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5" r:id="rId8"/>
    <p:sldId id="264" r:id="rId9"/>
    <p:sldId id="266" r:id="rId10"/>
    <p:sldId id="262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7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4.png"/><Relationship Id="rId6" Type="http://schemas.openxmlformats.org/officeDocument/2006/relationships/tags" Target="../tags/tag71.xml"/><Relationship Id="rId5" Type="http://schemas.openxmlformats.org/officeDocument/2006/relationships/image" Target="../media/image3.png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5.png"/><Relationship Id="rId5" Type="http://schemas.openxmlformats.org/officeDocument/2006/relationships/tags" Target="../tags/tag7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image" Target="../media/image13.png"/><Relationship Id="rId3" Type="http://schemas.openxmlformats.org/officeDocument/2006/relationships/tags" Target="../tags/tag8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EEG</a:t>
            </a:r>
            <a:r>
              <a:rPr lang="en-US" altLang="zh-CN"/>
              <a:t>&amp;EOG</a:t>
            </a:r>
            <a:r>
              <a:rPr lang="zh-CN" altLang="zh-CN"/>
              <a:t>-based Sleep Stag</a:t>
            </a:r>
            <a:r>
              <a:rPr lang="en-US" altLang="zh-CN"/>
              <a:t>ing</a:t>
            </a:r>
            <a:r>
              <a:rPr lang="zh-CN" altLang="zh-CN"/>
              <a:t> by ML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45640"/>
          </a:xfrm>
        </p:spPr>
        <p:txBody>
          <a:bodyPr>
            <a:normAutofit lnSpcReduction="20000"/>
          </a:bodyPr>
          <a:p>
            <a:r>
              <a:rPr lang="en-US" altLang="zh-CN"/>
              <a:t>CS 182 Project</a:t>
            </a:r>
            <a:endParaRPr lang="en-US" altLang="zh-CN"/>
          </a:p>
          <a:p>
            <a:r>
              <a:rPr lang="en-US" altLang="zh-CN">
                <a:sym typeface="+mn-ea"/>
              </a:rPr>
              <a:t>Hu Gangfeng</a:t>
            </a:r>
            <a:endParaRPr lang="en-US" altLang="zh-CN"/>
          </a:p>
          <a:p>
            <a:r>
              <a:rPr lang="en-US" altLang="zh-CN"/>
              <a:t>Teng Zhihao</a:t>
            </a:r>
            <a:endParaRPr lang="en-US" altLang="zh-CN"/>
          </a:p>
          <a:p>
            <a:r>
              <a:rPr lang="en-US" altLang="zh-CN"/>
              <a:t>Qin Chao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Analysis Method by ML - feature extraction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tatus</a:t>
            </a:r>
            <a:r>
              <a:rPr lang="en-US" altLang="zh-CN"/>
              <a:t>-of-art about Sleep-stage Analysis</a:t>
            </a:r>
            <a:endParaRPr lang="zh-CN" altLang="en-US"/>
          </a:p>
          <a:p>
            <a:r>
              <a:rPr lang="en-US" altLang="zh-CN"/>
              <a:t>Classification Method by Machine Learning</a:t>
            </a:r>
            <a:endParaRPr lang="en-US" altLang="zh-CN"/>
          </a:p>
          <a:p>
            <a:r>
              <a:rPr lang="en-US" altLang="zh-CN"/>
              <a:t>Research Pipeline</a:t>
            </a:r>
            <a:endParaRPr lang="en-US" altLang="zh-CN"/>
          </a:p>
          <a:p>
            <a:r>
              <a:rPr lang="en-US" altLang="zh-CN"/>
              <a:t>Evaluation</a:t>
            </a:r>
            <a:endParaRPr lang="en-US" altLang="zh-CN"/>
          </a:p>
          <a:p>
            <a:r>
              <a:rPr lang="en-US" altLang="zh-CN"/>
              <a:t>Current Progress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Sleep stage analysis is crucial for understanding sleep patterns and overall health. </a:t>
            </a:r>
            <a:endParaRPr lang="zh-CN" altLang="en-US"/>
          </a:p>
          <a:p>
            <a:r>
              <a:rPr lang="en-US" altLang="zh-CN"/>
              <a:t>Sleep Stages: non-rapid eye movement (NREM) sleep, divided into three stages (N1, N2, N3), and rapid eye movement (REM) sleep</a:t>
            </a:r>
            <a:endParaRPr lang="en-US" altLang="zh-CN"/>
          </a:p>
          <a:p>
            <a:r>
              <a:rPr lang="en-US" altLang="zh-CN"/>
              <a:t>Electroencephalogram (EEG) is a medical test used to measure and record the electrical activity in the brain.</a:t>
            </a:r>
            <a:endParaRPr lang="en-US" altLang="zh-CN"/>
          </a:p>
          <a:p>
            <a:r>
              <a:rPr lang="en-US" altLang="zh-CN"/>
              <a:t>Sleep stage can be classified by EEG signals.</a:t>
            </a:r>
            <a:endParaRPr lang="en-US" altLang="zh-CN"/>
          </a:p>
        </p:txBody>
      </p:sp>
      <p:pic>
        <p:nvPicPr>
          <p:cNvPr id="5" name="图片 4" descr="sleep-st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3531235"/>
            <a:ext cx="1758950" cy="200914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518922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70" y="565785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4186555"/>
            <a:ext cx="4377055" cy="9131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</a:t>
            </a:r>
            <a:r>
              <a:rPr lang="en-US" altLang="zh-CN">
                <a:sym typeface="+mn-ea"/>
              </a:rPr>
              <a:t> about Sleep-stage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Current research status:</a:t>
            </a:r>
            <a:endParaRPr lang="en-US" altLang="zh-CN"/>
          </a:p>
          <a:p>
            <a:r>
              <a:rPr lang="en-US" altLang="zh-CN"/>
              <a:t>mainly focused on developing increasingly complex deep learning architectures</a:t>
            </a:r>
            <a:endParaRPr lang="en-US" altLang="zh-CN"/>
          </a:p>
          <a:p>
            <a:r>
              <a:rPr lang="en-US" altLang="zh-CN"/>
              <a:t>automatic sleep staging solutions are not widely adopted in a clinical context yet</a:t>
            </a:r>
            <a:endParaRPr lang="en-US" altLang="zh-CN"/>
          </a:p>
          <a:p>
            <a:r>
              <a:rPr lang="en-US" altLang="zh-CN"/>
              <a:t>most deep learning solutions for sleep scoring are limited in their real-world applicability as they are hard to train, deploy, and reproduce.</a:t>
            </a:r>
            <a:endParaRPr lang="en-US" altLang="zh-CN"/>
          </a:p>
          <a:p>
            <a:r>
              <a:rPr lang="en-US" altLang="zh-CN"/>
              <a:t>lack interpretability and transparency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Database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Public Data Set: https://www.physionet.org/content/sleep-edfx/1.0.0/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provide EEG, </a:t>
            </a:r>
            <a:r>
              <a:rPr lang="en-US" altLang="zh-CN">
                <a:sym typeface="+mn-ea"/>
              </a:rPr>
              <a:t>EOG</a:t>
            </a:r>
            <a:r>
              <a:rPr lang="en-US" altLang="zh-CN"/>
              <a:t> and EMG signals during patients’ sleeping</a:t>
            </a:r>
            <a:endParaRPr lang="en-US" altLang="zh-CN"/>
          </a:p>
          <a:p>
            <a:r>
              <a:rPr lang="en-US" altLang="zh-CN"/>
              <a:t>provide sleep stages at each time</a:t>
            </a:r>
            <a:endParaRPr lang="en-US" altLang="zh-CN"/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780915"/>
            <a:ext cx="9144000" cy="182880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6470" y="383159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9690" y="397129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71005" y="3058160"/>
            <a:ext cx="4377055" cy="9131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Database</a:t>
            </a:r>
            <a:endParaRPr lang="zh-CN" altLang="en-US"/>
          </a:p>
        </p:txBody>
      </p:sp>
      <p:pic>
        <p:nvPicPr>
          <p:cNvPr id="4" name="图片 3" descr="EEG-Fpz-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421130"/>
            <a:ext cx="6826250" cy="1423670"/>
          </a:xfrm>
          <a:prstGeom prst="rect">
            <a:avLst/>
          </a:prstGeom>
        </p:spPr>
      </p:pic>
      <p:pic>
        <p:nvPicPr>
          <p:cNvPr id="5" name="图片 4" descr="Sleep stage W EEG Fpz-Cz"/>
          <p:cNvPicPr>
            <a:picLocks noChangeAspect="1"/>
          </p:cNvPicPr>
          <p:nvPr/>
        </p:nvPicPr>
        <p:blipFill>
          <a:blip r:embed="rId2"/>
          <a:srcRect l="13517" t="14345" r="11580" b="12993"/>
          <a:stretch>
            <a:fillRect/>
          </a:stretch>
        </p:blipFill>
        <p:spPr>
          <a:xfrm>
            <a:off x="1228090" y="4045585"/>
            <a:ext cx="2579370" cy="1228725"/>
          </a:xfrm>
          <a:prstGeom prst="rect">
            <a:avLst/>
          </a:prstGeom>
        </p:spPr>
      </p:pic>
      <p:pic>
        <p:nvPicPr>
          <p:cNvPr id="6" name="图片 5" descr="Sleep stage 2 EEG Fpz-Cz"/>
          <p:cNvPicPr>
            <a:picLocks noChangeAspect="1"/>
          </p:cNvPicPr>
          <p:nvPr/>
        </p:nvPicPr>
        <p:blipFill>
          <a:blip r:embed="rId3"/>
          <a:srcRect l="13128" t="16720" r="10749" b="11788"/>
          <a:stretch>
            <a:fillRect/>
          </a:stretch>
        </p:blipFill>
        <p:spPr>
          <a:xfrm>
            <a:off x="6104890" y="4090035"/>
            <a:ext cx="1807845" cy="1132205"/>
          </a:xfrm>
          <a:prstGeom prst="rect">
            <a:avLst/>
          </a:prstGeom>
        </p:spPr>
      </p:pic>
      <p:pic>
        <p:nvPicPr>
          <p:cNvPr id="7" name="图片 6" descr="Sleep stage 1 EEG Fpz-Cz"/>
          <p:cNvPicPr>
            <a:picLocks noChangeAspect="1"/>
          </p:cNvPicPr>
          <p:nvPr/>
        </p:nvPicPr>
        <p:blipFill>
          <a:blip r:embed="rId4"/>
          <a:srcRect l="14033" t="13669" r="10994" b="11132"/>
          <a:stretch>
            <a:fillRect/>
          </a:stretch>
        </p:blipFill>
        <p:spPr>
          <a:xfrm>
            <a:off x="4105275" y="3961130"/>
            <a:ext cx="861695" cy="1261110"/>
          </a:xfrm>
          <a:prstGeom prst="rect">
            <a:avLst/>
          </a:prstGeom>
        </p:spPr>
      </p:pic>
      <p:pic>
        <p:nvPicPr>
          <p:cNvPr id="8" name="图片 7" descr="sleep-stage-figure-in-databas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110" b="16210"/>
          <a:stretch>
            <a:fillRect/>
          </a:stretch>
        </p:blipFill>
        <p:spPr>
          <a:xfrm>
            <a:off x="6726555" y="2649220"/>
            <a:ext cx="5418455" cy="90868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7920000" flipV="1">
            <a:off x="1873250" y="3223895"/>
            <a:ext cx="1586230" cy="882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4440000">
            <a:off x="3780790" y="3242945"/>
            <a:ext cx="99695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" flipV="1">
            <a:off x="4558665" y="3335655"/>
            <a:ext cx="2437765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27415" y="429514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1445" y="1421130"/>
            <a:ext cx="2489835" cy="12998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3910330" y="1421130"/>
            <a:ext cx="360680" cy="129984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300855" y="1421130"/>
            <a:ext cx="360680" cy="129984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flow chart 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42695" y="236728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preprocessing</a:t>
            </a:r>
            <a:r>
              <a:rPr lang="zh-CN" altLang="en-US"/>
              <a:t>（滤波器）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958590" y="236728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signal-spliting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674485" y="236728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feature extraction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242695" y="410464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Classification based on ML/DL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3920490" y="410464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Model Evaluation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28915" y="4084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每个框框画点图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</a:t>
            </a:r>
            <a:r>
              <a:rPr lang="en-US" altLang="zh-CN">
                <a:sym typeface="+mn-ea"/>
              </a:rPr>
              <a:t>signal spliting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 prefer to identify signals with same length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splited the raw signal by 30s.</a:t>
            </a:r>
            <a:endParaRPr lang="en-US" altLang="zh-CN"/>
          </a:p>
        </p:txBody>
      </p:sp>
      <p:sp>
        <p:nvSpPr>
          <p:cNvPr id="4" name="下箭头 3"/>
          <p:cNvSpPr/>
          <p:nvPr/>
        </p:nvSpPr>
        <p:spPr>
          <a:xfrm>
            <a:off x="2606675" y="2001520"/>
            <a:ext cx="208280" cy="9283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30s_W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0" y="1490345"/>
            <a:ext cx="3354070" cy="2236470"/>
          </a:xfrm>
          <a:prstGeom prst="rect">
            <a:avLst/>
          </a:prstGeom>
        </p:spPr>
      </p:pic>
      <p:pic>
        <p:nvPicPr>
          <p:cNvPr id="6" name="图片 5" descr="30s_W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0" y="3726815"/>
            <a:ext cx="3497580" cy="2331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63710" y="6058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Fs=100 Hz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07030" y="5029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示意图，转换的过程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feature extraction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020" y="1559560"/>
            <a:ext cx="4959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131 features</a:t>
            </a:r>
            <a:endParaRPr lang="en-US" altLang="zh-CN"/>
          </a:p>
          <a:p>
            <a:r>
              <a:rPr lang="zh-CN" altLang="en-US"/>
              <a:t>频域多少个</a:t>
            </a:r>
            <a:endParaRPr lang="zh-CN" altLang="en-US"/>
          </a:p>
          <a:p>
            <a:r>
              <a:rPr lang="zh-CN" altLang="en-US"/>
              <a:t>时域多少个</a:t>
            </a:r>
            <a:endParaRPr lang="en-US" altLang="zh-CN"/>
          </a:p>
          <a:p>
            <a:r>
              <a:rPr lang="en-US" altLang="zh-CN"/>
              <a:t>these features are</a:t>
            </a:r>
            <a:endParaRPr lang="en-US" altLang="zh-CN"/>
          </a:p>
          <a:p>
            <a:r>
              <a:rPr lang="en-US" altLang="zh-CN"/>
              <a:t>multi-domain (extracted from time and frequency domain) and multi-resolution (calculated on multiple window sizes).</a:t>
            </a:r>
            <a:endParaRPr lang="en-US" altLang="zh-CN"/>
          </a:p>
        </p:txBody>
      </p:sp>
      <p:pic>
        <p:nvPicPr>
          <p:cNvPr id="6" name="内容占位符 5" descr="Feature Tab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1525" y="1244600"/>
            <a:ext cx="5915025" cy="3503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09920" y="4791710"/>
                <a:ext cx="6096000" cy="18815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Hjorth Mobility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Hjorth Complexity: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HFD: </a:t>
                </a:r>
                <a:r>
                  <a:rPr lang="en-US" altLang="zh-CN" sz="1400"/>
                  <a:t>a technique for measuring the fractal dimension of a time series, quantifying its complexity and self-similarity by reconstructing it into multiple scales and analyzing the lengths of these scales.</a:t>
                </a:r>
                <a:endParaRPr lang="en-US" altLang="zh-CN" sz="1400"/>
              </a:p>
              <a:p>
                <a:endParaRPr lang="en-US" altLang="zh-CN" sz="14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20" y="4791710"/>
                <a:ext cx="6096000" cy="1881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" y="3911600"/>
            <a:ext cx="4371340" cy="246443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5970270" y="3725545"/>
            <a:ext cx="5677535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commondata" val="eyJoZGlkIjoiZjlhZjllYWIwZmY2OTBlODY4YmNmOWU0MThlMTUxOD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演示</Application>
  <PresentationFormat>宽屏</PresentationFormat>
  <Paragraphs>84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EEG-based Sleep Stage Analysis by ML</vt:lpstr>
      <vt:lpstr>Content</vt:lpstr>
      <vt:lpstr>Research Background</vt:lpstr>
      <vt:lpstr>Research Status about Sleep-stage Analysis</vt:lpstr>
      <vt:lpstr>Analysis Method by ML - Database</vt:lpstr>
      <vt:lpstr>PowerPoint 演示文稿</vt:lpstr>
      <vt:lpstr>PowerPoint 演示文稿</vt:lpstr>
      <vt:lpstr>PowerPoint 演示文稿</vt:lpstr>
      <vt:lpstr>Analysis Method by ML - feature extraction</vt:lpstr>
      <vt:lpstr>Analysis Method by ML - feature 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177</cp:revision>
  <dcterms:created xsi:type="dcterms:W3CDTF">2019-06-19T02:08:00Z</dcterms:created>
  <dcterms:modified xsi:type="dcterms:W3CDTF">2024-01-03T12:25:19Z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