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0" r:id="rId8"/>
    <p:sldId id="262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2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cis-windows\ccis\MyHome\.WIN_PROFILE\Application%20Data\Microsoft\Excel\Book2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dirty="0"/>
              <a:t>Movies clustered based on average </a:t>
            </a:r>
            <a:r>
              <a:rPr lang="en-US" sz="1050" dirty="0" smtClean="0"/>
              <a:t>Rating (5000 movies)</a:t>
            </a:r>
            <a:endParaRPr lang="en-US" sz="1050" dirty="0"/>
          </a:p>
        </c:rich>
      </c:tx>
      <c:layout>
        <c:manualLayout>
          <c:xMode val="edge"/>
          <c:yMode val="edge"/>
          <c:x val="0.0967547445992328"/>
          <c:y val="0.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perspectiveFront" fov="3000000"/>
                <a:lightRig rig="morning" dir="tl">
                  <a:rot lat="0" lon="0" rev="1800000"/>
                </a:lightRig>
              </a:scene3d>
              <a:sp3d contourW="38100" prstMaterial="softEdge">
                <a:bevelT w="25400" h="38100"/>
                <a:contourClr>
                  <a:scrgbClr r="0" g="0" b="0">
                    <a:tint val="60000"/>
                  </a:scrgbClr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perspectiveFront" fov="3000000"/>
                <a:lightRig rig="morning" dir="tl">
                  <a:rot lat="0" lon="0" rev="1800000"/>
                </a:lightRig>
              </a:scene3d>
              <a:sp3d contourW="38100" prstMaterial="softEdge">
                <a:bevelT w="25400" h="38100"/>
                <a:contourClr>
                  <a:scrgbClr r="0" g="0" b="0">
                    <a:tint val="60000"/>
                  </a:scrgbClr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perspectiveFront" fov="3000000"/>
                <a:lightRig rig="morning" dir="tl">
                  <a:rot lat="0" lon="0" rev="1800000"/>
                </a:lightRig>
              </a:scene3d>
              <a:sp3d contourW="38100" prstMaterial="softEdge">
                <a:bevelT w="25400" h="38100"/>
                <a:contourClr>
                  <a:scrgbClr r="0" g="0" b="0">
                    <a:tint val="60000"/>
                  </a:scrgbClr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perspectiveFront" fov="3000000"/>
                <a:lightRig rig="morning" dir="tl">
                  <a:rot lat="0" lon="0" rev="1800000"/>
                </a:lightRig>
              </a:scene3d>
              <a:sp3d contourW="38100" prstMaterial="softEdge">
                <a:bevelT w="25400" h="38100"/>
                <a:contourClr>
                  <a:scrgbClr r="0" g="0" b="0">
                    <a:tint val="60000"/>
                  </a:scrgbClr>
                </a:contourClr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perspectiveFront" fov="3000000"/>
                <a:lightRig rig="morning" dir="tl">
                  <a:rot lat="0" lon="0" rev="1800000"/>
                </a:lightRig>
              </a:scene3d>
              <a:sp3d contourW="38100" prstMaterial="softEdge">
                <a:bevelT w="25400" h="38100"/>
                <a:contourClr>
                  <a:scrgbClr r="0" g="0" b="0">
                    <a:tint val="60000"/>
                  </a:scrgbClr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/>
                      <a:t>Rating 0-1, </a:t>
                    </a:r>
                    <a:fld id="{3ECB2CBA-E34C-49F6-8CBC-502A289ED42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/>
                      <a:t>Rating 1-2, </a:t>
                    </a:r>
                    <a:fld id="{A36765E8-5627-481D-8EA2-61B55CBE9AA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Rating 2-3</a:t>
                    </a:r>
                    <a:r>
                      <a:rPr lang="en-US" baseline="0"/>
                      <a:t>, </a:t>
                    </a:r>
                    <a:fld id="{B654F808-3D58-4C31-B8F4-2A1290EF03A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Rating 3-4</a:t>
                    </a:r>
                    <a:r>
                      <a:rPr lang="en-US" baseline="0"/>
                      <a:t>, </a:t>
                    </a:r>
                    <a:fld id="{A1C2EBEF-5FCF-4085-9905-1EEF7BE77A5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Rating 4-5</a:t>
                    </a:r>
                    <a:r>
                      <a:rPr lang="en-US" baseline="0"/>
                      <a:t>, </a:t>
                    </a:r>
                    <a:fld id="{B3081D80-0805-4899-ADDD-B6462D7CAEE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1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1"/>
            <c:showPercent val="1"/>
            <c:showBubbleSize val="0"/>
            <c:separator>, 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Sheet1!$A$1:$A$5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Sheet1!$B$1:$B$5</c:f>
              <c:numCache>
                <c:formatCode>General</c:formatCode>
                <c:ptCount val="5"/>
                <c:pt idx="0">
                  <c:v>146.0</c:v>
                </c:pt>
                <c:pt idx="1">
                  <c:v>694.0</c:v>
                </c:pt>
                <c:pt idx="2">
                  <c:v>1529.0</c:v>
                </c:pt>
                <c:pt idx="3">
                  <c:v>1184.0</c:v>
                </c:pt>
                <c:pt idx="4">
                  <c:v>447.0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178378"/>
          </a:xfrm>
        </p:spPr>
        <p:txBody>
          <a:bodyPr>
            <a:noAutofit/>
          </a:bodyPr>
          <a:lstStyle/>
          <a:p>
            <a:r>
              <a:rPr lang="en-US" sz="3600" dirty="0" smtClean="0"/>
              <a:t>Netflix Dataset Analysis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387307"/>
            <a:ext cx="5458968" cy="1036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By,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Umang</a:t>
            </a:r>
            <a:r>
              <a:rPr lang="en-US" dirty="0" smtClean="0"/>
              <a:t> Mehta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Puneeth</a:t>
            </a:r>
            <a:r>
              <a:rPr lang="en-US" dirty="0"/>
              <a:t> </a:t>
            </a:r>
            <a:r>
              <a:rPr lang="en-US" dirty="0" err="1" smtClean="0"/>
              <a:t>Nettekere</a:t>
            </a:r>
            <a:r>
              <a:rPr lang="en-US" dirty="0" smtClean="0"/>
              <a:t> </a:t>
            </a:r>
            <a:r>
              <a:rPr lang="en-US" dirty="0" err="1" smtClean="0"/>
              <a:t>Rangaswamy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Frank Philip</a:t>
            </a:r>
            <a:endParaRPr lang="en-US" dirty="0"/>
          </a:p>
        </p:txBody>
      </p:sp>
      <p:pic>
        <p:nvPicPr>
          <p:cNvPr id="5" name="Picture 4" descr="netflix-christma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93091"/>
            <a:ext cx="5647057" cy="39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8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953" y="3017761"/>
            <a:ext cx="6508377" cy="658357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17770 movies from 1890 to 2005</a:t>
            </a:r>
          </a:p>
          <a:p>
            <a:pPr lvl="1"/>
            <a:r>
              <a:rPr lang="en-US" dirty="0" smtClean="0"/>
              <a:t>Dated records consisting of reviews from over 480,000 users</a:t>
            </a:r>
          </a:p>
          <a:p>
            <a:pPr lvl="1"/>
            <a:r>
              <a:rPr lang="en-US" dirty="0" smtClean="0"/>
              <a:t>Movies rated on an integer scale 1 to 5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/>
              <a:t>Create a recommendation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Identifying top 5 movies each year</a:t>
            </a:r>
          </a:p>
          <a:p>
            <a:pPr lvl="1"/>
            <a:r>
              <a:rPr lang="en-US" dirty="0" smtClean="0"/>
              <a:t>Gauge Opening Strength of a movie</a:t>
            </a:r>
          </a:p>
        </p:txBody>
      </p:sp>
    </p:spTree>
    <p:extLst>
      <p:ext uri="{BB962C8B-B14F-4D97-AF65-F5344CB8AC3E}">
        <p14:creationId xmlns:p14="http://schemas.microsoft.com/office/powerpoint/2010/main" val="351035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8" y="453747"/>
            <a:ext cx="6508377" cy="91393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K-Means Clustering for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39" y="1870602"/>
            <a:ext cx="6508377" cy="488486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Predictions are based on combining clusters using average user rating for particular movie.</a:t>
            </a:r>
          </a:p>
          <a:p>
            <a:r>
              <a:rPr lang="en-US" dirty="0"/>
              <a:t> </a:t>
            </a:r>
            <a:r>
              <a:rPr lang="en-US" dirty="0" smtClean="0"/>
              <a:t>Used only 5 clusters for implementing the algorithm as the data has user rating from 1 to 5.</a:t>
            </a:r>
          </a:p>
          <a:p>
            <a:r>
              <a:rPr lang="en-US" dirty="0"/>
              <a:t> </a:t>
            </a:r>
            <a:r>
              <a:rPr lang="en-US" dirty="0" smtClean="0"/>
              <a:t>Used a cheap distance m to compute the cluster centers on each iteration.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39655"/>
              </p:ext>
            </p:extLst>
          </p:nvPr>
        </p:nvGraphicFramePr>
        <p:xfrm>
          <a:off x="4884420" y="4084320"/>
          <a:ext cx="4085214" cy="267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4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dirty="0" smtClean="0"/>
              <a:t>Top 5 Movies each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Compute average rating of each movie</a:t>
            </a:r>
          </a:p>
          <a:p>
            <a:pPr lvl="1"/>
            <a:r>
              <a:rPr lang="en-US" dirty="0" smtClean="0"/>
              <a:t>Join this with the movie file to get the movie name</a:t>
            </a:r>
          </a:p>
          <a:p>
            <a:pPr lvl="1"/>
            <a:r>
              <a:rPr lang="en-US" dirty="0" smtClean="0"/>
              <a:t>Sort by year and rating and get the top 5 each year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Drawback: Cannot implement joins</a:t>
            </a:r>
          </a:p>
          <a:p>
            <a:pPr lvl="1"/>
            <a:r>
              <a:rPr lang="en-US" dirty="0" smtClean="0"/>
              <a:t>Stored the joined output from previous </a:t>
            </a:r>
            <a:r>
              <a:rPr lang="en-US" dirty="0" err="1" smtClean="0"/>
              <a:t>mapreduce</a:t>
            </a:r>
            <a:r>
              <a:rPr lang="en-US" dirty="0" smtClean="0"/>
              <a:t> program into </a:t>
            </a:r>
            <a:r>
              <a:rPr lang="en-US" dirty="0" err="1" smtClean="0"/>
              <a:t>Hbase</a:t>
            </a:r>
            <a:r>
              <a:rPr lang="en-US" dirty="0" smtClean="0"/>
              <a:t> tables</a:t>
            </a:r>
          </a:p>
          <a:p>
            <a:pPr lvl="1"/>
            <a:r>
              <a:rPr lang="en-US" dirty="0" err="1" smtClean="0"/>
              <a:t>Year+rating+movieID</a:t>
            </a:r>
            <a:r>
              <a:rPr lang="en-US" dirty="0" smtClean="0"/>
              <a:t> as the key</a:t>
            </a:r>
          </a:p>
          <a:p>
            <a:pPr lvl="1"/>
            <a:endParaRPr lang="en-US" dirty="0"/>
          </a:p>
          <a:p>
            <a:r>
              <a:rPr lang="en-US" dirty="0"/>
              <a:t>Hive</a:t>
            </a:r>
          </a:p>
          <a:p>
            <a:pPr lvl="1"/>
            <a:r>
              <a:rPr lang="en-US" dirty="0"/>
              <a:t>Turned out to be easy to implement and the fastest</a:t>
            </a:r>
          </a:p>
          <a:p>
            <a:pPr lvl="1"/>
            <a:r>
              <a:rPr lang="en-US" dirty="0"/>
              <a:t>Except for few setup challenges</a:t>
            </a:r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07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dirty="0" smtClean="0"/>
              <a:t>Top 5 Movies each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Comparisions</a:t>
            </a:r>
            <a:endParaRPr lang="en-US" dirty="0" smtClean="0"/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3 </a:t>
            </a:r>
            <a:r>
              <a:rPr lang="en-US" dirty="0" err="1" smtClean="0"/>
              <a:t>MapreduceJobs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Job : Map-809 Reduce: 25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Job: Map-28 Reduce-1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Job : Map- 1 Reduce:24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Time:  12 minutes</a:t>
            </a:r>
          </a:p>
          <a:p>
            <a:pPr lvl="1">
              <a:buClr>
                <a:srgbClr val="990000">
                  <a:lumMod val="50000"/>
                </a:srgbClr>
              </a:buClr>
            </a:pPr>
            <a:r>
              <a:rPr lang="en-US" dirty="0" smtClean="0">
                <a:solidFill>
                  <a:srgbClr val="333333"/>
                </a:solidFill>
              </a:rPr>
              <a:t>Hive</a:t>
            </a:r>
            <a:endParaRPr lang="en-US" dirty="0">
              <a:solidFill>
                <a:srgbClr val="333333"/>
              </a:solidFill>
            </a:endParaRPr>
          </a:p>
          <a:p>
            <a:pPr marL="0" lvl="1" indent="0">
              <a:lnSpc>
                <a:spcPct val="50000"/>
              </a:lnSpc>
              <a:spcBef>
                <a:spcPts val="1800"/>
              </a:spcBef>
              <a:buClr>
                <a:schemeClr val="accent1"/>
              </a:buClr>
              <a:buNone/>
            </a:pPr>
            <a:r>
              <a:rPr lang="en-US" dirty="0" smtClean="0"/>
              <a:t>	3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marL="228600" lvl="1" indent="0">
              <a:buNone/>
            </a:pPr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 Job : Map</a:t>
            </a:r>
            <a:r>
              <a:rPr lang="en-US" dirty="0" smtClean="0"/>
              <a:t>-10 </a:t>
            </a:r>
            <a:r>
              <a:rPr lang="en-US" dirty="0"/>
              <a:t>Reduce: </a:t>
            </a:r>
            <a:r>
              <a:rPr lang="en-US" dirty="0" smtClean="0"/>
              <a:t>3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 Job: Map-</a:t>
            </a:r>
            <a:r>
              <a:rPr lang="en-US" dirty="0" smtClean="0"/>
              <a:t>2 </a:t>
            </a:r>
            <a:r>
              <a:rPr lang="en-US" dirty="0"/>
              <a:t>Reduce-1</a:t>
            </a:r>
          </a:p>
          <a:p>
            <a:pPr marL="228600" lvl="1" indent="0">
              <a:buNone/>
            </a:pPr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 Job : Map- 1 Reduce</a:t>
            </a:r>
            <a:r>
              <a:rPr lang="en-US" dirty="0" smtClean="0"/>
              <a:t>:</a:t>
            </a:r>
            <a:r>
              <a:rPr lang="en-US" dirty="0"/>
              <a:t>1</a:t>
            </a:r>
          </a:p>
          <a:p>
            <a:pPr marL="228600" lvl="1" indent="0">
              <a:buNone/>
            </a:pPr>
            <a:r>
              <a:rPr lang="en-US" dirty="0"/>
              <a:t>	Time:  </a:t>
            </a:r>
            <a:r>
              <a:rPr lang="en-US" dirty="0" smtClean="0"/>
              <a:t>3 </a:t>
            </a:r>
            <a:r>
              <a:rPr lang="en-US" dirty="0"/>
              <a:t>minutes</a:t>
            </a:r>
          </a:p>
          <a:p>
            <a:pPr marL="0" lvl="1" indent="0">
              <a:lnSpc>
                <a:spcPct val="50000"/>
              </a:lnSpc>
              <a:spcBef>
                <a:spcPts val="1800"/>
              </a:spcBef>
              <a:buClr>
                <a:schemeClr val="accent1"/>
              </a:buClr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99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dirty="0" smtClean="0"/>
              <a:t>Top 5 Movies each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05364"/>
              </p:ext>
            </p:extLst>
          </p:nvPr>
        </p:nvGraphicFramePr>
        <p:xfrm>
          <a:off x="691306" y="1216286"/>
          <a:ext cx="627427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626100" imgH="5740400" progId="Word.Document.12">
                  <p:embed/>
                </p:oleObj>
              </mc:Choice>
              <mc:Fallback>
                <p:oleObj name="Document" r:id="rId3" imgW="5626100" imgH="574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306" y="1216286"/>
                        <a:ext cx="627427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27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6615" y="286347"/>
            <a:ext cx="8787698" cy="6347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Pig Latin Schematic Data Flow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614" y="133447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Load Review Records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93017" y="133447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Sort by Movie ID and Review </a:t>
            </a:r>
            <a:r>
              <a:rPr lang="en-US" sz="1200" dirty="0"/>
              <a:t>Date</a:t>
            </a:r>
            <a:r>
              <a:rPr lang="en-US" sz="1200" dirty="0"/>
              <a:t> ascending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17696" y="133447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Group by </a:t>
            </a:r>
            <a:r>
              <a:rPr lang="en-US" sz="1200" dirty="0"/>
              <a:t>Movie</a:t>
            </a:r>
            <a:r>
              <a:rPr lang="en-US" sz="1200" dirty="0"/>
              <a:t> ID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159299" y="133447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For each movie </a:t>
            </a:r>
            <a:r>
              <a:rPr lang="en-US" sz="1200" dirty="0" smtClean="0"/>
              <a:t>ID generate launch </a:t>
            </a:r>
            <a:r>
              <a:rPr lang="en-US" sz="1200" dirty="0"/>
              <a:t>date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66614" y="322856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Join by Movie ID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044855" y="1727280"/>
            <a:ext cx="4481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71258" y="1727280"/>
            <a:ext cx="4481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19767" y="1727280"/>
            <a:ext cx="4481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8" idx="0"/>
          </p:cNvCxnSpPr>
          <p:nvPr/>
        </p:nvCxnSpPr>
        <p:spPr>
          <a:xfrm rot="5400000">
            <a:off x="1714700" y="1511124"/>
            <a:ext cx="1108474" cy="23264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8" idx="0"/>
          </p:cNvCxnSpPr>
          <p:nvPr/>
        </p:nvCxnSpPr>
        <p:spPr>
          <a:xfrm rot="5400000">
            <a:off x="4047841" y="-822017"/>
            <a:ext cx="1108474" cy="6992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93019" y="3228563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/>
              <a:t>Filter by review date 30 days from launch date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819421" y="3228563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/>
              <a:t>Group by </a:t>
            </a:r>
            <a:r>
              <a:rPr lang="en-US" sz="1200" dirty="0"/>
              <a:t>Movie ID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159299" y="3228563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/>
              <a:t>For each movie ID generate count(record) 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3"/>
            <a:endCxn id="25" idx="1"/>
          </p:cNvCxnSpPr>
          <p:nvPr/>
        </p:nvCxnSpPr>
        <p:spPr>
          <a:xfrm>
            <a:off x="2044855" y="3621370"/>
            <a:ext cx="4481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371260" y="3621371"/>
            <a:ext cx="4481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697662" y="3621371"/>
            <a:ext cx="4616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6615" y="517819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Load </a:t>
            </a:r>
            <a:r>
              <a:rPr lang="en-US" sz="1200" dirty="0" smtClean="0"/>
              <a:t>Movie Records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493018" y="517819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Join by Movie ID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27" idx="2"/>
            <a:endCxn id="32" idx="0"/>
          </p:cNvCxnSpPr>
          <p:nvPr/>
        </p:nvCxnSpPr>
        <p:spPr>
          <a:xfrm rot="5400000">
            <a:off x="5183274" y="2263045"/>
            <a:ext cx="1164013" cy="46662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817696" y="5178192"/>
            <a:ext cx="1878241" cy="785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/>
              <a:t>For each </a:t>
            </a:r>
            <a:r>
              <a:rPr lang="en-US" sz="1200" dirty="0" smtClean="0"/>
              <a:t>movie ID </a:t>
            </a:r>
            <a:r>
              <a:rPr lang="en-US" sz="1200" dirty="0"/>
              <a:t>generate movie </a:t>
            </a:r>
            <a:r>
              <a:rPr lang="en-US" sz="1200" dirty="0" smtClean="0"/>
              <a:t>title, opening strength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31" idx="3"/>
            <a:endCxn id="32" idx="1"/>
          </p:cNvCxnSpPr>
          <p:nvPr/>
        </p:nvCxnSpPr>
        <p:spPr>
          <a:xfrm>
            <a:off x="2044856" y="5571000"/>
            <a:ext cx="4481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  <a:endCxn id="37" idx="1"/>
          </p:cNvCxnSpPr>
          <p:nvPr/>
        </p:nvCxnSpPr>
        <p:spPr>
          <a:xfrm>
            <a:off x="4371259" y="5571000"/>
            <a:ext cx="446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8378727" cy="913935"/>
          </a:xfrm>
        </p:spPr>
        <p:txBody>
          <a:bodyPr/>
          <a:lstStyle/>
          <a:p>
            <a:r>
              <a:rPr lang="en-US" sz="3200" dirty="0"/>
              <a:t>HBase Implementation Overview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r>
              <a:rPr lang="en-US" dirty="0" smtClean="0"/>
              <a:t>Row ID = Movie ID + Review Date + User ID</a:t>
            </a:r>
          </a:p>
          <a:p>
            <a:r>
              <a:rPr lang="en-US" dirty="0" smtClean="0"/>
              <a:t>Compute operation input limited to first 30 records for each movie ID</a:t>
            </a:r>
          </a:p>
          <a:p>
            <a:r>
              <a:rPr lang="en-US" dirty="0" smtClean="0"/>
              <a:t>Reducer task in compute, calculates the opening strength of the movie</a:t>
            </a:r>
          </a:p>
          <a:p>
            <a:r>
              <a:rPr lang="en-US" dirty="0" smtClean="0"/>
              <a:t>Additional MapReduce job to perform join operation to obtain movie title</a:t>
            </a:r>
          </a:p>
        </p:txBody>
      </p:sp>
    </p:spTree>
    <p:extLst>
      <p:ext uri="{BB962C8B-B14F-4D97-AF65-F5344CB8AC3E}">
        <p14:creationId xmlns:p14="http://schemas.microsoft.com/office/powerpoint/2010/main" val="217063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7391401" cy="679477"/>
          </a:xfrm>
        </p:spPr>
        <p:txBody>
          <a:bodyPr/>
          <a:lstStyle/>
          <a:p>
            <a:r>
              <a:rPr lang="en-US" dirty="0" smtClean="0"/>
              <a:t>Pig Latin v/s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6757"/>
            <a:ext cx="3566160" cy="4875126"/>
          </a:xfrm>
        </p:spPr>
        <p:txBody>
          <a:bodyPr/>
          <a:lstStyle/>
          <a:p>
            <a:r>
              <a:rPr lang="en-US" dirty="0" smtClean="0"/>
              <a:t>Populate time: Nil</a:t>
            </a:r>
          </a:p>
          <a:p>
            <a:r>
              <a:rPr lang="en-US" dirty="0" smtClean="0"/>
              <a:t>Compute time: 17 min</a:t>
            </a:r>
          </a:p>
          <a:p>
            <a:r>
              <a:rPr lang="en-US" dirty="0" smtClean="0"/>
              <a:t>Scalable for larger input</a:t>
            </a:r>
          </a:p>
          <a:p>
            <a:r>
              <a:rPr lang="en-US" dirty="0" smtClean="0"/>
              <a:t>Small code footprint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1366757"/>
            <a:ext cx="3566160" cy="4875126"/>
          </a:xfrm>
        </p:spPr>
        <p:txBody>
          <a:bodyPr/>
          <a:lstStyle/>
          <a:p>
            <a:r>
              <a:rPr lang="en-US" dirty="0" smtClean="0"/>
              <a:t>Populate time: 1 hour 30 min</a:t>
            </a:r>
          </a:p>
          <a:p>
            <a:r>
              <a:rPr lang="en-US" dirty="0" smtClean="0"/>
              <a:t>Compute time: 4 min</a:t>
            </a:r>
          </a:p>
          <a:p>
            <a:r>
              <a:rPr lang="en-US" dirty="0" smtClean="0"/>
              <a:t>Populate bottleneck prevents scalability</a:t>
            </a:r>
          </a:p>
          <a:p>
            <a:r>
              <a:rPr lang="en-US" dirty="0" smtClean="0"/>
              <a:t>Larger code footprint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290</TotalTime>
  <Words>396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Plaza</vt:lpstr>
      <vt:lpstr>Microsoft Word Document</vt:lpstr>
      <vt:lpstr>Netflix Dataset Analysis </vt:lpstr>
      <vt:lpstr>Overview</vt:lpstr>
      <vt:lpstr>  K-Means Clustering for recommendation</vt:lpstr>
      <vt:lpstr>Top 5 Movies each year</vt:lpstr>
      <vt:lpstr>Top 5 Movies each year</vt:lpstr>
      <vt:lpstr>Top 5 Movies each year</vt:lpstr>
      <vt:lpstr>PowerPoint Presentation</vt:lpstr>
      <vt:lpstr>HBase Implementation Overview </vt:lpstr>
      <vt:lpstr>Pig Latin v/s HBase</vt:lpstr>
      <vt:lpstr>Thank you.</vt:lpstr>
    </vt:vector>
  </TitlesOfParts>
  <Company>Infosys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Dataset Analysis </dc:title>
  <dc:creator>Frank Philip</dc:creator>
  <cp:lastModifiedBy>Frank Philip</cp:lastModifiedBy>
  <cp:revision>22</cp:revision>
  <dcterms:created xsi:type="dcterms:W3CDTF">2014-12-08T20:09:06Z</dcterms:created>
  <dcterms:modified xsi:type="dcterms:W3CDTF">2014-12-09T00:59:44Z</dcterms:modified>
</cp:coreProperties>
</file>