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handoutMasterIdLst>
    <p:handoutMasterId r:id="rId54"/>
  </p:handoutMasterIdLst>
  <p:sldIdLst>
    <p:sldId id="414" r:id="rId2"/>
    <p:sldId id="256" r:id="rId3"/>
    <p:sldId id="257" r:id="rId4"/>
    <p:sldId id="263" r:id="rId5"/>
    <p:sldId id="686" r:id="rId6"/>
    <p:sldId id="684" r:id="rId7"/>
    <p:sldId id="685" r:id="rId8"/>
    <p:sldId id="265" r:id="rId9"/>
    <p:sldId id="683" r:id="rId10"/>
    <p:sldId id="472" r:id="rId11"/>
    <p:sldId id="470" r:id="rId12"/>
    <p:sldId id="682" r:id="rId13"/>
    <p:sldId id="262" r:id="rId14"/>
    <p:sldId id="275" r:id="rId15"/>
    <p:sldId id="471" r:id="rId16"/>
    <p:sldId id="678" r:id="rId17"/>
    <p:sldId id="295" r:id="rId18"/>
    <p:sldId id="279" r:id="rId19"/>
    <p:sldId id="280" r:id="rId20"/>
    <p:sldId id="283" r:id="rId21"/>
    <p:sldId id="281" r:id="rId22"/>
    <p:sldId id="677" r:id="rId23"/>
    <p:sldId id="679" r:id="rId24"/>
    <p:sldId id="681" r:id="rId25"/>
    <p:sldId id="284" r:id="rId26"/>
    <p:sldId id="264" r:id="rId27"/>
    <p:sldId id="298" r:id="rId28"/>
    <p:sldId id="289" r:id="rId29"/>
    <p:sldId id="467" r:id="rId30"/>
    <p:sldId id="468" r:id="rId31"/>
    <p:sldId id="469" r:id="rId32"/>
    <p:sldId id="287" r:id="rId33"/>
    <p:sldId id="296" r:id="rId34"/>
    <p:sldId id="276" r:id="rId35"/>
    <p:sldId id="277" r:id="rId36"/>
    <p:sldId id="631" r:id="rId37"/>
    <p:sldId id="687" r:id="rId38"/>
    <p:sldId id="671" r:id="rId39"/>
    <p:sldId id="670" r:id="rId40"/>
    <p:sldId id="673" r:id="rId41"/>
    <p:sldId id="286" r:id="rId42"/>
    <p:sldId id="674" r:id="rId43"/>
    <p:sldId id="675" r:id="rId44"/>
    <p:sldId id="473" r:id="rId45"/>
    <p:sldId id="676" r:id="rId46"/>
    <p:sldId id="288" r:id="rId47"/>
    <p:sldId id="465" r:id="rId48"/>
    <p:sldId id="451" r:id="rId49"/>
    <p:sldId id="453" r:id="rId50"/>
    <p:sldId id="688" r:id="rId51"/>
    <p:sldId id="689" r:id="rId52"/>
  </p:sldIdLst>
  <p:sldSz cx="12192000" cy="6858000"/>
  <p:notesSz cx="7019925" cy="9305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722D"/>
    <a:srgbClr val="AB3BBC"/>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2" autoAdjust="0"/>
    <p:restoredTop sz="90413" autoAdjust="0"/>
  </p:normalViewPr>
  <p:slideViewPr>
    <p:cSldViewPr>
      <p:cViewPr varScale="1">
        <p:scale>
          <a:sx n="173" d="100"/>
          <a:sy n="173" d="100"/>
        </p:scale>
        <p:origin x="200" y="64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dirty="0"/>
          </a:p>
        </p:txBody>
      </p:sp>
      <p:sp>
        <p:nvSpPr>
          <p:cNvPr id="3" name="Date Placeholder 2"/>
          <p:cNvSpPr>
            <a:spLocks noGrp="1"/>
          </p:cNvSpPr>
          <p:nvPr>
            <p:ph type="dt" sz="quarter" idx="1"/>
          </p:nvPr>
        </p:nvSpPr>
        <p:spPr>
          <a:xfrm>
            <a:off x="3976333" y="0"/>
            <a:ext cx="3041968" cy="465296"/>
          </a:xfrm>
          <a:prstGeom prst="rect">
            <a:avLst/>
          </a:prstGeom>
        </p:spPr>
        <p:txBody>
          <a:bodyPr vert="horz" lIns="93287" tIns="46644" rIns="93287" bIns="46644" rtlCol="0"/>
          <a:lstStyle>
            <a:lvl1pPr algn="r">
              <a:defRPr sz="1200"/>
            </a:lvl1pPr>
          </a:lstStyle>
          <a:p>
            <a:fld id="{2849E7B9-D898-43B0-B4B2-69EC92E90E43}" type="datetimeFigureOut">
              <a:rPr lang="en-US" smtClean="0"/>
              <a:pPr/>
              <a:t>10/4/19</a:t>
            </a:fld>
            <a:endParaRPr lang="en-US" dirty="0"/>
          </a:p>
        </p:txBody>
      </p:sp>
      <p:sp>
        <p:nvSpPr>
          <p:cNvPr id="4" name="Footer Placeholder 3"/>
          <p:cNvSpPr>
            <a:spLocks noGrp="1"/>
          </p:cNvSpPr>
          <p:nvPr>
            <p:ph type="ftr" sz="quarter" idx="2"/>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6333" y="8839014"/>
            <a:ext cx="3041968" cy="465296"/>
          </a:xfrm>
          <a:prstGeom prst="rect">
            <a:avLst/>
          </a:prstGeom>
        </p:spPr>
        <p:txBody>
          <a:bodyPr vert="horz" lIns="93287" tIns="46644" rIns="93287" bIns="46644" rtlCol="0" anchor="b"/>
          <a:lstStyle>
            <a:lvl1pPr algn="r">
              <a:defRPr sz="1200"/>
            </a:lvl1pPr>
          </a:lstStyle>
          <a:p>
            <a:fld id="{5E25DA51-128B-458D-B469-824D0575C5EA}" type="slidenum">
              <a:rPr lang="en-US" smtClean="0"/>
              <a:pPr/>
              <a:t>‹#›</a:t>
            </a:fld>
            <a:endParaRPr lang="en-US" dirty="0"/>
          </a:p>
        </p:txBody>
      </p:sp>
    </p:spTree>
    <p:extLst>
      <p:ext uri="{BB962C8B-B14F-4D97-AF65-F5344CB8AC3E}">
        <p14:creationId xmlns:p14="http://schemas.microsoft.com/office/powerpoint/2010/main" val="1682017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68BFFF94-97B2-48EC-911E-527AD01EF67A}" type="datetimeFigureOut">
              <a:rPr lang="en-US" smtClean="0"/>
              <a:pPr/>
              <a:t>10/4/19</a:t>
            </a:fld>
            <a:endParaRPr lang="en-US" dirty="0"/>
          </a:p>
        </p:txBody>
      </p:sp>
      <p:sp>
        <p:nvSpPr>
          <p:cNvPr id="4" name="Slide Image Placeholder 3"/>
          <p:cNvSpPr>
            <a:spLocks noGrp="1" noRot="1" noChangeAspect="1"/>
          </p:cNvSpPr>
          <p:nvPr>
            <p:ph type="sldImg" idx="2"/>
          </p:nvPr>
        </p:nvSpPr>
        <p:spPr>
          <a:xfrm>
            <a:off x="409575" y="698500"/>
            <a:ext cx="6200775"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0246C732-F687-4D21-B311-47CCDE8F8EA1}" type="slidenum">
              <a:rPr lang="en-US" smtClean="0"/>
              <a:pPr/>
              <a:t>‹#›</a:t>
            </a:fld>
            <a:endParaRPr lang="en-US" dirty="0"/>
          </a:p>
        </p:txBody>
      </p:sp>
    </p:spTree>
    <p:extLst>
      <p:ext uri="{BB962C8B-B14F-4D97-AF65-F5344CB8AC3E}">
        <p14:creationId xmlns:p14="http://schemas.microsoft.com/office/powerpoint/2010/main" val="28066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FOR EACH &amp; REPEAT are “control blocks”, IP, UDF &amp; Trigger are “procedure blocks” (so are classes)</a:t>
            </a:r>
          </a:p>
          <a:p>
            <a:endParaRPr lang="en-US" dirty="0"/>
          </a:p>
          <a:p>
            <a:r>
              <a:rPr lang="en-US" dirty="0"/>
              <a:t>“Implied” means that if a TRX trigger occurs within the block then that block will contain  the transaction.</a:t>
            </a:r>
          </a:p>
          <a:p>
            <a:endParaRPr lang="en-US" dirty="0"/>
          </a:p>
          <a:p>
            <a:r>
              <a:rPr lang="en-US" dirty="0"/>
              <a:t>CREATE, INSERT, DELETE, UPDATE, ASSIGN statements and EXCLUSIVE-LOCK or the TRANSACTION keyword will trigger an implied transaction.</a:t>
            </a:r>
          </a:p>
          <a:p>
            <a:endParaRPr lang="en-US" dirty="0"/>
          </a:p>
        </p:txBody>
      </p:sp>
      <p:sp>
        <p:nvSpPr>
          <p:cNvPr id="4" name="Slide Number Placeholder 3"/>
          <p:cNvSpPr>
            <a:spLocks noGrp="1"/>
          </p:cNvSpPr>
          <p:nvPr>
            <p:ph type="sldNum" sz="quarter" idx="5"/>
          </p:nvPr>
        </p:nvSpPr>
        <p:spPr/>
        <p:txBody>
          <a:bodyPr/>
          <a:lstStyle/>
          <a:p>
            <a:fld id="{0246C732-F687-4D21-B311-47CCDE8F8EA1}" type="slidenum">
              <a:rPr lang="en-US" smtClean="0"/>
              <a:pPr/>
              <a:t>8</a:t>
            </a:fld>
            <a:endParaRPr lang="en-US" dirty="0"/>
          </a:p>
        </p:txBody>
      </p:sp>
    </p:spTree>
    <p:extLst>
      <p:ext uri="{BB962C8B-B14F-4D97-AF65-F5344CB8AC3E}">
        <p14:creationId xmlns:p14="http://schemas.microsoft.com/office/powerpoint/2010/main" val="3353359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C8F7B4-0FCF-8B47-B1F6-2B500D2187DD}"/>
              </a:ext>
            </a:extLst>
          </p:cNvPr>
          <p:cNvSpPr>
            <a:spLocks noGrp="1" noChangeArrowheads="1"/>
          </p:cNvSpPr>
          <p:nvPr>
            <p:ph type="sldNum" sz="quarter" idx="5"/>
          </p:nvPr>
        </p:nvSpPr>
        <p:spPr>
          <a:ln/>
        </p:spPr>
        <p:txBody>
          <a:bodyPr/>
          <a:lstStyle/>
          <a:p>
            <a:fld id="{3F4D7885-BBC8-3C44-95EF-35346E3E30F9}" type="slidenum">
              <a:rPr lang="en-US" altLang="en-US"/>
              <a:pPr/>
              <a:t>30</a:t>
            </a:fld>
            <a:endParaRPr lang="en-US" altLang="en-US"/>
          </a:p>
        </p:txBody>
      </p:sp>
      <p:sp>
        <p:nvSpPr>
          <p:cNvPr id="407554" name="Rectangle 2">
            <a:extLst>
              <a:ext uri="{FF2B5EF4-FFF2-40B4-BE49-F238E27FC236}">
                <a16:creationId xmlns:a16="http://schemas.microsoft.com/office/drawing/2014/main" id="{226A400F-F3D8-5D46-BA55-B70D4CA6C6C7}"/>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BA008B27-F73A-114F-863F-3A5ED39EE93E}"/>
              </a:ext>
            </a:extLst>
          </p:cNvPr>
          <p:cNvSpPr>
            <a:spLocks noGrp="1" noChangeArrowheads="1"/>
          </p:cNvSpPr>
          <p:nvPr>
            <p:ph type="body" idx="1"/>
          </p:nvPr>
        </p:nvSpPr>
        <p:spPr/>
        <p:txBody>
          <a:bodyPr/>
          <a:lstStyle/>
          <a:p>
            <a:r>
              <a:rPr lang="en-US" altLang="en-US" dirty="0"/>
              <a:t>Better – but the buffer scope and TRX scope do not match </a:t>
            </a:r>
            <a:r>
              <a:rPr lang="en-US" altLang="en-US" dirty="0">
                <a:sym typeface="Wingdings" pitchFamily="2" charset="2"/>
              </a:rPr>
              <a:t></a:t>
            </a:r>
            <a:endParaRPr lang="en-US" altLang="en-US" dirty="0"/>
          </a:p>
        </p:txBody>
      </p:sp>
    </p:spTree>
    <p:extLst>
      <p:ext uri="{BB962C8B-B14F-4D97-AF65-F5344CB8AC3E}">
        <p14:creationId xmlns:p14="http://schemas.microsoft.com/office/powerpoint/2010/main" val="548759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C8F7B4-0FCF-8B47-B1F6-2B500D2187DD}"/>
              </a:ext>
            </a:extLst>
          </p:cNvPr>
          <p:cNvSpPr>
            <a:spLocks noGrp="1" noChangeArrowheads="1"/>
          </p:cNvSpPr>
          <p:nvPr>
            <p:ph type="sldNum" sz="quarter" idx="5"/>
          </p:nvPr>
        </p:nvSpPr>
        <p:spPr>
          <a:ln/>
        </p:spPr>
        <p:txBody>
          <a:bodyPr/>
          <a:lstStyle/>
          <a:p>
            <a:fld id="{3F4D7885-BBC8-3C44-95EF-35346E3E30F9}" type="slidenum">
              <a:rPr lang="en-US" altLang="en-US"/>
              <a:pPr/>
              <a:t>31</a:t>
            </a:fld>
            <a:endParaRPr lang="en-US" altLang="en-US"/>
          </a:p>
        </p:txBody>
      </p:sp>
      <p:sp>
        <p:nvSpPr>
          <p:cNvPr id="407554" name="Rectangle 2">
            <a:extLst>
              <a:ext uri="{FF2B5EF4-FFF2-40B4-BE49-F238E27FC236}">
                <a16:creationId xmlns:a16="http://schemas.microsoft.com/office/drawing/2014/main" id="{226A400F-F3D8-5D46-BA55-B70D4CA6C6C7}"/>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BA008B27-F73A-114F-863F-3A5ED39EE93E}"/>
              </a:ext>
            </a:extLst>
          </p:cNvPr>
          <p:cNvSpPr>
            <a:spLocks noGrp="1" noChangeArrowheads="1"/>
          </p:cNvSpPr>
          <p:nvPr>
            <p:ph type="body" idx="1"/>
          </p:nvPr>
        </p:nvSpPr>
        <p:spPr/>
        <p:txBody>
          <a:bodyPr/>
          <a:lstStyle/>
          <a:p>
            <a:r>
              <a:rPr lang="en-US" altLang="en-US" dirty="0"/>
              <a:t>Perfect – no procedure level transaction and the transaction and buffer are both scoped to the DO FOR</a:t>
            </a:r>
          </a:p>
        </p:txBody>
      </p:sp>
    </p:spTree>
    <p:extLst>
      <p:ext uri="{BB962C8B-B14F-4D97-AF65-F5344CB8AC3E}">
        <p14:creationId xmlns:p14="http://schemas.microsoft.com/office/powerpoint/2010/main" val="2896540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this says *nothing* about locks or transactions…</a:t>
            </a:r>
          </a:p>
        </p:txBody>
      </p:sp>
      <p:sp>
        <p:nvSpPr>
          <p:cNvPr id="4" name="Slide Number Placeholder 3"/>
          <p:cNvSpPr>
            <a:spLocks noGrp="1"/>
          </p:cNvSpPr>
          <p:nvPr>
            <p:ph type="sldNum" sz="quarter" idx="10"/>
          </p:nvPr>
        </p:nvSpPr>
        <p:spPr/>
        <p:txBody>
          <a:bodyPr/>
          <a:lstStyle/>
          <a:p>
            <a:fld id="{0246C732-F687-4D21-B311-47CCDE8F8EA1}" type="slidenum">
              <a:rPr lang="en-US" smtClean="0"/>
              <a:pPr/>
              <a:t>36</a:t>
            </a:fld>
            <a:endParaRPr lang="en-US" dirty="0"/>
          </a:p>
        </p:txBody>
      </p:sp>
    </p:spTree>
    <p:extLst>
      <p:ext uri="{BB962C8B-B14F-4D97-AF65-F5344CB8AC3E}">
        <p14:creationId xmlns:p14="http://schemas.microsoft.com/office/powerpoint/2010/main" val="1956905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this says *nothing* about locks or transactions…</a:t>
            </a:r>
          </a:p>
        </p:txBody>
      </p:sp>
      <p:sp>
        <p:nvSpPr>
          <p:cNvPr id="4" name="Slide Number Placeholder 3"/>
          <p:cNvSpPr>
            <a:spLocks noGrp="1"/>
          </p:cNvSpPr>
          <p:nvPr>
            <p:ph type="sldNum" sz="quarter" idx="10"/>
          </p:nvPr>
        </p:nvSpPr>
        <p:spPr/>
        <p:txBody>
          <a:bodyPr/>
          <a:lstStyle/>
          <a:p>
            <a:fld id="{0246C732-F687-4D21-B311-47CCDE8F8EA1}" type="slidenum">
              <a:rPr lang="en-US" smtClean="0"/>
              <a:pPr/>
              <a:t>37</a:t>
            </a:fld>
            <a:endParaRPr lang="en-US" dirty="0"/>
          </a:p>
        </p:txBody>
      </p:sp>
    </p:spTree>
    <p:extLst>
      <p:ext uri="{BB962C8B-B14F-4D97-AF65-F5344CB8AC3E}">
        <p14:creationId xmlns:p14="http://schemas.microsoft.com/office/powerpoint/2010/main" val="1786477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CURRENT NO-LOCK will not free the lock either.</a:t>
            </a:r>
          </a:p>
        </p:txBody>
      </p:sp>
      <p:sp>
        <p:nvSpPr>
          <p:cNvPr id="4" name="Slide Number Placeholder 3"/>
          <p:cNvSpPr>
            <a:spLocks noGrp="1"/>
          </p:cNvSpPr>
          <p:nvPr>
            <p:ph type="sldNum" sz="quarter" idx="5"/>
          </p:nvPr>
        </p:nvSpPr>
        <p:spPr/>
        <p:txBody>
          <a:bodyPr/>
          <a:lstStyle/>
          <a:p>
            <a:fld id="{0246C732-F687-4D21-B311-47CCDE8F8EA1}" type="slidenum">
              <a:rPr lang="en-US" smtClean="0"/>
              <a:pPr/>
              <a:t>39</a:t>
            </a:fld>
            <a:endParaRPr lang="en-US" dirty="0"/>
          </a:p>
        </p:txBody>
      </p:sp>
    </p:spTree>
    <p:extLst>
      <p:ext uri="{BB962C8B-B14F-4D97-AF65-F5344CB8AC3E}">
        <p14:creationId xmlns:p14="http://schemas.microsoft.com/office/powerpoint/2010/main" val="1894856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CURRENT NO-LOCK will not free the lock either.</a:t>
            </a:r>
          </a:p>
        </p:txBody>
      </p:sp>
      <p:sp>
        <p:nvSpPr>
          <p:cNvPr id="4" name="Slide Number Placeholder 3"/>
          <p:cNvSpPr>
            <a:spLocks noGrp="1"/>
          </p:cNvSpPr>
          <p:nvPr>
            <p:ph type="sldNum" sz="quarter" idx="5"/>
          </p:nvPr>
        </p:nvSpPr>
        <p:spPr/>
        <p:txBody>
          <a:bodyPr/>
          <a:lstStyle/>
          <a:p>
            <a:fld id="{0246C732-F687-4D21-B311-47CCDE8F8EA1}" type="slidenum">
              <a:rPr lang="en-US" smtClean="0"/>
              <a:pPr/>
              <a:t>40</a:t>
            </a:fld>
            <a:endParaRPr lang="en-US" dirty="0"/>
          </a:p>
        </p:txBody>
      </p:sp>
    </p:spTree>
    <p:extLst>
      <p:ext uri="{BB962C8B-B14F-4D97-AF65-F5344CB8AC3E}">
        <p14:creationId xmlns:p14="http://schemas.microsoft.com/office/powerpoint/2010/main" val="4124522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46C732-F687-4D21-B311-47CCDE8F8EA1}" type="slidenum">
              <a:rPr lang="en-US" smtClean="0"/>
              <a:pPr/>
              <a:t>44</a:t>
            </a:fld>
            <a:endParaRPr lang="en-US" dirty="0"/>
          </a:p>
        </p:txBody>
      </p:sp>
    </p:spTree>
    <p:extLst>
      <p:ext uri="{BB962C8B-B14F-4D97-AF65-F5344CB8AC3E}">
        <p14:creationId xmlns:p14="http://schemas.microsoft.com/office/powerpoint/2010/main" val="1462187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46C732-F687-4D21-B311-47CCDE8F8EA1}" type="slidenum">
              <a:rPr lang="en-US" smtClean="0"/>
              <a:pPr/>
              <a:t>45</a:t>
            </a:fld>
            <a:endParaRPr lang="en-US" dirty="0"/>
          </a:p>
        </p:txBody>
      </p:sp>
    </p:spTree>
    <p:extLst>
      <p:ext uri="{BB962C8B-B14F-4D97-AF65-F5344CB8AC3E}">
        <p14:creationId xmlns:p14="http://schemas.microsoft.com/office/powerpoint/2010/main" val="3359451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 not matter if the free reference is before or after – what matters is that it is *outside* the DO FOR</a:t>
            </a:r>
          </a:p>
        </p:txBody>
      </p:sp>
      <p:sp>
        <p:nvSpPr>
          <p:cNvPr id="4" name="Slide Number Placeholder 3"/>
          <p:cNvSpPr>
            <a:spLocks noGrp="1"/>
          </p:cNvSpPr>
          <p:nvPr>
            <p:ph type="sldNum" sz="quarter" idx="5"/>
          </p:nvPr>
        </p:nvSpPr>
        <p:spPr/>
        <p:txBody>
          <a:bodyPr/>
          <a:lstStyle/>
          <a:p>
            <a:fld id="{0246C732-F687-4D21-B311-47CCDE8F8EA1}" type="slidenum">
              <a:rPr lang="en-US" smtClean="0"/>
              <a:pPr/>
              <a:t>46</a:t>
            </a:fld>
            <a:endParaRPr lang="en-US" dirty="0"/>
          </a:p>
        </p:txBody>
      </p:sp>
    </p:spTree>
    <p:extLst>
      <p:ext uri="{BB962C8B-B14F-4D97-AF65-F5344CB8AC3E}">
        <p14:creationId xmlns:p14="http://schemas.microsoft.com/office/powerpoint/2010/main" val="53631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 not matter if the free reference is before or after – what matters is that it is *outside* the DO FOR</a:t>
            </a:r>
          </a:p>
        </p:txBody>
      </p:sp>
      <p:sp>
        <p:nvSpPr>
          <p:cNvPr id="4" name="Slide Number Placeholder 3"/>
          <p:cNvSpPr>
            <a:spLocks noGrp="1"/>
          </p:cNvSpPr>
          <p:nvPr>
            <p:ph type="sldNum" sz="quarter" idx="5"/>
          </p:nvPr>
        </p:nvSpPr>
        <p:spPr/>
        <p:txBody>
          <a:bodyPr/>
          <a:lstStyle/>
          <a:p>
            <a:fld id="{0246C732-F687-4D21-B311-47CCDE8F8EA1}" type="slidenum">
              <a:rPr lang="en-US" smtClean="0"/>
              <a:pPr/>
              <a:t>47</a:t>
            </a:fld>
            <a:endParaRPr lang="en-US" dirty="0"/>
          </a:p>
        </p:txBody>
      </p:sp>
    </p:spTree>
    <p:extLst>
      <p:ext uri="{BB962C8B-B14F-4D97-AF65-F5344CB8AC3E}">
        <p14:creationId xmlns:p14="http://schemas.microsoft.com/office/powerpoint/2010/main" val="103120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1050E6-28F4-124D-ADEB-FCBD3DE91052}"/>
              </a:ext>
            </a:extLst>
          </p:cNvPr>
          <p:cNvSpPr>
            <a:spLocks noGrp="1" noChangeArrowheads="1"/>
          </p:cNvSpPr>
          <p:nvPr>
            <p:ph type="sldNum" sz="quarter" idx="5"/>
          </p:nvPr>
        </p:nvSpPr>
        <p:spPr>
          <a:ln/>
        </p:spPr>
        <p:txBody>
          <a:bodyPr/>
          <a:lstStyle/>
          <a:p>
            <a:fld id="{A5C6F9FD-35F1-F64F-AA4D-5A577ECAB694}" type="slidenum">
              <a:rPr lang="en-US" altLang="en-US"/>
              <a:pPr/>
              <a:t>13</a:t>
            </a:fld>
            <a:endParaRPr lang="en-US" altLang="en-US"/>
          </a:p>
        </p:txBody>
      </p:sp>
      <p:sp>
        <p:nvSpPr>
          <p:cNvPr id="366594" name="Rectangle 2">
            <a:extLst>
              <a:ext uri="{FF2B5EF4-FFF2-40B4-BE49-F238E27FC236}">
                <a16:creationId xmlns:a16="http://schemas.microsoft.com/office/drawing/2014/main" id="{5DFBF170-BC70-5B42-ADEF-3C4CCB9DEE0A}"/>
              </a:ext>
            </a:extLst>
          </p:cNvPr>
          <p:cNvSpPr>
            <a:spLocks noGrp="1" noRot="1" noChangeAspect="1" noChangeArrowheads="1" noTextEdit="1"/>
          </p:cNvSpPr>
          <p:nvPr>
            <p:ph type="sldImg"/>
          </p:nvPr>
        </p:nvSpPr>
        <p:spPr>
          <a:ln/>
        </p:spPr>
      </p:sp>
      <p:sp>
        <p:nvSpPr>
          <p:cNvPr id="366595" name="Rectangle 3">
            <a:extLst>
              <a:ext uri="{FF2B5EF4-FFF2-40B4-BE49-F238E27FC236}">
                <a16:creationId xmlns:a16="http://schemas.microsoft.com/office/drawing/2014/main" id="{B123C269-CC67-DC49-BBC9-54DD4E58AD13}"/>
              </a:ext>
            </a:extLst>
          </p:cNvPr>
          <p:cNvSpPr>
            <a:spLocks noGrp="1" noChangeArrowheads="1"/>
          </p:cNvSpPr>
          <p:nvPr>
            <p:ph type="body" idx="1"/>
          </p:nvPr>
        </p:nvSpPr>
        <p:spPr/>
        <p:txBody>
          <a:bodyPr/>
          <a:lstStyle/>
          <a:p>
            <a:r>
              <a:rPr lang="en-US" altLang="en-US" dirty="0"/>
              <a:t>It’s actually a lot more complicated than this…</a:t>
            </a:r>
          </a:p>
          <a:p>
            <a:endParaRPr lang="en-US" altLang="en-US" dirty="0"/>
          </a:p>
          <a:p>
            <a:r>
              <a:rPr lang="en-US" altLang="en-US" dirty="0"/>
              <a:t>RELEASE is vile and does not do what any programmer thinks it does.  In particular it has NOTHING to do with locks.</a:t>
            </a:r>
          </a:p>
          <a:p>
            <a:endParaRPr lang="en-US" altLang="en-US" dirty="0"/>
          </a:p>
        </p:txBody>
      </p:sp>
    </p:spTree>
    <p:extLst>
      <p:ext uri="{BB962C8B-B14F-4D97-AF65-F5344CB8AC3E}">
        <p14:creationId xmlns:p14="http://schemas.microsoft.com/office/powerpoint/2010/main" val="1836653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a:t>And now we have some time for questions…</a:t>
            </a:r>
          </a:p>
        </p:txBody>
      </p:sp>
      <p:sp>
        <p:nvSpPr>
          <p:cNvPr id="4" name="Slide Number Placeholder 3"/>
          <p:cNvSpPr>
            <a:spLocks noGrp="1"/>
          </p:cNvSpPr>
          <p:nvPr>
            <p:ph type="sldNum" sz="quarter" idx="5"/>
          </p:nvPr>
        </p:nvSpPr>
        <p:spPr/>
        <p:txBody>
          <a:bodyPr/>
          <a:lstStyle/>
          <a:p>
            <a:pPr>
              <a:defRPr/>
            </a:pPr>
            <a:fld id="{9122DC46-84AA-49F0-B8FB-33CFD583CB07}" type="slidenum">
              <a:rPr lang="en-US" smtClean="0"/>
              <a:pPr>
                <a:defRPr/>
              </a:pPr>
              <a:t>48</a:t>
            </a:fld>
            <a:endParaRPr lang="en-US" dirty="0"/>
          </a:p>
        </p:txBody>
      </p:sp>
    </p:spTree>
    <p:extLst>
      <p:ext uri="{BB962C8B-B14F-4D97-AF65-F5344CB8AC3E}">
        <p14:creationId xmlns:p14="http://schemas.microsoft.com/office/powerpoint/2010/main" val="55452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1AA7FFCB-3543-4500-A429-DE0CA12336C5}" type="slidenum">
              <a:rPr lang="en-US" smtClean="0"/>
              <a:pPr>
                <a:defRPr/>
              </a:pPr>
              <a:t>49</a:t>
            </a:fld>
            <a:endParaRPr lang="en-US" dirty="0"/>
          </a:p>
        </p:txBody>
      </p:sp>
    </p:spTree>
    <p:extLst>
      <p:ext uri="{BB962C8B-B14F-4D97-AF65-F5344CB8AC3E}">
        <p14:creationId xmlns:p14="http://schemas.microsoft.com/office/powerpoint/2010/main" val="1092883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8DA54B-C618-6F49-BFD6-9FCF98AFB07D}"/>
              </a:ext>
            </a:extLst>
          </p:cNvPr>
          <p:cNvSpPr>
            <a:spLocks noGrp="1" noChangeArrowheads="1"/>
          </p:cNvSpPr>
          <p:nvPr>
            <p:ph type="sldNum" sz="quarter" idx="5"/>
          </p:nvPr>
        </p:nvSpPr>
        <p:spPr>
          <a:ln/>
        </p:spPr>
        <p:txBody>
          <a:bodyPr/>
          <a:lstStyle/>
          <a:p>
            <a:fld id="{B6D98E5B-AD7A-5946-87FC-6774B8398FB0}" type="slidenum">
              <a:rPr lang="en-US" altLang="en-US"/>
              <a:pPr/>
              <a:t>18</a:t>
            </a:fld>
            <a:endParaRPr lang="en-US" altLang="en-US"/>
          </a:p>
        </p:txBody>
      </p:sp>
      <p:sp>
        <p:nvSpPr>
          <p:cNvPr id="379906" name="Rectangle 2">
            <a:extLst>
              <a:ext uri="{FF2B5EF4-FFF2-40B4-BE49-F238E27FC236}">
                <a16:creationId xmlns:a16="http://schemas.microsoft.com/office/drawing/2014/main" id="{9244C774-B9B6-F14C-A2D7-F24D124DB6D5}"/>
              </a:ext>
            </a:extLst>
          </p:cNvPr>
          <p:cNvSpPr>
            <a:spLocks noGrp="1" noRot="1" noChangeAspect="1" noChangeArrowheads="1" noTextEdit="1"/>
          </p:cNvSpPr>
          <p:nvPr>
            <p:ph type="sldImg"/>
          </p:nvPr>
        </p:nvSpPr>
        <p:spPr>
          <a:ln/>
        </p:spPr>
      </p:sp>
      <p:sp>
        <p:nvSpPr>
          <p:cNvPr id="379907" name="Rectangle 3">
            <a:extLst>
              <a:ext uri="{FF2B5EF4-FFF2-40B4-BE49-F238E27FC236}">
                <a16:creationId xmlns:a16="http://schemas.microsoft.com/office/drawing/2014/main" id="{81B59553-25C8-3E43-A771-D583D883D231}"/>
              </a:ext>
            </a:extLst>
          </p:cNvPr>
          <p:cNvSpPr>
            <a:spLocks noGrp="1" noChangeArrowheads="1"/>
          </p:cNvSpPr>
          <p:nvPr>
            <p:ph type="body" idx="1"/>
          </p:nvPr>
        </p:nvSpPr>
        <p:spPr/>
        <p:txBody>
          <a:bodyPr/>
          <a:lstStyle/>
          <a:p>
            <a:r>
              <a:rPr lang="en-US" altLang="en-US"/>
              <a:t>“Commit” &lt;&gt; “written” – performance considerations prevent that…  but order is preserved across sessions.</a:t>
            </a:r>
          </a:p>
        </p:txBody>
      </p:sp>
    </p:spTree>
    <p:extLst>
      <p:ext uri="{BB962C8B-B14F-4D97-AF65-F5344CB8AC3E}">
        <p14:creationId xmlns:p14="http://schemas.microsoft.com/office/powerpoint/2010/main" val="132831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46C732-F687-4D21-B311-47CCDE8F8EA1}" type="slidenum">
              <a:rPr lang="en-US" smtClean="0"/>
              <a:pPr/>
              <a:t>19</a:t>
            </a:fld>
            <a:endParaRPr lang="en-US" dirty="0"/>
          </a:p>
        </p:txBody>
      </p:sp>
    </p:spTree>
    <p:extLst>
      <p:ext uri="{BB962C8B-B14F-4D97-AF65-F5344CB8AC3E}">
        <p14:creationId xmlns:p14="http://schemas.microsoft.com/office/powerpoint/2010/main" val="1469725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08D64B-EF7E-0E46-87DE-6685BF88948A}"/>
              </a:ext>
            </a:extLst>
          </p:cNvPr>
          <p:cNvSpPr>
            <a:spLocks noGrp="1" noChangeArrowheads="1"/>
          </p:cNvSpPr>
          <p:nvPr>
            <p:ph type="sldNum" sz="quarter" idx="5"/>
          </p:nvPr>
        </p:nvSpPr>
        <p:spPr>
          <a:ln/>
        </p:spPr>
        <p:txBody>
          <a:bodyPr/>
          <a:lstStyle/>
          <a:p>
            <a:fld id="{37AB641B-EB4E-A243-9C2A-24D453B9919E}" type="slidenum">
              <a:rPr lang="en-US" altLang="en-US"/>
              <a:pPr/>
              <a:t>21</a:t>
            </a:fld>
            <a:endParaRPr lang="en-US" altLang="en-US"/>
          </a:p>
        </p:txBody>
      </p:sp>
      <p:sp>
        <p:nvSpPr>
          <p:cNvPr id="382978" name="Rectangle 2">
            <a:extLst>
              <a:ext uri="{FF2B5EF4-FFF2-40B4-BE49-F238E27FC236}">
                <a16:creationId xmlns:a16="http://schemas.microsoft.com/office/drawing/2014/main" id="{FD9349A9-21F3-9649-B842-BAA12C108F5E}"/>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102459AB-8A94-424E-BB04-1A768C9E4210}"/>
              </a:ext>
            </a:extLst>
          </p:cNvPr>
          <p:cNvSpPr>
            <a:spLocks noGrp="1" noChangeArrowheads="1"/>
          </p:cNvSpPr>
          <p:nvPr>
            <p:ph type="body" idx="1"/>
          </p:nvPr>
        </p:nvSpPr>
        <p:spPr/>
        <p:txBody>
          <a:bodyPr/>
          <a:lstStyle/>
          <a:p>
            <a:r>
              <a:rPr lang="en-US" altLang="en-US" dirty="0"/>
              <a:t>This time discontinuity also leads to transactions that span user-interface events…  “are you sure?”</a:t>
            </a:r>
          </a:p>
          <a:p>
            <a:endParaRPr lang="en-US" altLang="en-US" dirty="0"/>
          </a:p>
          <a:p>
            <a:r>
              <a:rPr lang="en-US" altLang="en-US" dirty="0"/>
              <a:t>Business transactions often have much more relaxed rules about the order in which they are executed.  Especially with respect to other business transactions.</a:t>
            </a:r>
          </a:p>
          <a:p>
            <a:endParaRPr lang="en-US" altLang="en-US" dirty="0"/>
          </a:p>
        </p:txBody>
      </p:sp>
    </p:spTree>
    <p:extLst>
      <p:ext uri="{BB962C8B-B14F-4D97-AF65-F5344CB8AC3E}">
        <p14:creationId xmlns:p14="http://schemas.microsoft.com/office/powerpoint/2010/main" val="3104310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Ad-hoc accidental transactions are very common.  Maybe some little quick and dirty setup that also just happens to set a value in a </a:t>
            </a:r>
            <a:r>
              <a:rPr lang="en-US" dirty="0" err="1"/>
              <a:t>db</a:t>
            </a:r>
            <a:r>
              <a:rPr lang="en-US" dirty="0"/>
              <a:t> table and then you run your “routine” update…</a:t>
            </a:r>
          </a:p>
          <a:p>
            <a:endParaRPr lang="en-US" dirty="0"/>
          </a:p>
          <a:p>
            <a:r>
              <a:rPr lang="en-US" dirty="0"/>
              <a:t>   find </a:t>
            </a:r>
            <a:r>
              <a:rPr lang="en-US" dirty="0" err="1"/>
              <a:t>controlTable</a:t>
            </a:r>
            <a:r>
              <a:rPr lang="en-US" dirty="0"/>
              <a:t> exclusive-lock where activity = 1234.</a:t>
            </a:r>
          </a:p>
          <a:p>
            <a:r>
              <a:rPr lang="en-US" dirty="0"/>
              <a:t>   </a:t>
            </a:r>
            <a:r>
              <a:rPr lang="en-US" dirty="0" err="1"/>
              <a:t>controlTable.inuse</a:t>
            </a:r>
            <a:r>
              <a:rPr lang="en-US" dirty="0"/>
              <a:t> = yes.</a:t>
            </a:r>
          </a:p>
          <a:p>
            <a:endParaRPr lang="en-US" dirty="0"/>
          </a:p>
          <a:p>
            <a:r>
              <a:rPr lang="en-US" dirty="0"/>
              <a:t>   run </a:t>
            </a:r>
            <a:r>
              <a:rPr lang="en-US" dirty="0" err="1"/>
              <a:t>myUpdate.p</a:t>
            </a:r>
            <a:r>
              <a:rPr lang="en-US" dirty="0"/>
              <a:t>.  /* </a:t>
            </a:r>
            <a:r>
              <a:rPr lang="en-US" dirty="0" err="1"/>
              <a:t>myUpdate</a:t>
            </a:r>
            <a:r>
              <a:rPr lang="en-US" dirty="0"/>
              <a:t> updates a few million rows… */</a:t>
            </a:r>
          </a:p>
          <a:p>
            <a:endParaRPr lang="en-US" dirty="0"/>
          </a:p>
          <a:p>
            <a:r>
              <a:rPr lang="en-US" dirty="0"/>
              <a:t>Oops!  That whole thing is one big TRX </a:t>
            </a:r>
            <a:r>
              <a:rPr lang="en-US" dirty="0">
                <a:sym typeface="Wingdings" pitchFamily="2" charset="2"/>
              </a:rPr>
              <a:t></a:t>
            </a:r>
            <a:r>
              <a:rPr lang="en-US" dirty="0"/>
              <a:t> </a:t>
            </a:r>
          </a:p>
        </p:txBody>
      </p:sp>
      <p:sp>
        <p:nvSpPr>
          <p:cNvPr id="4" name="Slide Number Placeholder 3"/>
          <p:cNvSpPr>
            <a:spLocks noGrp="1"/>
          </p:cNvSpPr>
          <p:nvPr>
            <p:ph type="sldNum" sz="quarter" idx="5"/>
          </p:nvPr>
        </p:nvSpPr>
        <p:spPr/>
        <p:txBody>
          <a:bodyPr/>
          <a:lstStyle/>
          <a:p>
            <a:fld id="{0246C732-F687-4D21-B311-47CCDE8F8EA1}" type="slidenum">
              <a:rPr lang="en-US" smtClean="0"/>
              <a:pPr/>
              <a:t>22</a:t>
            </a:fld>
            <a:endParaRPr lang="en-US" dirty="0"/>
          </a:p>
        </p:txBody>
      </p:sp>
    </p:spTree>
    <p:extLst>
      <p:ext uri="{BB962C8B-B14F-4D97-AF65-F5344CB8AC3E}">
        <p14:creationId xmlns:p14="http://schemas.microsoft.com/office/powerpoint/2010/main" val="3538472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13A75D2-AC7F-D048-925B-4F45D6AF9CEA}"/>
              </a:ext>
            </a:extLst>
          </p:cNvPr>
          <p:cNvSpPr>
            <a:spLocks noGrp="1" noChangeArrowheads="1"/>
          </p:cNvSpPr>
          <p:nvPr>
            <p:ph type="sldNum" sz="quarter" idx="5"/>
          </p:nvPr>
        </p:nvSpPr>
        <p:spPr>
          <a:ln/>
        </p:spPr>
        <p:txBody>
          <a:bodyPr/>
          <a:lstStyle/>
          <a:p>
            <a:fld id="{7C42CCF4-F28B-1C48-9857-16638979BD92}" type="slidenum">
              <a:rPr lang="en-US" altLang="en-US"/>
              <a:pPr/>
              <a:t>26</a:t>
            </a:fld>
            <a:endParaRPr lang="en-US" altLang="en-US"/>
          </a:p>
        </p:txBody>
      </p:sp>
      <p:sp>
        <p:nvSpPr>
          <p:cNvPr id="369666" name="Rectangle 2">
            <a:extLst>
              <a:ext uri="{FF2B5EF4-FFF2-40B4-BE49-F238E27FC236}">
                <a16:creationId xmlns:a16="http://schemas.microsoft.com/office/drawing/2014/main" id="{D992C3A6-5824-2F42-9A40-FDFF93F1083E}"/>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0E8AA5E0-526D-524D-8E75-12FD2A486FDC}"/>
              </a:ext>
            </a:extLst>
          </p:cNvPr>
          <p:cNvSpPr>
            <a:spLocks noGrp="1" noChangeArrowheads="1"/>
          </p:cNvSpPr>
          <p:nvPr>
            <p:ph type="body" idx="1"/>
          </p:nvPr>
        </p:nvSpPr>
        <p:spPr/>
        <p:txBody>
          <a:bodyPr/>
          <a:lstStyle/>
          <a:p>
            <a:r>
              <a:rPr lang="en-US" altLang="en-US"/>
              <a:t>Many, many variations possible…</a:t>
            </a:r>
          </a:p>
        </p:txBody>
      </p:sp>
    </p:spTree>
    <p:extLst>
      <p:ext uri="{BB962C8B-B14F-4D97-AF65-F5344CB8AC3E}">
        <p14:creationId xmlns:p14="http://schemas.microsoft.com/office/powerpoint/2010/main" val="353232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C8F7B4-0FCF-8B47-B1F6-2B500D2187DD}"/>
              </a:ext>
            </a:extLst>
          </p:cNvPr>
          <p:cNvSpPr>
            <a:spLocks noGrp="1" noChangeArrowheads="1"/>
          </p:cNvSpPr>
          <p:nvPr>
            <p:ph type="sldNum" sz="quarter" idx="5"/>
          </p:nvPr>
        </p:nvSpPr>
        <p:spPr>
          <a:ln/>
        </p:spPr>
        <p:txBody>
          <a:bodyPr/>
          <a:lstStyle/>
          <a:p>
            <a:fld id="{3F4D7885-BBC8-3C44-95EF-35346E3E30F9}" type="slidenum">
              <a:rPr lang="en-US" altLang="en-US"/>
              <a:pPr/>
              <a:t>27</a:t>
            </a:fld>
            <a:endParaRPr lang="en-US" altLang="en-US"/>
          </a:p>
        </p:txBody>
      </p:sp>
      <p:sp>
        <p:nvSpPr>
          <p:cNvPr id="407554" name="Rectangle 2">
            <a:extLst>
              <a:ext uri="{FF2B5EF4-FFF2-40B4-BE49-F238E27FC236}">
                <a16:creationId xmlns:a16="http://schemas.microsoft.com/office/drawing/2014/main" id="{226A400F-F3D8-5D46-BA55-B70D4CA6C6C7}"/>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BA008B27-F73A-114F-863F-3A5ED39EE93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08674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C8F7B4-0FCF-8B47-B1F6-2B500D2187DD}"/>
              </a:ext>
            </a:extLst>
          </p:cNvPr>
          <p:cNvSpPr>
            <a:spLocks noGrp="1" noChangeArrowheads="1"/>
          </p:cNvSpPr>
          <p:nvPr>
            <p:ph type="sldNum" sz="quarter" idx="5"/>
          </p:nvPr>
        </p:nvSpPr>
        <p:spPr>
          <a:ln/>
        </p:spPr>
        <p:txBody>
          <a:bodyPr/>
          <a:lstStyle/>
          <a:p>
            <a:fld id="{3F4D7885-BBC8-3C44-95EF-35346E3E30F9}" type="slidenum">
              <a:rPr lang="en-US" altLang="en-US"/>
              <a:pPr/>
              <a:t>29</a:t>
            </a:fld>
            <a:endParaRPr lang="en-US" altLang="en-US"/>
          </a:p>
        </p:txBody>
      </p:sp>
      <p:sp>
        <p:nvSpPr>
          <p:cNvPr id="407554" name="Rectangle 2">
            <a:extLst>
              <a:ext uri="{FF2B5EF4-FFF2-40B4-BE49-F238E27FC236}">
                <a16:creationId xmlns:a16="http://schemas.microsoft.com/office/drawing/2014/main" id="{226A400F-F3D8-5D46-BA55-B70D4CA6C6C7}"/>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BA008B27-F73A-114F-863F-3A5ED39EE93E}"/>
              </a:ext>
            </a:extLst>
          </p:cNvPr>
          <p:cNvSpPr>
            <a:spLocks noGrp="1" noChangeArrowheads="1"/>
          </p:cNvSpPr>
          <p:nvPr>
            <p:ph type="body" idx="1"/>
          </p:nvPr>
        </p:nvSpPr>
        <p:spPr/>
        <p:txBody>
          <a:bodyPr/>
          <a:lstStyle/>
          <a:p>
            <a:r>
              <a:rPr lang="en-US" altLang="en-US" dirty="0"/>
              <a:t>Transaction IS scoped to the PROCEDURE block – BAD BAD BAD!!!</a:t>
            </a:r>
          </a:p>
        </p:txBody>
      </p:sp>
    </p:spTree>
    <p:extLst>
      <p:ext uri="{BB962C8B-B14F-4D97-AF65-F5344CB8AC3E}">
        <p14:creationId xmlns:p14="http://schemas.microsoft.com/office/powerpoint/2010/main" val="195751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10744200" cy="1143000"/>
          </a:xfrm>
          <a:ln>
            <a:noFill/>
          </a:ln>
        </p:spPr>
        <p:txBody>
          <a:bodyPr/>
          <a:lstStyle>
            <a:lvl1pPr algn="l">
              <a:defRPr>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228600" y="1524000"/>
            <a:ext cx="117348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600205"/>
            <a:ext cx="5765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689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064D-F165-FD4A-8811-DAE2B3B1279C}"/>
              </a:ext>
            </a:extLst>
          </p:cNvPr>
          <p:cNvSpPr>
            <a:spLocks noGrp="1"/>
          </p:cNvSpPr>
          <p:nvPr>
            <p:ph type="title"/>
          </p:nvPr>
        </p:nvSpPr>
        <p:spPr>
          <a:xfrm>
            <a:off x="609600" y="122238"/>
            <a:ext cx="10058400" cy="12954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F9EE1D08-348A-4149-A2A1-6D650DDF1FC2}"/>
              </a:ext>
            </a:extLst>
          </p:cNvPr>
          <p:cNvSpPr>
            <a:spLocks noGrp="1"/>
          </p:cNvSpPr>
          <p:nvPr>
            <p:ph type="tbl" idx="1"/>
          </p:nvPr>
        </p:nvSpPr>
        <p:spPr>
          <a:xfrm>
            <a:off x="609600" y="1719263"/>
            <a:ext cx="10972800" cy="4411662"/>
          </a:xfrm>
        </p:spPr>
        <p:txBody>
          <a:bodyPr/>
          <a:lstStyle/>
          <a:p>
            <a:endParaRPr lang="en-US"/>
          </a:p>
        </p:txBody>
      </p:sp>
      <p:sp>
        <p:nvSpPr>
          <p:cNvPr id="4" name="Date Placeholder 3">
            <a:extLst>
              <a:ext uri="{FF2B5EF4-FFF2-40B4-BE49-F238E27FC236}">
                <a16:creationId xmlns:a16="http://schemas.microsoft.com/office/drawing/2014/main" id="{DF4EC2C8-3D0D-A146-AF20-B5ABB4DA79B1}"/>
              </a:ext>
            </a:extLst>
          </p:cNvPr>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661C052-6192-6541-9C72-74E3E6C51B3D}"/>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B4FFF9-5A26-CE48-8424-E1474C7BA881}"/>
              </a:ext>
            </a:extLst>
          </p:cNvPr>
          <p:cNvSpPr>
            <a:spLocks noGrp="1"/>
          </p:cNvSpPr>
          <p:nvPr>
            <p:ph type="sldNum" sz="quarter" idx="12"/>
          </p:nvPr>
        </p:nvSpPr>
        <p:spPr>
          <a:xfrm>
            <a:off x="8737600" y="6248400"/>
            <a:ext cx="2844800" cy="457200"/>
          </a:xfrm>
        </p:spPr>
        <p:txBody>
          <a:bodyPr/>
          <a:lstStyle>
            <a:lvl1pPr>
              <a:defRPr/>
            </a:lvl1pPr>
          </a:lstStyle>
          <a:p>
            <a:fld id="{1294160B-E280-9B45-A16D-079FA0C68937}" type="slidenum">
              <a:rPr lang="en-US" altLang="en-US"/>
              <a:pPr/>
              <a:t>‹#›</a:t>
            </a:fld>
            <a:endParaRPr lang="en-US" altLang="en-US"/>
          </a:p>
        </p:txBody>
      </p:sp>
    </p:spTree>
    <p:extLst>
      <p:ext uri="{BB962C8B-B14F-4D97-AF65-F5344CB8AC3E}">
        <p14:creationId xmlns:p14="http://schemas.microsoft.com/office/powerpoint/2010/main" val="27512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83259"/>
            <a:ext cx="107442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8600" y="1600205"/>
            <a:ext cx="11734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3AC9C392-0523-C548-AB72-157169C976CE}"/>
              </a:ext>
            </a:extLst>
          </p:cNvPr>
          <p:cNvPicPr>
            <a:picLocks noChangeAspect="1"/>
          </p:cNvPicPr>
          <p:nvPr userDrawn="1"/>
        </p:nvPicPr>
        <p:blipFill>
          <a:blip r:embed="rId8"/>
          <a:stretch>
            <a:fillRect/>
          </a:stretch>
        </p:blipFill>
        <p:spPr>
          <a:xfrm>
            <a:off x="8801100" y="-4572"/>
            <a:ext cx="3390900" cy="1638300"/>
          </a:xfrm>
          <a:prstGeom prst="rect">
            <a:avLst/>
          </a:prstGeom>
        </p:spPr>
      </p:pic>
      <p:pic>
        <p:nvPicPr>
          <p:cNvPr id="9" name="Picture 8" descr="A picture containing object, sky&#10;&#10;Description automatically generated">
            <a:extLst>
              <a:ext uri="{FF2B5EF4-FFF2-40B4-BE49-F238E27FC236}">
                <a16:creationId xmlns:a16="http://schemas.microsoft.com/office/drawing/2014/main" id="{2C5245EB-34BD-9F4A-8BE7-61DFC1FC539F}"/>
              </a:ext>
            </a:extLst>
          </p:cNvPr>
          <p:cNvPicPr>
            <a:picLocks noChangeAspect="1"/>
          </p:cNvPicPr>
          <p:nvPr userDrawn="1"/>
        </p:nvPicPr>
        <p:blipFill>
          <a:blip r:embed="rId9"/>
          <a:stretch>
            <a:fillRect/>
          </a:stretch>
        </p:blipFill>
        <p:spPr>
          <a:xfrm>
            <a:off x="9982200" y="6096000"/>
            <a:ext cx="1959429" cy="73478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Lst>
  <p:hf hdr="0" ftr="0" dt="0"/>
  <p:txStyles>
    <p:titleStyle>
      <a:lvl1pPr algn="l"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685800"/>
            <a:ext cx="11125200" cy="5257800"/>
          </a:xfrm>
          <a:prstGeom prst="rect">
            <a:avLst/>
          </a:prstGeom>
        </p:spPr>
        <p:txBody>
          <a:bodyPr>
            <a:noAutofit/>
          </a:bodyPr>
          <a:lstStyle/>
          <a:p>
            <a:r>
              <a:rPr lang="en-US" sz="2400" b="1" dirty="0"/>
              <a:t>255  Scope: Blocks, Buffers, Transactions &amp; Locks</a:t>
            </a:r>
          </a:p>
          <a:p>
            <a:r>
              <a:rPr lang="en-US" sz="2000" dirty="0"/>
              <a:t>It’s Not Just For Minty Fresh Breath</a:t>
            </a:r>
          </a:p>
          <a:p>
            <a:endParaRPr lang="en-US" sz="2000" dirty="0"/>
          </a:p>
          <a:p>
            <a:r>
              <a:rPr lang="en-US" dirty="0"/>
              <a:t>Tom Bascom, White Star Software</a:t>
            </a:r>
          </a:p>
          <a:p>
            <a:r>
              <a:rPr lang="en-US" dirty="0">
                <a:solidFill>
                  <a:srgbClr val="FF0000"/>
                </a:solidFill>
              </a:rPr>
              <a:t>Tuesday 2:15pm</a:t>
            </a:r>
          </a:p>
          <a:p>
            <a:endParaRPr lang="en-US" b="1" dirty="0"/>
          </a:p>
          <a:p>
            <a:r>
              <a:rPr lang="en-US" b="1" dirty="0"/>
              <a:t>Abstract:  </a:t>
            </a:r>
            <a:r>
              <a:rPr lang="en-US" dirty="0"/>
              <a:t>The interactions between Blocks, Buffers, Transactions, and Record Locks can sometimes seem arcane and mysterious.  But there are actually just a few simple rules that govern these interactions and which control the most fundamental aspects of your applications.</a:t>
            </a:r>
          </a:p>
          <a:p>
            <a:endParaRPr lang="en-US" dirty="0"/>
          </a:p>
          <a:p>
            <a:r>
              <a:rPr lang="en-US" dirty="0"/>
              <a:t>Perhaps your code is plagued with errors (214), (243), (244) and so forth.  Or maybe you frequently suffer from “&lt;table&gt; in use by &lt;user&gt; on &lt;device&gt;. Wait or press CTRL-C to stop. (121)”.  Or sudden bi file growth due to “long transactions”.  These are all problems that usually occur because of a mismatch in scopes.</a:t>
            </a:r>
          </a:p>
          <a:p>
            <a:endParaRPr lang="en-US" dirty="0"/>
          </a:p>
          <a:p>
            <a:r>
              <a:rPr lang="en-US" dirty="0"/>
              <a:t>Even if none of that is a problem for you come to this session to learn (or, for old hands, refresh your memory) about how these concepts work together to deliver scalable and robust solutions that will withstand the tests of time!</a:t>
            </a:r>
          </a:p>
          <a:p>
            <a:endParaRPr lang="en-US" dirty="0"/>
          </a:p>
          <a:p>
            <a:endParaRPr lang="en-US" dirty="0"/>
          </a:p>
        </p:txBody>
      </p:sp>
    </p:spTree>
    <p:extLst>
      <p:ext uri="{BB962C8B-B14F-4D97-AF65-F5344CB8AC3E}">
        <p14:creationId xmlns:p14="http://schemas.microsoft.com/office/powerpoint/2010/main" val="73401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Text Box 4">
            <a:extLst>
              <a:ext uri="{FF2B5EF4-FFF2-40B4-BE49-F238E27FC236}">
                <a16:creationId xmlns:a16="http://schemas.microsoft.com/office/drawing/2014/main" id="{47436FEC-8E09-0447-B443-2AF6A61FA67C}"/>
              </a:ext>
            </a:extLst>
          </p:cNvPr>
          <p:cNvSpPr txBox="1">
            <a:spLocks noChangeArrowheads="1"/>
          </p:cNvSpPr>
          <p:nvPr/>
        </p:nvSpPr>
        <p:spPr bwMode="auto">
          <a:xfrm>
            <a:off x="3352800" y="2819400"/>
            <a:ext cx="464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5400" dirty="0"/>
              <a:t>Buffers</a:t>
            </a:r>
          </a:p>
        </p:txBody>
      </p:sp>
    </p:spTree>
    <p:extLst>
      <p:ext uri="{BB962C8B-B14F-4D97-AF65-F5344CB8AC3E}">
        <p14:creationId xmlns:p14="http://schemas.microsoft.com/office/powerpoint/2010/main" val="105162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F23C-66F0-A646-B678-21A747D4C098}"/>
              </a:ext>
            </a:extLst>
          </p:cNvPr>
          <p:cNvSpPr>
            <a:spLocks noGrp="1"/>
          </p:cNvSpPr>
          <p:nvPr>
            <p:ph type="title"/>
          </p:nvPr>
        </p:nvSpPr>
        <p:spPr/>
        <p:txBody>
          <a:bodyPr/>
          <a:lstStyle/>
          <a:p>
            <a:r>
              <a:rPr lang="en-US" dirty="0"/>
              <a:t>Buffers vs Records</a:t>
            </a:r>
          </a:p>
        </p:txBody>
      </p:sp>
      <p:sp>
        <p:nvSpPr>
          <p:cNvPr id="3" name="Content Placeholder 2">
            <a:extLst>
              <a:ext uri="{FF2B5EF4-FFF2-40B4-BE49-F238E27FC236}">
                <a16:creationId xmlns:a16="http://schemas.microsoft.com/office/drawing/2014/main" id="{DD6200B3-F586-EB46-BAF5-471CF4B7CAD6}"/>
              </a:ext>
            </a:extLst>
          </p:cNvPr>
          <p:cNvSpPr>
            <a:spLocks noGrp="1"/>
          </p:cNvSpPr>
          <p:nvPr>
            <p:ph idx="1"/>
          </p:nvPr>
        </p:nvSpPr>
        <p:spPr/>
        <p:txBody>
          <a:bodyPr>
            <a:normAutofit fontScale="92500" lnSpcReduction="10000"/>
          </a:bodyPr>
          <a:lstStyle/>
          <a:p>
            <a:r>
              <a:rPr lang="en-US" dirty="0"/>
              <a:t>A buffer name is what you type in your 4GL code</a:t>
            </a:r>
          </a:p>
          <a:p>
            <a:pPr lvl="1"/>
            <a:r>
              <a:rPr lang="en-US" dirty="0"/>
              <a:t>A buffer is a pointer to an instance of a database record.</a:t>
            </a:r>
          </a:p>
          <a:p>
            <a:pPr lvl="1"/>
            <a:r>
              <a:rPr lang="en-US" dirty="0"/>
              <a:t>The default buffer name for every table is the plain old table name.</a:t>
            </a:r>
          </a:p>
          <a:p>
            <a:pPr lvl="1"/>
            <a:r>
              <a:rPr lang="en-US" dirty="0"/>
              <a:t>Named buffers are:    </a:t>
            </a:r>
            <a:r>
              <a:rPr lang="en-US" sz="2000" dirty="0">
                <a:solidFill>
                  <a:schemeClr val="accent6">
                    <a:lumMod val="75000"/>
                  </a:schemeClr>
                </a:solidFill>
                <a:latin typeface="Consolas" panose="020B0609020204030204" pitchFamily="49" charset="0"/>
                <a:cs typeface="Consolas" panose="020B0609020204030204" pitchFamily="49" charset="0"/>
              </a:rPr>
              <a:t>define buffer </a:t>
            </a:r>
            <a:r>
              <a:rPr lang="en-US" sz="2000" dirty="0" err="1">
                <a:solidFill>
                  <a:schemeClr val="accent6">
                    <a:lumMod val="75000"/>
                  </a:schemeClr>
                </a:solidFill>
                <a:latin typeface="Consolas" panose="020B0609020204030204" pitchFamily="49" charset="0"/>
                <a:cs typeface="Consolas" panose="020B0609020204030204" pitchFamily="49" charset="0"/>
              </a:rPr>
              <a:t>bufferName</a:t>
            </a:r>
            <a:r>
              <a:rPr lang="en-US" sz="2000" dirty="0">
                <a:solidFill>
                  <a:schemeClr val="accent6">
                    <a:lumMod val="75000"/>
                  </a:schemeClr>
                </a:solidFill>
                <a:latin typeface="Consolas" panose="020B0609020204030204" pitchFamily="49" charset="0"/>
                <a:cs typeface="Consolas" panose="020B0609020204030204" pitchFamily="49" charset="0"/>
              </a:rPr>
              <a:t> for </a:t>
            </a:r>
            <a:r>
              <a:rPr lang="en-US" sz="2000" dirty="0" err="1">
                <a:solidFill>
                  <a:schemeClr val="accent6">
                    <a:lumMod val="75000"/>
                  </a:schemeClr>
                </a:solidFill>
                <a:latin typeface="Consolas" panose="020B0609020204030204" pitchFamily="49" charset="0"/>
                <a:cs typeface="Consolas" panose="020B0609020204030204" pitchFamily="49" charset="0"/>
              </a:rPr>
              <a:t>tableName</a:t>
            </a:r>
            <a:r>
              <a:rPr lang="en-US" sz="2000" dirty="0">
                <a:solidFill>
                  <a:schemeClr val="accent6">
                    <a:lumMod val="75000"/>
                  </a:schemeClr>
                </a:solidFill>
                <a:latin typeface="Consolas" panose="020B0609020204030204" pitchFamily="49" charset="0"/>
                <a:cs typeface="Consolas" panose="020B0609020204030204" pitchFamily="49" charset="0"/>
              </a:rPr>
              <a:t>.</a:t>
            </a:r>
            <a:r>
              <a:rPr lang="en-US" dirty="0"/>
              <a:t>  </a:t>
            </a:r>
          </a:p>
          <a:p>
            <a:r>
              <a:rPr lang="en-US" dirty="0"/>
              <a:t>Within a session:</a:t>
            </a:r>
          </a:p>
          <a:p>
            <a:pPr lvl="1"/>
            <a:r>
              <a:rPr lang="en-US" dirty="0"/>
              <a:t>Multiple buffers can be simultaneously defined for a table.</a:t>
            </a:r>
          </a:p>
          <a:p>
            <a:pPr lvl="1"/>
            <a:r>
              <a:rPr lang="en-US" dirty="0"/>
              <a:t>Each buffer can point to a different instances of records in that table.</a:t>
            </a:r>
          </a:p>
          <a:p>
            <a:pPr lvl="1"/>
            <a:r>
              <a:rPr lang="en-US" dirty="0"/>
              <a:t>Multiple buffers can point to the same instance of a record –</a:t>
            </a:r>
          </a:p>
          <a:p>
            <a:pPr lvl="2"/>
            <a:r>
              <a:rPr lang="en-US" dirty="0">
                <a:solidFill>
                  <a:srgbClr val="FF0000"/>
                </a:solidFill>
              </a:rPr>
              <a:t>but there is only ever one instance of a particular record.</a:t>
            </a:r>
          </a:p>
          <a:p>
            <a:pPr lvl="2"/>
            <a:r>
              <a:rPr lang="en-US" dirty="0">
                <a:solidFill>
                  <a:srgbClr val="FF0000"/>
                </a:solidFill>
              </a:rPr>
              <a:t>a particular record can only have ONE lock state.</a:t>
            </a:r>
            <a:endParaRPr lang="en-US" dirty="0"/>
          </a:p>
        </p:txBody>
      </p:sp>
    </p:spTree>
    <p:extLst>
      <p:ext uri="{BB962C8B-B14F-4D97-AF65-F5344CB8AC3E}">
        <p14:creationId xmlns:p14="http://schemas.microsoft.com/office/powerpoint/2010/main" val="47718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A83F-5770-E643-AACB-FD1F82E44EEE}"/>
              </a:ext>
            </a:extLst>
          </p:cNvPr>
          <p:cNvSpPr>
            <a:spLocks noGrp="1"/>
          </p:cNvSpPr>
          <p:nvPr>
            <p:ph type="title"/>
          </p:nvPr>
        </p:nvSpPr>
        <p:spPr/>
        <p:txBody>
          <a:bodyPr/>
          <a:lstStyle/>
          <a:p>
            <a:r>
              <a:rPr lang="en-US" dirty="0"/>
              <a:t>Best Practice:  Buffer Naming Convention</a:t>
            </a:r>
          </a:p>
        </p:txBody>
      </p:sp>
      <p:sp>
        <p:nvSpPr>
          <p:cNvPr id="3" name="Content Placeholder 2">
            <a:extLst>
              <a:ext uri="{FF2B5EF4-FFF2-40B4-BE49-F238E27FC236}">
                <a16:creationId xmlns:a16="http://schemas.microsoft.com/office/drawing/2014/main" id="{3F7969CE-D608-8646-9E7A-68108A4CEC79}"/>
              </a:ext>
            </a:extLst>
          </p:cNvPr>
          <p:cNvSpPr>
            <a:spLocks noGrp="1"/>
          </p:cNvSpPr>
          <p:nvPr>
            <p:ph idx="1"/>
          </p:nvPr>
        </p:nvSpPr>
        <p:spPr/>
        <p:txBody>
          <a:bodyPr/>
          <a:lstStyle/>
          <a:p>
            <a:pPr marL="0" indent="0">
              <a:buNone/>
            </a:pPr>
            <a:r>
              <a:rPr lang="en-US" dirty="0"/>
              <a:t>To ensure that you can always easily search for references to table names and </a:t>
            </a:r>
            <a:r>
              <a:rPr lang="en-US" dirty="0" err="1"/>
              <a:t>table.field</a:t>
            </a:r>
            <a:r>
              <a:rPr lang="en-US" dirty="0"/>
              <a:t>, name buffers by using a prefix + the complete table name:</a:t>
            </a:r>
          </a:p>
          <a:p>
            <a:pPr marL="0" indent="0">
              <a:buNone/>
            </a:pPr>
            <a:endParaRPr lang="en-US" dirty="0"/>
          </a:p>
          <a:p>
            <a:pPr marL="0" indent="0">
              <a:buNone/>
            </a:pPr>
            <a:r>
              <a:rPr lang="en-US" dirty="0">
                <a:solidFill>
                  <a:schemeClr val="accent3">
                    <a:lumMod val="50000"/>
                  </a:schemeClr>
                </a:solidFill>
              </a:rPr>
              <a:t>	</a:t>
            </a:r>
            <a:r>
              <a:rPr lang="en-US" dirty="0">
                <a:solidFill>
                  <a:schemeClr val="accent3">
                    <a:lumMod val="50000"/>
                  </a:schemeClr>
                </a:solidFill>
                <a:latin typeface="Consolas" panose="020B0609020204030204" pitchFamily="49" charset="0"/>
                <a:cs typeface="Consolas" panose="020B0609020204030204" pitchFamily="49" charset="0"/>
              </a:rPr>
              <a:t>define buffer </a:t>
            </a:r>
            <a:r>
              <a:rPr lang="en-US" dirty="0" err="1">
                <a:solidFill>
                  <a:schemeClr val="accent3">
                    <a:lumMod val="50000"/>
                  </a:schemeClr>
                </a:solidFill>
                <a:latin typeface="Consolas" panose="020B0609020204030204" pitchFamily="49" charset="0"/>
                <a:cs typeface="Consolas" panose="020B0609020204030204" pitchFamily="49" charset="0"/>
              </a:rPr>
              <a:t>updCustomer</a:t>
            </a:r>
            <a:r>
              <a:rPr lang="en-US" dirty="0">
                <a:solidFill>
                  <a:schemeClr val="accent3">
                    <a:lumMod val="50000"/>
                  </a:schemeClr>
                </a:solidFill>
                <a:latin typeface="Consolas" panose="020B0609020204030204" pitchFamily="49" charset="0"/>
                <a:cs typeface="Consolas" panose="020B0609020204030204" pitchFamily="49" charset="0"/>
              </a:rPr>
              <a:t> for customer.</a:t>
            </a:r>
          </a:p>
        </p:txBody>
      </p:sp>
    </p:spTree>
    <p:extLst>
      <p:ext uri="{BB962C8B-B14F-4D97-AF65-F5344CB8AC3E}">
        <p14:creationId xmlns:p14="http://schemas.microsoft.com/office/powerpoint/2010/main" val="428841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C6E9FA99-FF4B-F041-B00A-038B4CAD9B7B}"/>
              </a:ext>
            </a:extLst>
          </p:cNvPr>
          <p:cNvSpPr>
            <a:spLocks noGrp="1" noChangeArrowheads="1"/>
          </p:cNvSpPr>
          <p:nvPr>
            <p:ph type="title"/>
          </p:nvPr>
        </p:nvSpPr>
        <p:spPr/>
        <p:txBody>
          <a:bodyPr/>
          <a:lstStyle/>
          <a:p>
            <a:r>
              <a:rPr lang="en-US" altLang="en-US" dirty="0"/>
              <a:t>Types of Buffer Scope</a:t>
            </a:r>
          </a:p>
        </p:txBody>
      </p:sp>
      <p:sp>
        <p:nvSpPr>
          <p:cNvPr id="353283" name="Rectangle 3">
            <a:extLst>
              <a:ext uri="{FF2B5EF4-FFF2-40B4-BE49-F238E27FC236}">
                <a16:creationId xmlns:a16="http://schemas.microsoft.com/office/drawing/2014/main" id="{A73DB9F7-B30E-7344-9D09-20F6E3BA1F1A}"/>
              </a:ext>
            </a:extLst>
          </p:cNvPr>
          <p:cNvSpPr>
            <a:spLocks noGrp="1" noChangeArrowheads="1"/>
          </p:cNvSpPr>
          <p:nvPr>
            <p:ph type="body" idx="1"/>
          </p:nvPr>
        </p:nvSpPr>
        <p:spPr/>
        <p:txBody>
          <a:bodyPr>
            <a:normAutofit lnSpcReduction="10000"/>
          </a:bodyPr>
          <a:lstStyle/>
          <a:p>
            <a:r>
              <a:rPr lang="en-US" altLang="en-US" sz="2600" dirty="0"/>
              <a:t>Free Reference</a:t>
            </a:r>
          </a:p>
          <a:p>
            <a:pPr lvl="2"/>
            <a:r>
              <a:rPr lang="en-US" altLang="en-US" sz="2100" dirty="0"/>
              <a:t>FIND </a:t>
            </a:r>
            <a:r>
              <a:rPr lang="en-US" altLang="en-US" sz="2100" dirty="0" err="1"/>
              <a:t>bufferName</a:t>
            </a:r>
            <a:r>
              <a:rPr lang="en-US" altLang="en-US" sz="2100" dirty="0"/>
              <a:t>, CREATE, INSERT, DELETE, </a:t>
            </a:r>
            <a:r>
              <a:rPr lang="en-US" altLang="en-US" sz="2100" dirty="0">
                <a:solidFill>
                  <a:srgbClr val="FF0000"/>
                </a:solidFill>
              </a:rPr>
              <a:t>RELEASE</a:t>
            </a:r>
          </a:p>
          <a:p>
            <a:r>
              <a:rPr lang="en-US" altLang="en-US" sz="2600" dirty="0"/>
              <a:t>WEAK Scope Block</a:t>
            </a:r>
          </a:p>
          <a:p>
            <a:pPr lvl="2"/>
            <a:r>
              <a:rPr lang="en-US" altLang="en-US" sz="2100" dirty="0"/>
              <a:t>FOR EACH </a:t>
            </a:r>
            <a:r>
              <a:rPr lang="en-US" altLang="en-US" sz="2100" dirty="0" err="1"/>
              <a:t>bufferName</a:t>
            </a:r>
            <a:endParaRPr lang="en-US" altLang="en-US" sz="2100" dirty="0"/>
          </a:p>
          <a:p>
            <a:pPr lvl="2"/>
            <a:r>
              <a:rPr lang="en-US" altLang="en-US" sz="2100" dirty="0"/>
              <a:t>PRESELECT EACH </a:t>
            </a:r>
            <a:r>
              <a:rPr lang="en-US" altLang="en-US" sz="2100" dirty="0" err="1"/>
              <a:t>bufferName</a:t>
            </a:r>
            <a:endParaRPr lang="en-US" altLang="en-US" sz="2100" dirty="0"/>
          </a:p>
          <a:p>
            <a:pPr lvl="2"/>
            <a:r>
              <a:rPr lang="en-US" altLang="en-US" sz="2100" dirty="0"/>
              <a:t>Internal Procedures, User-defined functions, Methods of a Class</a:t>
            </a:r>
          </a:p>
          <a:p>
            <a:pPr lvl="2"/>
            <a:r>
              <a:rPr lang="en-US" altLang="en-US" sz="2100" dirty="0"/>
              <a:t>Can be silently raised by free references outside of a block.  The compiler will NOT complain.</a:t>
            </a:r>
          </a:p>
          <a:p>
            <a:r>
              <a:rPr lang="en-US" altLang="en-US" sz="2600" dirty="0"/>
              <a:t>STRONG Scope Block</a:t>
            </a:r>
          </a:p>
          <a:p>
            <a:pPr lvl="2"/>
            <a:r>
              <a:rPr lang="en-US" altLang="en-US" sz="2100" dirty="0"/>
              <a:t>DO </a:t>
            </a:r>
            <a:r>
              <a:rPr lang="en-US" altLang="en-US" sz="2100" b="1" dirty="0"/>
              <a:t>FOR </a:t>
            </a:r>
            <a:r>
              <a:rPr lang="en-US" altLang="en-US" sz="2100" dirty="0" err="1"/>
              <a:t>bufferName</a:t>
            </a:r>
            <a:endParaRPr lang="en-US" altLang="en-US" sz="2100" b="1" dirty="0"/>
          </a:p>
          <a:p>
            <a:pPr lvl="2"/>
            <a:r>
              <a:rPr lang="en-US" altLang="en-US" sz="2100" dirty="0"/>
              <a:t>REPEAT </a:t>
            </a:r>
            <a:r>
              <a:rPr lang="en-US" altLang="en-US" sz="2100" b="1" dirty="0"/>
              <a:t>FOR </a:t>
            </a:r>
            <a:r>
              <a:rPr lang="en-US" altLang="en-US" sz="2100" dirty="0" err="1"/>
              <a:t>bufferName</a:t>
            </a:r>
            <a:endParaRPr lang="en-US" altLang="en-US" sz="2100" dirty="0"/>
          </a:p>
          <a:p>
            <a:pPr lvl="2"/>
            <a:r>
              <a:rPr lang="en-US" altLang="en-US" sz="2100" dirty="0"/>
              <a:t>Can </a:t>
            </a:r>
            <a:r>
              <a:rPr lang="en-US" altLang="en-US" sz="2100" b="1" dirty="0"/>
              <a:t>NOT</a:t>
            </a:r>
            <a:r>
              <a:rPr lang="en-US" altLang="en-US" sz="2100" dirty="0"/>
              <a:t> be raised by references outside of the block – such references will result in compile errors.</a:t>
            </a:r>
          </a:p>
          <a:p>
            <a:pPr lvl="2"/>
            <a:endParaRPr lang="en-US" altLang="en-US" sz="2100" dirty="0"/>
          </a:p>
        </p:txBody>
      </p:sp>
    </p:spTree>
    <p:extLst>
      <p:ext uri="{BB962C8B-B14F-4D97-AF65-F5344CB8AC3E}">
        <p14:creationId xmlns:p14="http://schemas.microsoft.com/office/powerpoint/2010/main" val="142966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0B5277AC-7212-BA4D-B1D6-1ACD6382748A}"/>
              </a:ext>
            </a:extLst>
          </p:cNvPr>
          <p:cNvSpPr>
            <a:spLocks noGrp="1" noChangeArrowheads="1"/>
          </p:cNvSpPr>
          <p:nvPr>
            <p:ph type="title"/>
          </p:nvPr>
        </p:nvSpPr>
        <p:spPr/>
        <p:txBody>
          <a:bodyPr/>
          <a:lstStyle/>
          <a:p>
            <a:r>
              <a:rPr lang="en-US" altLang="en-US" dirty="0"/>
              <a:t>Borrowed Buffer Scope Considered Harmful</a:t>
            </a:r>
          </a:p>
        </p:txBody>
      </p:sp>
      <p:sp>
        <p:nvSpPr>
          <p:cNvPr id="373765" name="Rectangle 5">
            <a:extLst>
              <a:ext uri="{FF2B5EF4-FFF2-40B4-BE49-F238E27FC236}">
                <a16:creationId xmlns:a16="http://schemas.microsoft.com/office/drawing/2014/main" id="{92674B87-53F8-8C4B-9C3F-AB50C0DE5017}"/>
              </a:ext>
            </a:extLst>
          </p:cNvPr>
          <p:cNvSpPr>
            <a:spLocks noChangeArrowheads="1"/>
          </p:cNvSpPr>
          <p:nvPr/>
        </p:nvSpPr>
        <p:spPr bwMode="auto">
          <a:xfrm>
            <a:off x="228600" y="1524000"/>
            <a:ext cx="11277600" cy="4998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2"/>
              </a:buClr>
              <a:buSzPct val="70000"/>
              <a:buFont typeface="Wingdings" pitchFamily="2" charset="2"/>
              <a:buChar char="l"/>
              <a:defRPr sz="3000">
                <a:solidFill>
                  <a:schemeClr val="tx1"/>
                </a:solidFill>
                <a:latin typeface="Arial" panose="020B0604020202020204" pitchFamily="34" charset="0"/>
              </a:defRPr>
            </a:lvl1pPr>
            <a:lvl2pPr marL="692150" indent="-347663" algn="l">
              <a:spcBef>
                <a:spcPct val="20000"/>
              </a:spcBef>
              <a:buClr>
                <a:schemeClr val="accent2"/>
              </a:buClr>
              <a:buSzPct val="70000"/>
              <a:buFont typeface="Wingdings" pitchFamily="2" charset="2"/>
              <a:buChar char="l"/>
              <a:defRPr sz="2600">
                <a:solidFill>
                  <a:schemeClr val="tx1"/>
                </a:solidFill>
                <a:latin typeface="Arial" panose="020B0604020202020204" pitchFamily="34" charset="0"/>
              </a:defRPr>
            </a:lvl2pPr>
            <a:lvl3pPr marL="987425" indent="-293688" algn="l">
              <a:spcBef>
                <a:spcPct val="20000"/>
              </a:spcBef>
              <a:buClr>
                <a:schemeClr val="accent1"/>
              </a:buClr>
              <a:buSzPct val="70000"/>
              <a:buFont typeface="Wingdings" pitchFamily="2" charset="2"/>
              <a:buChar char="l"/>
              <a:defRPr sz="2300">
                <a:solidFill>
                  <a:schemeClr val="tx1"/>
                </a:solidFill>
                <a:latin typeface="Arial" panose="020B0604020202020204" pitchFamily="34" charset="0"/>
              </a:defRPr>
            </a:lvl3pPr>
            <a:lvl4pPr marL="1281113" indent="-292100" algn="l">
              <a:spcBef>
                <a:spcPct val="20000"/>
              </a:spcBef>
              <a:buClr>
                <a:schemeClr val="tx2"/>
              </a:buClr>
              <a:buSzPct val="75000"/>
              <a:buFont typeface="Wingdings" pitchFamily="2" charset="2"/>
              <a:buChar char="§"/>
              <a:defRPr sz="2000">
                <a:solidFill>
                  <a:schemeClr val="tx1"/>
                </a:solidFill>
                <a:latin typeface="Arial" panose="020B0604020202020204" pitchFamily="34" charset="0"/>
              </a:defRPr>
            </a:lvl4pPr>
            <a:lvl5pPr marL="1598613" indent="-315913" algn="l">
              <a:spcBef>
                <a:spcPct val="20000"/>
              </a:spcBef>
              <a:buClr>
                <a:schemeClr val="folHlink"/>
              </a:buClr>
              <a:buSzPct val="80000"/>
              <a:buFont typeface="Wingdings"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defRPr>
            </a:lvl9pPr>
          </a:lstStyle>
          <a:p>
            <a:pPr>
              <a:buFont typeface="Wingdings" pitchFamily="2" charset="2"/>
              <a:buNone/>
            </a:pPr>
            <a:r>
              <a:rPr lang="en-US" altLang="en-US" sz="1600" dirty="0">
                <a:latin typeface="Consolas" panose="020B0609020204030204" pitchFamily="49" charset="0"/>
                <a:cs typeface="Consolas" panose="020B0609020204030204" pitchFamily="49" charset="0"/>
              </a:rPr>
              <a:t> procedure b:</a:t>
            </a:r>
          </a:p>
          <a:p>
            <a:pPr>
              <a:buFont typeface="Wingdings" pitchFamily="2" charset="2"/>
              <a:buNone/>
            </a:pPr>
            <a:r>
              <a:rPr lang="en-US" altLang="en-US" sz="1600" dirty="0">
                <a:latin typeface="Consolas" panose="020B0609020204030204" pitchFamily="49" charset="0"/>
                <a:cs typeface="Consolas" panose="020B0609020204030204" pitchFamily="49" charset="0"/>
              </a:rPr>
              <a:t>   find last customer no-lock.</a:t>
            </a:r>
          </a:p>
          <a:p>
            <a:pPr>
              <a:buFont typeface="Wingdings" pitchFamily="2" charset="2"/>
              <a:buNone/>
            </a:pPr>
            <a:r>
              <a:rPr lang="en-US" altLang="en-US" sz="1600" dirty="0">
                <a:latin typeface="Consolas" panose="020B0609020204030204" pitchFamily="49" charset="0"/>
                <a:cs typeface="Consolas" panose="020B0609020204030204" pitchFamily="49" charset="0"/>
              </a:rPr>
              <a:t>   message “b” </a:t>
            </a:r>
            <a:r>
              <a:rPr lang="en-US" altLang="en-US" sz="1600" dirty="0" err="1">
                <a:latin typeface="Consolas" panose="020B0609020204030204" pitchFamily="49" charset="0"/>
                <a:cs typeface="Consolas" panose="020B0609020204030204" pitchFamily="49" charset="0"/>
              </a:rPr>
              <a:t>customer.custnum</a:t>
            </a:r>
            <a:r>
              <a:rPr lang="en-US" altLang="en-US" sz="1600" dirty="0">
                <a:latin typeface="Consolas" panose="020B0609020204030204" pitchFamily="49" charset="0"/>
                <a:cs typeface="Consolas" panose="020B0609020204030204" pitchFamily="49" charset="0"/>
              </a:rPr>
              <a:t>.</a:t>
            </a:r>
          </a:p>
          <a:p>
            <a:pPr>
              <a:buFont typeface="Wingdings" pitchFamily="2" charset="2"/>
              <a:buNone/>
            </a:pPr>
            <a:r>
              <a:rPr lang="en-US" altLang="en-US" sz="1600" dirty="0">
                <a:latin typeface="Consolas" panose="020B0609020204030204" pitchFamily="49" charset="0"/>
                <a:cs typeface="Consolas" panose="020B0609020204030204" pitchFamily="49" charset="0"/>
              </a:rPr>
              <a:t>   pause.</a:t>
            </a:r>
          </a:p>
          <a:p>
            <a:pPr>
              <a:buFont typeface="Wingdings" pitchFamily="2" charset="2"/>
              <a:buNone/>
            </a:pPr>
            <a:r>
              <a:rPr lang="en-US" altLang="en-US" sz="1600" dirty="0">
                <a:latin typeface="Consolas" panose="020B0609020204030204" pitchFamily="49" charset="0"/>
                <a:cs typeface="Consolas" panose="020B0609020204030204" pitchFamily="49" charset="0"/>
              </a:rPr>
              <a:t> end.</a:t>
            </a:r>
          </a:p>
          <a:p>
            <a:pPr>
              <a:buFont typeface="Wingdings" pitchFamily="2" charset="2"/>
              <a:buNone/>
            </a:pPr>
            <a:endParaRPr lang="en-US" altLang="en-US" sz="1600" dirty="0">
              <a:latin typeface="Consolas" panose="020B0609020204030204" pitchFamily="49" charset="0"/>
              <a:cs typeface="Consolas" panose="020B0609020204030204" pitchFamily="49" charset="0"/>
            </a:endParaRPr>
          </a:p>
          <a:p>
            <a:pPr>
              <a:buFont typeface="Wingdings" pitchFamily="2" charset="2"/>
              <a:buNone/>
            </a:pPr>
            <a:r>
              <a:rPr lang="en-US" altLang="en-US" sz="1600" dirty="0">
                <a:latin typeface="Consolas" panose="020B0609020204030204" pitchFamily="49" charset="0"/>
                <a:cs typeface="Consolas" panose="020B0609020204030204" pitchFamily="49" charset="0"/>
              </a:rPr>
              <a:t> find first customer no-lock.</a:t>
            </a:r>
          </a:p>
          <a:p>
            <a:pPr>
              <a:buFont typeface="Wingdings" pitchFamily="2" charset="2"/>
              <a:buNone/>
            </a:pPr>
            <a:r>
              <a:rPr lang="en-US" altLang="en-US" sz="1600" dirty="0">
                <a:latin typeface="Consolas" panose="020B0609020204030204" pitchFamily="49" charset="0"/>
                <a:cs typeface="Consolas" panose="020B0609020204030204" pitchFamily="49" charset="0"/>
              </a:rPr>
              <a:t> message “start:” </a:t>
            </a:r>
            <a:r>
              <a:rPr lang="en-US" altLang="en-US" sz="1600" dirty="0" err="1">
                <a:latin typeface="Consolas" panose="020B0609020204030204" pitchFamily="49" charset="0"/>
                <a:cs typeface="Consolas" panose="020B0609020204030204" pitchFamily="49" charset="0"/>
              </a:rPr>
              <a:t>customer.custnum</a:t>
            </a:r>
            <a:r>
              <a:rPr lang="en-US" altLang="en-US" sz="1600" dirty="0">
                <a:latin typeface="Consolas" panose="020B0609020204030204" pitchFamily="49" charset="0"/>
                <a:cs typeface="Consolas" panose="020B0609020204030204" pitchFamily="49" charset="0"/>
              </a:rPr>
              <a:t>.</a:t>
            </a:r>
          </a:p>
          <a:p>
            <a:pPr>
              <a:buFont typeface="Wingdings" pitchFamily="2" charset="2"/>
              <a:buNone/>
            </a:pPr>
            <a:r>
              <a:rPr lang="en-US" altLang="en-US" sz="1600" dirty="0">
                <a:latin typeface="Consolas" panose="020B0609020204030204" pitchFamily="49" charset="0"/>
                <a:cs typeface="Consolas" panose="020B0609020204030204" pitchFamily="49" charset="0"/>
              </a:rPr>
              <a:t> pause.</a:t>
            </a:r>
          </a:p>
          <a:p>
            <a:pPr>
              <a:buFont typeface="Wingdings" pitchFamily="2" charset="2"/>
              <a:buNone/>
            </a:pPr>
            <a:endParaRPr lang="en-US" altLang="en-US" sz="1600" dirty="0">
              <a:latin typeface="Consolas" panose="020B0609020204030204" pitchFamily="49" charset="0"/>
              <a:cs typeface="Consolas" panose="020B0609020204030204" pitchFamily="49" charset="0"/>
            </a:endParaRPr>
          </a:p>
          <a:p>
            <a:pPr>
              <a:buFont typeface="Wingdings" pitchFamily="2" charset="2"/>
              <a:buNone/>
            </a:pPr>
            <a:r>
              <a:rPr lang="en-US" altLang="en-US" sz="1600" dirty="0">
                <a:latin typeface="Consolas" panose="020B0609020204030204" pitchFamily="49" charset="0"/>
                <a:cs typeface="Consolas" panose="020B0609020204030204" pitchFamily="49" charset="0"/>
              </a:rPr>
              <a:t> run b.</a:t>
            </a:r>
          </a:p>
          <a:p>
            <a:pPr>
              <a:buFont typeface="Wingdings" pitchFamily="2" charset="2"/>
              <a:buNone/>
            </a:pPr>
            <a:endParaRPr lang="en-US" altLang="en-US" sz="1600" dirty="0">
              <a:latin typeface="Consolas" panose="020B0609020204030204" pitchFamily="49" charset="0"/>
              <a:cs typeface="Consolas" panose="020B0609020204030204" pitchFamily="49" charset="0"/>
            </a:endParaRPr>
          </a:p>
          <a:p>
            <a:pPr>
              <a:buFont typeface="Wingdings" pitchFamily="2" charset="2"/>
              <a:buNone/>
            </a:pPr>
            <a:r>
              <a:rPr lang="en-US" altLang="en-US" sz="1600" dirty="0">
                <a:latin typeface="Consolas" panose="020B0609020204030204" pitchFamily="49" charset="0"/>
                <a:cs typeface="Consolas" panose="020B0609020204030204" pitchFamily="49" charset="0"/>
              </a:rPr>
              <a:t> message “end:” </a:t>
            </a:r>
            <a:r>
              <a:rPr lang="en-US" altLang="en-US" sz="1600" dirty="0" err="1">
                <a:latin typeface="Consolas" panose="020B0609020204030204" pitchFamily="49" charset="0"/>
                <a:cs typeface="Consolas" panose="020B0609020204030204" pitchFamily="49" charset="0"/>
              </a:rPr>
              <a:t>customer.custnum</a:t>
            </a:r>
            <a:r>
              <a:rPr lang="en-US" altLang="en-US" sz="1600" dirty="0">
                <a:latin typeface="Consolas" panose="020B0609020204030204" pitchFamily="49" charset="0"/>
                <a:cs typeface="Consolas" panose="020B0609020204030204" pitchFamily="49" charset="0"/>
              </a:rPr>
              <a:t>.		</a:t>
            </a:r>
            <a:r>
              <a:rPr lang="en-US" altLang="en-US" sz="1600" dirty="0">
                <a:solidFill>
                  <a:srgbClr val="FF0000"/>
                </a:solidFill>
                <a:latin typeface="Consolas" panose="020B0609020204030204" pitchFamily="49" charset="0"/>
                <a:cs typeface="Consolas" panose="020B0609020204030204" pitchFamily="49" charset="0"/>
              </a:rPr>
              <a:t>/* nasty side-effect </a:t>
            </a:r>
            <a:r>
              <a:rPr lang="en-US" altLang="en-US" sz="1600" dirty="0">
                <a:solidFill>
                  <a:srgbClr val="FF0000"/>
                </a:solidFill>
                <a:latin typeface="Consolas" panose="020B0609020204030204" pitchFamily="49" charset="0"/>
                <a:cs typeface="Consolas" panose="020B0609020204030204" pitchFamily="49" charset="0"/>
                <a:sym typeface="Wingdings" pitchFamily="2" charset="2"/>
              </a:rPr>
              <a:t> </a:t>
            </a:r>
            <a:r>
              <a:rPr lang="en-US" altLang="en-US" sz="1600" dirty="0">
                <a:solidFill>
                  <a:srgbClr val="FF0000"/>
                </a:solidFill>
                <a:latin typeface="Consolas" panose="020B0609020204030204" pitchFamily="49" charset="0"/>
                <a:cs typeface="Consolas" panose="020B0609020204030204" pitchFamily="49" charset="0"/>
              </a:rPr>
              <a:t>*/</a:t>
            </a:r>
          </a:p>
          <a:p>
            <a:pPr>
              <a:buFont typeface="Wingdings" pitchFamily="2" charset="2"/>
              <a:buNone/>
            </a:pPr>
            <a:r>
              <a:rPr lang="en-US" altLang="en-US" sz="1600" dirty="0">
                <a:latin typeface="Consolas" panose="020B0609020204030204" pitchFamily="49" charset="0"/>
                <a:cs typeface="Consolas" panose="020B0609020204030204" pitchFamily="49" charset="0"/>
              </a:rPr>
              <a:t> pause.</a:t>
            </a:r>
          </a:p>
        </p:txBody>
      </p:sp>
    </p:spTree>
    <p:extLst>
      <p:ext uri="{BB962C8B-B14F-4D97-AF65-F5344CB8AC3E}">
        <p14:creationId xmlns:p14="http://schemas.microsoft.com/office/powerpoint/2010/main" val="128279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0B5277AC-7212-BA4D-B1D6-1ACD6382748A}"/>
              </a:ext>
            </a:extLst>
          </p:cNvPr>
          <p:cNvSpPr>
            <a:spLocks noGrp="1" noChangeArrowheads="1"/>
          </p:cNvSpPr>
          <p:nvPr>
            <p:ph type="title"/>
          </p:nvPr>
        </p:nvSpPr>
        <p:spPr/>
        <p:txBody>
          <a:bodyPr/>
          <a:lstStyle/>
          <a:p>
            <a:r>
              <a:rPr lang="en-US" altLang="en-US" dirty="0"/>
              <a:t>Borrowed Buffer Scope – Prevented!</a:t>
            </a:r>
          </a:p>
        </p:txBody>
      </p:sp>
      <p:sp>
        <p:nvSpPr>
          <p:cNvPr id="373765" name="Rectangle 5">
            <a:extLst>
              <a:ext uri="{FF2B5EF4-FFF2-40B4-BE49-F238E27FC236}">
                <a16:creationId xmlns:a16="http://schemas.microsoft.com/office/drawing/2014/main" id="{92674B87-53F8-8C4B-9C3F-AB50C0DE5017}"/>
              </a:ext>
            </a:extLst>
          </p:cNvPr>
          <p:cNvSpPr>
            <a:spLocks noChangeArrowheads="1"/>
          </p:cNvSpPr>
          <p:nvPr/>
        </p:nvSpPr>
        <p:spPr bwMode="auto">
          <a:xfrm>
            <a:off x="228600" y="1524000"/>
            <a:ext cx="10744200" cy="4998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2"/>
              </a:buClr>
              <a:buSzPct val="70000"/>
              <a:buFont typeface="Wingdings" pitchFamily="2" charset="2"/>
              <a:buChar char="l"/>
              <a:defRPr sz="3000">
                <a:solidFill>
                  <a:schemeClr val="tx1"/>
                </a:solidFill>
                <a:latin typeface="Arial" panose="020B0604020202020204" pitchFamily="34" charset="0"/>
              </a:defRPr>
            </a:lvl1pPr>
            <a:lvl2pPr marL="692150" indent="-347663" algn="l">
              <a:spcBef>
                <a:spcPct val="20000"/>
              </a:spcBef>
              <a:buClr>
                <a:schemeClr val="accent2"/>
              </a:buClr>
              <a:buSzPct val="70000"/>
              <a:buFont typeface="Wingdings" pitchFamily="2" charset="2"/>
              <a:buChar char="l"/>
              <a:defRPr sz="2600">
                <a:solidFill>
                  <a:schemeClr val="tx1"/>
                </a:solidFill>
                <a:latin typeface="Arial" panose="020B0604020202020204" pitchFamily="34" charset="0"/>
              </a:defRPr>
            </a:lvl2pPr>
            <a:lvl3pPr marL="987425" indent="-293688" algn="l">
              <a:spcBef>
                <a:spcPct val="20000"/>
              </a:spcBef>
              <a:buClr>
                <a:schemeClr val="accent1"/>
              </a:buClr>
              <a:buSzPct val="70000"/>
              <a:buFont typeface="Wingdings" pitchFamily="2" charset="2"/>
              <a:buChar char="l"/>
              <a:defRPr sz="2300">
                <a:solidFill>
                  <a:schemeClr val="tx1"/>
                </a:solidFill>
                <a:latin typeface="Arial" panose="020B0604020202020204" pitchFamily="34" charset="0"/>
              </a:defRPr>
            </a:lvl3pPr>
            <a:lvl4pPr marL="1281113" indent="-292100" algn="l">
              <a:spcBef>
                <a:spcPct val="20000"/>
              </a:spcBef>
              <a:buClr>
                <a:schemeClr val="tx2"/>
              </a:buClr>
              <a:buSzPct val="75000"/>
              <a:buFont typeface="Wingdings" pitchFamily="2" charset="2"/>
              <a:buChar char="§"/>
              <a:defRPr sz="2000">
                <a:solidFill>
                  <a:schemeClr val="tx1"/>
                </a:solidFill>
                <a:latin typeface="Arial" panose="020B0604020202020204" pitchFamily="34" charset="0"/>
              </a:defRPr>
            </a:lvl4pPr>
            <a:lvl5pPr marL="1598613" indent="-315913" algn="l">
              <a:spcBef>
                <a:spcPct val="20000"/>
              </a:spcBef>
              <a:buClr>
                <a:schemeClr val="folHlink"/>
              </a:buClr>
              <a:buSzPct val="80000"/>
              <a:buFont typeface="Wingdings" pitchFamily="2" charset="2"/>
              <a:buChar char="§"/>
              <a:defRPr sz="2000">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panose="020B0604020202020204" pitchFamily="34" charset="0"/>
              </a:defRPr>
            </a:lvl9pPr>
          </a:lstStyle>
          <a:p>
            <a:pPr>
              <a:buFont typeface="Wingdings" pitchFamily="2" charset="2"/>
              <a:buNone/>
            </a:pPr>
            <a:r>
              <a:rPr lang="en-US" altLang="en-US" sz="1600" dirty="0">
                <a:latin typeface="Consolas" panose="020B0609020204030204" pitchFamily="49" charset="0"/>
                <a:cs typeface="Consolas" panose="020B0609020204030204" pitchFamily="49" charset="0"/>
              </a:rPr>
              <a:t> procedure b:</a:t>
            </a:r>
          </a:p>
          <a:p>
            <a:pPr>
              <a:buFont typeface="Wingdings" pitchFamily="2" charset="2"/>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18722D"/>
                </a:solidFill>
                <a:latin typeface="Consolas" panose="020B0609020204030204" pitchFamily="49" charset="0"/>
                <a:cs typeface="Consolas" panose="020B0609020204030204" pitchFamily="49" charset="0"/>
              </a:rPr>
              <a:t>define buffer customer for customer.		/* this is perfectly legal */</a:t>
            </a:r>
          </a:p>
          <a:p>
            <a:pPr>
              <a:buFont typeface="Wingdings" pitchFamily="2" charset="2"/>
              <a:buNone/>
            </a:pPr>
            <a:r>
              <a:rPr lang="en-US" altLang="en-US" sz="1600" dirty="0">
                <a:latin typeface="Consolas" panose="020B0609020204030204" pitchFamily="49" charset="0"/>
                <a:cs typeface="Consolas" panose="020B0609020204030204" pitchFamily="49" charset="0"/>
              </a:rPr>
              <a:t>   find last customer no-lock.</a:t>
            </a:r>
          </a:p>
          <a:p>
            <a:pPr>
              <a:buFont typeface="Wingdings" pitchFamily="2" charset="2"/>
              <a:buNone/>
            </a:pPr>
            <a:r>
              <a:rPr lang="en-US" altLang="en-US" sz="1600" dirty="0">
                <a:latin typeface="Consolas" panose="020B0609020204030204" pitchFamily="49" charset="0"/>
                <a:cs typeface="Consolas" panose="020B0609020204030204" pitchFamily="49" charset="0"/>
              </a:rPr>
              <a:t>   message “b” </a:t>
            </a:r>
            <a:r>
              <a:rPr lang="en-US" altLang="en-US" sz="1600" dirty="0" err="1">
                <a:latin typeface="Consolas" panose="020B0609020204030204" pitchFamily="49" charset="0"/>
                <a:cs typeface="Consolas" panose="020B0609020204030204" pitchFamily="49" charset="0"/>
              </a:rPr>
              <a:t>customer.custnum</a:t>
            </a:r>
            <a:r>
              <a:rPr lang="en-US" altLang="en-US" sz="1600" dirty="0">
                <a:latin typeface="Consolas" panose="020B0609020204030204" pitchFamily="49" charset="0"/>
                <a:cs typeface="Consolas" panose="020B0609020204030204" pitchFamily="49" charset="0"/>
              </a:rPr>
              <a:t>.</a:t>
            </a:r>
          </a:p>
          <a:p>
            <a:pPr>
              <a:buFont typeface="Wingdings" pitchFamily="2" charset="2"/>
              <a:buNone/>
            </a:pPr>
            <a:r>
              <a:rPr lang="en-US" altLang="en-US" sz="1600" dirty="0">
                <a:latin typeface="Consolas" panose="020B0609020204030204" pitchFamily="49" charset="0"/>
                <a:cs typeface="Consolas" panose="020B0609020204030204" pitchFamily="49" charset="0"/>
              </a:rPr>
              <a:t>   pause.</a:t>
            </a:r>
          </a:p>
          <a:p>
            <a:pPr>
              <a:buFont typeface="Wingdings" pitchFamily="2" charset="2"/>
              <a:buNone/>
            </a:pPr>
            <a:r>
              <a:rPr lang="en-US" altLang="en-US" sz="1600" dirty="0">
                <a:latin typeface="Consolas" panose="020B0609020204030204" pitchFamily="49" charset="0"/>
                <a:cs typeface="Consolas" panose="020B0609020204030204" pitchFamily="49" charset="0"/>
              </a:rPr>
              <a:t> end.</a:t>
            </a:r>
          </a:p>
          <a:p>
            <a:pPr>
              <a:buFont typeface="Wingdings" pitchFamily="2" charset="2"/>
              <a:buNone/>
            </a:pPr>
            <a:endParaRPr lang="en-US" altLang="en-US" sz="1600" dirty="0">
              <a:latin typeface="Consolas" panose="020B0609020204030204" pitchFamily="49" charset="0"/>
              <a:cs typeface="Consolas" panose="020B0609020204030204" pitchFamily="49" charset="0"/>
            </a:endParaRPr>
          </a:p>
          <a:p>
            <a:pPr>
              <a:buFont typeface="Wingdings" pitchFamily="2" charset="2"/>
              <a:buNone/>
            </a:pPr>
            <a:r>
              <a:rPr lang="en-US" altLang="en-US" sz="1600" dirty="0">
                <a:latin typeface="Consolas" panose="020B0609020204030204" pitchFamily="49" charset="0"/>
                <a:cs typeface="Consolas" panose="020B0609020204030204" pitchFamily="49" charset="0"/>
              </a:rPr>
              <a:t> find first customer no-lock.</a:t>
            </a:r>
          </a:p>
          <a:p>
            <a:pPr>
              <a:buFont typeface="Wingdings" pitchFamily="2" charset="2"/>
              <a:buNone/>
            </a:pPr>
            <a:r>
              <a:rPr lang="en-US" altLang="en-US" sz="1600" dirty="0">
                <a:latin typeface="Consolas" panose="020B0609020204030204" pitchFamily="49" charset="0"/>
                <a:cs typeface="Consolas" panose="020B0609020204030204" pitchFamily="49" charset="0"/>
              </a:rPr>
              <a:t> message “start:” </a:t>
            </a:r>
            <a:r>
              <a:rPr lang="en-US" altLang="en-US" sz="1600" dirty="0" err="1">
                <a:latin typeface="Consolas" panose="020B0609020204030204" pitchFamily="49" charset="0"/>
                <a:cs typeface="Consolas" panose="020B0609020204030204" pitchFamily="49" charset="0"/>
              </a:rPr>
              <a:t>customer.custnum</a:t>
            </a:r>
            <a:r>
              <a:rPr lang="en-US" altLang="en-US" sz="1600" dirty="0">
                <a:latin typeface="Consolas" panose="020B0609020204030204" pitchFamily="49" charset="0"/>
                <a:cs typeface="Consolas" panose="020B0609020204030204" pitchFamily="49" charset="0"/>
              </a:rPr>
              <a:t>.</a:t>
            </a:r>
          </a:p>
          <a:p>
            <a:pPr>
              <a:buFont typeface="Wingdings" pitchFamily="2" charset="2"/>
              <a:buNone/>
            </a:pPr>
            <a:r>
              <a:rPr lang="en-US" altLang="en-US" sz="1600" dirty="0">
                <a:latin typeface="Consolas" panose="020B0609020204030204" pitchFamily="49" charset="0"/>
                <a:cs typeface="Consolas" panose="020B0609020204030204" pitchFamily="49" charset="0"/>
              </a:rPr>
              <a:t> pause.</a:t>
            </a:r>
          </a:p>
          <a:p>
            <a:pPr>
              <a:buFont typeface="Wingdings" pitchFamily="2" charset="2"/>
              <a:buNone/>
            </a:pPr>
            <a:endParaRPr lang="en-US" altLang="en-US" sz="1600" dirty="0">
              <a:latin typeface="Consolas" panose="020B0609020204030204" pitchFamily="49" charset="0"/>
              <a:cs typeface="Consolas" panose="020B0609020204030204" pitchFamily="49" charset="0"/>
            </a:endParaRPr>
          </a:p>
          <a:p>
            <a:pPr>
              <a:buFont typeface="Wingdings" pitchFamily="2" charset="2"/>
              <a:buNone/>
            </a:pPr>
            <a:r>
              <a:rPr lang="en-US" altLang="en-US" sz="1600" dirty="0">
                <a:latin typeface="Consolas" panose="020B0609020204030204" pitchFamily="49" charset="0"/>
                <a:cs typeface="Consolas" panose="020B0609020204030204" pitchFamily="49" charset="0"/>
              </a:rPr>
              <a:t> run b.</a:t>
            </a:r>
          </a:p>
          <a:p>
            <a:pPr>
              <a:buFont typeface="Wingdings" pitchFamily="2" charset="2"/>
              <a:buNone/>
            </a:pPr>
            <a:endParaRPr lang="en-US" altLang="en-US" sz="1600" dirty="0">
              <a:latin typeface="Consolas" panose="020B0609020204030204" pitchFamily="49" charset="0"/>
              <a:cs typeface="Consolas" panose="020B0609020204030204" pitchFamily="49" charset="0"/>
            </a:endParaRPr>
          </a:p>
          <a:p>
            <a:pPr>
              <a:buFont typeface="Wingdings" pitchFamily="2" charset="2"/>
              <a:buNone/>
            </a:pPr>
            <a:r>
              <a:rPr lang="en-US" altLang="en-US" sz="1600" dirty="0">
                <a:latin typeface="Consolas" panose="020B0609020204030204" pitchFamily="49" charset="0"/>
                <a:cs typeface="Consolas" panose="020B0609020204030204" pitchFamily="49" charset="0"/>
              </a:rPr>
              <a:t> message “end:” </a:t>
            </a:r>
            <a:r>
              <a:rPr lang="en-US" altLang="en-US" sz="1600" dirty="0" err="1">
                <a:latin typeface="Consolas" panose="020B0609020204030204" pitchFamily="49" charset="0"/>
                <a:cs typeface="Consolas" panose="020B0609020204030204" pitchFamily="49" charset="0"/>
              </a:rPr>
              <a:t>customer.custnum</a:t>
            </a:r>
            <a:r>
              <a:rPr lang="en-US" altLang="en-US" sz="1600" dirty="0">
                <a:latin typeface="Consolas" panose="020B0609020204030204" pitchFamily="49" charset="0"/>
                <a:cs typeface="Consolas" panose="020B0609020204030204" pitchFamily="49" charset="0"/>
              </a:rPr>
              <a:t>.		</a:t>
            </a:r>
            <a:r>
              <a:rPr lang="en-US" altLang="en-US" sz="1600" dirty="0">
                <a:solidFill>
                  <a:srgbClr val="18722D"/>
                </a:solidFill>
                <a:latin typeface="Consolas" panose="020B0609020204030204" pitchFamily="49" charset="0"/>
                <a:cs typeface="Consolas" panose="020B0609020204030204" pitchFamily="49" charset="0"/>
              </a:rPr>
              <a:t>/* no nasty side-effect!	*/</a:t>
            </a:r>
          </a:p>
          <a:p>
            <a:pPr>
              <a:buFont typeface="Wingdings" pitchFamily="2" charset="2"/>
              <a:buNone/>
            </a:pPr>
            <a:r>
              <a:rPr lang="en-US" altLang="en-US" sz="1600" dirty="0">
                <a:latin typeface="Consolas" panose="020B0609020204030204" pitchFamily="49" charset="0"/>
                <a:cs typeface="Consolas" panose="020B0609020204030204" pitchFamily="49" charset="0"/>
              </a:rPr>
              <a:t> pause.</a:t>
            </a:r>
          </a:p>
        </p:txBody>
      </p:sp>
    </p:spTree>
    <p:extLst>
      <p:ext uri="{BB962C8B-B14F-4D97-AF65-F5344CB8AC3E}">
        <p14:creationId xmlns:p14="http://schemas.microsoft.com/office/powerpoint/2010/main" val="10731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5BD0-25ED-584B-AE26-ADB0B97E60A8}"/>
              </a:ext>
            </a:extLst>
          </p:cNvPr>
          <p:cNvSpPr>
            <a:spLocks noGrp="1"/>
          </p:cNvSpPr>
          <p:nvPr>
            <p:ph type="title"/>
          </p:nvPr>
        </p:nvSpPr>
        <p:spPr/>
        <p:txBody>
          <a:bodyPr/>
          <a:lstStyle/>
          <a:p>
            <a:r>
              <a:rPr lang="en-US" dirty="0"/>
              <a:t>Best Practices - Buffers</a:t>
            </a:r>
          </a:p>
        </p:txBody>
      </p:sp>
      <p:sp>
        <p:nvSpPr>
          <p:cNvPr id="3" name="Content Placeholder 2">
            <a:extLst>
              <a:ext uri="{FF2B5EF4-FFF2-40B4-BE49-F238E27FC236}">
                <a16:creationId xmlns:a16="http://schemas.microsoft.com/office/drawing/2014/main" id="{5C3C609B-4D10-E841-8CFA-9EE55F527265}"/>
              </a:ext>
            </a:extLst>
          </p:cNvPr>
          <p:cNvSpPr>
            <a:spLocks noGrp="1"/>
          </p:cNvSpPr>
          <p:nvPr>
            <p:ph idx="1"/>
          </p:nvPr>
        </p:nvSpPr>
        <p:spPr/>
        <p:txBody>
          <a:bodyPr/>
          <a:lstStyle/>
          <a:p>
            <a:r>
              <a:rPr lang="en-US" dirty="0"/>
              <a:t>Use named buffers for updates.</a:t>
            </a:r>
          </a:p>
          <a:p>
            <a:r>
              <a:rPr lang="en-US" dirty="0"/>
              <a:t>Create same-name buffers in internal procedures and UDFs to prevent accidental buffer borrowing.</a:t>
            </a:r>
          </a:p>
        </p:txBody>
      </p:sp>
    </p:spTree>
    <p:extLst>
      <p:ext uri="{BB962C8B-B14F-4D97-AF65-F5344CB8AC3E}">
        <p14:creationId xmlns:p14="http://schemas.microsoft.com/office/powerpoint/2010/main" val="85742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Text Box 4">
            <a:extLst>
              <a:ext uri="{FF2B5EF4-FFF2-40B4-BE49-F238E27FC236}">
                <a16:creationId xmlns:a16="http://schemas.microsoft.com/office/drawing/2014/main" id="{47436FEC-8E09-0447-B443-2AF6A61FA67C}"/>
              </a:ext>
            </a:extLst>
          </p:cNvPr>
          <p:cNvSpPr txBox="1">
            <a:spLocks noChangeArrowheads="1"/>
          </p:cNvSpPr>
          <p:nvPr/>
        </p:nvSpPr>
        <p:spPr bwMode="auto">
          <a:xfrm>
            <a:off x="3733800" y="2819400"/>
            <a:ext cx="464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5400"/>
              <a:t>Transactions</a:t>
            </a:r>
          </a:p>
        </p:txBody>
      </p:sp>
    </p:spTree>
    <p:extLst>
      <p:ext uri="{BB962C8B-B14F-4D97-AF65-F5344CB8AC3E}">
        <p14:creationId xmlns:p14="http://schemas.microsoft.com/office/powerpoint/2010/main" val="2115577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933DF9A4-059B-914B-952B-B5B9D759FCCC}"/>
              </a:ext>
            </a:extLst>
          </p:cNvPr>
          <p:cNvSpPr>
            <a:spLocks noGrp="1" noChangeArrowheads="1"/>
          </p:cNvSpPr>
          <p:nvPr>
            <p:ph type="title"/>
          </p:nvPr>
        </p:nvSpPr>
        <p:spPr/>
        <p:txBody>
          <a:bodyPr/>
          <a:lstStyle/>
          <a:p>
            <a:r>
              <a:rPr lang="en-US" altLang="en-US"/>
              <a:t>Database Transactions</a:t>
            </a:r>
          </a:p>
        </p:txBody>
      </p:sp>
      <p:sp>
        <p:nvSpPr>
          <p:cNvPr id="378883" name="Rectangle 3">
            <a:extLst>
              <a:ext uri="{FF2B5EF4-FFF2-40B4-BE49-F238E27FC236}">
                <a16:creationId xmlns:a16="http://schemas.microsoft.com/office/drawing/2014/main" id="{9567F7B3-3CBA-EE4A-A508-4EF0ADF88BC0}"/>
              </a:ext>
            </a:extLst>
          </p:cNvPr>
          <p:cNvSpPr>
            <a:spLocks noGrp="1" noChangeArrowheads="1"/>
          </p:cNvSpPr>
          <p:nvPr>
            <p:ph type="body" idx="1"/>
          </p:nvPr>
        </p:nvSpPr>
        <p:spPr/>
        <p:txBody>
          <a:bodyPr/>
          <a:lstStyle/>
          <a:p>
            <a:pPr>
              <a:lnSpc>
                <a:spcPct val="90000"/>
              </a:lnSpc>
            </a:pPr>
            <a:r>
              <a:rPr lang="en-US" altLang="en-US" dirty="0"/>
              <a:t>A database </a:t>
            </a:r>
            <a:r>
              <a:rPr lang="en-US" altLang="en-US" b="1" dirty="0"/>
              <a:t>TRANSACTION</a:t>
            </a:r>
            <a:r>
              <a:rPr lang="en-US" altLang="en-US" dirty="0"/>
              <a:t> is an all or nothing unit of work that is committed to the database.</a:t>
            </a:r>
          </a:p>
          <a:p>
            <a:pPr>
              <a:lnSpc>
                <a:spcPct val="90000"/>
              </a:lnSpc>
            </a:pPr>
            <a:r>
              <a:rPr lang="en-US" altLang="en-US" dirty="0"/>
              <a:t>There can only be one </a:t>
            </a:r>
            <a:r>
              <a:rPr lang="en-US" altLang="en-US" dirty="0" err="1"/>
              <a:t>db</a:t>
            </a:r>
            <a:r>
              <a:rPr lang="en-US" altLang="en-US" dirty="0"/>
              <a:t> transaction active </a:t>
            </a:r>
            <a:r>
              <a:rPr lang="en-US" altLang="en-US" b="1" dirty="0"/>
              <a:t>per session.</a:t>
            </a:r>
            <a:endParaRPr lang="en-US" altLang="en-US" dirty="0"/>
          </a:p>
          <a:p>
            <a:pPr>
              <a:lnSpc>
                <a:spcPct val="90000"/>
              </a:lnSpc>
            </a:pPr>
            <a:r>
              <a:rPr lang="en-US" altLang="en-US" dirty="0"/>
              <a:t>But a transaction can contain sub-transactions.</a:t>
            </a:r>
          </a:p>
        </p:txBody>
      </p:sp>
    </p:spTree>
    <p:extLst>
      <p:ext uri="{BB962C8B-B14F-4D97-AF65-F5344CB8AC3E}">
        <p14:creationId xmlns:p14="http://schemas.microsoft.com/office/powerpoint/2010/main" val="1331061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25D408CD-5975-3C44-8715-A686219386EC}"/>
              </a:ext>
            </a:extLst>
          </p:cNvPr>
          <p:cNvSpPr>
            <a:spLocks noGrp="1" noChangeArrowheads="1"/>
          </p:cNvSpPr>
          <p:nvPr>
            <p:ph type="title"/>
          </p:nvPr>
        </p:nvSpPr>
        <p:spPr/>
        <p:txBody>
          <a:bodyPr/>
          <a:lstStyle/>
          <a:p>
            <a:r>
              <a:rPr lang="en-US" altLang="en-US" dirty="0" err="1"/>
              <a:t>OpenEdge</a:t>
            </a:r>
            <a:r>
              <a:rPr lang="en-US" altLang="en-US" dirty="0"/>
              <a:t> Transactions</a:t>
            </a:r>
          </a:p>
        </p:txBody>
      </p:sp>
      <p:sp>
        <p:nvSpPr>
          <p:cNvPr id="380931" name="Rectangle 3">
            <a:extLst>
              <a:ext uri="{FF2B5EF4-FFF2-40B4-BE49-F238E27FC236}">
                <a16:creationId xmlns:a16="http://schemas.microsoft.com/office/drawing/2014/main" id="{51F25145-D908-B04B-84E2-50FB9C64B8CB}"/>
              </a:ext>
            </a:extLst>
          </p:cNvPr>
          <p:cNvSpPr>
            <a:spLocks noGrp="1" noChangeArrowheads="1"/>
          </p:cNvSpPr>
          <p:nvPr>
            <p:ph type="body" idx="1"/>
          </p:nvPr>
        </p:nvSpPr>
        <p:spPr>
          <a:xfrm>
            <a:off x="228600" y="1600205"/>
            <a:ext cx="11734800" cy="4876795"/>
          </a:xfrm>
        </p:spPr>
        <p:txBody>
          <a:bodyPr>
            <a:normAutofit fontScale="92500" lnSpcReduction="10000"/>
          </a:bodyPr>
          <a:lstStyle/>
          <a:p>
            <a:r>
              <a:rPr lang="en-US" altLang="en-US" sz="2800" dirty="0"/>
              <a:t>There is no “commit” keyword for the Progress 4gl.</a:t>
            </a:r>
          </a:p>
          <a:p>
            <a:r>
              <a:rPr lang="en-US" altLang="en-US" sz="2800" dirty="0" err="1"/>
              <a:t>OpenEdge</a:t>
            </a:r>
            <a:r>
              <a:rPr lang="en-US" altLang="en-US" sz="2800" dirty="0"/>
              <a:t> transactions are committed </a:t>
            </a:r>
            <a:r>
              <a:rPr lang="en-US" altLang="en-US" sz="2800" b="1" dirty="0"/>
              <a:t>automatically</a:t>
            </a:r>
            <a:r>
              <a:rPr lang="en-US" altLang="en-US" sz="2800" dirty="0"/>
              <a:t> – at the end of the block that the transaction is scoped to.</a:t>
            </a:r>
          </a:p>
          <a:p>
            <a:r>
              <a:rPr lang="en-US" altLang="en-US" sz="2800" dirty="0"/>
              <a:t>Transactions in the Progress 4gl are scoped to the nearest block with the TRANSACTION property unless an outer block explicitly starts a  transaction.</a:t>
            </a:r>
          </a:p>
          <a:p>
            <a:r>
              <a:rPr lang="en-US" altLang="en-US" sz="2800" dirty="0"/>
              <a:t>The transaction property can be </a:t>
            </a:r>
            <a:r>
              <a:rPr lang="en-US" altLang="en-US" sz="2800" b="1" dirty="0"/>
              <a:t>implied</a:t>
            </a:r>
            <a:r>
              <a:rPr lang="en-US" altLang="en-US" sz="2800" dirty="0"/>
              <a:t> by the block type (REPEAT, FOR EACH)</a:t>
            </a:r>
            <a:endParaRPr lang="en-US" altLang="en-US" sz="3300" dirty="0"/>
          </a:p>
          <a:p>
            <a:r>
              <a:rPr lang="en-US" altLang="en-US" sz="2800" dirty="0"/>
              <a:t>… or it can be </a:t>
            </a:r>
            <a:r>
              <a:rPr lang="en-US" altLang="en-US" sz="2800" b="1" dirty="0"/>
              <a:t>explicitly declared</a:t>
            </a:r>
            <a:r>
              <a:rPr lang="en-US" altLang="en-US" sz="2800" dirty="0"/>
              <a:t> by adding the </a:t>
            </a:r>
            <a:r>
              <a:rPr lang="en-US" altLang="en-US" sz="2800" b="1" dirty="0"/>
              <a:t>TRANSACTION</a:t>
            </a:r>
            <a:r>
              <a:rPr lang="en-US" altLang="en-US" sz="2800" dirty="0"/>
              <a:t> keyword to a block.</a:t>
            </a:r>
          </a:p>
          <a:p>
            <a:r>
              <a:rPr lang="en-US" altLang="en-US" sz="2800" dirty="0"/>
              <a:t>Transactions do NOT cross app-server boundaries.</a:t>
            </a:r>
          </a:p>
          <a:p>
            <a:pPr lvl="1"/>
            <a:r>
              <a:rPr lang="en-US" altLang="en-US" sz="2400" dirty="0"/>
              <a:t>An app-server call is its own session and has its own transaction scope.</a:t>
            </a:r>
          </a:p>
          <a:p>
            <a:pPr lvl="1"/>
            <a:r>
              <a:rPr lang="en-US" altLang="en-US" sz="2400" dirty="0"/>
              <a:t>App-server transactions are independent from the session that called them.</a:t>
            </a:r>
          </a:p>
          <a:p>
            <a:pPr lvl="1"/>
            <a:r>
              <a:rPr lang="en-US" altLang="en-US" sz="2400" dirty="0"/>
              <a:t>If you have an active TRX, call an app-server, commit data in the app server call, return and undo the caller – the app-server transaction will </a:t>
            </a:r>
            <a:r>
              <a:rPr lang="en-US" altLang="en-US" sz="2400" b="1" dirty="0"/>
              <a:t>NOT</a:t>
            </a:r>
            <a:r>
              <a:rPr lang="en-US" altLang="en-US" sz="2400" dirty="0"/>
              <a:t> be undone. </a:t>
            </a:r>
          </a:p>
        </p:txBody>
      </p:sp>
    </p:spTree>
    <p:extLst>
      <p:ext uri="{BB962C8B-B14F-4D97-AF65-F5344CB8AC3E}">
        <p14:creationId xmlns:p14="http://schemas.microsoft.com/office/powerpoint/2010/main" val="312336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6EEA7F-53E7-1740-8111-695AE3B54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2740742"/>
            <a:ext cx="3429000" cy="3429000"/>
          </a:xfrm>
          <a:prstGeom prst="rect">
            <a:avLst/>
          </a:prstGeom>
        </p:spPr>
      </p:pic>
      <p:sp>
        <p:nvSpPr>
          <p:cNvPr id="346114" name="Rectangle 2">
            <a:extLst>
              <a:ext uri="{FF2B5EF4-FFF2-40B4-BE49-F238E27FC236}">
                <a16:creationId xmlns:a16="http://schemas.microsoft.com/office/drawing/2014/main" id="{ED6AA848-A1DB-4E4D-9C2C-ED3B2BD99905}"/>
              </a:ext>
            </a:extLst>
          </p:cNvPr>
          <p:cNvSpPr>
            <a:spLocks noGrp="1" noChangeArrowheads="1"/>
          </p:cNvSpPr>
          <p:nvPr>
            <p:ph type="ctrTitle"/>
          </p:nvPr>
        </p:nvSpPr>
        <p:spPr>
          <a:xfrm>
            <a:off x="4533900" y="1214284"/>
            <a:ext cx="7048500" cy="3433916"/>
          </a:xfrm>
        </p:spPr>
        <p:txBody>
          <a:bodyPr>
            <a:normAutofit/>
          </a:bodyPr>
          <a:lstStyle/>
          <a:p>
            <a:r>
              <a:rPr lang="en-US" altLang="en-US" sz="5400" dirty="0"/>
              <a:t>Scope:</a:t>
            </a:r>
            <a:br>
              <a:rPr lang="en-US" altLang="en-US" sz="4800" dirty="0"/>
            </a:br>
            <a:r>
              <a:rPr lang="en-US" altLang="en-US" sz="4800" dirty="0"/>
              <a:t>        Blocks, Buffers,</a:t>
            </a:r>
            <a:br>
              <a:rPr lang="en-US" altLang="en-US" sz="4800" dirty="0"/>
            </a:br>
            <a:r>
              <a:rPr lang="en-US" altLang="en-US" sz="4800" dirty="0"/>
              <a:t>        Transactions</a:t>
            </a:r>
            <a:br>
              <a:rPr lang="en-US" altLang="en-US" sz="4800" dirty="0"/>
            </a:br>
            <a:r>
              <a:rPr lang="en-US" altLang="en-US" sz="4800" dirty="0"/>
              <a:t>        &amp; Locks!</a:t>
            </a:r>
          </a:p>
        </p:txBody>
      </p:sp>
      <p:sp>
        <p:nvSpPr>
          <p:cNvPr id="346115" name="Rectangle 3">
            <a:extLst>
              <a:ext uri="{FF2B5EF4-FFF2-40B4-BE49-F238E27FC236}">
                <a16:creationId xmlns:a16="http://schemas.microsoft.com/office/drawing/2014/main" id="{4273DE20-59FC-F74E-95D7-6CEEDCF03221}"/>
              </a:ext>
            </a:extLst>
          </p:cNvPr>
          <p:cNvSpPr>
            <a:spLocks noGrp="1" noChangeArrowheads="1"/>
          </p:cNvSpPr>
          <p:nvPr>
            <p:ph type="subTitle" idx="1"/>
          </p:nvPr>
        </p:nvSpPr>
        <p:spPr>
          <a:xfrm>
            <a:off x="2057400" y="7239000"/>
            <a:ext cx="6248400" cy="1141412"/>
          </a:xfrm>
        </p:spPr>
        <p:txBody>
          <a:bodyPr/>
          <a:lstStyle/>
          <a:p>
            <a:pPr algn="l"/>
            <a:r>
              <a:rPr lang="en-US" altLang="en-US" dirty="0"/>
              <a:t>It isn’t just for Minty Fresh Breath!</a:t>
            </a:r>
          </a:p>
        </p:txBody>
      </p:sp>
      <p:sp>
        <p:nvSpPr>
          <p:cNvPr id="5" name="TextBox 4">
            <a:extLst>
              <a:ext uri="{FF2B5EF4-FFF2-40B4-BE49-F238E27FC236}">
                <a16:creationId xmlns:a16="http://schemas.microsoft.com/office/drawing/2014/main" id="{4C47F31D-9B5C-C949-BC06-3B7258D0C2BF}"/>
              </a:ext>
            </a:extLst>
          </p:cNvPr>
          <p:cNvSpPr txBox="1"/>
          <p:nvPr/>
        </p:nvSpPr>
        <p:spPr>
          <a:xfrm>
            <a:off x="3429000" y="5218093"/>
            <a:ext cx="5410200" cy="954107"/>
          </a:xfrm>
          <a:prstGeom prst="rect">
            <a:avLst/>
          </a:prstGeom>
          <a:noFill/>
        </p:spPr>
        <p:txBody>
          <a:bodyPr wrap="square" rtlCol="0">
            <a:spAutoFit/>
          </a:bodyPr>
          <a:lstStyle/>
          <a:p>
            <a:pPr algn="ctr"/>
            <a:r>
              <a:rPr lang="en-US" sz="2800" dirty="0">
                <a:solidFill>
                  <a:schemeClr val="tx2"/>
                </a:solidFill>
                <a:latin typeface="+mj-lt"/>
              </a:rPr>
              <a:t>Tom Bascom, White Star Software</a:t>
            </a:r>
            <a:br>
              <a:rPr lang="en-US" sz="2800" dirty="0">
                <a:solidFill>
                  <a:schemeClr val="tx2"/>
                </a:solidFill>
                <a:latin typeface="+mj-lt"/>
              </a:rPr>
            </a:br>
            <a:r>
              <a:rPr lang="en-US" sz="2800" dirty="0" err="1">
                <a:solidFill>
                  <a:schemeClr val="tx2"/>
                </a:solidFill>
                <a:latin typeface="+mj-lt"/>
              </a:rPr>
              <a:t>tom@wss.com</a:t>
            </a:r>
            <a:endParaRPr lang="en-US" sz="2800" dirty="0">
              <a:solidFill>
                <a:schemeClr val="tx2"/>
              </a:solidFill>
              <a:latin typeface="+mj-lt"/>
            </a:endParaRPr>
          </a:p>
        </p:txBody>
      </p:sp>
      <p:pic>
        <p:nvPicPr>
          <p:cNvPr id="3" name="Picture 2">
            <a:extLst>
              <a:ext uri="{FF2B5EF4-FFF2-40B4-BE49-F238E27FC236}">
                <a16:creationId xmlns:a16="http://schemas.microsoft.com/office/drawing/2014/main" id="{75DE23D8-B8FD-E044-A4F0-64F4A9053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6934200"/>
            <a:ext cx="3810000" cy="3810000"/>
          </a:xfrm>
          <a:prstGeom prst="rect">
            <a:avLst/>
          </a:prstGeom>
        </p:spPr>
      </p:pic>
      <p:pic>
        <p:nvPicPr>
          <p:cNvPr id="10" name="Picture 9">
            <a:extLst>
              <a:ext uri="{FF2B5EF4-FFF2-40B4-BE49-F238E27FC236}">
                <a16:creationId xmlns:a16="http://schemas.microsoft.com/office/drawing/2014/main" id="{B2B63FEE-9C85-BB4C-812F-DD15F7722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9412" y="2057400"/>
            <a:ext cx="1565388" cy="1518975"/>
          </a:xfrm>
          <a:prstGeom prst="rect">
            <a:avLst/>
          </a:prstGeom>
        </p:spPr>
      </p:pic>
    </p:spTree>
    <p:extLst>
      <p:ext uri="{BB962C8B-B14F-4D97-AF65-F5344CB8AC3E}">
        <p14:creationId xmlns:p14="http://schemas.microsoft.com/office/powerpoint/2010/main" val="1947864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FE309B3B-0146-FB40-80C0-166BBBF6888D}"/>
              </a:ext>
            </a:extLst>
          </p:cNvPr>
          <p:cNvSpPr>
            <a:spLocks noGrp="1" noChangeArrowheads="1"/>
          </p:cNvSpPr>
          <p:nvPr>
            <p:ph type="title"/>
          </p:nvPr>
        </p:nvSpPr>
        <p:spPr/>
        <p:txBody>
          <a:bodyPr/>
          <a:lstStyle/>
          <a:p>
            <a:r>
              <a:rPr lang="en-US" altLang="en-US"/>
              <a:t>Transaction Rollback</a:t>
            </a:r>
          </a:p>
        </p:txBody>
      </p:sp>
      <p:sp>
        <p:nvSpPr>
          <p:cNvPr id="385027" name="Rectangle 3">
            <a:extLst>
              <a:ext uri="{FF2B5EF4-FFF2-40B4-BE49-F238E27FC236}">
                <a16:creationId xmlns:a16="http://schemas.microsoft.com/office/drawing/2014/main" id="{0E723A4B-26A2-8E44-87F1-35D70D8B1568}"/>
              </a:ext>
            </a:extLst>
          </p:cNvPr>
          <p:cNvSpPr>
            <a:spLocks noGrp="1" noChangeArrowheads="1"/>
          </p:cNvSpPr>
          <p:nvPr>
            <p:ph type="body" idx="1"/>
          </p:nvPr>
        </p:nvSpPr>
        <p:spPr/>
        <p:txBody>
          <a:bodyPr/>
          <a:lstStyle/>
          <a:p>
            <a:r>
              <a:rPr lang="en-US" altLang="en-US" dirty="0" err="1"/>
              <a:t>OpenEdge</a:t>
            </a:r>
            <a:r>
              <a:rPr lang="en-US" altLang="en-US" dirty="0"/>
              <a:t> Database Transactions are “Rolled Back” if:</a:t>
            </a:r>
          </a:p>
          <a:p>
            <a:pPr lvl="1">
              <a:buFont typeface="Arial" panose="020B0604020202020204" pitchFamily="34" charset="0"/>
              <a:buChar char="•"/>
            </a:pPr>
            <a:r>
              <a:rPr lang="en-US" altLang="en-US" dirty="0"/>
              <a:t>There is a system crash before the transaction is complete.</a:t>
            </a:r>
          </a:p>
          <a:p>
            <a:pPr lvl="1">
              <a:buFont typeface="Arial" panose="020B0604020202020204" pitchFamily="34" charset="0"/>
              <a:buChar char="•"/>
            </a:pPr>
            <a:r>
              <a:rPr lang="en-US" altLang="en-US" dirty="0"/>
              <a:t>There is an unhandled code execution error.</a:t>
            </a:r>
          </a:p>
          <a:p>
            <a:pPr lvl="1">
              <a:buFont typeface="Arial" panose="020B0604020202020204" pitchFamily="34" charset="0"/>
              <a:buChar char="•"/>
            </a:pPr>
            <a:r>
              <a:rPr lang="en-US" altLang="en-US" dirty="0"/>
              <a:t>An explicit UNDO statement is executed or an exception is thrown.</a:t>
            </a:r>
          </a:p>
          <a:p>
            <a:pPr lvl="1">
              <a:buFont typeface="Arial" panose="020B0604020202020204" pitchFamily="34" charset="0"/>
              <a:buChar char="•"/>
            </a:pPr>
            <a:r>
              <a:rPr lang="en-US" altLang="en-US" dirty="0"/>
              <a:t>A user interrupts processing with the STOP, ERROR or END key.</a:t>
            </a:r>
          </a:p>
          <a:p>
            <a:pPr lvl="1">
              <a:buFont typeface="Arial" panose="020B0604020202020204" pitchFamily="34" charset="0"/>
              <a:buChar char="•"/>
            </a:pPr>
            <a:r>
              <a:rPr lang="en-US" altLang="en-US" dirty="0"/>
              <a:t>The user’s session is aborted or killed.</a:t>
            </a:r>
          </a:p>
        </p:txBody>
      </p:sp>
    </p:spTree>
    <p:extLst>
      <p:ext uri="{BB962C8B-B14F-4D97-AF65-F5344CB8AC3E}">
        <p14:creationId xmlns:p14="http://schemas.microsoft.com/office/powerpoint/2010/main" val="3560039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AD26967B-50E7-0E42-91B5-E4559FEBBA86}"/>
              </a:ext>
            </a:extLst>
          </p:cNvPr>
          <p:cNvSpPr>
            <a:spLocks noGrp="1" noChangeArrowheads="1"/>
          </p:cNvSpPr>
          <p:nvPr>
            <p:ph type="title"/>
          </p:nvPr>
        </p:nvSpPr>
        <p:spPr/>
        <p:txBody>
          <a:bodyPr/>
          <a:lstStyle/>
          <a:p>
            <a:r>
              <a:rPr lang="en-US" altLang="en-US"/>
              <a:t>Business Transactions</a:t>
            </a:r>
          </a:p>
        </p:txBody>
      </p:sp>
      <p:sp>
        <p:nvSpPr>
          <p:cNvPr id="381955" name="Rectangle 3">
            <a:extLst>
              <a:ext uri="{FF2B5EF4-FFF2-40B4-BE49-F238E27FC236}">
                <a16:creationId xmlns:a16="http://schemas.microsoft.com/office/drawing/2014/main" id="{1D4F03BF-5812-8C4C-80B1-CFDA321EF908}"/>
              </a:ext>
            </a:extLst>
          </p:cNvPr>
          <p:cNvSpPr>
            <a:spLocks noGrp="1" noChangeArrowheads="1"/>
          </p:cNvSpPr>
          <p:nvPr>
            <p:ph type="body" idx="1"/>
          </p:nvPr>
        </p:nvSpPr>
        <p:spPr/>
        <p:txBody>
          <a:bodyPr/>
          <a:lstStyle/>
          <a:p>
            <a:r>
              <a:rPr lang="en-US" altLang="en-US" dirty="0"/>
              <a:t>A </a:t>
            </a:r>
            <a:r>
              <a:rPr lang="en-US" altLang="en-US" b="1" dirty="0"/>
              <a:t>business transaction</a:t>
            </a:r>
            <a:r>
              <a:rPr lang="en-US" altLang="en-US" dirty="0"/>
              <a:t> and a </a:t>
            </a:r>
            <a:r>
              <a:rPr lang="en-US" altLang="en-US" b="1" dirty="0"/>
              <a:t>database transaction</a:t>
            </a:r>
            <a:r>
              <a:rPr lang="en-US" altLang="en-US" dirty="0"/>
              <a:t> are not necessarily the same thing. </a:t>
            </a:r>
          </a:p>
          <a:p>
            <a:r>
              <a:rPr lang="en-US" altLang="en-US" dirty="0"/>
              <a:t>Thinking that they are, or should be, the same leads to a lot of grief.</a:t>
            </a:r>
          </a:p>
          <a:p>
            <a:r>
              <a:rPr lang="en-US" altLang="en-US" dirty="0"/>
              <a:t>Business transactions can often be undone “later” and out of order.</a:t>
            </a:r>
          </a:p>
          <a:p>
            <a:r>
              <a:rPr lang="en-US" altLang="en-US" dirty="0"/>
              <a:t>Thus business transactions are often re-</a:t>
            </a:r>
            <a:r>
              <a:rPr lang="en-US" altLang="en-US" dirty="0" err="1"/>
              <a:t>startable</a:t>
            </a:r>
            <a:r>
              <a:rPr lang="en-US" altLang="en-US" dirty="0"/>
              <a:t> or have corresponding “reversing transactions”.</a:t>
            </a:r>
          </a:p>
        </p:txBody>
      </p:sp>
    </p:spTree>
    <p:extLst>
      <p:ext uri="{BB962C8B-B14F-4D97-AF65-F5344CB8AC3E}">
        <p14:creationId xmlns:p14="http://schemas.microsoft.com/office/powerpoint/2010/main" val="227834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A8D2-02CC-3D41-99AE-DB7D6FCA1491}"/>
              </a:ext>
            </a:extLst>
          </p:cNvPr>
          <p:cNvSpPr>
            <a:spLocks noGrp="1"/>
          </p:cNvSpPr>
          <p:nvPr>
            <p:ph type="title"/>
          </p:nvPr>
        </p:nvSpPr>
        <p:spPr/>
        <p:txBody>
          <a:bodyPr/>
          <a:lstStyle/>
          <a:p>
            <a:r>
              <a:rPr lang="en-US" dirty="0"/>
              <a:t>Transactions at Run-Time</a:t>
            </a:r>
          </a:p>
        </p:txBody>
      </p:sp>
      <p:sp>
        <p:nvSpPr>
          <p:cNvPr id="3" name="Content Placeholder 2">
            <a:extLst>
              <a:ext uri="{FF2B5EF4-FFF2-40B4-BE49-F238E27FC236}">
                <a16:creationId xmlns:a16="http://schemas.microsoft.com/office/drawing/2014/main" id="{387C0240-C30D-EB47-B833-B3CD046B39F3}"/>
              </a:ext>
            </a:extLst>
          </p:cNvPr>
          <p:cNvSpPr>
            <a:spLocks noGrp="1"/>
          </p:cNvSpPr>
          <p:nvPr>
            <p:ph idx="1"/>
          </p:nvPr>
        </p:nvSpPr>
        <p:spPr/>
        <p:txBody>
          <a:bodyPr>
            <a:normAutofit fontScale="92500" lnSpcReduction="20000"/>
          </a:bodyPr>
          <a:lstStyle/>
          <a:p>
            <a:r>
              <a:rPr lang="en-US" dirty="0"/>
              <a:t>When a sub-program is run a transaction may already be active.  The compiler cannot see this in advance.</a:t>
            </a:r>
          </a:p>
          <a:p>
            <a:r>
              <a:rPr lang="en-US" dirty="0"/>
              <a:t>If a sub-program has:</a:t>
            </a:r>
          </a:p>
          <a:p>
            <a:pPr lvl="1"/>
            <a:r>
              <a:rPr lang="en-US" dirty="0"/>
              <a:t>Substantial processing</a:t>
            </a:r>
          </a:p>
          <a:p>
            <a:pPr lvl="1"/>
            <a:r>
              <a:rPr lang="en-US" dirty="0"/>
              <a:t>Transactions of its own</a:t>
            </a:r>
          </a:p>
          <a:p>
            <a:pPr lvl="1"/>
            <a:r>
              <a:rPr lang="en-US" dirty="0"/>
              <a:t>Blocks for user input or other external events</a:t>
            </a:r>
          </a:p>
          <a:p>
            <a:r>
              <a:rPr lang="en-US" dirty="0"/>
              <a:t>… then that sub-program may cause problems or behave in unexpected ways.</a:t>
            </a:r>
          </a:p>
          <a:p>
            <a:r>
              <a:rPr lang="en-US" dirty="0">
                <a:solidFill>
                  <a:srgbClr val="C00000"/>
                </a:solidFill>
              </a:rPr>
              <a:t>It is especially easy to accidentally start a transaction and then run a substantial sub-program when performing ad-hoc maintenance such as “data fix programs”.  This can be disastrous. </a:t>
            </a:r>
          </a:p>
        </p:txBody>
      </p:sp>
    </p:spTree>
    <p:extLst>
      <p:ext uri="{BB962C8B-B14F-4D97-AF65-F5344CB8AC3E}">
        <p14:creationId xmlns:p14="http://schemas.microsoft.com/office/powerpoint/2010/main" val="2763147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85E8-885B-564F-AA3D-E605AD59EE8D}"/>
              </a:ext>
            </a:extLst>
          </p:cNvPr>
          <p:cNvSpPr>
            <a:spLocks noGrp="1"/>
          </p:cNvSpPr>
          <p:nvPr>
            <p:ph type="title"/>
          </p:nvPr>
        </p:nvSpPr>
        <p:spPr/>
        <p:txBody>
          <a:bodyPr/>
          <a:lstStyle/>
          <a:p>
            <a:r>
              <a:rPr lang="en-US" dirty="0"/>
              <a:t>Ad-Hoc Accidents</a:t>
            </a:r>
          </a:p>
        </p:txBody>
      </p:sp>
      <p:sp>
        <p:nvSpPr>
          <p:cNvPr id="4" name="TextBox 3">
            <a:extLst>
              <a:ext uri="{FF2B5EF4-FFF2-40B4-BE49-F238E27FC236}">
                <a16:creationId xmlns:a16="http://schemas.microsoft.com/office/drawing/2014/main" id="{4EA6AE8A-0263-4A41-BC9F-0B9B1129C9F5}"/>
              </a:ext>
            </a:extLst>
          </p:cNvPr>
          <p:cNvSpPr txBox="1"/>
          <p:nvPr/>
        </p:nvSpPr>
        <p:spPr>
          <a:xfrm>
            <a:off x="381000" y="3886200"/>
            <a:ext cx="11658600" cy="1200329"/>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find </a:t>
            </a:r>
            <a:r>
              <a:rPr lang="en-US" dirty="0" err="1">
                <a:latin typeface="Consolas" panose="020B0609020204030204" pitchFamily="49" charset="0"/>
                <a:cs typeface="Consolas" panose="020B0609020204030204" pitchFamily="49" charset="0"/>
              </a:rPr>
              <a:t>controlTable</a:t>
            </a:r>
            <a:r>
              <a:rPr lang="en-US" dirty="0">
                <a:latin typeface="Consolas" panose="020B0609020204030204" pitchFamily="49" charset="0"/>
                <a:cs typeface="Consolas" panose="020B0609020204030204" pitchFamily="49" charset="0"/>
              </a:rPr>
              <a:t> where activity = 1234.</a:t>
            </a:r>
          </a:p>
          <a:p>
            <a:r>
              <a:rPr lang="en-US" dirty="0" err="1">
                <a:latin typeface="Consolas" panose="020B0609020204030204" pitchFamily="49" charset="0"/>
                <a:cs typeface="Consolas" panose="020B0609020204030204" pitchFamily="49" charset="0"/>
              </a:rPr>
              <a:t>controlTable.inuse</a:t>
            </a:r>
            <a:r>
              <a:rPr lang="en-US" dirty="0">
                <a:latin typeface="Consolas" panose="020B0609020204030204" pitchFamily="49" charset="0"/>
                <a:cs typeface="Consolas" panose="020B0609020204030204" pitchFamily="49" charset="0"/>
              </a:rPr>
              <a:t> = yes.</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run </a:t>
            </a:r>
            <a:r>
              <a:rPr lang="en-US" dirty="0" err="1">
                <a:latin typeface="Consolas" panose="020B0609020204030204" pitchFamily="49" charset="0"/>
                <a:cs typeface="Consolas" panose="020B0609020204030204" pitchFamily="49" charset="0"/>
              </a:rPr>
              <a:t>myUpdate.p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myUpdate.p</a:t>
            </a:r>
            <a:r>
              <a:rPr lang="en-US" dirty="0">
                <a:latin typeface="Consolas" panose="020B0609020204030204" pitchFamily="49" charset="0"/>
                <a:cs typeface="Consolas" panose="020B0609020204030204" pitchFamily="49" charset="0"/>
              </a:rPr>
              <a:t> updates a few million rows… */</a:t>
            </a:r>
          </a:p>
        </p:txBody>
      </p:sp>
      <p:sp>
        <p:nvSpPr>
          <p:cNvPr id="5" name="TextBox 4">
            <a:extLst>
              <a:ext uri="{FF2B5EF4-FFF2-40B4-BE49-F238E27FC236}">
                <a16:creationId xmlns:a16="http://schemas.microsoft.com/office/drawing/2014/main" id="{D468326E-F505-3D4F-8955-8974FD79B323}"/>
              </a:ext>
            </a:extLst>
          </p:cNvPr>
          <p:cNvSpPr txBox="1"/>
          <p:nvPr/>
        </p:nvSpPr>
        <p:spPr>
          <a:xfrm>
            <a:off x="3143865" y="2123182"/>
            <a:ext cx="5867400" cy="1077218"/>
          </a:xfrm>
          <a:prstGeom prst="rect">
            <a:avLst/>
          </a:prstGeom>
          <a:noFill/>
        </p:spPr>
        <p:txBody>
          <a:bodyPr wrap="square" rtlCol="0">
            <a:spAutoFit/>
          </a:bodyPr>
          <a:lstStyle/>
          <a:p>
            <a:r>
              <a:rPr lang="en-US" sz="3200" dirty="0"/>
              <a:t>It’s just quick and dirty code…</a:t>
            </a:r>
            <a:br>
              <a:rPr lang="en-US" sz="3200" dirty="0"/>
            </a:br>
            <a:r>
              <a:rPr lang="en-US" sz="3200" dirty="0"/>
              <a:t>No need to follow best practices!</a:t>
            </a:r>
          </a:p>
        </p:txBody>
      </p:sp>
    </p:spTree>
    <p:extLst>
      <p:ext uri="{BB962C8B-B14F-4D97-AF65-F5344CB8AC3E}">
        <p14:creationId xmlns:p14="http://schemas.microsoft.com/office/powerpoint/2010/main" val="3500996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85E8-885B-564F-AA3D-E605AD59EE8D}"/>
              </a:ext>
            </a:extLst>
          </p:cNvPr>
          <p:cNvSpPr>
            <a:spLocks noGrp="1"/>
          </p:cNvSpPr>
          <p:nvPr>
            <p:ph type="title"/>
          </p:nvPr>
        </p:nvSpPr>
        <p:spPr/>
        <p:txBody>
          <a:bodyPr/>
          <a:lstStyle/>
          <a:p>
            <a:r>
              <a:rPr lang="en-US" dirty="0"/>
              <a:t>Preventing Ad-Hoc Accidents</a:t>
            </a:r>
          </a:p>
        </p:txBody>
      </p:sp>
      <p:sp>
        <p:nvSpPr>
          <p:cNvPr id="4" name="TextBox 3">
            <a:extLst>
              <a:ext uri="{FF2B5EF4-FFF2-40B4-BE49-F238E27FC236}">
                <a16:creationId xmlns:a16="http://schemas.microsoft.com/office/drawing/2014/main" id="{4EA6AE8A-0263-4A41-BC9F-0B9B1129C9F5}"/>
              </a:ext>
            </a:extLst>
          </p:cNvPr>
          <p:cNvSpPr txBox="1"/>
          <p:nvPr/>
        </p:nvSpPr>
        <p:spPr>
          <a:xfrm>
            <a:off x="381000" y="3886200"/>
            <a:ext cx="11658600" cy="1754326"/>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do for </a:t>
            </a:r>
            <a:r>
              <a:rPr lang="en-US" dirty="0" err="1">
                <a:latin typeface="Consolas" panose="020B0609020204030204" pitchFamily="49" charset="0"/>
                <a:cs typeface="Consolas" panose="020B0609020204030204" pitchFamily="49" charset="0"/>
              </a:rPr>
              <a:t>controlTable</a:t>
            </a:r>
            <a:r>
              <a:rPr lang="en-US" dirty="0">
                <a:latin typeface="Consolas" panose="020B0609020204030204" pitchFamily="49" charset="0"/>
                <a:cs typeface="Consolas" panose="020B0609020204030204" pitchFamily="49" charset="0"/>
              </a:rPr>
              <a:t> transaction:</a:t>
            </a:r>
          </a:p>
          <a:p>
            <a:r>
              <a:rPr lang="en-US" dirty="0">
                <a:latin typeface="Consolas" panose="020B0609020204030204" pitchFamily="49" charset="0"/>
                <a:cs typeface="Consolas" panose="020B0609020204030204" pitchFamily="49" charset="0"/>
              </a:rPr>
              <a:t>  find </a:t>
            </a:r>
            <a:r>
              <a:rPr lang="en-US" dirty="0" err="1">
                <a:latin typeface="Consolas" panose="020B0609020204030204" pitchFamily="49" charset="0"/>
                <a:cs typeface="Consolas" panose="020B0609020204030204" pitchFamily="49" charset="0"/>
              </a:rPr>
              <a:t>controlTable</a:t>
            </a:r>
            <a:r>
              <a:rPr lang="en-US" dirty="0">
                <a:latin typeface="Consolas" panose="020B0609020204030204" pitchFamily="49" charset="0"/>
                <a:cs typeface="Consolas" panose="020B0609020204030204" pitchFamily="49" charset="0"/>
              </a:rPr>
              <a:t> exclusive-lock where activity = 1234.</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controlTable.inuse</a:t>
            </a:r>
            <a:r>
              <a:rPr lang="en-US" dirty="0">
                <a:latin typeface="Consolas" panose="020B0609020204030204" pitchFamily="49" charset="0"/>
                <a:cs typeface="Consolas" panose="020B0609020204030204" pitchFamily="49" charset="0"/>
              </a:rPr>
              <a:t> = yes.</a:t>
            </a:r>
          </a:p>
          <a:p>
            <a:r>
              <a:rPr lang="en-US" dirty="0">
                <a:latin typeface="Consolas" panose="020B0609020204030204" pitchFamily="49" charset="0"/>
                <a:cs typeface="Consolas" panose="020B0609020204030204" pitchFamily="49" charset="0"/>
              </a:rPr>
              <a:t>end.</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run </a:t>
            </a:r>
            <a:r>
              <a:rPr lang="en-US" dirty="0" err="1">
                <a:latin typeface="Consolas" panose="020B0609020204030204" pitchFamily="49" charset="0"/>
                <a:cs typeface="Consolas" panose="020B0609020204030204" pitchFamily="49" charset="0"/>
              </a:rPr>
              <a:t>myUpdate.p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myUpdate.p</a:t>
            </a:r>
            <a:r>
              <a:rPr lang="en-US" dirty="0">
                <a:latin typeface="Consolas" panose="020B0609020204030204" pitchFamily="49" charset="0"/>
                <a:cs typeface="Consolas" panose="020B0609020204030204" pitchFamily="49" charset="0"/>
              </a:rPr>
              <a:t> updates a few million rows… */</a:t>
            </a:r>
          </a:p>
        </p:txBody>
      </p:sp>
      <p:sp>
        <p:nvSpPr>
          <p:cNvPr id="5" name="TextBox 4">
            <a:extLst>
              <a:ext uri="{FF2B5EF4-FFF2-40B4-BE49-F238E27FC236}">
                <a16:creationId xmlns:a16="http://schemas.microsoft.com/office/drawing/2014/main" id="{D468326E-F505-3D4F-8955-8974FD79B323}"/>
              </a:ext>
            </a:extLst>
          </p:cNvPr>
          <p:cNvSpPr txBox="1"/>
          <p:nvPr/>
        </p:nvSpPr>
        <p:spPr>
          <a:xfrm>
            <a:off x="3143865" y="2123182"/>
            <a:ext cx="5867400" cy="1077218"/>
          </a:xfrm>
          <a:prstGeom prst="rect">
            <a:avLst/>
          </a:prstGeom>
          <a:noFill/>
        </p:spPr>
        <p:txBody>
          <a:bodyPr wrap="square" rtlCol="0">
            <a:spAutoFit/>
          </a:bodyPr>
          <a:lstStyle/>
          <a:p>
            <a:r>
              <a:rPr lang="en-US" sz="3200" dirty="0"/>
              <a:t>It’s just quick and dirty code…</a:t>
            </a:r>
            <a:br>
              <a:rPr lang="en-US" sz="3200" dirty="0"/>
            </a:br>
            <a:r>
              <a:rPr lang="en-US" sz="3200" dirty="0"/>
              <a:t>No need to follow best practices!</a:t>
            </a:r>
          </a:p>
        </p:txBody>
      </p:sp>
      <p:pic>
        <p:nvPicPr>
          <p:cNvPr id="6" name="Picture 5">
            <a:extLst>
              <a:ext uri="{FF2B5EF4-FFF2-40B4-BE49-F238E27FC236}">
                <a16:creationId xmlns:a16="http://schemas.microsoft.com/office/drawing/2014/main" id="{6AF38F82-6FDE-1541-9C1D-9EE4EBCFC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165" y="1676400"/>
            <a:ext cx="4210635" cy="1975613"/>
          </a:xfrm>
          <a:prstGeom prst="rect">
            <a:avLst/>
          </a:prstGeom>
        </p:spPr>
      </p:pic>
    </p:spTree>
    <p:extLst>
      <p:ext uri="{BB962C8B-B14F-4D97-AF65-F5344CB8AC3E}">
        <p14:creationId xmlns:p14="http://schemas.microsoft.com/office/powerpoint/2010/main" val="3625011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21230886-B8F7-0646-8A05-66D81C497BC8}"/>
              </a:ext>
            </a:extLst>
          </p:cNvPr>
          <p:cNvSpPr>
            <a:spLocks noGrp="1" noChangeArrowheads="1"/>
          </p:cNvSpPr>
          <p:nvPr>
            <p:ph type="title"/>
          </p:nvPr>
        </p:nvSpPr>
        <p:spPr>
          <a:xfrm>
            <a:off x="228600" y="152400"/>
            <a:ext cx="10820400" cy="1295400"/>
          </a:xfrm>
        </p:spPr>
        <p:txBody>
          <a:bodyPr>
            <a:normAutofit/>
          </a:bodyPr>
          <a:lstStyle/>
          <a:p>
            <a:r>
              <a:rPr lang="en-US" altLang="en-US" dirty="0"/>
              <a:t>Long Lasting Transactions Considered Harmful</a:t>
            </a:r>
          </a:p>
        </p:txBody>
      </p:sp>
      <p:sp>
        <p:nvSpPr>
          <p:cNvPr id="386051" name="Rectangle 3">
            <a:extLst>
              <a:ext uri="{FF2B5EF4-FFF2-40B4-BE49-F238E27FC236}">
                <a16:creationId xmlns:a16="http://schemas.microsoft.com/office/drawing/2014/main" id="{E29545E1-BE2F-6747-B2D4-BD2970B4C675}"/>
              </a:ext>
            </a:extLst>
          </p:cNvPr>
          <p:cNvSpPr>
            <a:spLocks noGrp="1" noChangeArrowheads="1"/>
          </p:cNvSpPr>
          <p:nvPr>
            <p:ph type="body" idx="1"/>
          </p:nvPr>
        </p:nvSpPr>
        <p:spPr>
          <a:xfrm>
            <a:off x="228600" y="1524000"/>
            <a:ext cx="11887200" cy="5029200"/>
          </a:xfrm>
        </p:spPr>
        <p:txBody>
          <a:bodyPr>
            <a:normAutofit/>
          </a:bodyPr>
          <a:lstStyle/>
          <a:p>
            <a:pPr>
              <a:lnSpc>
                <a:spcPct val="90000"/>
              </a:lnSpc>
            </a:pPr>
            <a:r>
              <a:rPr lang="en-US" altLang="en-US" dirty="0"/>
              <a:t>Long transactions mean long lasting record locks.</a:t>
            </a:r>
          </a:p>
          <a:p>
            <a:pPr lvl="1">
              <a:lnSpc>
                <a:spcPct val="90000"/>
              </a:lnSpc>
              <a:buFont typeface="Arial" panose="020B0604020202020204" pitchFamily="34" charset="0"/>
              <a:buChar char="•"/>
            </a:pPr>
            <a:r>
              <a:rPr lang="en-US" altLang="en-US" sz="2200" dirty="0"/>
              <a:t>More users will experience waits for record locks.</a:t>
            </a:r>
          </a:p>
          <a:p>
            <a:pPr lvl="1">
              <a:lnSpc>
                <a:spcPct val="90000"/>
              </a:lnSpc>
              <a:buFont typeface="Arial" panose="020B0604020202020204" pitchFamily="34" charset="0"/>
              <a:buChar char="•"/>
            </a:pPr>
            <a:r>
              <a:rPr lang="en-US" altLang="en-US" sz="2200" dirty="0"/>
              <a:t>The lock table will need to be larger.</a:t>
            </a:r>
          </a:p>
          <a:p>
            <a:pPr>
              <a:lnSpc>
                <a:spcPct val="90000"/>
              </a:lnSpc>
            </a:pPr>
            <a:r>
              <a:rPr lang="en-US" altLang="en-US" dirty="0"/>
              <a:t>Long transactions prevent bi clusters from being reused.</a:t>
            </a:r>
          </a:p>
          <a:p>
            <a:pPr lvl="1">
              <a:lnSpc>
                <a:spcPct val="90000"/>
              </a:lnSpc>
              <a:buFont typeface="Arial" panose="020B0604020202020204" pitchFamily="34" charset="0"/>
              <a:buChar char="•"/>
            </a:pPr>
            <a:r>
              <a:rPr lang="en-US" altLang="en-US" sz="2200" dirty="0"/>
              <a:t>If the bi file fills the available disk space the database will crash.</a:t>
            </a:r>
          </a:p>
          <a:p>
            <a:pPr lvl="1">
              <a:lnSpc>
                <a:spcPct val="90000"/>
              </a:lnSpc>
              <a:buFont typeface="Arial" panose="020B0604020202020204" pitchFamily="34" charset="0"/>
              <a:buChar char="•"/>
            </a:pPr>
            <a:r>
              <a:rPr lang="en-US" altLang="en-US" sz="2200" dirty="0"/>
              <a:t>Crash recovery requires at least 2x to 3x the size of the crashed bi file – so you must add substantial disk space to recover!</a:t>
            </a:r>
          </a:p>
          <a:p>
            <a:pPr>
              <a:lnSpc>
                <a:spcPct val="90000"/>
              </a:lnSpc>
            </a:pPr>
            <a:r>
              <a:rPr lang="en-US" altLang="en-US" dirty="0"/>
              <a:t>Usually this is the result of either:</a:t>
            </a:r>
          </a:p>
          <a:p>
            <a:pPr lvl="1">
              <a:lnSpc>
                <a:spcPct val="90000"/>
              </a:lnSpc>
              <a:buFont typeface="Arial" panose="020B0604020202020204" pitchFamily="34" charset="0"/>
              <a:buChar char="•"/>
            </a:pPr>
            <a:r>
              <a:rPr lang="en-US" altLang="en-US" sz="2200" dirty="0"/>
              <a:t>A transaction that spans user-interaction.</a:t>
            </a:r>
          </a:p>
          <a:p>
            <a:pPr lvl="1">
              <a:lnSpc>
                <a:spcPct val="90000"/>
              </a:lnSpc>
              <a:buFont typeface="Arial" panose="020B0604020202020204" pitchFamily="34" charset="0"/>
              <a:buChar char="•"/>
            </a:pPr>
            <a:r>
              <a:rPr lang="en-US" altLang="en-US" sz="2200" dirty="0"/>
              <a:t>A sub-program run from within an active transaction.</a:t>
            </a:r>
          </a:p>
          <a:p>
            <a:pPr lvl="1">
              <a:lnSpc>
                <a:spcPct val="90000"/>
              </a:lnSpc>
              <a:buFont typeface="Arial" panose="020B0604020202020204" pitchFamily="34" charset="0"/>
              <a:buChar char="•"/>
            </a:pPr>
            <a:r>
              <a:rPr lang="en-US" altLang="en-US" sz="2200" dirty="0"/>
              <a:t>A large business transaction inappropriately implemented as a database transaction.</a:t>
            </a:r>
          </a:p>
          <a:p>
            <a:pPr lvl="1">
              <a:lnSpc>
                <a:spcPct val="90000"/>
              </a:lnSpc>
              <a:buFont typeface="Arial" panose="020B0604020202020204" pitchFamily="34" charset="0"/>
              <a:buChar char="•"/>
            </a:pPr>
            <a:r>
              <a:rPr lang="en-US" altLang="en-US" sz="2200" dirty="0"/>
              <a:t>A mistake with regards to buffer or transaction scope.</a:t>
            </a:r>
          </a:p>
        </p:txBody>
      </p:sp>
    </p:spTree>
    <p:extLst>
      <p:ext uri="{BB962C8B-B14F-4D97-AF65-F5344CB8AC3E}">
        <p14:creationId xmlns:p14="http://schemas.microsoft.com/office/powerpoint/2010/main" val="1701038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34667463-6E1C-0C4E-9EB7-480AE1A04D90}"/>
              </a:ext>
            </a:extLst>
          </p:cNvPr>
          <p:cNvSpPr>
            <a:spLocks noGrp="1" noChangeArrowheads="1"/>
          </p:cNvSpPr>
          <p:nvPr>
            <p:ph type="title"/>
          </p:nvPr>
        </p:nvSpPr>
        <p:spPr/>
        <p:txBody>
          <a:bodyPr/>
          <a:lstStyle/>
          <a:p>
            <a:r>
              <a:rPr lang="en-US" altLang="en-US" dirty="0"/>
              <a:t>Interactive Transaction Scope Test Code</a:t>
            </a:r>
          </a:p>
        </p:txBody>
      </p:sp>
      <p:sp>
        <p:nvSpPr>
          <p:cNvPr id="355331" name="Rectangle 3">
            <a:extLst>
              <a:ext uri="{FF2B5EF4-FFF2-40B4-BE49-F238E27FC236}">
                <a16:creationId xmlns:a16="http://schemas.microsoft.com/office/drawing/2014/main" id="{37E9C495-1C9D-8E44-AD6E-7D0443DE2488}"/>
              </a:ext>
            </a:extLst>
          </p:cNvPr>
          <p:cNvSpPr>
            <a:spLocks noGrp="1" noChangeArrowheads="1"/>
          </p:cNvSpPr>
          <p:nvPr>
            <p:ph type="body" idx="1"/>
          </p:nvPr>
        </p:nvSpPr>
        <p:spPr>
          <a:xfrm>
            <a:off x="274721" y="1600200"/>
            <a:ext cx="11718758" cy="2895600"/>
          </a:xfrm>
        </p:spPr>
        <p:txBody>
          <a:bodyPr>
            <a:normAutofit/>
          </a:bodyPr>
          <a:lstStyle/>
          <a:p>
            <a:pPr>
              <a:buFont typeface="Wingdings" pitchFamily="2" charset="2"/>
              <a:buNone/>
            </a:pPr>
            <a:r>
              <a:rPr lang="en-US" altLang="en-US" sz="1800" dirty="0">
                <a:latin typeface="Consolas" panose="020B0609020204030204" pitchFamily="49" charset="0"/>
                <a:cs typeface="Consolas" panose="020B0609020204030204" pitchFamily="49" charset="0"/>
              </a:rPr>
              <a:t>message “main block” </a:t>
            </a:r>
            <a:r>
              <a:rPr lang="en-US" altLang="en-US" sz="1800" dirty="0">
                <a:solidFill>
                  <a:schemeClr val="accent6">
                    <a:lumMod val="75000"/>
                  </a:schemeClr>
                </a:solidFill>
                <a:latin typeface="Consolas" panose="020B0609020204030204" pitchFamily="49" charset="0"/>
                <a:cs typeface="Consolas" panose="020B0609020204030204" pitchFamily="49" charset="0"/>
              </a:rPr>
              <a:t>transaction</a:t>
            </a:r>
            <a:r>
              <a:rPr lang="en-US" altLang="en-US" sz="1800" dirty="0">
                <a:latin typeface="Consolas" panose="020B0609020204030204" pitchFamily="49" charset="0"/>
                <a:cs typeface="Consolas" panose="020B0609020204030204" pitchFamily="49" charset="0"/>
              </a:rPr>
              <a:t> available( customer ).</a:t>
            </a:r>
          </a:p>
          <a:p>
            <a:pPr>
              <a:buFont typeface="Wingdings" pitchFamily="2" charset="2"/>
              <a:buNone/>
            </a:pPr>
            <a:r>
              <a:rPr lang="en-US" altLang="en-US" sz="1800" dirty="0">
                <a:latin typeface="Consolas" panose="020B0609020204030204" pitchFamily="49" charset="0"/>
                <a:cs typeface="Consolas" panose="020B0609020204030204" pitchFamily="49" charset="0"/>
              </a:rPr>
              <a:t>do /* for customer *//* </a:t>
            </a:r>
            <a:r>
              <a:rPr lang="en-US" altLang="en-US" sz="1800" dirty="0">
                <a:solidFill>
                  <a:schemeClr val="accent2">
                    <a:lumMod val="75000"/>
                  </a:schemeClr>
                </a:solidFill>
                <a:latin typeface="Consolas" panose="020B0609020204030204" pitchFamily="49" charset="0"/>
                <a:cs typeface="Consolas" panose="020B0609020204030204" pitchFamily="49" charset="0"/>
              </a:rPr>
              <a:t>TRANSACTION</a:t>
            </a:r>
            <a:r>
              <a:rPr lang="en-US" altLang="en-US" sz="1800" dirty="0">
                <a:latin typeface="Consolas" panose="020B0609020204030204" pitchFamily="49" charset="0"/>
                <a:cs typeface="Consolas" panose="020B0609020204030204" pitchFamily="49" charset="0"/>
              </a:rPr>
              <a:t> */:</a:t>
            </a:r>
          </a:p>
          <a:p>
            <a:pPr>
              <a:buFont typeface="Wingdings" pitchFamily="2" charset="2"/>
              <a:buNone/>
            </a:pPr>
            <a:r>
              <a:rPr lang="en-US" altLang="en-US" sz="1800" dirty="0">
                <a:latin typeface="Consolas" panose="020B0609020204030204" pitchFamily="49" charset="0"/>
                <a:cs typeface="Consolas" panose="020B0609020204030204" pitchFamily="49" charset="0"/>
              </a:rPr>
              <a:t>  find next customer /* exclusive-lock */.</a:t>
            </a:r>
          </a:p>
          <a:p>
            <a:pPr>
              <a:buFont typeface="Wingdings" pitchFamily="2" charset="2"/>
              <a:buNone/>
            </a:pPr>
            <a:r>
              <a:rPr lang="en-US" altLang="en-US" sz="1800" dirty="0">
                <a:latin typeface="Consolas" panose="020B0609020204030204" pitchFamily="49" charset="0"/>
                <a:cs typeface="Consolas" panose="020B0609020204030204" pitchFamily="49" charset="0"/>
              </a:rPr>
              <a:t>  message “inside block” </a:t>
            </a:r>
            <a:r>
              <a:rPr lang="en-US" altLang="en-US" sz="1800" dirty="0">
                <a:solidFill>
                  <a:schemeClr val="accent6">
                    <a:lumMod val="75000"/>
                  </a:schemeClr>
                </a:solidFill>
                <a:latin typeface="Consolas" panose="020B0609020204030204" pitchFamily="49" charset="0"/>
                <a:cs typeface="Consolas" panose="020B0609020204030204" pitchFamily="49" charset="0"/>
              </a:rPr>
              <a:t>transaction</a:t>
            </a:r>
            <a:r>
              <a:rPr lang="en-US" altLang="en-US" sz="1800" dirty="0">
                <a:latin typeface="Consolas" panose="020B0609020204030204" pitchFamily="49" charset="0"/>
                <a:cs typeface="Consolas" panose="020B0609020204030204" pitchFamily="49" charset="0"/>
              </a:rPr>
              <a:t>.</a:t>
            </a:r>
          </a:p>
          <a:p>
            <a:pPr>
              <a:buFont typeface="Wingdings" pitchFamily="2" charset="2"/>
              <a:buNone/>
            </a:pPr>
            <a:r>
              <a:rPr lang="en-US" altLang="en-US" sz="1800" dirty="0">
                <a:latin typeface="Consolas" panose="020B0609020204030204" pitchFamily="49" charset="0"/>
                <a:cs typeface="Consolas" panose="020B0609020204030204" pitchFamily="49" charset="0"/>
              </a:rPr>
              <a:t>  pause.</a:t>
            </a:r>
          </a:p>
          <a:p>
            <a:pPr>
              <a:buFont typeface="Wingdings" pitchFamily="2" charset="2"/>
              <a:buNone/>
            </a:pPr>
            <a:r>
              <a:rPr lang="en-US" altLang="en-US" sz="1800" dirty="0">
                <a:latin typeface="Consolas" panose="020B0609020204030204" pitchFamily="49" charset="0"/>
                <a:cs typeface="Consolas" panose="020B0609020204030204" pitchFamily="49" charset="0"/>
              </a:rPr>
              <a:t>  leave.</a:t>
            </a:r>
          </a:p>
          <a:p>
            <a:pPr>
              <a:buFont typeface="Wingdings" pitchFamily="2" charset="2"/>
              <a:buNone/>
            </a:pPr>
            <a:r>
              <a:rPr lang="en-US" altLang="en-US" sz="1800" dirty="0">
                <a:latin typeface="Consolas" panose="020B0609020204030204" pitchFamily="49" charset="0"/>
                <a:cs typeface="Consolas" panose="020B0609020204030204" pitchFamily="49" charset="0"/>
              </a:rPr>
              <a:t>end.</a:t>
            </a:r>
          </a:p>
          <a:p>
            <a:pPr>
              <a:buFont typeface="Wingdings" pitchFamily="2" charset="2"/>
              <a:buNone/>
            </a:pPr>
            <a:r>
              <a:rPr lang="en-US" altLang="en-US" sz="1800" dirty="0">
                <a:latin typeface="Consolas" panose="020B0609020204030204" pitchFamily="49" charset="0"/>
                <a:cs typeface="Consolas" panose="020B0609020204030204" pitchFamily="49" charset="0"/>
              </a:rPr>
              <a:t>message “end” </a:t>
            </a:r>
            <a:r>
              <a:rPr lang="en-US" altLang="en-US" sz="1800" dirty="0">
                <a:solidFill>
                  <a:schemeClr val="accent6">
                    <a:lumMod val="75000"/>
                  </a:schemeClr>
                </a:solidFill>
                <a:latin typeface="Consolas" panose="020B0609020204030204" pitchFamily="49" charset="0"/>
                <a:cs typeface="Consolas" panose="020B0609020204030204" pitchFamily="49" charset="0"/>
              </a:rPr>
              <a:t>transaction</a:t>
            </a:r>
            <a:r>
              <a:rPr lang="en-US" altLang="en-US" sz="1800" dirty="0">
                <a:latin typeface="Consolas" panose="020B0609020204030204" pitchFamily="49" charset="0"/>
                <a:cs typeface="Consolas" panose="020B0609020204030204" pitchFamily="49" charset="0"/>
              </a:rPr>
              <a:t> available( customer).</a:t>
            </a:r>
          </a:p>
        </p:txBody>
      </p:sp>
      <p:sp>
        <p:nvSpPr>
          <p:cNvPr id="2" name="TextBox 1">
            <a:extLst>
              <a:ext uri="{FF2B5EF4-FFF2-40B4-BE49-F238E27FC236}">
                <a16:creationId xmlns:a16="http://schemas.microsoft.com/office/drawing/2014/main" id="{BC6760FD-98CF-BA42-B2C5-84EF9F921D83}"/>
              </a:ext>
            </a:extLst>
          </p:cNvPr>
          <p:cNvSpPr txBox="1"/>
          <p:nvPr/>
        </p:nvSpPr>
        <p:spPr>
          <a:xfrm>
            <a:off x="208935" y="4495800"/>
            <a:ext cx="11963400" cy="1785104"/>
          </a:xfrm>
          <a:prstGeom prst="rect">
            <a:avLst/>
          </a:prstGeom>
          <a:noFill/>
        </p:spPr>
        <p:txBody>
          <a:bodyPr wrap="square" rtlCol="0">
            <a:spAutoFit/>
          </a:bodyPr>
          <a:lstStyle/>
          <a:p>
            <a:r>
              <a:rPr lang="en-US" sz="2200" dirty="0">
                <a:solidFill>
                  <a:schemeClr val="tx2"/>
                </a:solidFill>
              </a:rPr>
              <a:t>There are two different usages of “transaction” in this code  snippet; the </a:t>
            </a:r>
            <a:r>
              <a:rPr lang="en-US" sz="2200" dirty="0">
                <a:solidFill>
                  <a:schemeClr val="accent6">
                    <a:lumMod val="75000"/>
                  </a:schemeClr>
                </a:solidFill>
              </a:rPr>
              <a:t>transaction</a:t>
            </a:r>
            <a:r>
              <a:rPr lang="en-US" sz="2200" dirty="0">
                <a:solidFill>
                  <a:schemeClr val="tx2"/>
                </a:solidFill>
              </a:rPr>
              <a:t> function is being used in the message statements.  The </a:t>
            </a:r>
            <a:r>
              <a:rPr lang="en-US" sz="2200" dirty="0">
                <a:solidFill>
                  <a:schemeClr val="accent2">
                    <a:lumMod val="75000"/>
                  </a:schemeClr>
                </a:solidFill>
              </a:rPr>
              <a:t>TRANSACTION</a:t>
            </a:r>
            <a:r>
              <a:rPr lang="en-US" sz="2200" dirty="0">
                <a:solidFill>
                  <a:schemeClr val="tx2"/>
                </a:solidFill>
              </a:rPr>
              <a:t> keyword is an attribute of the DO block.</a:t>
            </a:r>
          </a:p>
          <a:p>
            <a:endParaRPr lang="en-US" sz="2200" dirty="0">
              <a:solidFill>
                <a:schemeClr val="accent2"/>
              </a:solidFill>
            </a:endParaRPr>
          </a:p>
          <a:p>
            <a:r>
              <a:rPr lang="en-US" sz="2200" dirty="0">
                <a:solidFill>
                  <a:schemeClr val="accent2"/>
                </a:solidFill>
              </a:rPr>
              <a:t>In the MPX user-interface the time shown in the upper right will turn </a:t>
            </a:r>
            <a:r>
              <a:rPr lang="en-US" sz="2200" dirty="0">
                <a:solidFill>
                  <a:srgbClr val="00B050"/>
                </a:solidFill>
              </a:rPr>
              <a:t>green</a:t>
            </a:r>
            <a:r>
              <a:rPr lang="en-US" sz="2200" dirty="0">
                <a:solidFill>
                  <a:schemeClr val="accent2"/>
                </a:solidFill>
              </a:rPr>
              <a:t> if a transaction is active.</a:t>
            </a:r>
            <a:br>
              <a:rPr lang="en-US" sz="2200" dirty="0">
                <a:solidFill>
                  <a:schemeClr val="accent2"/>
                </a:solidFill>
              </a:rPr>
            </a:br>
            <a:r>
              <a:rPr lang="en-US" sz="2200" dirty="0">
                <a:solidFill>
                  <a:schemeClr val="accent2"/>
                </a:solidFill>
              </a:rPr>
              <a:t>The Control-F hotkey will also indicate an active transaction!</a:t>
            </a:r>
          </a:p>
        </p:txBody>
      </p:sp>
    </p:spTree>
    <p:extLst>
      <p:ext uri="{BB962C8B-B14F-4D97-AF65-F5344CB8AC3E}">
        <p14:creationId xmlns:p14="http://schemas.microsoft.com/office/powerpoint/2010/main" val="228973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0C98A67E-FD20-954E-AA6C-144F25F6B7A0}"/>
              </a:ext>
            </a:extLst>
          </p:cNvPr>
          <p:cNvSpPr>
            <a:spLocks noGrp="1" noChangeArrowheads="1"/>
          </p:cNvSpPr>
          <p:nvPr>
            <p:ph type="title"/>
          </p:nvPr>
        </p:nvSpPr>
        <p:spPr/>
        <p:txBody>
          <a:bodyPr/>
          <a:lstStyle/>
          <a:p>
            <a:r>
              <a:rPr lang="en-US" altLang="en-US"/>
              <a:t>“Chunking” Transactions</a:t>
            </a:r>
          </a:p>
        </p:txBody>
      </p:sp>
      <p:sp>
        <p:nvSpPr>
          <p:cNvPr id="406531" name="Rectangle 3">
            <a:extLst>
              <a:ext uri="{FF2B5EF4-FFF2-40B4-BE49-F238E27FC236}">
                <a16:creationId xmlns:a16="http://schemas.microsoft.com/office/drawing/2014/main" id="{DAA498EB-BFDA-2442-8210-2CC24E5B053A}"/>
              </a:ext>
            </a:extLst>
          </p:cNvPr>
          <p:cNvSpPr>
            <a:spLocks noGrp="1" noChangeArrowheads="1"/>
          </p:cNvSpPr>
          <p:nvPr>
            <p:ph type="body" idx="1"/>
          </p:nvPr>
        </p:nvSpPr>
        <p:spPr>
          <a:xfrm>
            <a:off x="381000" y="1600200"/>
            <a:ext cx="10972800" cy="4411663"/>
          </a:xfrm>
        </p:spPr>
        <p:txBody>
          <a:bodyPr>
            <a:normAutofit/>
          </a:bodyPr>
          <a:lstStyle/>
          <a:p>
            <a:pPr>
              <a:buFont typeface="Wingdings" pitchFamily="2" charset="2"/>
              <a:buNone/>
            </a:pPr>
            <a:r>
              <a:rPr lang="en-US" altLang="en-US" sz="1800" dirty="0">
                <a:latin typeface="Consolas" panose="020B0609020204030204" pitchFamily="49" charset="0"/>
                <a:cs typeface="Consolas" panose="020B0609020204030204" pitchFamily="49" charset="0"/>
              </a:rPr>
              <a:t> define variable </a:t>
            </a:r>
            <a:r>
              <a:rPr lang="en-US" altLang="en-US" sz="1800" dirty="0" err="1">
                <a:latin typeface="Consolas" panose="020B0609020204030204" pitchFamily="49" charset="0"/>
                <a:cs typeface="Consolas" panose="020B0609020204030204" pitchFamily="49" charset="0"/>
              </a:rPr>
              <a:t>i</a:t>
            </a:r>
            <a:r>
              <a:rPr lang="en-US" altLang="en-US" sz="1800" dirty="0">
                <a:latin typeface="Consolas" panose="020B0609020204030204" pitchFamily="49" charset="0"/>
                <a:cs typeface="Consolas" panose="020B0609020204030204" pitchFamily="49" charset="0"/>
              </a:rPr>
              <a:t> as integer no-undo.</a:t>
            </a:r>
          </a:p>
          <a:p>
            <a:pPr>
              <a:buFont typeface="Wingdings" pitchFamily="2" charset="2"/>
              <a:buNone/>
            </a:pPr>
            <a:endParaRPr lang="en-US" altLang="en-US" sz="1800" dirty="0">
              <a:latin typeface="Consolas" panose="020B0609020204030204" pitchFamily="49" charset="0"/>
              <a:cs typeface="Consolas" panose="020B0609020204030204" pitchFamily="49" charset="0"/>
            </a:endParaRPr>
          </a:p>
          <a:p>
            <a:pPr>
              <a:buFont typeface="Wingdings" pitchFamily="2" charset="2"/>
              <a:buNone/>
            </a:pPr>
            <a:r>
              <a:rPr lang="en-US" altLang="en-US" sz="1800" dirty="0">
                <a:latin typeface="Consolas" panose="020B0609020204030204" pitchFamily="49" charset="0"/>
                <a:cs typeface="Consolas" panose="020B0609020204030204" pitchFamily="49" charset="0"/>
              </a:rPr>
              <a:t> outer: do for customer transaction while true:</a:t>
            </a:r>
          </a:p>
          <a:p>
            <a:pPr>
              <a:buFont typeface="Wingdings" pitchFamily="2" charset="2"/>
              <a:buNone/>
            </a:pPr>
            <a:r>
              <a:rPr lang="en-US" altLang="en-US" sz="1800" dirty="0">
                <a:latin typeface="Consolas" panose="020B0609020204030204" pitchFamily="49" charset="0"/>
                <a:cs typeface="Consolas" panose="020B0609020204030204" pitchFamily="49" charset="0"/>
              </a:rPr>
              <a:t>   inner: do while true:</a:t>
            </a:r>
          </a:p>
          <a:p>
            <a:pPr>
              <a:buFont typeface="Wingdings" pitchFamily="2" charset="2"/>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i</a:t>
            </a:r>
            <a:r>
              <a:rPr lang="en-US" altLang="en-US" sz="1800" dirty="0">
                <a:latin typeface="Consolas" panose="020B0609020204030204" pitchFamily="49" charset="0"/>
                <a:cs typeface="Consolas" panose="020B0609020204030204" pitchFamily="49" charset="0"/>
              </a:rPr>
              <a:t> = </a:t>
            </a:r>
            <a:r>
              <a:rPr lang="en-US" altLang="en-US" sz="1800" dirty="0" err="1">
                <a:latin typeface="Consolas" panose="020B0609020204030204" pitchFamily="49" charset="0"/>
                <a:cs typeface="Consolas" panose="020B0609020204030204" pitchFamily="49" charset="0"/>
              </a:rPr>
              <a:t>i</a:t>
            </a:r>
            <a:r>
              <a:rPr lang="en-US" altLang="en-US" sz="1800" dirty="0">
                <a:latin typeface="Consolas" panose="020B0609020204030204" pitchFamily="49" charset="0"/>
                <a:cs typeface="Consolas" panose="020B0609020204030204" pitchFamily="49" charset="0"/>
              </a:rPr>
              <a:t> + 1.</a:t>
            </a:r>
          </a:p>
          <a:p>
            <a:pPr>
              <a:buFont typeface="Wingdings" pitchFamily="2" charset="2"/>
              <a:buNone/>
            </a:pPr>
            <a:r>
              <a:rPr lang="en-US" altLang="en-US" sz="1800" dirty="0">
                <a:latin typeface="Consolas" panose="020B0609020204030204" pitchFamily="49" charset="0"/>
                <a:cs typeface="Consolas" panose="020B0609020204030204" pitchFamily="49" charset="0"/>
              </a:rPr>
              <a:t>     find next customer exclusive-lock.</a:t>
            </a:r>
          </a:p>
          <a:p>
            <a:pPr>
              <a:buFont typeface="Wingdings" pitchFamily="2" charset="2"/>
              <a:buNone/>
            </a:pPr>
            <a:r>
              <a:rPr lang="en-US" altLang="en-US" sz="1800" dirty="0">
                <a:latin typeface="Consolas" panose="020B0609020204030204" pitchFamily="49" charset="0"/>
                <a:cs typeface="Consolas" panose="020B0609020204030204" pitchFamily="49" charset="0"/>
              </a:rPr>
              <a:t>     if not available customer then leave outer.</a:t>
            </a:r>
          </a:p>
          <a:p>
            <a:pPr>
              <a:buFont typeface="Wingdings" pitchFamily="2" charset="2"/>
              <a:buNone/>
            </a:pPr>
            <a:r>
              <a:rPr lang="en-US" altLang="en-US" sz="1800" dirty="0">
                <a:latin typeface="Consolas" panose="020B0609020204030204" pitchFamily="49" charset="0"/>
                <a:cs typeface="Consolas" panose="020B0609020204030204" pitchFamily="49" charset="0"/>
              </a:rPr>
              <a:t>     discount = 0.</a:t>
            </a:r>
          </a:p>
          <a:p>
            <a:pPr>
              <a:buFont typeface="Wingdings" pitchFamily="2" charset="2"/>
              <a:buNone/>
            </a:pPr>
            <a:r>
              <a:rPr lang="en-US" altLang="en-US" sz="1800" dirty="0">
                <a:latin typeface="Consolas" panose="020B0609020204030204" pitchFamily="49" charset="0"/>
                <a:cs typeface="Consolas" panose="020B0609020204030204" pitchFamily="49" charset="0"/>
              </a:rPr>
              <a:t>     if </a:t>
            </a:r>
            <a:r>
              <a:rPr lang="en-US" altLang="en-US" sz="1800" dirty="0" err="1">
                <a:latin typeface="Consolas" panose="020B0609020204030204" pitchFamily="49" charset="0"/>
                <a:cs typeface="Consolas" panose="020B0609020204030204" pitchFamily="49" charset="0"/>
              </a:rPr>
              <a:t>i</a:t>
            </a:r>
            <a:r>
              <a:rPr lang="en-US" altLang="en-US" sz="1800" dirty="0">
                <a:latin typeface="Consolas" panose="020B0609020204030204" pitchFamily="49" charset="0"/>
                <a:cs typeface="Consolas" panose="020B0609020204030204" pitchFamily="49" charset="0"/>
              </a:rPr>
              <a:t> modulo 100 = 0 then next outer.</a:t>
            </a:r>
          </a:p>
          <a:p>
            <a:pPr>
              <a:buFont typeface="Wingdings" pitchFamily="2" charset="2"/>
              <a:buNone/>
            </a:pPr>
            <a:r>
              <a:rPr lang="en-US" altLang="en-US" sz="1800" dirty="0">
                <a:latin typeface="Consolas" panose="020B0609020204030204" pitchFamily="49" charset="0"/>
                <a:cs typeface="Consolas" panose="020B0609020204030204" pitchFamily="49" charset="0"/>
              </a:rPr>
              <a:t>   end.</a:t>
            </a:r>
          </a:p>
          <a:p>
            <a:pPr>
              <a:buFont typeface="Wingdings" pitchFamily="2" charset="2"/>
              <a:buNone/>
            </a:pPr>
            <a:r>
              <a:rPr lang="en-US" altLang="en-US" sz="1800" dirty="0">
                <a:latin typeface="Consolas" panose="020B0609020204030204" pitchFamily="49" charset="0"/>
                <a:cs typeface="Consolas" panose="020B0609020204030204" pitchFamily="49" charset="0"/>
              </a:rPr>
              <a:t> end.</a:t>
            </a:r>
          </a:p>
        </p:txBody>
      </p:sp>
      <p:sp>
        <p:nvSpPr>
          <p:cNvPr id="2" name="TextBox 1">
            <a:extLst>
              <a:ext uri="{FF2B5EF4-FFF2-40B4-BE49-F238E27FC236}">
                <a16:creationId xmlns:a16="http://schemas.microsoft.com/office/drawing/2014/main" id="{65319036-9E96-C34E-A112-0940A11604B4}"/>
              </a:ext>
            </a:extLst>
          </p:cNvPr>
          <p:cNvSpPr txBox="1"/>
          <p:nvPr/>
        </p:nvSpPr>
        <p:spPr>
          <a:xfrm>
            <a:off x="7162800" y="4419600"/>
            <a:ext cx="4648200" cy="2031325"/>
          </a:xfrm>
          <a:prstGeom prst="rect">
            <a:avLst/>
          </a:prstGeom>
          <a:gradFill>
            <a:gsLst>
              <a:gs pos="0">
                <a:schemeClr val="accent3">
                  <a:lumMod val="40000"/>
                  <a:lumOff val="60000"/>
                </a:schemeClr>
              </a:gs>
              <a:gs pos="74000">
                <a:schemeClr val="accent3">
                  <a:lumMod val="40000"/>
                  <a:lumOff val="60000"/>
                </a:schemeClr>
              </a:gs>
              <a:gs pos="83000">
                <a:schemeClr val="accent3">
                  <a:lumMod val="40000"/>
                  <a:lumOff val="60000"/>
                </a:schemeClr>
              </a:gs>
              <a:gs pos="100000">
                <a:schemeClr val="accent3">
                  <a:lumMod val="20000"/>
                  <a:lumOff val="80000"/>
                </a:schemeClr>
              </a:gs>
            </a:gsLst>
            <a:lin ang="5400000" scaled="1"/>
          </a:gradFill>
        </p:spPr>
        <p:txBody>
          <a:bodyPr wrap="square" rtlCol="0">
            <a:spAutoFit/>
          </a:bodyPr>
          <a:lstStyle/>
          <a:p>
            <a:r>
              <a:rPr lang="en-US" dirty="0"/>
              <a:t>The performance of “chunked” updates can be substantially better than one record at time updates.  This is generally true for UPDATES and CREATE but not for DELETE operations.</a:t>
            </a:r>
          </a:p>
          <a:p>
            <a:endParaRPr lang="en-US" dirty="0"/>
          </a:p>
          <a:p>
            <a:r>
              <a:rPr lang="en-US" dirty="0"/>
              <a:t>Chunk sizes of more than a few hundred have rapidly diminishing returns.</a:t>
            </a:r>
          </a:p>
        </p:txBody>
      </p:sp>
    </p:spTree>
    <p:extLst>
      <p:ext uri="{BB962C8B-B14F-4D97-AF65-F5344CB8AC3E}">
        <p14:creationId xmlns:p14="http://schemas.microsoft.com/office/powerpoint/2010/main" val="1841843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A5FCEC39-70EB-C545-B5E2-4ED67747974C}"/>
              </a:ext>
            </a:extLst>
          </p:cNvPr>
          <p:cNvSpPr>
            <a:spLocks noGrp="1" noChangeArrowheads="1"/>
          </p:cNvSpPr>
          <p:nvPr>
            <p:ph type="title"/>
          </p:nvPr>
        </p:nvSpPr>
        <p:spPr/>
        <p:txBody>
          <a:bodyPr/>
          <a:lstStyle/>
          <a:p>
            <a:r>
              <a:rPr lang="en-US" altLang="en-US" dirty="0"/>
              <a:t>Finding Transaction Scope With COMPILE</a:t>
            </a:r>
          </a:p>
        </p:txBody>
      </p:sp>
      <p:sp>
        <p:nvSpPr>
          <p:cNvPr id="391171" name="Rectangle 3">
            <a:extLst>
              <a:ext uri="{FF2B5EF4-FFF2-40B4-BE49-F238E27FC236}">
                <a16:creationId xmlns:a16="http://schemas.microsoft.com/office/drawing/2014/main" id="{D1F7C1AB-7046-D24B-AA39-FC00545BEC9E}"/>
              </a:ext>
            </a:extLst>
          </p:cNvPr>
          <p:cNvSpPr>
            <a:spLocks noGrp="1" noChangeArrowheads="1"/>
          </p:cNvSpPr>
          <p:nvPr>
            <p:ph type="body" idx="1"/>
          </p:nvPr>
        </p:nvSpPr>
        <p:spPr/>
        <p:txBody>
          <a:bodyPr/>
          <a:lstStyle/>
          <a:p>
            <a:r>
              <a:rPr lang="en-US" altLang="en-US" dirty="0"/>
              <a:t>Use the LISTING option to check TRANSACTION and BUFFER scope:</a:t>
            </a:r>
            <a:br>
              <a:rPr lang="en-US" altLang="en-US" dirty="0"/>
            </a:br>
            <a:br>
              <a:rPr lang="en-US" altLang="en-US" dirty="0"/>
            </a:br>
            <a:r>
              <a:rPr lang="en-US" altLang="en-US" dirty="0"/>
              <a:t>	</a:t>
            </a:r>
            <a:r>
              <a:rPr lang="en-US" altLang="en-US" sz="2400" dirty="0">
                <a:latin typeface="Consolas" panose="020B0609020204030204" pitchFamily="49" charset="0"/>
                <a:cs typeface="Consolas" panose="020B0609020204030204" pitchFamily="49" charset="0"/>
              </a:rPr>
              <a:t>COMPILE ./trx1.p LISTING trx1.lis</a:t>
            </a:r>
          </a:p>
        </p:txBody>
      </p:sp>
    </p:spTree>
    <p:extLst>
      <p:ext uri="{BB962C8B-B14F-4D97-AF65-F5344CB8AC3E}">
        <p14:creationId xmlns:p14="http://schemas.microsoft.com/office/powerpoint/2010/main" val="3038645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0C98A67E-FD20-954E-AA6C-144F25F6B7A0}"/>
              </a:ext>
            </a:extLst>
          </p:cNvPr>
          <p:cNvSpPr>
            <a:spLocks noGrp="1" noChangeArrowheads="1"/>
          </p:cNvSpPr>
          <p:nvPr>
            <p:ph type="title"/>
          </p:nvPr>
        </p:nvSpPr>
        <p:spPr/>
        <p:txBody>
          <a:bodyPr/>
          <a:lstStyle/>
          <a:p>
            <a:r>
              <a:rPr lang="en-US" altLang="en-US" dirty="0"/>
              <a:t>trx1.lis</a:t>
            </a:r>
          </a:p>
        </p:txBody>
      </p:sp>
      <p:sp>
        <p:nvSpPr>
          <p:cNvPr id="406531" name="Rectangle 3">
            <a:extLst>
              <a:ext uri="{FF2B5EF4-FFF2-40B4-BE49-F238E27FC236}">
                <a16:creationId xmlns:a16="http://schemas.microsoft.com/office/drawing/2014/main" id="{DAA498EB-BFDA-2442-8210-2CC24E5B053A}"/>
              </a:ext>
            </a:extLst>
          </p:cNvPr>
          <p:cNvSpPr>
            <a:spLocks noGrp="1" noChangeArrowheads="1"/>
          </p:cNvSpPr>
          <p:nvPr>
            <p:ph type="body" idx="1"/>
          </p:nvPr>
        </p:nvSpPr>
        <p:spPr>
          <a:xfrm>
            <a:off x="228600" y="1600200"/>
            <a:ext cx="11734800" cy="4411663"/>
          </a:xfrm>
        </p:spPr>
        <p:txBody>
          <a:bodyPr>
            <a:noAutofit/>
          </a:bodyPr>
          <a:lstStyle/>
          <a:p>
            <a:pPr marL="0" indent="0">
              <a:buNone/>
            </a:pPr>
            <a:r>
              <a:rPr lang="en-US" sz="1600" dirty="0">
                <a:latin typeface="Consolas" panose="020B0609020204030204" pitchFamily="49" charset="0"/>
                <a:cs typeface="Consolas" panose="020B0609020204030204" pitchFamily="49" charset="0"/>
              </a:rPr>
              <a:t>./trx1.p                              12/18/2018 11:49:14   PROGRESS(R) Page 1</a:t>
            </a:r>
          </a:p>
          <a:p>
            <a:pPr marL="0" indent="0">
              <a:buNone/>
            </a:pPr>
            <a:r>
              <a:rPr lang="en-US" sz="1600" dirty="0">
                <a:latin typeface="Consolas" panose="020B0609020204030204" pitchFamily="49" charset="0"/>
                <a:cs typeface="Consolas" panose="020B0609020204030204" pitchFamily="49" charset="0"/>
              </a:rPr>
              <a:t>{} Line </a:t>
            </a:r>
            <a:r>
              <a:rPr lang="en-US" sz="1600" dirty="0" err="1">
                <a:latin typeface="Consolas" panose="020B0609020204030204" pitchFamily="49" charset="0"/>
                <a:cs typeface="Consolas" panose="020B0609020204030204" pitchFamily="49" charset="0"/>
              </a:rPr>
              <a:t>Blk</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 ---</a:t>
            </a:r>
          </a:p>
          <a:p>
            <a:pPr marL="0" indent="0">
              <a:buNone/>
            </a:pPr>
            <a:r>
              <a:rPr lang="en-US" sz="1600" dirty="0">
                <a:latin typeface="Consolas" panose="020B0609020204030204" pitchFamily="49" charset="0"/>
                <a:cs typeface="Consolas" panose="020B0609020204030204" pitchFamily="49" charset="0"/>
              </a:rPr>
              <a:t>      1     </a:t>
            </a:r>
            <a:r>
              <a:rPr lang="en-US" sz="1600" dirty="0">
                <a:solidFill>
                  <a:schemeClr val="accent6">
                    <a:lumMod val="75000"/>
                  </a:schemeClr>
                </a:solidFill>
                <a:latin typeface="Consolas" panose="020B0609020204030204" pitchFamily="49" charset="0"/>
                <a:cs typeface="Consolas" panose="020B0609020204030204" pitchFamily="49" charset="0"/>
              </a:rPr>
              <a:t>find customer exclusive-lock where </a:t>
            </a:r>
            <a:r>
              <a:rPr lang="en-US" sz="1600" dirty="0" err="1">
                <a:solidFill>
                  <a:schemeClr val="accent6">
                    <a:lumMod val="75000"/>
                  </a:schemeClr>
                </a:solidFill>
                <a:latin typeface="Consolas" panose="020B0609020204030204" pitchFamily="49" charset="0"/>
                <a:cs typeface="Consolas" panose="020B0609020204030204" pitchFamily="49" charset="0"/>
              </a:rPr>
              <a:t>custNum</a:t>
            </a:r>
            <a:r>
              <a:rPr lang="en-US" sz="1600" dirty="0">
                <a:solidFill>
                  <a:schemeClr val="accent6">
                    <a:lumMod val="75000"/>
                  </a:schemeClr>
                </a:solidFill>
                <a:latin typeface="Consolas" panose="020B0609020204030204" pitchFamily="49" charset="0"/>
                <a:cs typeface="Consolas" panose="020B0609020204030204" pitchFamily="49" charset="0"/>
              </a:rPr>
              <a:t> = 1 no-error.</a:t>
            </a:r>
          </a:p>
          <a:p>
            <a:pPr marL="0" indent="0">
              <a:buNone/>
            </a:pPr>
            <a:r>
              <a:rPr lang="en-US" sz="1600" dirty="0">
                <a:latin typeface="Consolas" panose="020B0609020204030204" pitchFamily="49" charset="0"/>
                <a:cs typeface="Consolas" panose="020B0609020204030204" pitchFamily="49" charset="0"/>
              </a:rPr>
              <a:t>      2     </a:t>
            </a:r>
            <a:r>
              <a:rPr lang="en-US" sz="1600" dirty="0" err="1">
                <a:solidFill>
                  <a:schemeClr val="accent6">
                    <a:lumMod val="75000"/>
                  </a:schemeClr>
                </a:solidFill>
                <a:latin typeface="Consolas" panose="020B0609020204030204" pitchFamily="49" charset="0"/>
                <a:cs typeface="Consolas" panose="020B0609020204030204" pitchFamily="49" charset="0"/>
              </a:rPr>
              <a:t>custNum</a:t>
            </a:r>
            <a:r>
              <a:rPr lang="en-US" sz="1600" dirty="0">
                <a:solidFill>
                  <a:schemeClr val="accent6">
                    <a:lumMod val="75000"/>
                  </a:schemeClr>
                </a:solidFill>
                <a:latin typeface="Consolas" panose="020B0609020204030204" pitchFamily="49" charset="0"/>
                <a:cs typeface="Consolas" panose="020B0609020204030204" pitchFamily="49" charset="0"/>
              </a:rPr>
              <a:t> = 12345.</a:t>
            </a:r>
          </a:p>
          <a:p>
            <a:pPr marL="0" indent="0">
              <a:buNone/>
            </a:pPr>
            <a:r>
              <a:rPr lang="en-US" sz="1600" dirty="0">
                <a:latin typeface="Consolas" panose="020B0609020204030204" pitchFamily="49" charset="0"/>
                <a:cs typeface="Consolas" panose="020B0609020204030204" pitchFamily="49" charset="0"/>
              </a:rPr>
              <a:t>      3     </a:t>
            </a:r>
            <a:r>
              <a:rPr lang="en-US" sz="1600" dirty="0">
                <a:solidFill>
                  <a:schemeClr val="accent6">
                    <a:lumMod val="75000"/>
                  </a:schemeClr>
                </a:solidFill>
                <a:latin typeface="Consolas" panose="020B0609020204030204" pitchFamily="49" charset="0"/>
                <a:cs typeface="Consolas" panose="020B0609020204030204" pitchFamily="49" charset="0"/>
              </a:rPr>
              <a:t>discount = 9.</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File Name       Line </a:t>
            </a:r>
            <a:r>
              <a:rPr lang="en-US" sz="1600" dirty="0">
                <a:solidFill>
                  <a:srgbClr val="FF0000"/>
                </a:solidFill>
                <a:latin typeface="Consolas" panose="020B0609020204030204" pitchFamily="49" charset="0"/>
                <a:cs typeface="Consolas" panose="020B0609020204030204" pitchFamily="49" charset="0"/>
              </a:rPr>
              <a:t>Blk. Type</a:t>
            </a:r>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Tran</a:t>
            </a:r>
            <a:r>
              <a:rPr lang="en-US" sz="1600" dirty="0">
                <a:latin typeface="Consolas" panose="020B0609020204030204" pitchFamily="49" charset="0"/>
                <a:cs typeface="Consolas" panose="020B0609020204030204" pitchFamily="49" charset="0"/>
              </a:rPr>
              <a:t>            Blk. Label</a:t>
            </a:r>
          </a:p>
          <a:p>
            <a:pPr marL="0" indent="0">
              <a:buNone/>
            </a:pPr>
            <a:r>
              <a:rPr lang="en-US" sz="1600" dirty="0">
                <a:latin typeface="Consolas" panose="020B0609020204030204" pitchFamily="49" charset="0"/>
                <a:cs typeface="Consolas" panose="020B0609020204030204" pitchFamily="49" charset="0"/>
              </a:rPr>
              <a:t>-------------------- ---- ----------- ---- --------------------------------</a:t>
            </a:r>
          </a:p>
          <a:p>
            <a:pPr marL="0" indent="0">
              <a:buNone/>
            </a:pPr>
            <a:r>
              <a:rPr lang="en-US" sz="1600" dirty="0">
                <a:latin typeface="Consolas" panose="020B0609020204030204" pitchFamily="49" charset="0"/>
                <a:cs typeface="Consolas" panose="020B0609020204030204" pitchFamily="49" charset="0"/>
              </a:rPr>
              <a:t>./trx1.p                0 </a:t>
            </a:r>
            <a:r>
              <a:rPr lang="en-US" sz="1600" dirty="0">
                <a:solidFill>
                  <a:srgbClr val="FF0000"/>
                </a:solidFill>
                <a:latin typeface="Consolas" panose="020B0609020204030204" pitchFamily="49" charset="0"/>
                <a:cs typeface="Consolas" panose="020B0609020204030204" pitchFamily="49" charset="0"/>
              </a:rPr>
              <a:t>Procedure   Yes</a:t>
            </a:r>
          </a:p>
          <a:p>
            <a:pPr marL="0" indent="0">
              <a:buNone/>
            </a:pPr>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Buffers: s2k.Customer</a:t>
            </a:r>
          </a:p>
          <a:p>
            <a:pPr marL="0" indent="0">
              <a:buNone/>
            </a:pPr>
            <a:endParaRPr lang="en-US" altLang="en-US" sz="1600" b="1"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CF7CE0E-7B8F-EF49-B11D-106DD3AF4EB9}"/>
              </a:ext>
            </a:extLst>
          </p:cNvPr>
          <p:cNvSpPr txBox="1"/>
          <p:nvPr/>
        </p:nvSpPr>
        <p:spPr>
          <a:xfrm>
            <a:off x="7162800" y="4419600"/>
            <a:ext cx="4648200" cy="1477328"/>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spAutoFit/>
          </a:bodyPr>
          <a:lstStyle/>
          <a:p>
            <a:r>
              <a:rPr lang="en-US" dirty="0"/>
              <a:t>The Transaction and the buffer are both scoped to the procedure block.  They are the same scope, which is good, but scoping transactions to the procedure block is almost always a bad thing. </a:t>
            </a:r>
          </a:p>
        </p:txBody>
      </p:sp>
    </p:spTree>
    <p:extLst>
      <p:ext uri="{BB962C8B-B14F-4D97-AF65-F5344CB8AC3E}">
        <p14:creationId xmlns:p14="http://schemas.microsoft.com/office/powerpoint/2010/main" val="294873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20CF3FE1-1386-984B-A798-78053C4F0BEA}"/>
              </a:ext>
            </a:extLst>
          </p:cNvPr>
          <p:cNvSpPr>
            <a:spLocks noGrp="1" noChangeArrowheads="1"/>
          </p:cNvSpPr>
          <p:nvPr>
            <p:ph type="title"/>
          </p:nvPr>
        </p:nvSpPr>
        <p:spPr/>
        <p:txBody>
          <a:bodyPr/>
          <a:lstStyle/>
          <a:p>
            <a:r>
              <a:rPr lang="en-US" altLang="en-US"/>
              <a:t>What is “scope” anyway?</a:t>
            </a:r>
          </a:p>
        </p:txBody>
      </p:sp>
      <p:sp>
        <p:nvSpPr>
          <p:cNvPr id="348163" name="Rectangle 3">
            <a:extLst>
              <a:ext uri="{FF2B5EF4-FFF2-40B4-BE49-F238E27FC236}">
                <a16:creationId xmlns:a16="http://schemas.microsoft.com/office/drawing/2014/main" id="{1A5BB03B-B9C2-9743-94BE-759A4D83E25F}"/>
              </a:ext>
            </a:extLst>
          </p:cNvPr>
          <p:cNvSpPr>
            <a:spLocks noGrp="1" noChangeArrowheads="1"/>
          </p:cNvSpPr>
          <p:nvPr>
            <p:ph type="body" idx="1"/>
          </p:nvPr>
        </p:nvSpPr>
        <p:spPr>
          <a:xfrm>
            <a:off x="228600" y="1676400"/>
            <a:ext cx="11734800" cy="4833937"/>
          </a:xfrm>
        </p:spPr>
        <p:txBody>
          <a:bodyPr/>
          <a:lstStyle/>
          <a:p>
            <a:pPr>
              <a:lnSpc>
                <a:spcPct val="90000"/>
              </a:lnSpc>
            </a:pPr>
            <a:r>
              <a:rPr lang="en-US" altLang="en-US" dirty="0"/>
              <a:t>The smallest </a:t>
            </a:r>
            <a:r>
              <a:rPr lang="en-US" altLang="en-US" dirty="0">
                <a:solidFill>
                  <a:srgbClr val="FF0000"/>
                </a:solidFill>
              </a:rPr>
              <a:t>block</a:t>
            </a:r>
            <a:r>
              <a:rPr lang="en-US" altLang="en-US" dirty="0"/>
              <a:t> that encompasses all possible references to something.</a:t>
            </a:r>
          </a:p>
          <a:p>
            <a:pPr>
              <a:lnSpc>
                <a:spcPct val="90000"/>
              </a:lnSpc>
            </a:pPr>
            <a:r>
              <a:rPr lang="en-US" altLang="en-US" dirty="0"/>
              <a:t>… or “when and where a resource is available or used"</a:t>
            </a:r>
          </a:p>
          <a:p>
            <a:pPr>
              <a:lnSpc>
                <a:spcPct val="90000"/>
              </a:lnSpc>
            </a:pPr>
            <a:r>
              <a:rPr lang="en-US" altLang="en-US" dirty="0"/>
              <a:t>Scope applies to lots of things – today we’re worrying about record </a:t>
            </a:r>
            <a:r>
              <a:rPr lang="en-US" altLang="en-US" b="1" dirty="0"/>
              <a:t>buffers</a:t>
            </a:r>
            <a:r>
              <a:rPr lang="en-US" altLang="en-US" dirty="0"/>
              <a:t>, transactions &amp; locks.</a:t>
            </a:r>
            <a:endParaRPr lang="en-US" altLang="en-US" b="1" i="1" dirty="0"/>
          </a:p>
        </p:txBody>
      </p:sp>
    </p:spTree>
    <p:extLst>
      <p:ext uri="{BB962C8B-B14F-4D97-AF65-F5344CB8AC3E}">
        <p14:creationId xmlns:p14="http://schemas.microsoft.com/office/powerpoint/2010/main" val="1632480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0C98A67E-FD20-954E-AA6C-144F25F6B7A0}"/>
              </a:ext>
            </a:extLst>
          </p:cNvPr>
          <p:cNvSpPr>
            <a:spLocks noGrp="1" noChangeArrowheads="1"/>
          </p:cNvSpPr>
          <p:nvPr>
            <p:ph type="title"/>
          </p:nvPr>
        </p:nvSpPr>
        <p:spPr/>
        <p:txBody>
          <a:bodyPr/>
          <a:lstStyle/>
          <a:p>
            <a:r>
              <a:rPr lang="en-US" altLang="en-US" dirty="0"/>
              <a:t>trx2.lis</a:t>
            </a:r>
          </a:p>
        </p:txBody>
      </p:sp>
      <p:sp>
        <p:nvSpPr>
          <p:cNvPr id="406531" name="Rectangle 3">
            <a:extLst>
              <a:ext uri="{FF2B5EF4-FFF2-40B4-BE49-F238E27FC236}">
                <a16:creationId xmlns:a16="http://schemas.microsoft.com/office/drawing/2014/main" id="{DAA498EB-BFDA-2442-8210-2CC24E5B053A}"/>
              </a:ext>
            </a:extLst>
          </p:cNvPr>
          <p:cNvSpPr>
            <a:spLocks noGrp="1" noChangeArrowheads="1"/>
          </p:cNvSpPr>
          <p:nvPr>
            <p:ph type="body" idx="1"/>
          </p:nvPr>
        </p:nvSpPr>
        <p:spPr>
          <a:xfrm>
            <a:off x="228600" y="1600200"/>
            <a:ext cx="11734800" cy="4724400"/>
          </a:xfrm>
        </p:spPr>
        <p:txBody>
          <a:bodyPr>
            <a:noAutofit/>
          </a:bodyPr>
          <a:lstStyle/>
          <a:p>
            <a:pPr marL="0" indent="0">
              <a:buNone/>
            </a:pPr>
            <a:r>
              <a:rPr lang="en-US" sz="1600" dirty="0">
                <a:latin typeface="Consolas" panose="020B0609020204030204" pitchFamily="49" charset="0"/>
                <a:cs typeface="Consolas" panose="020B0609020204030204" pitchFamily="49" charset="0"/>
              </a:rPr>
              <a:t>./trx2.p                              12/18/2018 11:49:19   PROGRESS(R) Page 1</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Line </a:t>
            </a:r>
            <a:r>
              <a:rPr lang="en-US" sz="1600" dirty="0" err="1">
                <a:latin typeface="Consolas" panose="020B0609020204030204" pitchFamily="49" charset="0"/>
                <a:cs typeface="Consolas" panose="020B0609020204030204" pitchFamily="49" charset="0"/>
              </a:rPr>
              <a:t>Blk</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 ---</a:t>
            </a:r>
          </a:p>
          <a:p>
            <a:pPr marL="0" indent="0">
              <a:buNone/>
            </a:pPr>
            <a:r>
              <a:rPr lang="en-US" sz="1600" dirty="0">
                <a:latin typeface="Consolas" panose="020B0609020204030204" pitchFamily="49" charset="0"/>
                <a:cs typeface="Consolas" panose="020B0609020204030204" pitchFamily="49" charset="0"/>
              </a:rPr>
              <a:t>      1   1 </a:t>
            </a:r>
            <a:r>
              <a:rPr lang="en-US" sz="1600" dirty="0">
                <a:solidFill>
                  <a:schemeClr val="accent6">
                    <a:lumMod val="75000"/>
                  </a:schemeClr>
                </a:solidFill>
                <a:latin typeface="Consolas" panose="020B0609020204030204" pitchFamily="49" charset="0"/>
                <a:cs typeface="Consolas" panose="020B0609020204030204" pitchFamily="49" charset="0"/>
              </a:rPr>
              <a:t>do transaction:</a:t>
            </a:r>
          </a:p>
          <a:p>
            <a:pPr marL="0" indent="0">
              <a:buNone/>
            </a:pPr>
            <a:r>
              <a:rPr lang="en-US" sz="1600" dirty="0">
                <a:latin typeface="Consolas" panose="020B0609020204030204" pitchFamily="49" charset="0"/>
                <a:cs typeface="Consolas" panose="020B0609020204030204" pitchFamily="49" charset="0"/>
              </a:rPr>
              <a:t>      2   1   </a:t>
            </a:r>
            <a:r>
              <a:rPr lang="en-US" sz="1600" dirty="0">
                <a:solidFill>
                  <a:schemeClr val="accent6">
                    <a:lumMod val="75000"/>
                  </a:schemeClr>
                </a:solidFill>
                <a:latin typeface="Consolas" panose="020B0609020204030204" pitchFamily="49" charset="0"/>
                <a:cs typeface="Consolas" panose="020B0609020204030204" pitchFamily="49" charset="0"/>
              </a:rPr>
              <a:t>find customer exclusive-lock where </a:t>
            </a:r>
            <a:r>
              <a:rPr lang="en-US" sz="1600" dirty="0" err="1">
                <a:solidFill>
                  <a:schemeClr val="accent6">
                    <a:lumMod val="75000"/>
                  </a:schemeClr>
                </a:solidFill>
                <a:latin typeface="Consolas" panose="020B0609020204030204" pitchFamily="49" charset="0"/>
                <a:cs typeface="Consolas" panose="020B0609020204030204" pitchFamily="49" charset="0"/>
              </a:rPr>
              <a:t>custNum</a:t>
            </a:r>
            <a:r>
              <a:rPr lang="en-US" sz="1600" dirty="0">
                <a:solidFill>
                  <a:schemeClr val="accent6">
                    <a:lumMod val="75000"/>
                  </a:schemeClr>
                </a:solidFill>
                <a:latin typeface="Consolas" panose="020B0609020204030204" pitchFamily="49" charset="0"/>
                <a:cs typeface="Consolas" panose="020B0609020204030204" pitchFamily="49" charset="0"/>
              </a:rPr>
              <a:t> = 1 no-error.</a:t>
            </a:r>
          </a:p>
          <a:p>
            <a:pPr marL="0" indent="0">
              <a:buNone/>
            </a:pPr>
            <a:r>
              <a:rPr lang="en-US" sz="1600" dirty="0">
                <a:latin typeface="Consolas" panose="020B0609020204030204" pitchFamily="49" charset="0"/>
                <a:cs typeface="Consolas" panose="020B0609020204030204" pitchFamily="49" charset="0"/>
              </a:rPr>
              <a:t>      3   1   </a:t>
            </a:r>
            <a:r>
              <a:rPr lang="en-US" sz="1600" dirty="0" err="1">
                <a:solidFill>
                  <a:schemeClr val="accent6">
                    <a:lumMod val="75000"/>
                  </a:schemeClr>
                </a:solidFill>
                <a:latin typeface="Consolas" panose="020B0609020204030204" pitchFamily="49" charset="0"/>
                <a:cs typeface="Consolas" panose="020B0609020204030204" pitchFamily="49" charset="0"/>
              </a:rPr>
              <a:t>custNum</a:t>
            </a:r>
            <a:r>
              <a:rPr lang="en-US" sz="1600" dirty="0">
                <a:solidFill>
                  <a:schemeClr val="accent6">
                    <a:lumMod val="75000"/>
                  </a:schemeClr>
                </a:solidFill>
                <a:latin typeface="Consolas" panose="020B0609020204030204" pitchFamily="49" charset="0"/>
                <a:cs typeface="Consolas" panose="020B0609020204030204" pitchFamily="49" charset="0"/>
              </a:rPr>
              <a:t> = 12345.</a:t>
            </a:r>
          </a:p>
          <a:p>
            <a:pPr marL="0" indent="0">
              <a:buNone/>
            </a:pPr>
            <a:r>
              <a:rPr lang="en-US" sz="1600" dirty="0">
                <a:latin typeface="Consolas" panose="020B0609020204030204" pitchFamily="49" charset="0"/>
                <a:cs typeface="Consolas" panose="020B0609020204030204" pitchFamily="49" charset="0"/>
              </a:rPr>
              <a:t>      4   1   </a:t>
            </a:r>
            <a:r>
              <a:rPr lang="en-US" sz="1600" dirty="0">
                <a:solidFill>
                  <a:schemeClr val="accent6">
                    <a:lumMod val="75000"/>
                  </a:schemeClr>
                </a:solidFill>
                <a:latin typeface="Consolas" panose="020B0609020204030204" pitchFamily="49" charset="0"/>
                <a:cs typeface="Consolas" panose="020B0609020204030204" pitchFamily="49" charset="0"/>
              </a:rPr>
              <a:t>discount = 9.</a:t>
            </a:r>
          </a:p>
          <a:p>
            <a:pPr marL="0" indent="0">
              <a:buNone/>
            </a:pPr>
            <a:r>
              <a:rPr lang="en-US" sz="1600" dirty="0">
                <a:latin typeface="Consolas" panose="020B0609020204030204" pitchFamily="49" charset="0"/>
                <a:cs typeface="Consolas" panose="020B0609020204030204" pitchFamily="49" charset="0"/>
              </a:rPr>
              <a:t>      5     </a:t>
            </a:r>
            <a:r>
              <a:rPr lang="en-US" sz="1600" dirty="0">
                <a:solidFill>
                  <a:schemeClr val="accent6">
                    <a:lumMod val="75000"/>
                  </a:schemeClr>
                </a:solidFill>
                <a:latin typeface="Consolas" panose="020B0609020204030204" pitchFamily="49" charset="0"/>
                <a:cs typeface="Consolas" panose="020B0609020204030204" pitchFamily="49" charset="0"/>
              </a:rPr>
              <a:t>end.</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File Name       Line </a:t>
            </a:r>
            <a:r>
              <a:rPr lang="en-US" sz="1600" dirty="0">
                <a:solidFill>
                  <a:srgbClr val="FF0000"/>
                </a:solidFill>
                <a:latin typeface="Consolas" panose="020B0609020204030204" pitchFamily="49" charset="0"/>
                <a:cs typeface="Consolas" panose="020B0609020204030204" pitchFamily="49" charset="0"/>
              </a:rPr>
              <a:t>Blk. Type   Tran</a:t>
            </a:r>
            <a:r>
              <a:rPr lang="en-US" sz="1600" dirty="0">
                <a:latin typeface="Consolas" panose="020B0609020204030204" pitchFamily="49" charset="0"/>
                <a:cs typeface="Consolas" panose="020B0609020204030204" pitchFamily="49" charset="0"/>
              </a:rPr>
              <a:t>            Blk. Label</a:t>
            </a:r>
          </a:p>
          <a:p>
            <a:pPr marL="0" indent="0">
              <a:buNone/>
            </a:pPr>
            <a:r>
              <a:rPr lang="en-US" sz="1600" dirty="0">
                <a:latin typeface="Consolas" panose="020B0609020204030204" pitchFamily="49" charset="0"/>
                <a:cs typeface="Consolas" panose="020B0609020204030204" pitchFamily="49" charset="0"/>
              </a:rPr>
              <a:t>-------------------- ---- ----------- ---- --------------------------------</a:t>
            </a:r>
          </a:p>
          <a:p>
            <a:pPr marL="0" indent="0">
              <a:buNone/>
            </a:pPr>
            <a:r>
              <a:rPr lang="en-US" sz="1600" dirty="0">
                <a:latin typeface="Consolas" panose="020B0609020204030204" pitchFamily="49" charset="0"/>
                <a:cs typeface="Consolas" panose="020B0609020204030204" pitchFamily="49" charset="0"/>
              </a:rPr>
              <a:t>./trx2.p                0 </a:t>
            </a:r>
            <a:r>
              <a:rPr lang="en-US" sz="1600" dirty="0">
                <a:solidFill>
                  <a:srgbClr val="18722D"/>
                </a:solidFill>
                <a:latin typeface="Consolas" panose="020B0609020204030204" pitchFamily="49" charset="0"/>
                <a:cs typeface="Consolas" panose="020B0609020204030204" pitchFamily="49" charset="0"/>
              </a:rPr>
              <a:t>Procedure   No</a:t>
            </a:r>
          </a:p>
          <a:p>
            <a:pPr marL="0" indent="0">
              <a:buNone/>
            </a:pPr>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Buffers: s2k.Customer</a:t>
            </a:r>
          </a:p>
          <a:p>
            <a:pPr marL="0" indent="0">
              <a:buNone/>
            </a:pPr>
            <a:r>
              <a:rPr lang="en-US" sz="1600" dirty="0">
                <a:latin typeface="Consolas" panose="020B0609020204030204" pitchFamily="49" charset="0"/>
                <a:cs typeface="Consolas" panose="020B0609020204030204" pitchFamily="49" charset="0"/>
              </a:rPr>
              <a:t>./trx2.p                1 Do          </a:t>
            </a:r>
            <a:r>
              <a:rPr lang="en-US" sz="1600" dirty="0">
                <a:solidFill>
                  <a:srgbClr val="18722D"/>
                </a:solidFill>
                <a:latin typeface="Consolas" panose="020B0609020204030204" pitchFamily="49" charset="0"/>
                <a:cs typeface="Consolas" panose="020B0609020204030204" pitchFamily="49" charset="0"/>
              </a:rPr>
              <a:t>Yes</a:t>
            </a:r>
          </a:p>
          <a:p>
            <a:pPr marL="0" indent="0">
              <a:buNone/>
            </a:pPr>
            <a:endParaRPr lang="en-US" altLang="en-US" sz="1600" b="1"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8643EDAB-A483-974F-81D7-4062D0FC3D79}"/>
              </a:ext>
            </a:extLst>
          </p:cNvPr>
          <p:cNvSpPr txBox="1"/>
          <p:nvPr/>
        </p:nvSpPr>
        <p:spPr>
          <a:xfrm>
            <a:off x="7162800" y="5105400"/>
            <a:ext cx="4648200" cy="1477328"/>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wrap="square" rtlCol="0">
            <a:spAutoFit/>
          </a:bodyPr>
          <a:lstStyle/>
          <a:p>
            <a:r>
              <a:rPr lang="en-US" dirty="0"/>
              <a:t>The Transaction is now scoped to a DO block rather than the procedure block.  This is an improvement but the buffer is scoped to the procedure block – this sort of mismatch in scopes leads to unexpected SHARE-LOCKs.</a:t>
            </a:r>
          </a:p>
        </p:txBody>
      </p:sp>
    </p:spTree>
    <p:extLst>
      <p:ext uri="{BB962C8B-B14F-4D97-AF65-F5344CB8AC3E}">
        <p14:creationId xmlns:p14="http://schemas.microsoft.com/office/powerpoint/2010/main" val="1352422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0C98A67E-FD20-954E-AA6C-144F25F6B7A0}"/>
              </a:ext>
            </a:extLst>
          </p:cNvPr>
          <p:cNvSpPr>
            <a:spLocks noGrp="1" noChangeArrowheads="1"/>
          </p:cNvSpPr>
          <p:nvPr>
            <p:ph type="title"/>
          </p:nvPr>
        </p:nvSpPr>
        <p:spPr/>
        <p:txBody>
          <a:bodyPr/>
          <a:lstStyle/>
          <a:p>
            <a:r>
              <a:rPr lang="en-US" altLang="en-US" dirty="0"/>
              <a:t>trx3.lis</a:t>
            </a:r>
          </a:p>
        </p:txBody>
      </p:sp>
      <p:sp>
        <p:nvSpPr>
          <p:cNvPr id="406531" name="Rectangle 3">
            <a:extLst>
              <a:ext uri="{FF2B5EF4-FFF2-40B4-BE49-F238E27FC236}">
                <a16:creationId xmlns:a16="http://schemas.microsoft.com/office/drawing/2014/main" id="{DAA498EB-BFDA-2442-8210-2CC24E5B053A}"/>
              </a:ext>
            </a:extLst>
          </p:cNvPr>
          <p:cNvSpPr>
            <a:spLocks noGrp="1" noChangeArrowheads="1"/>
          </p:cNvSpPr>
          <p:nvPr>
            <p:ph type="body" idx="1"/>
          </p:nvPr>
        </p:nvSpPr>
        <p:spPr>
          <a:xfrm>
            <a:off x="228600" y="1600200"/>
            <a:ext cx="11734800" cy="4724400"/>
          </a:xfrm>
        </p:spPr>
        <p:txBody>
          <a:bodyPr>
            <a:noAutofit/>
          </a:bodyPr>
          <a:lstStyle/>
          <a:p>
            <a:pPr marL="0" indent="0">
              <a:buNone/>
            </a:pPr>
            <a:r>
              <a:rPr lang="en-US" sz="1600" dirty="0">
                <a:latin typeface="Consolas" panose="020B0609020204030204" pitchFamily="49" charset="0"/>
                <a:cs typeface="Consolas" panose="020B0609020204030204" pitchFamily="49" charset="0"/>
              </a:rPr>
              <a:t>./trx3.p                              12/18/2018 11:49:27   PROGRESS(R) Page 1</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Line </a:t>
            </a:r>
            <a:r>
              <a:rPr lang="en-US" sz="1600" dirty="0" err="1">
                <a:latin typeface="Consolas" panose="020B0609020204030204" pitchFamily="49" charset="0"/>
                <a:cs typeface="Consolas" panose="020B0609020204030204" pitchFamily="49" charset="0"/>
              </a:rPr>
              <a:t>Blk</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 ---</a:t>
            </a:r>
          </a:p>
          <a:p>
            <a:pPr marL="0" indent="0">
              <a:buNone/>
            </a:pPr>
            <a:r>
              <a:rPr lang="en-US" sz="1600" dirty="0">
                <a:latin typeface="Consolas" panose="020B0609020204030204" pitchFamily="49" charset="0"/>
                <a:cs typeface="Consolas" panose="020B0609020204030204" pitchFamily="49" charset="0"/>
              </a:rPr>
              <a:t>      1     </a:t>
            </a:r>
            <a:r>
              <a:rPr lang="en-US" sz="1600" dirty="0">
                <a:solidFill>
                  <a:schemeClr val="accent6">
                    <a:lumMod val="75000"/>
                  </a:schemeClr>
                </a:solidFill>
                <a:latin typeface="Consolas" panose="020B0609020204030204" pitchFamily="49" charset="0"/>
                <a:cs typeface="Consolas" panose="020B0609020204030204" pitchFamily="49" charset="0"/>
              </a:rPr>
              <a:t>define buffer </a:t>
            </a:r>
            <a:r>
              <a:rPr lang="en-US" sz="1600" dirty="0" err="1">
                <a:solidFill>
                  <a:schemeClr val="accent6">
                    <a:lumMod val="75000"/>
                  </a:schemeClr>
                </a:solidFill>
                <a:latin typeface="Consolas" panose="020B0609020204030204" pitchFamily="49" charset="0"/>
                <a:cs typeface="Consolas" panose="020B0609020204030204" pitchFamily="49" charset="0"/>
              </a:rPr>
              <a:t>updCustomer</a:t>
            </a:r>
            <a:r>
              <a:rPr lang="en-US" sz="1600" dirty="0">
                <a:solidFill>
                  <a:schemeClr val="accent6">
                    <a:lumMod val="75000"/>
                  </a:schemeClr>
                </a:solidFill>
                <a:latin typeface="Consolas" panose="020B0609020204030204" pitchFamily="49" charset="0"/>
                <a:cs typeface="Consolas" panose="020B0609020204030204" pitchFamily="49" charset="0"/>
              </a:rPr>
              <a:t> for customer.</a:t>
            </a:r>
          </a:p>
          <a:p>
            <a:pPr marL="0" indent="0">
              <a:buNone/>
            </a:pPr>
            <a:r>
              <a:rPr lang="en-US" sz="1600" dirty="0">
                <a:latin typeface="Consolas" panose="020B0609020204030204" pitchFamily="49" charset="0"/>
                <a:cs typeface="Consolas" panose="020B0609020204030204" pitchFamily="49" charset="0"/>
              </a:rPr>
              <a:t>      2</a:t>
            </a:r>
          </a:p>
          <a:p>
            <a:pPr marL="0" indent="0">
              <a:buNone/>
            </a:pPr>
            <a:r>
              <a:rPr lang="en-US" sz="1600" dirty="0">
                <a:latin typeface="Consolas" panose="020B0609020204030204" pitchFamily="49" charset="0"/>
                <a:cs typeface="Consolas" panose="020B0609020204030204" pitchFamily="49" charset="0"/>
              </a:rPr>
              <a:t>      3   1 </a:t>
            </a:r>
            <a:r>
              <a:rPr lang="en-US" sz="1600" dirty="0">
                <a:solidFill>
                  <a:schemeClr val="accent6">
                    <a:lumMod val="75000"/>
                  </a:schemeClr>
                </a:solidFill>
                <a:latin typeface="Consolas" panose="020B0609020204030204" pitchFamily="49" charset="0"/>
                <a:cs typeface="Consolas" panose="020B0609020204030204" pitchFamily="49" charset="0"/>
              </a:rPr>
              <a:t>do for </a:t>
            </a:r>
            <a:r>
              <a:rPr lang="en-US" sz="1600" dirty="0" err="1">
                <a:solidFill>
                  <a:schemeClr val="accent6">
                    <a:lumMod val="75000"/>
                  </a:schemeClr>
                </a:solidFill>
                <a:latin typeface="Consolas" panose="020B0609020204030204" pitchFamily="49" charset="0"/>
                <a:cs typeface="Consolas" panose="020B0609020204030204" pitchFamily="49" charset="0"/>
              </a:rPr>
              <a:t>updCustomer</a:t>
            </a:r>
            <a:r>
              <a:rPr lang="en-US" sz="1600" dirty="0">
                <a:solidFill>
                  <a:schemeClr val="accent6">
                    <a:lumMod val="75000"/>
                  </a:schemeClr>
                </a:solidFill>
                <a:latin typeface="Consolas" panose="020B0609020204030204" pitchFamily="49" charset="0"/>
                <a:cs typeface="Consolas" panose="020B0609020204030204" pitchFamily="49" charset="0"/>
              </a:rPr>
              <a:t> transaction:</a:t>
            </a:r>
          </a:p>
          <a:p>
            <a:pPr marL="0" indent="0">
              <a:buNone/>
            </a:pPr>
            <a:r>
              <a:rPr lang="en-US" sz="1600" dirty="0">
                <a:latin typeface="Consolas" panose="020B0609020204030204" pitchFamily="49" charset="0"/>
                <a:cs typeface="Consolas" panose="020B0609020204030204" pitchFamily="49" charset="0"/>
              </a:rPr>
              <a:t>      4   1   </a:t>
            </a:r>
            <a:r>
              <a:rPr lang="en-US" sz="1600" dirty="0">
                <a:solidFill>
                  <a:schemeClr val="accent6">
                    <a:lumMod val="75000"/>
                  </a:schemeClr>
                </a:solidFill>
                <a:latin typeface="Consolas" panose="020B0609020204030204" pitchFamily="49" charset="0"/>
                <a:cs typeface="Consolas" panose="020B0609020204030204" pitchFamily="49" charset="0"/>
              </a:rPr>
              <a:t>find </a:t>
            </a:r>
            <a:r>
              <a:rPr lang="en-US" sz="1600" dirty="0" err="1">
                <a:solidFill>
                  <a:schemeClr val="accent6">
                    <a:lumMod val="75000"/>
                  </a:schemeClr>
                </a:solidFill>
                <a:latin typeface="Consolas" panose="020B0609020204030204" pitchFamily="49" charset="0"/>
                <a:cs typeface="Consolas" panose="020B0609020204030204" pitchFamily="49" charset="0"/>
              </a:rPr>
              <a:t>updCustomer</a:t>
            </a:r>
            <a:r>
              <a:rPr lang="en-US" sz="1600" dirty="0">
                <a:solidFill>
                  <a:schemeClr val="accent6">
                    <a:lumMod val="75000"/>
                  </a:schemeClr>
                </a:solidFill>
                <a:latin typeface="Consolas" panose="020B0609020204030204" pitchFamily="49" charset="0"/>
                <a:cs typeface="Consolas" panose="020B0609020204030204" pitchFamily="49" charset="0"/>
              </a:rPr>
              <a:t> exclusive-lock where </a:t>
            </a:r>
            <a:r>
              <a:rPr lang="en-US" sz="1600" dirty="0" err="1">
                <a:solidFill>
                  <a:schemeClr val="accent6">
                    <a:lumMod val="75000"/>
                  </a:schemeClr>
                </a:solidFill>
                <a:latin typeface="Consolas" panose="020B0609020204030204" pitchFamily="49" charset="0"/>
                <a:cs typeface="Consolas" panose="020B0609020204030204" pitchFamily="49" charset="0"/>
              </a:rPr>
              <a:t>custNum</a:t>
            </a:r>
            <a:r>
              <a:rPr lang="en-US" sz="1600" dirty="0">
                <a:solidFill>
                  <a:schemeClr val="accent6">
                    <a:lumMod val="75000"/>
                  </a:schemeClr>
                </a:solidFill>
                <a:latin typeface="Consolas" panose="020B0609020204030204" pitchFamily="49" charset="0"/>
                <a:cs typeface="Consolas" panose="020B0609020204030204" pitchFamily="49" charset="0"/>
              </a:rPr>
              <a:t> = 1 no-error.</a:t>
            </a:r>
          </a:p>
          <a:p>
            <a:pPr marL="0" indent="0">
              <a:buNone/>
            </a:pPr>
            <a:r>
              <a:rPr lang="en-US" sz="1600" dirty="0">
                <a:latin typeface="Consolas" panose="020B0609020204030204" pitchFamily="49" charset="0"/>
                <a:cs typeface="Consolas" panose="020B0609020204030204" pitchFamily="49" charset="0"/>
              </a:rPr>
              <a:t>      5   1   </a:t>
            </a:r>
            <a:r>
              <a:rPr lang="en-US" sz="1600" dirty="0" err="1">
                <a:solidFill>
                  <a:schemeClr val="accent6">
                    <a:lumMod val="75000"/>
                  </a:schemeClr>
                </a:solidFill>
                <a:latin typeface="Consolas" panose="020B0609020204030204" pitchFamily="49" charset="0"/>
                <a:cs typeface="Consolas" panose="020B0609020204030204" pitchFamily="49" charset="0"/>
              </a:rPr>
              <a:t>custNum</a:t>
            </a:r>
            <a:r>
              <a:rPr lang="en-US" sz="1600" dirty="0">
                <a:solidFill>
                  <a:schemeClr val="accent6">
                    <a:lumMod val="75000"/>
                  </a:schemeClr>
                </a:solidFill>
                <a:latin typeface="Consolas" panose="020B0609020204030204" pitchFamily="49" charset="0"/>
                <a:cs typeface="Consolas" panose="020B0609020204030204" pitchFamily="49" charset="0"/>
              </a:rPr>
              <a:t> = 12345.</a:t>
            </a:r>
          </a:p>
          <a:p>
            <a:pPr marL="0" indent="0">
              <a:buNone/>
            </a:pPr>
            <a:r>
              <a:rPr lang="en-US" sz="1600" dirty="0">
                <a:latin typeface="Consolas" panose="020B0609020204030204" pitchFamily="49" charset="0"/>
                <a:cs typeface="Consolas" panose="020B0609020204030204" pitchFamily="49" charset="0"/>
              </a:rPr>
              <a:t>      6   1   </a:t>
            </a:r>
            <a:r>
              <a:rPr lang="en-US" sz="1600" dirty="0">
                <a:solidFill>
                  <a:schemeClr val="accent6">
                    <a:lumMod val="75000"/>
                  </a:schemeClr>
                </a:solidFill>
                <a:latin typeface="Consolas" panose="020B0609020204030204" pitchFamily="49" charset="0"/>
                <a:cs typeface="Consolas" panose="020B0609020204030204" pitchFamily="49" charset="0"/>
              </a:rPr>
              <a:t>discount = 9.</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7     </a:t>
            </a:r>
            <a:r>
              <a:rPr lang="en-US" sz="1600" dirty="0">
                <a:solidFill>
                  <a:schemeClr val="accent6">
                    <a:lumMod val="75000"/>
                  </a:schemeClr>
                </a:solidFill>
                <a:latin typeface="Consolas" panose="020B0609020204030204" pitchFamily="49" charset="0"/>
                <a:cs typeface="Consolas" panose="020B0609020204030204" pitchFamily="49" charset="0"/>
              </a:rPr>
              <a:t>end.</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File Name       Line </a:t>
            </a:r>
            <a:r>
              <a:rPr lang="en-US" sz="1600" dirty="0">
                <a:solidFill>
                  <a:srgbClr val="18722D"/>
                </a:solidFill>
                <a:latin typeface="Consolas" panose="020B0609020204030204" pitchFamily="49" charset="0"/>
                <a:cs typeface="Consolas" panose="020B0609020204030204" pitchFamily="49" charset="0"/>
              </a:rPr>
              <a:t>Blk. Type   Tran </a:t>
            </a:r>
            <a:r>
              <a:rPr lang="en-US" sz="1600" dirty="0">
                <a:latin typeface="Consolas" panose="020B0609020204030204" pitchFamily="49" charset="0"/>
                <a:cs typeface="Consolas" panose="020B0609020204030204" pitchFamily="49" charset="0"/>
              </a:rPr>
              <a:t>           Blk. Label</a:t>
            </a:r>
          </a:p>
          <a:p>
            <a:pPr marL="0" indent="0">
              <a:buNone/>
            </a:pPr>
            <a:r>
              <a:rPr lang="en-US" sz="1600" dirty="0">
                <a:latin typeface="Consolas" panose="020B0609020204030204" pitchFamily="49" charset="0"/>
                <a:cs typeface="Consolas" panose="020B0609020204030204" pitchFamily="49" charset="0"/>
              </a:rPr>
              <a:t>-------------------- ---- ----------- ---- --------------------------------</a:t>
            </a:r>
          </a:p>
          <a:p>
            <a:pPr marL="0" indent="0">
              <a:buNone/>
            </a:pPr>
            <a:r>
              <a:rPr lang="en-US" sz="1600" dirty="0">
                <a:latin typeface="Consolas" panose="020B0609020204030204" pitchFamily="49" charset="0"/>
                <a:cs typeface="Consolas" panose="020B0609020204030204" pitchFamily="49" charset="0"/>
              </a:rPr>
              <a:t>./trx3.p                0 </a:t>
            </a:r>
            <a:r>
              <a:rPr lang="en-US" sz="1600" dirty="0">
                <a:solidFill>
                  <a:srgbClr val="18722D"/>
                </a:solidFill>
                <a:latin typeface="Consolas" panose="020B0609020204030204" pitchFamily="49" charset="0"/>
                <a:cs typeface="Consolas" panose="020B0609020204030204" pitchFamily="49" charset="0"/>
              </a:rPr>
              <a:t>Procedure   No</a:t>
            </a:r>
          </a:p>
          <a:p>
            <a:pPr marL="0" indent="0">
              <a:buNone/>
            </a:pPr>
            <a:r>
              <a:rPr lang="en-US" sz="1600" dirty="0">
                <a:latin typeface="Consolas" panose="020B0609020204030204" pitchFamily="49" charset="0"/>
                <a:cs typeface="Consolas" panose="020B0609020204030204" pitchFamily="49" charset="0"/>
              </a:rPr>
              <a:t>./trx3.p                3 </a:t>
            </a:r>
            <a:r>
              <a:rPr lang="en-US" sz="1600" dirty="0">
                <a:solidFill>
                  <a:srgbClr val="18722D"/>
                </a:solidFill>
                <a:latin typeface="Consolas" panose="020B0609020204030204" pitchFamily="49" charset="0"/>
                <a:cs typeface="Consolas" panose="020B0609020204030204" pitchFamily="49" charset="0"/>
              </a:rPr>
              <a:t>Do          Yes</a:t>
            </a:r>
          </a:p>
          <a:p>
            <a:pPr marL="0" indent="0">
              <a:buNone/>
            </a:pPr>
            <a:r>
              <a:rPr lang="en-US" sz="1600" dirty="0">
                <a:latin typeface="Consolas" panose="020B0609020204030204" pitchFamily="49" charset="0"/>
                <a:cs typeface="Consolas" panose="020B0609020204030204" pitchFamily="49" charset="0"/>
              </a:rPr>
              <a:t>    </a:t>
            </a:r>
            <a:r>
              <a:rPr lang="en-US" sz="1600" dirty="0">
                <a:solidFill>
                  <a:srgbClr val="18722D"/>
                </a:solidFill>
                <a:latin typeface="Consolas" panose="020B0609020204030204" pitchFamily="49" charset="0"/>
                <a:cs typeface="Consolas" panose="020B0609020204030204" pitchFamily="49" charset="0"/>
              </a:rPr>
              <a:t>Buffers: s2k.updCustomer</a:t>
            </a:r>
          </a:p>
          <a:p>
            <a:pPr marL="0" indent="0">
              <a:buNone/>
            </a:pPr>
            <a:endParaRPr lang="en-US" altLang="en-US" sz="1600" b="1"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980E554A-E41B-6743-AE1A-BFA650B03F02}"/>
              </a:ext>
            </a:extLst>
          </p:cNvPr>
          <p:cNvSpPr txBox="1"/>
          <p:nvPr/>
        </p:nvSpPr>
        <p:spPr>
          <a:xfrm>
            <a:off x="7315200" y="5410200"/>
            <a:ext cx="4648200" cy="1200329"/>
          </a:xfrm>
          <a:prstGeom prst="rect">
            <a:avLst/>
          </a:prstGeom>
          <a:gradFill>
            <a:gsLst>
              <a:gs pos="0">
                <a:schemeClr val="accent3">
                  <a:lumMod val="40000"/>
                  <a:lumOff val="60000"/>
                </a:schemeClr>
              </a:gs>
              <a:gs pos="74000">
                <a:schemeClr val="accent3">
                  <a:lumMod val="40000"/>
                  <a:lumOff val="60000"/>
                </a:schemeClr>
              </a:gs>
              <a:gs pos="83000">
                <a:schemeClr val="accent3">
                  <a:lumMod val="40000"/>
                  <a:lumOff val="60000"/>
                </a:schemeClr>
              </a:gs>
              <a:gs pos="100000">
                <a:schemeClr val="accent3">
                  <a:lumMod val="20000"/>
                  <a:lumOff val="80000"/>
                </a:schemeClr>
              </a:gs>
            </a:gsLst>
            <a:lin ang="5400000" scaled="1"/>
          </a:gradFill>
        </p:spPr>
        <p:txBody>
          <a:bodyPr wrap="square" rtlCol="0">
            <a:spAutoFit/>
          </a:bodyPr>
          <a:lstStyle/>
          <a:p>
            <a:r>
              <a:rPr lang="en-US" dirty="0"/>
              <a:t>The Transaction and the buffer are both scoped to the DO block.  The DO block is a small and well contained block of update code.  This is proper scoping.</a:t>
            </a:r>
          </a:p>
        </p:txBody>
      </p:sp>
    </p:spTree>
    <p:extLst>
      <p:ext uri="{BB962C8B-B14F-4D97-AF65-F5344CB8AC3E}">
        <p14:creationId xmlns:p14="http://schemas.microsoft.com/office/powerpoint/2010/main" val="3602568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a:extLst>
              <a:ext uri="{FF2B5EF4-FFF2-40B4-BE49-F238E27FC236}">
                <a16:creationId xmlns:a16="http://schemas.microsoft.com/office/drawing/2014/main" id="{4FAE119C-1473-5845-9852-CF9A7EE0C46B}"/>
              </a:ext>
            </a:extLst>
          </p:cNvPr>
          <p:cNvSpPr>
            <a:spLocks noGrp="1" noChangeArrowheads="1"/>
          </p:cNvSpPr>
          <p:nvPr>
            <p:ph type="title"/>
          </p:nvPr>
        </p:nvSpPr>
        <p:spPr/>
        <p:txBody>
          <a:bodyPr/>
          <a:lstStyle/>
          <a:p>
            <a:r>
              <a:rPr lang="en-US" altLang="en-US"/>
              <a:t>Best Practices – Transactions</a:t>
            </a:r>
          </a:p>
        </p:txBody>
      </p:sp>
      <p:sp>
        <p:nvSpPr>
          <p:cNvPr id="389123" name="Rectangle 3">
            <a:extLst>
              <a:ext uri="{FF2B5EF4-FFF2-40B4-BE49-F238E27FC236}">
                <a16:creationId xmlns:a16="http://schemas.microsoft.com/office/drawing/2014/main" id="{EA614A86-849B-5241-8A10-65B8291235EC}"/>
              </a:ext>
            </a:extLst>
          </p:cNvPr>
          <p:cNvSpPr>
            <a:spLocks noGrp="1" noChangeArrowheads="1"/>
          </p:cNvSpPr>
          <p:nvPr>
            <p:ph type="body" idx="1"/>
          </p:nvPr>
        </p:nvSpPr>
        <p:spPr>
          <a:xfrm>
            <a:off x="228600" y="1600205"/>
            <a:ext cx="11734800" cy="4525963"/>
          </a:xfrm>
        </p:spPr>
        <p:txBody>
          <a:bodyPr>
            <a:normAutofit fontScale="92500"/>
          </a:bodyPr>
          <a:lstStyle/>
          <a:p>
            <a:r>
              <a:rPr lang="en-US" altLang="en-US" dirty="0"/>
              <a:t>Keep transactions small in terms of time and impacted data.</a:t>
            </a:r>
          </a:p>
          <a:p>
            <a:r>
              <a:rPr lang="en-US" altLang="en-US" dirty="0"/>
              <a:t>Use strong scoped blocks to update data.</a:t>
            </a:r>
          </a:p>
          <a:p>
            <a:pPr lvl="1"/>
            <a:r>
              <a:rPr lang="en-US" altLang="en-US" dirty="0"/>
              <a:t>This means that you will need a named buffer!</a:t>
            </a:r>
          </a:p>
          <a:p>
            <a:r>
              <a:rPr lang="en-US" altLang="en-US" dirty="0"/>
              <a:t>Do </a:t>
            </a:r>
            <a:r>
              <a:rPr lang="en-US" altLang="en-US" b="1" dirty="0">
                <a:solidFill>
                  <a:srgbClr val="FF0000"/>
                </a:solidFill>
              </a:rPr>
              <a:t>NOT EVER</a:t>
            </a:r>
            <a:r>
              <a:rPr lang="en-US" altLang="en-US" dirty="0"/>
              <a:t> allow a transaction to be active while waiting for a user.</a:t>
            </a:r>
          </a:p>
          <a:p>
            <a:r>
              <a:rPr lang="en-US" altLang="en-US" dirty="0"/>
              <a:t>Be very careful calling sub-routines while a transaction is active.</a:t>
            </a:r>
          </a:p>
          <a:p>
            <a:r>
              <a:rPr lang="en-US" altLang="en-US" dirty="0"/>
              <a:t>“Chunk” transactions when large quantities of data are being updated.</a:t>
            </a:r>
          </a:p>
          <a:p>
            <a:r>
              <a:rPr lang="en-US" altLang="en-US" dirty="0"/>
              <a:t>Verify your transaction and buffer scope ideas with COMPILE LISTING.</a:t>
            </a:r>
          </a:p>
        </p:txBody>
      </p:sp>
    </p:spTree>
    <p:extLst>
      <p:ext uri="{BB962C8B-B14F-4D97-AF65-F5344CB8AC3E}">
        <p14:creationId xmlns:p14="http://schemas.microsoft.com/office/powerpoint/2010/main" val="414057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Text Box 2">
            <a:extLst>
              <a:ext uri="{FF2B5EF4-FFF2-40B4-BE49-F238E27FC236}">
                <a16:creationId xmlns:a16="http://schemas.microsoft.com/office/drawing/2014/main" id="{2E6416A8-AFDC-DC4E-83EC-4B6966C2E874}"/>
              </a:ext>
            </a:extLst>
          </p:cNvPr>
          <p:cNvSpPr txBox="1">
            <a:spLocks noChangeArrowheads="1"/>
          </p:cNvSpPr>
          <p:nvPr/>
        </p:nvSpPr>
        <p:spPr bwMode="auto">
          <a:xfrm>
            <a:off x="3733800" y="2819400"/>
            <a:ext cx="464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5400"/>
              <a:t>Record Locks</a:t>
            </a:r>
          </a:p>
        </p:txBody>
      </p:sp>
    </p:spTree>
    <p:extLst>
      <p:ext uri="{BB962C8B-B14F-4D97-AF65-F5344CB8AC3E}">
        <p14:creationId xmlns:p14="http://schemas.microsoft.com/office/powerpoint/2010/main" val="2795691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481D9F76-D150-FA46-98E2-11CA6A2286EF}"/>
              </a:ext>
            </a:extLst>
          </p:cNvPr>
          <p:cNvSpPr>
            <a:spLocks noGrp="1" noChangeArrowheads="1"/>
          </p:cNvSpPr>
          <p:nvPr>
            <p:ph type="title"/>
          </p:nvPr>
        </p:nvSpPr>
        <p:spPr/>
        <p:txBody>
          <a:bodyPr/>
          <a:lstStyle/>
          <a:p>
            <a:r>
              <a:rPr lang="en-US" altLang="en-US"/>
              <a:t>Record Locks</a:t>
            </a:r>
          </a:p>
        </p:txBody>
      </p:sp>
      <p:sp>
        <p:nvSpPr>
          <p:cNvPr id="375811" name="Rectangle 3">
            <a:extLst>
              <a:ext uri="{FF2B5EF4-FFF2-40B4-BE49-F238E27FC236}">
                <a16:creationId xmlns:a16="http://schemas.microsoft.com/office/drawing/2014/main" id="{24EB1A28-C94C-4644-BACD-71559CC9DA93}"/>
              </a:ext>
            </a:extLst>
          </p:cNvPr>
          <p:cNvSpPr>
            <a:spLocks noGrp="1" noChangeArrowheads="1"/>
          </p:cNvSpPr>
          <p:nvPr>
            <p:ph type="body" idx="1"/>
          </p:nvPr>
        </p:nvSpPr>
        <p:spPr>
          <a:xfrm>
            <a:off x="228600" y="1719265"/>
            <a:ext cx="11734800" cy="4529136"/>
          </a:xfrm>
        </p:spPr>
        <p:txBody>
          <a:bodyPr>
            <a:normAutofit/>
          </a:bodyPr>
          <a:lstStyle/>
          <a:p>
            <a:pPr>
              <a:lnSpc>
                <a:spcPct val="80000"/>
              </a:lnSpc>
            </a:pPr>
            <a:r>
              <a:rPr lang="en-US" altLang="en-US" sz="2600" dirty="0"/>
              <a:t>NO-LOCK</a:t>
            </a:r>
          </a:p>
          <a:p>
            <a:pPr lvl="2">
              <a:lnSpc>
                <a:spcPct val="80000"/>
              </a:lnSpc>
            </a:pPr>
            <a:r>
              <a:rPr lang="en-US" altLang="en-US" sz="2100" dirty="0"/>
              <a:t>Reads data without locking out other users or honoring their locks.</a:t>
            </a:r>
          </a:p>
          <a:p>
            <a:pPr lvl="2">
              <a:lnSpc>
                <a:spcPct val="80000"/>
              </a:lnSpc>
            </a:pPr>
            <a:r>
              <a:rPr lang="en-US" altLang="en-US" sz="2100" dirty="0"/>
              <a:t>Always returns a correctly formed record.</a:t>
            </a:r>
          </a:p>
          <a:p>
            <a:pPr lvl="2">
              <a:lnSpc>
                <a:spcPct val="80000"/>
              </a:lnSpc>
            </a:pPr>
            <a:r>
              <a:rPr lang="en-US" altLang="en-US" sz="2100" dirty="0"/>
              <a:t>But you might get a “dirty” read.</a:t>
            </a:r>
          </a:p>
          <a:p>
            <a:pPr lvl="2">
              <a:lnSpc>
                <a:spcPct val="80000"/>
              </a:lnSpc>
            </a:pPr>
            <a:r>
              <a:rPr lang="en-US" altLang="en-US" sz="2100" dirty="0"/>
              <a:t>IOW – some fields may not be up to date or values may change if the transaction is rolled back.</a:t>
            </a:r>
          </a:p>
          <a:p>
            <a:pPr>
              <a:lnSpc>
                <a:spcPct val="80000"/>
              </a:lnSpc>
            </a:pPr>
            <a:r>
              <a:rPr lang="en-US" altLang="en-US" sz="2600" dirty="0"/>
              <a:t>SHARE-LOCK</a:t>
            </a:r>
          </a:p>
          <a:p>
            <a:pPr lvl="2">
              <a:lnSpc>
                <a:spcPct val="80000"/>
              </a:lnSpc>
            </a:pPr>
            <a:r>
              <a:rPr lang="en-US" altLang="en-US" sz="2100" dirty="0"/>
              <a:t>The default when no specific lock-type is coded.</a:t>
            </a:r>
          </a:p>
          <a:p>
            <a:pPr lvl="2">
              <a:lnSpc>
                <a:spcPct val="80000"/>
              </a:lnSpc>
            </a:pPr>
            <a:r>
              <a:rPr lang="en-US" altLang="en-US" sz="2100" dirty="0"/>
              <a:t>Can be upgraded to an exclusive-lock if nobody else has a share-lock.</a:t>
            </a:r>
          </a:p>
          <a:p>
            <a:pPr>
              <a:lnSpc>
                <a:spcPct val="80000"/>
              </a:lnSpc>
            </a:pPr>
            <a:r>
              <a:rPr lang="en-US" altLang="en-US" sz="2600" dirty="0"/>
              <a:t>EXCLUSIVE-LOCK</a:t>
            </a:r>
          </a:p>
          <a:p>
            <a:pPr lvl="2">
              <a:lnSpc>
                <a:spcPct val="80000"/>
              </a:lnSpc>
            </a:pPr>
            <a:r>
              <a:rPr lang="en-US" altLang="en-US" sz="2100" dirty="0"/>
              <a:t>Prevents anyone else from locking the record with either a share-lock or an exclusive-lock.</a:t>
            </a:r>
          </a:p>
          <a:p>
            <a:pPr lvl="2">
              <a:lnSpc>
                <a:spcPct val="80000"/>
              </a:lnSpc>
            </a:pPr>
            <a:r>
              <a:rPr lang="en-US" altLang="en-US" sz="2100" dirty="0"/>
              <a:t>Does </a:t>
            </a:r>
            <a:r>
              <a:rPr lang="en-US" altLang="en-US" sz="2100" b="1" dirty="0"/>
              <a:t>NOT</a:t>
            </a:r>
            <a:r>
              <a:rPr lang="en-US" altLang="en-US" sz="2100" dirty="0"/>
              <a:t> prevent no-lock reads. </a:t>
            </a:r>
          </a:p>
          <a:p>
            <a:pPr lvl="2">
              <a:lnSpc>
                <a:spcPct val="80000"/>
              </a:lnSpc>
            </a:pPr>
            <a:r>
              <a:rPr lang="en-US" altLang="en-US" sz="2100" dirty="0"/>
              <a:t>Implies a TRANSACTION.</a:t>
            </a:r>
          </a:p>
          <a:p>
            <a:pPr lvl="2">
              <a:lnSpc>
                <a:spcPct val="80000"/>
              </a:lnSpc>
            </a:pPr>
            <a:r>
              <a:rPr lang="en-US" altLang="en-US" sz="2100" dirty="0"/>
              <a:t>Will be downgraded to a share-lock at the end of transaction scope!</a:t>
            </a:r>
          </a:p>
        </p:txBody>
      </p:sp>
    </p:spTree>
    <p:extLst>
      <p:ext uri="{BB962C8B-B14F-4D97-AF65-F5344CB8AC3E}">
        <p14:creationId xmlns:p14="http://schemas.microsoft.com/office/powerpoint/2010/main" val="2634509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0147AE71-3DE4-434C-B3F4-8E44642B872E}"/>
              </a:ext>
            </a:extLst>
          </p:cNvPr>
          <p:cNvSpPr>
            <a:spLocks noGrp="1" noChangeArrowheads="1"/>
          </p:cNvSpPr>
          <p:nvPr>
            <p:ph type="title"/>
          </p:nvPr>
        </p:nvSpPr>
        <p:spPr/>
        <p:txBody>
          <a:bodyPr/>
          <a:lstStyle/>
          <a:p>
            <a:r>
              <a:rPr lang="en-US" altLang="en-US" dirty="0"/>
              <a:t>Share-lock Considered Harmful</a:t>
            </a:r>
          </a:p>
        </p:txBody>
      </p:sp>
      <p:sp>
        <p:nvSpPr>
          <p:cNvPr id="376835" name="Rectangle 3">
            <a:extLst>
              <a:ext uri="{FF2B5EF4-FFF2-40B4-BE49-F238E27FC236}">
                <a16:creationId xmlns:a16="http://schemas.microsoft.com/office/drawing/2014/main" id="{D1AD79C2-615F-BC49-AEE5-08BC3970AC63}"/>
              </a:ext>
            </a:extLst>
          </p:cNvPr>
          <p:cNvSpPr>
            <a:spLocks noGrp="1" noChangeArrowheads="1"/>
          </p:cNvSpPr>
          <p:nvPr>
            <p:ph type="body" idx="1"/>
          </p:nvPr>
        </p:nvSpPr>
        <p:spPr>
          <a:xfrm>
            <a:off x="228600" y="1719264"/>
            <a:ext cx="11734800" cy="4605335"/>
          </a:xfrm>
        </p:spPr>
        <p:txBody>
          <a:bodyPr>
            <a:normAutofit/>
          </a:bodyPr>
          <a:lstStyle/>
          <a:p>
            <a:r>
              <a:rPr lang="en-US" altLang="en-US" sz="2800" dirty="0"/>
              <a:t>Most applications are built on an “optimistic” locking strategy.</a:t>
            </a:r>
          </a:p>
          <a:p>
            <a:r>
              <a:rPr lang="en-US" altLang="en-US" sz="2800" dirty="0"/>
              <a:t>Share-locks are a “pessimistic” locking technique (lock it just in case).</a:t>
            </a:r>
          </a:p>
          <a:p>
            <a:r>
              <a:rPr lang="en-US" altLang="en-US" sz="2800" dirty="0"/>
              <a:t>Share-locks sneak into code:</a:t>
            </a:r>
          </a:p>
          <a:p>
            <a:pPr lvl="2"/>
            <a:r>
              <a:rPr lang="en-US" altLang="en-US" dirty="0"/>
              <a:t>By forgetting to explicitly specify a lock.</a:t>
            </a:r>
          </a:p>
          <a:p>
            <a:pPr lvl="2"/>
            <a:r>
              <a:rPr lang="en-US" altLang="en-US" dirty="0"/>
              <a:t>By being unaware of record, lock, and transaction scoping rules.</a:t>
            </a:r>
          </a:p>
          <a:p>
            <a:pPr lvl="2"/>
            <a:r>
              <a:rPr lang="en-US" altLang="en-US" dirty="0"/>
              <a:t>When buffer scope and transaction scope do not match!</a:t>
            </a:r>
          </a:p>
          <a:p>
            <a:r>
              <a:rPr lang="en-US" altLang="en-US" sz="2800" dirty="0"/>
              <a:t>There are no simple ways to statically examine code for unintended share-locks.</a:t>
            </a:r>
          </a:p>
          <a:p>
            <a:r>
              <a:rPr lang="en-US" altLang="en-US" sz="2800" dirty="0"/>
              <a:t>But you can apply tools such as </a:t>
            </a:r>
            <a:r>
              <a:rPr lang="en-US" altLang="en-US" sz="2800" dirty="0" err="1"/>
              <a:t>ProLint</a:t>
            </a:r>
            <a:r>
              <a:rPr lang="en-US" altLang="en-US" sz="2800" dirty="0"/>
              <a:t> or SonarQube to the problem.</a:t>
            </a:r>
          </a:p>
        </p:txBody>
      </p:sp>
    </p:spTree>
    <p:extLst>
      <p:ext uri="{BB962C8B-B14F-4D97-AF65-F5344CB8AC3E}">
        <p14:creationId xmlns:p14="http://schemas.microsoft.com/office/powerpoint/2010/main" val="3554027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Statement</a:t>
            </a:r>
          </a:p>
        </p:txBody>
      </p:sp>
      <p:sp>
        <p:nvSpPr>
          <p:cNvPr id="3" name="Content Placeholder 2"/>
          <p:cNvSpPr>
            <a:spLocks noGrp="1"/>
          </p:cNvSpPr>
          <p:nvPr>
            <p:ph idx="1"/>
          </p:nvPr>
        </p:nvSpPr>
        <p:spPr>
          <a:xfrm>
            <a:off x="228600" y="1600205"/>
            <a:ext cx="11201400" cy="4525963"/>
          </a:xfrm>
        </p:spPr>
        <p:txBody>
          <a:bodyPr/>
          <a:lstStyle/>
          <a:p>
            <a:pPr marL="0" indent="0">
              <a:buNone/>
            </a:pPr>
            <a:r>
              <a:rPr lang="en-US" dirty="0"/>
              <a:t>From the documentation:</a:t>
            </a:r>
          </a:p>
          <a:p>
            <a:pPr marL="0" indent="0">
              <a:buNone/>
            </a:pPr>
            <a:endParaRPr lang="en-US" dirty="0"/>
          </a:p>
          <a:p>
            <a:pPr marL="400050" lvl="1" indent="0">
              <a:buNone/>
            </a:pPr>
            <a:r>
              <a:rPr lang="en-US" sz="3200" dirty="0">
                <a:cs typeface="Avenir Next Condensed Regular"/>
              </a:rPr>
              <a:t>Verifies that a record complies with mandatory field and unique index definitions.  It clears the record from the buffer and unites it to the database if it has been changed.</a:t>
            </a:r>
          </a:p>
          <a:p>
            <a:pPr marL="0" indent="0">
              <a:buNone/>
            </a:pPr>
            <a:endParaRPr lang="en-US" dirty="0"/>
          </a:p>
        </p:txBody>
      </p:sp>
      <p:sp>
        <p:nvSpPr>
          <p:cNvPr id="4" name="Slide Number Placeholder 3"/>
          <p:cNvSpPr>
            <a:spLocks noGrp="1"/>
          </p:cNvSpPr>
          <p:nvPr>
            <p:ph type="sldNum" sz="quarter" idx="4294967295"/>
          </p:nvPr>
        </p:nvSpPr>
        <p:spPr>
          <a:xfrm>
            <a:off x="9753600" y="6356351"/>
            <a:ext cx="457200" cy="365125"/>
          </a:xfrm>
          <a:prstGeom prst="rect">
            <a:avLst/>
          </a:prstGeom>
        </p:spPr>
        <p:txBody>
          <a:bodyPr/>
          <a:lstStyle/>
          <a:p>
            <a:fld id="{5657C8AD-9CD5-4FD6-B96A-EC63C8DD4688}" type="slidenum">
              <a:rPr lang="en-US" smtClean="0"/>
              <a:pPr/>
              <a:t>36</a:t>
            </a:fld>
            <a:endParaRPr lang="en-US" dirty="0"/>
          </a:p>
        </p:txBody>
      </p:sp>
    </p:spTree>
    <p:extLst>
      <p:ext uri="{BB962C8B-B14F-4D97-AF65-F5344CB8AC3E}">
        <p14:creationId xmlns:p14="http://schemas.microsoft.com/office/powerpoint/2010/main" val="3902741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Statement</a:t>
            </a:r>
          </a:p>
        </p:txBody>
      </p:sp>
      <p:sp>
        <p:nvSpPr>
          <p:cNvPr id="3" name="Content Placeholder 2"/>
          <p:cNvSpPr>
            <a:spLocks noGrp="1"/>
          </p:cNvSpPr>
          <p:nvPr>
            <p:ph idx="1"/>
          </p:nvPr>
        </p:nvSpPr>
        <p:spPr>
          <a:xfrm>
            <a:off x="228600" y="1600205"/>
            <a:ext cx="11201400" cy="4525963"/>
          </a:xfrm>
        </p:spPr>
        <p:txBody>
          <a:bodyPr/>
          <a:lstStyle/>
          <a:p>
            <a:pPr marL="0" indent="0">
              <a:buNone/>
            </a:pPr>
            <a:r>
              <a:rPr lang="en-US" dirty="0"/>
              <a:t>From the documentation:</a:t>
            </a:r>
          </a:p>
          <a:p>
            <a:pPr marL="0" indent="0">
              <a:buNone/>
            </a:pPr>
            <a:endParaRPr lang="en-US" dirty="0"/>
          </a:p>
          <a:p>
            <a:pPr marL="400050" lvl="1" indent="0">
              <a:buNone/>
            </a:pPr>
            <a:r>
              <a:rPr lang="en-US" sz="3200" dirty="0">
                <a:cs typeface="Avenir Next Condensed Regular"/>
              </a:rPr>
              <a:t>Verifies that a record complies with mandatory field and unique index definitions.  It clears the record from the buffer and unites it to the database if it has been changed.</a:t>
            </a:r>
          </a:p>
          <a:p>
            <a:pPr marL="0" indent="0">
              <a:buNone/>
            </a:pPr>
            <a:endParaRPr lang="en-US" dirty="0"/>
          </a:p>
        </p:txBody>
      </p:sp>
      <p:sp>
        <p:nvSpPr>
          <p:cNvPr id="4" name="Slide Number Placeholder 3"/>
          <p:cNvSpPr>
            <a:spLocks noGrp="1"/>
          </p:cNvSpPr>
          <p:nvPr>
            <p:ph type="sldNum" sz="quarter" idx="4294967295"/>
          </p:nvPr>
        </p:nvSpPr>
        <p:spPr>
          <a:xfrm>
            <a:off x="9753600" y="6356351"/>
            <a:ext cx="457200" cy="365125"/>
          </a:xfrm>
          <a:prstGeom prst="rect">
            <a:avLst/>
          </a:prstGeom>
        </p:spPr>
        <p:txBody>
          <a:bodyPr/>
          <a:lstStyle/>
          <a:p>
            <a:fld id="{5657C8AD-9CD5-4FD6-B96A-EC63C8DD4688}" type="slidenum">
              <a:rPr lang="en-US" smtClean="0"/>
              <a:pPr/>
              <a:t>37</a:t>
            </a:fld>
            <a:endParaRPr lang="en-US" dirty="0"/>
          </a:p>
        </p:txBody>
      </p:sp>
      <p:sp>
        <p:nvSpPr>
          <p:cNvPr id="5" name="TextBox 4">
            <a:extLst>
              <a:ext uri="{FF2B5EF4-FFF2-40B4-BE49-F238E27FC236}">
                <a16:creationId xmlns:a16="http://schemas.microsoft.com/office/drawing/2014/main" id="{F6732B5E-B751-B04B-B156-CFF800B83C3F}"/>
              </a:ext>
            </a:extLst>
          </p:cNvPr>
          <p:cNvSpPr txBox="1"/>
          <p:nvPr/>
        </p:nvSpPr>
        <p:spPr>
          <a:xfrm>
            <a:off x="2438400" y="4611464"/>
            <a:ext cx="7315200" cy="646331"/>
          </a:xfrm>
          <a:prstGeom prst="rect">
            <a:avLst/>
          </a:prstGeom>
          <a:noFill/>
        </p:spPr>
        <p:txBody>
          <a:bodyPr wrap="square" rtlCol="0">
            <a:spAutoFit/>
          </a:bodyPr>
          <a:lstStyle/>
          <a:p>
            <a:r>
              <a:rPr lang="en-US" sz="3600" dirty="0">
                <a:solidFill>
                  <a:srgbClr val="FF0000"/>
                </a:solidFill>
              </a:rPr>
              <a:t>Not One Word About Record Locks!</a:t>
            </a:r>
          </a:p>
        </p:txBody>
      </p:sp>
    </p:spTree>
    <p:extLst>
      <p:ext uri="{BB962C8B-B14F-4D97-AF65-F5344CB8AC3E}">
        <p14:creationId xmlns:p14="http://schemas.microsoft.com/office/powerpoint/2010/main" val="2215200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0DBD-B0F5-204C-AFFB-C8B38E108BDD}"/>
              </a:ext>
            </a:extLst>
          </p:cNvPr>
          <p:cNvSpPr>
            <a:spLocks noGrp="1"/>
          </p:cNvSpPr>
          <p:nvPr>
            <p:ph type="title"/>
          </p:nvPr>
        </p:nvSpPr>
        <p:spPr/>
        <p:txBody>
          <a:bodyPr/>
          <a:lstStyle/>
          <a:p>
            <a:r>
              <a:rPr lang="en-US" dirty="0"/>
              <a:t>RELEASE Is </a:t>
            </a:r>
            <a:r>
              <a:rPr lang="en-US" dirty="0">
                <a:solidFill>
                  <a:srgbClr val="FF0000"/>
                </a:solidFill>
              </a:rPr>
              <a:t>Not</a:t>
            </a:r>
            <a:r>
              <a:rPr lang="en-US" dirty="0"/>
              <a:t> About Locks</a:t>
            </a:r>
          </a:p>
        </p:txBody>
      </p:sp>
      <p:sp>
        <p:nvSpPr>
          <p:cNvPr id="3" name="Content Placeholder 2">
            <a:extLst>
              <a:ext uri="{FF2B5EF4-FFF2-40B4-BE49-F238E27FC236}">
                <a16:creationId xmlns:a16="http://schemas.microsoft.com/office/drawing/2014/main" id="{812FDDAD-2324-9341-A920-DA5ABBB4EA37}"/>
              </a:ext>
            </a:extLst>
          </p:cNvPr>
          <p:cNvSpPr>
            <a:spLocks noGrp="1"/>
          </p:cNvSpPr>
          <p:nvPr>
            <p:ph idx="1"/>
          </p:nvPr>
        </p:nvSpPr>
        <p:spPr/>
        <p:txBody>
          <a:bodyPr>
            <a:normAutofit fontScale="92500"/>
          </a:bodyPr>
          <a:lstStyle/>
          <a:p>
            <a:r>
              <a:rPr lang="en-US" dirty="0"/>
              <a:t>Validates MANDATORY fields.</a:t>
            </a:r>
          </a:p>
          <a:p>
            <a:r>
              <a:rPr lang="en-US" dirty="0"/>
              <a:t>Verifies UNIQUE key constraints.</a:t>
            </a:r>
          </a:p>
          <a:p>
            <a:r>
              <a:rPr lang="en-US" dirty="0"/>
              <a:t>Disassociates the buffer from the record (buffer is no longer AVAILABLE).</a:t>
            </a:r>
          </a:p>
          <a:p>
            <a:r>
              <a:rPr lang="en-US" dirty="0"/>
              <a:t>Writes the record to the database if it has been changed.</a:t>
            </a:r>
          </a:p>
          <a:p>
            <a:r>
              <a:rPr lang="en-US" dirty="0"/>
              <a:t>Does NOT terminate buffer or transaction scope.</a:t>
            </a:r>
          </a:p>
          <a:p>
            <a:r>
              <a:rPr lang="en-US" dirty="0"/>
              <a:t>If the TRANSACTION is not yet committed the write may yet be undone.</a:t>
            </a:r>
          </a:p>
          <a:p>
            <a:r>
              <a:rPr lang="en-US" dirty="0"/>
              <a:t>Will </a:t>
            </a:r>
            <a:r>
              <a:rPr lang="en-US" b="1" dirty="0"/>
              <a:t>expand</a:t>
            </a:r>
            <a:r>
              <a:rPr lang="en-US" dirty="0"/>
              <a:t> buffer scope (RELEASE is a “free reference”) when used outside a transaction.</a:t>
            </a:r>
          </a:p>
        </p:txBody>
      </p:sp>
    </p:spTree>
    <p:extLst>
      <p:ext uri="{BB962C8B-B14F-4D97-AF65-F5344CB8AC3E}">
        <p14:creationId xmlns:p14="http://schemas.microsoft.com/office/powerpoint/2010/main" val="1382173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a:t>
            </a:r>
            <a:r>
              <a:rPr lang="en-US"/>
              <a:t>and Record Locks</a:t>
            </a:r>
            <a:endParaRPr lang="en-US" dirty="0"/>
          </a:p>
        </p:txBody>
      </p:sp>
      <p:sp>
        <p:nvSpPr>
          <p:cNvPr id="4" name="TextBox 3"/>
          <p:cNvSpPr txBox="1"/>
          <p:nvPr/>
        </p:nvSpPr>
        <p:spPr>
          <a:xfrm>
            <a:off x="304800" y="1630263"/>
            <a:ext cx="5715000" cy="4770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r>
              <a:rPr lang="en-US" sz="1600" dirty="0">
                <a:latin typeface="Consolas"/>
                <a:cs typeface="Consolas"/>
              </a:rPr>
              <a:t>message "before find".</a:t>
            </a:r>
          </a:p>
          <a:p>
            <a:r>
              <a:rPr lang="en-US" sz="1600" dirty="0">
                <a:latin typeface="Consolas"/>
                <a:cs typeface="Consolas"/>
              </a:rPr>
              <a:t>pause.</a:t>
            </a:r>
          </a:p>
          <a:p>
            <a:endParaRPr lang="en-US" sz="1600" dirty="0">
              <a:latin typeface="Consolas"/>
              <a:cs typeface="Consolas"/>
            </a:endParaRPr>
          </a:p>
          <a:p>
            <a:r>
              <a:rPr lang="en-US" sz="1600" dirty="0">
                <a:latin typeface="Consolas"/>
                <a:cs typeface="Consolas"/>
              </a:rPr>
              <a:t>find customer exclusive-lock where </a:t>
            </a:r>
            <a:r>
              <a:rPr lang="en-US" sz="1600" dirty="0" err="1">
                <a:latin typeface="Consolas"/>
                <a:cs typeface="Consolas"/>
              </a:rPr>
              <a:t>cust-num</a:t>
            </a:r>
            <a:r>
              <a:rPr lang="en-US" sz="1600" dirty="0">
                <a:latin typeface="Consolas"/>
                <a:cs typeface="Consolas"/>
              </a:rPr>
              <a:t> = 2.</a:t>
            </a:r>
          </a:p>
          <a:p>
            <a:endParaRPr lang="en-US" sz="1600" dirty="0">
              <a:latin typeface="Consolas"/>
              <a:cs typeface="Consolas"/>
            </a:endParaRPr>
          </a:p>
          <a:p>
            <a:r>
              <a:rPr lang="en-US" sz="1600" dirty="0">
                <a:latin typeface="Consolas"/>
                <a:cs typeface="Consolas"/>
              </a:rPr>
              <a:t>display </a:t>
            </a:r>
            <a:r>
              <a:rPr lang="en-US" sz="1600" dirty="0" err="1">
                <a:latin typeface="Consolas"/>
                <a:cs typeface="Consolas"/>
              </a:rPr>
              <a:t>cust-num</a:t>
            </a:r>
            <a:r>
              <a:rPr lang="en-US" sz="1600" dirty="0">
                <a:latin typeface="Consolas"/>
                <a:cs typeface="Consolas"/>
              </a:rPr>
              <a:t> name discount.</a:t>
            </a:r>
          </a:p>
          <a:p>
            <a:endParaRPr lang="en-US" sz="1600" dirty="0">
              <a:latin typeface="Consolas"/>
              <a:cs typeface="Consolas"/>
            </a:endParaRPr>
          </a:p>
          <a:p>
            <a:r>
              <a:rPr lang="en-US" sz="1600" dirty="0">
                <a:latin typeface="Consolas"/>
                <a:cs typeface="Consolas"/>
              </a:rPr>
              <a:t>message "before update".</a:t>
            </a:r>
          </a:p>
          <a:p>
            <a:r>
              <a:rPr lang="en-US" sz="1600" dirty="0">
                <a:latin typeface="Consolas"/>
                <a:cs typeface="Consolas"/>
              </a:rPr>
              <a:t>pause.</a:t>
            </a:r>
          </a:p>
          <a:p>
            <a:endParaRPr lang="en-US" sz="1600" dirty="0">
              <a:latin typeface="Consolas"/>
              <a:cs typeface="Consolas"/>
            </a:endParaRPr>
          </a:p>
          <a:p>
            <a:r>
              <a:rPr lang="en-US" sz="1600" dirty="0">
                <a:latin typeface="Consolas"/>
                <a:cs typeface="Consolas"/>
              </a:rPr>
              <a:t>update discount.</a:t>
            </a:r>
          </a:p>
          <a:p>
            <a:endParaRPr lang="en-US" sz="1600" dirty="0">
              <a:latin typeface="Consolas"/>
              <a:cs typeface="Consolas"/>
            </a:endParaRPr>
          </a:p>
          <a:p>
            <a:r>
              <a:rPr lang="en-US" sz="1600" dirty="0">
                <a:latin typeface="Consolas"/>
                <a:cs typeface="Consolas"/>
              </a:rPr>
              <a:t>message "before release customer".</a:t>
            </a:r>
          </a:p>
          <a:p>
            <a:r>
              <a:rPr lang="en-US" sz="1600" dirty="0">
                <a:latin typeface="Consolas"/>
                <a:cs typeface="Consolas"/>
              </a:rPr>
              <a:t>pause.</a:t>
            </a:r>
          </a:p>
          <a:p>
            <a:endParaRPr lang="en-US" sz="1600" dirty="0">
              <a:latin typeface="Consolas"/>
              <a:cs typeface="Consolas"/>
            </a:endParaRPr>
          </a:p>
          <a:p>
            <a:r>
              <a:rPr lang="en-US" sz="1600" dirty="0">
                <a:latin typeface="Consolas"/>
                <a:cs typeface="Consolas"/>
              </a:rPr>
              <a:t>release customer.</a:t>
            </a:r>
          </a:p>
          <a:p>
            <a:endParaRPr lang="en-US" sz="1600" dirty="0">
              <a:latin typeface="Consolas"/>
              <a:cs typeface="Consolas"/>
            </a:endParaRPr>
          </a:p>
          <a:p>
            <a:r>
              <a:rPr lang="en-US" sz="1600" dirty="0">
                <a:latin typeface="Consolas"/>
                <a:cs typeface="Consolas"/>
              </a:rPr>
              <a:t>message "after release customer".</a:t>
            </a:r>
          </a:p>
          <a:p>
            <a:r>
              <a:rPr lang="en-US" sz="1600" dirty="0">
                <a:latin typeface="Consolas"/>
                <a:cs typeface="Consolas"/>
              </a:rPr>
              <a:t>pause.</a:t>
            </a:r>
          </a:p>
        </p:txBody>
      </p:sp>
      <p:sp>
        <p:nvSpPr>
          <p:cNvPr id="5" name="TextBox 4"/>
          <p:cNvSpPr txBox="1"/>
          <p:nvPr/>
        </p:nvSpPr>
        <p:spPr>
          <a:xfrm>
            <a:off x="6248400" y="1630263"/>
            <a:ext cx="5715000" cy="477053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rtlCol="0">
            <a:spAutoFit/>
          </a:bodyPr>
          <a:lstStyle/>
          <a:p>
            <a:r>
              <a:rPr lang="mr-IN" sz="1600" dirty="0">
                <a:latin typeface="Consolas"/>
                <a:cs typeface="Consolas"/>
              </a:rPr>
              <a:t> RECID       Table Flags          Usr</a:t>
            </a:r>
            <a:endParaRPr lang="en-US" sz="1600" dirty="0">
              <a:latin typeface="Consolas"/>
              <a:cs typeface="Consolas"/>
            </a:endParaRPr>
          </a:p>
          <a:p>
            <a:r>
              <a:rPr lang="en-US" sz="1600" dirty="0">
                <a:latin typeface="Consolas"/>
                <a:cs typeface="Consolas"/>
              </a:rPr>
              <a:t>------ ----------- -------- ---------</a:t>
            </a: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r>
              <a:rPr lang="en-US" sz="1600" dirty="0">
                <a:latin typeface="Consolas"/>
                <a:cs typeface="Consolas"/>
              </a:rPr>
              <a:t>   386           2 X                6</a:t>
            </a: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r>
              <a:rPr lang="en-US" sz="1600" dirty="0">
                <a:latin typeface="Consolas"/>
                <a:cs typeface="Consolas"/>
              </a:rPr>
              <a:t>   386           2 X                6</a:t>
            </a: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r>
              <a:rPr lang="en-US" sz="1600" dirty="0">
                <a:latin typeface="Consolas"/>
                <a:cs typeface="Consolas"/>
              </a:rPr>
              <a:t>   386           2 X   L            6</a:t>
            </a:r>
          </a:p>
          <a:p>
            <a:endParaRPr lang="en-US" sz="1600" dirty="0">
              <a:latin typeface="Consolas"/>
              <a:cs typeface="Consolas"/>
            </a:endParaRPr>
          </a:p>
        </p:txBody>
      </p:sp>
    </p:spTree>
    <p:extLst>
      <p:ext uri="{BB962C8B-B14F-4D97-AF65-F5344CB8AC3E}">
        <p14:creationId xmlns:p14="http://schemas.microsoft.com/office/powerpoint/2010/main" val="292762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8A860E22-CAAA-814A-ADE6-743FAD5E10C5}"/>
              </a:ext>
            </a:extLst>
          </p:cNvPr>
          <p:cNvSpPr>
            <a:spLocks noGrp="1" noChangeArrowheads="1"/>
          </p:cNvSpPr>
          <p:nvPr>
            <p:ph type="title"/>
          </p:nvPr>
        </p:nvSpPr>
        <p:spPr/>
        <p:txBody>
          <a:bodyPr/>
          <a:lstStyle/>
          <a:p>
            <a:r>
              <a:rPr lang="en-US" altLang="en-US"/>
              <a:t>Why is scope important?</a:t>
            </a:r>
          </a:p>
        </p:txBody>
      </p:sp>
      <p:sp>
        <p:nvSpPr>
          <p:cNvPr id="354307" name="Rectangle 3">
            <a:extLst>
              <a:ext uri="{FF2B5EF4-FFF2-40B4-BE49-F238E27FC236}">
                <a16:creationId xmlns:a16="http://schemas.microsoft.com/office/drawing/2014/main" id="{D699C835-C7A1-C74B-94F7-F95224487CB8}"/>
              </a:ext>
            </a:extLst>
          </p:cNvPr>
          <p:cNvSpPr>
            <a:spLocks noGrp="1" noChangeArrowheads="1"/>
          </p:cNvSpPr>
          <p:nvPr>
            <p:ph type="body" idx="1"/>
          </p:nvPr>
        </p:nvSpPr>
        <p:spPr>
          <a:xfrm>
            <a:off x="228600" y="1600205"/>
            <a:ext cx="11734800" cy="4525963"/>
          </a:xfrm>
        </p:spPr>
        <p:txBody>
          <a:bodyPr>
            <a:normAutofit lnSpcReduction="10000"/>
          </a:bodyPr>
          <a:lstStyle/>
          <a:p>
            <a:r>
              <a:rPr lang="en-US" altLang="en-US" dirty="0"/>
              <a:t>Scope controls:</a:t>
            </a:r>
          </a:p>
          <a:p>
            <a:pPr lvl="1"/>
            <a:r>
              <a:rPr lang="en-US" altLang="en-US" dirty="0"/>
              <a:t>When data is written to the database.</a:t>
            </a:r>
          </a:p>
          <a:p>
            <a:pPr lvl="1"/>
            <a:r>
              <a:rPr lang="en-US" altLang="en-US" dirty="0"/>
              <a:t>How much data is rolled back if a transaction fails.</a:t>
            </a:r>
          </a:p>
          <a:p>
            <a:pPr lvl="1"/>
            <a:r>
              <a:rPr lang="en-US" altLang="en-US" dirty="0"/>
              <a:t>Whether or not a record can be referenced.</a:t>
            </a:r>
          </a:p>
          <a:p>
            <a:pPr lvl="1"/>
            <a:r>
              <a:rPr lang="en-US" altLang="en-US" dirty="0"/>
              <a:t>What sorts of locks are held and for how long.</a:t>
            </a:r>
          </a:p>
          <a:p>
            <a:r>
              <a:rPr lang="en-US" altLang="en-US" dirty="0"/>
              <a:t>Common scope related error messages:</a:t>
            </a:r>
          </a:p>
          <a:p>
            <a:pPr lvl="1"/>
            <a:r>
              <a:rPr lang="en-US" altLang="en-US" dirty="0"/>
              <a:t>Illegal nested block statement… (243)</a:t>
            </a:r>
          </a:p>
          <a:p>
            <a:pPr lvl="1"/>
            <a:r>
              <a:rPr lang="en-US" dirty="0"/>
              <a:t>Reference to table XYZ conflicts with block statement reference ( 244)</a:t>
            </a:r>
            <a:endParaRPr lang="en-US" altLang="en-US" dirty="0"/>
          </a:p>
          <a:p>
            <a:pPr lvl="1"/>
            <a:r>
              <a:rPr lang="en-US" altLang="en-US" dirty="0"/>
              <a:t>WARNING – TRANSACTION… (214)</a:t>
            </a:r>
          </a:p>
          <a:p>
            <a:pPr lvl="2"/>
            <a:endParaRPr lang="en-US" altLang="en-US" dirty="0"/>
          </a:p>
        </p:txBody>
      </p:sp>
    </p:spTree>
    <p:extLst>
      <p:ext uri="{BB962C8B-B14F-4D97-AF65-F5344CB8AC3E}">
        <p14:creationId xmlns:p14="http://schemas.microsoft.com/office/powerpoint/2010/main" val="1644217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CURRENT Does Not Free Locks Either</a:t>
            </a:r>
          </a:p>
        </p:txBody>
      </p:sp>
      <p:sp>
        <p:nvSpPr>
          <p:cNvPr id="4" name="TextBox 3"/>
          <p:cNvSpPr txBox="1"/>
          <p:nvPr/>
        </p:nvSpPr>
        <p:spPr>
          <a:xfrm>
            <a:off x="304800" y="1630263"/>
            <a:ext cx="5715000" cy="477053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r>
              <a:rPr lang="en-US" sz="1600" dirty="0">
                <a:latin typeface="Consolas"/>
                <a:cs typeface="Consolas"/>
              </a:rPr>
              <a:t>message "before find".</a:t>
            </a:r>
          </a:p>
          <a:p>
            <a:r>
              <a:rPr lang="en-US" sz="1600" dirty="0">
                <a:latin typeface="Consolas"/>
                <a:cs typeface="Consolas"/>
              </a:rPr>
              <a:t>pause.</a:t>
            </a:r>
          </a:p>
          <a:p>
            <a:endParaRPr lang="en-US" sz="1600" dirty="0">
              <a:latin typeface="Consolas"/>
              <a:cs typeface="Consolas"/>
            </a:endParaRPr>
          </a:p>
          <a:p>
            <a:r>
              <a:rPr lang="en-US" sz="1600" dirty="0">
                <a:latin typeface="Consolas"/>
                <a:cs typeface="Consolas"/>
              </a:rPr>
              <a:t>find customer exclusive-lock where </a:t>
            </a:r>
            <a:r>
              <a:rPr lang="en-US" sz="1600" dirty="0" err="1">
                <a:latin typeface="Consolas"/>
                <a:cs typeface="Consolas"/>
              </a:rPr>
              <a:t>cust-num</a:t>
            </a:r>
            <a:r>
              <a:rPr lang="en-US" sz="1600" dirty="0">
                <a:latin typeface="Consolas"/>
                <a:cs typeface="Consolas"/>
              </a:rPr>
              <a:t> = 2.</a:t>
            </a:r>
          </a:p>
          <a:p>
            <a:endParaRPr lang="en-US" sz="1600" dirty="0">
              <a:latin typeface="Consolas"/>
              <a:cs typeface="Consolas"/>
            </a:endParaRPr>
          </a:p>
          <a:p>
            <a:r>
              <a:rPr lang="en-US" sz="1600" dirty="0">
                <a:latin typeface="Consolas"/>
                <a:cs typeface="Consolas"/>
              </a:rPr>
              <a:t>display </a:t>
            </a:r>
            <a:r>
              <a:rPr lang="en-US" sz="1600" dirty="0" err="1">
                <a:latin typeface="Consolas"/>
                <a:cs typeface="Consolas"/>
              </a:rPr>
              <a:t>cust-num</a:t>
            </a:r>
            <a:r>
              <a:rPr lang="en-US" sz="1600" dirty="0">
                <a:latin typeface="Consolas"/>
                <a:cs typeface="Consolas"/>
              </a:rPr>
              <a:t> name discount.</a:t>
            </a:r>
          </a:p>
          <a:p>
            <a:endParaRPr lang="en-US" sz="1600" dirty="0">
              <a:latin typeface="Consolas"/>
              <a:cs typeface="Consolas"/>
            </a:endParaRPr>
          </a:p>
          <a:p>
            <a:r>
              <a:rPr lang="en-US" sz="1600" dirty="0">
                <a:latin typeface="Consolas"/>
                <a:cs typeface="Consolas"/>
              </a:rPr>
              <a:t>message "before update".</a:t>
            </a:r>
          </a:p>
          <a:p>
            <a:r>
              <a:rPr lang="en-US" sz="1600" dirty="0">
                <a:latin typeface="Consolas"/>
                <a:cs typeface="Consolas"/>
              </a:rPr>
              <a:t>pause.</a:t>
            </a:r>
          </a:p>
          <a:p>
            <a:endParaRPr lang="en-US" sz="1600" dirty="0">
              <a:latin typeface="Consolas"/>
              <a:cs typeface="Consolas"/>
            </a:endParaRPr>
          </a:p>
          <a:p>
            <a:r>
              <a:rPr lang="en-US" sz="1600" dirty="0">
                <a:latin typeface="Consolas"/>
                <a:cs typeface="Consolas"/>
              </a:rPr>
              <a:t>update discount.</a:t>
            </a:r>
          </a:p>
          <a:p>
            <a:endParaRPr lang="en-US" sz="1600" dirty="0">
              <a:latin typeface="Consolas"/>
              <a:cs typeface="Consolas"/>
            </a:endParaRPr>
          </a:p>
          <a:p>
            <a:r>
              <a:rPr lang="en-US" sz="1600" dirty="0">
                <a:latin typeface="Consolas"/>
                <a:cs typeface="Consolas"/>
              </a:rPr>
              <a:t>message "before find current customer".</a:t>
            </a:r>
          </a:p>
          <a:p>
            <a:r>
              <a:rPr lang="en-US" sz="1600" dirty="0">
                <a:latin typeface="Consolas"/>
                <a:cs typeface="Consolas"/>
              </a:rPr>
              <a:t>pause.</a:t>
            </a:r>
          </a:p>
          <a:p>
            <a:endParaRPr lang="en-US" sz="1600" dirty="0">
              <a:latin typeface="Consolas"/>
              <a:cs typeface="Consolas"/>
            </a:endParaRPr>
          </a:p>
          <a:p>
            <a:r>
              <a:rPr lang="en-US" sz="1600" dirty="0">
                <a:latin typeface="Consolas"/>
                <a:cs typeface="Consolas"/>
              </a:rPr>
              <a:t>find current customer no-lock.</a:t>
            </a:r>
          </a:p>
          <a:p>
            <a:endParaRPr lang="en-US" sz="1600" dirty="0">
              <a:latin typeface="Consolas"/>
              <a:cs typeface="Consolas"/>
            </a:endParaRPr>
          </a:p>
          <a:p>
            <a:r>
              <a:rPr lang="en-US" sz="1600" dirty="0">
                <a:latin typeface="Consolas"/>
                <a:cs typeface="Consolas"/>
              </a:rPr>
              <a:t>message "after find  current customer".</a:t>
            </a:r>
          </a:p>
          <a:p>
            <a:r>
              <a:rPr lang="en-US" sz="1600" dirty="0">
                <a:latin typeface="Consolas"/>
                <a:cs typeface="Consolas"/>
              </a:rPr>
              <a:t>pause.</a:t>
            </a:r>
          </a:p>
        </p:txBody>
      </p:sp>
      <p:sp>
        <p:nvSpPr>
          <p:cNvPr id="5" name="TextBox 4"/>
          <p:cNvSpPr txBox="1"/>
          <p:nvPr/>
        </p:nvSpPr>
        <p:spPr>
          <a:xfrm>
            <a:off x="6248400" y="1630263"/>
            <a:ext cx="5715000" cy="477053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mr-IN" sz="1600" dirty="0">
                <a:latin typeface="Consolas"/>
                <a:cs typeface="Consolas"/>
              </a:rPr>
              <a:t> RECID       Table Flags          Usr</a:t>
            </a:r>
            <a:endParaRPr lang="en-US" sz="1600" dirty="0">
              <a:latin typeface="Consolas"/>
              <a:cs typeface="Consolas"/>
            </a:endParaRPr>
          </a:p>
          <a:p>
            <a:r>
              <a:rPr lang="en-US" sz="1600" dirty="0">
                <a:latin typeface="Consolas"/>
                <a:cs typeface="Consolas"/>
              </a:rPr>
              <a:t>------ ----------- -------- ---------</a:t>
            </a: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r>
              <a:rPr lang="en-US" sz="1600" dirty="0">
                <a:latin typeface="Consolas"/>
                <a:cs typeface="Consolas"/>
              </a:rPr>
              <a:t>   386           2 X                6</a:t>
            </a: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r>
              <a:rPr lang="en-US" sz="1600" dirty="0">
                <a:latin typeface="Consolas"/>
                <a:cs typeface="Consolas"/>
              </a:rPr>
              <a:t>   386           2 X                6</a:t>
            </a: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endParaRPr lang="en-US" sz="1600" dirty="0">
              <a:latin typeface="Consolas"/>
              <a:cs typeface="Consolas"/>
            </a:endParaRPr>
          </a:p>
          <a:p>
            <a:r>
              <a:rPr lang="en-US" sz="1600" dirty="0">
                <a:latin typeface="Consolas"/>
                <a:cs typeface="Consolas"/>
              </a:rPr>
              <a:t>   386           2 X   L            6</a:t>
            </a:r>
          </a:p>
          <a:p>
            <a:endParaRPr lang="en-US" sz="1600" dirty="0">
              <a:latin typeface="Consolas"/>
              <a:cs typeface="Consolas"/>
            </a:endParaRPr>
          </a:p>
        </p:txBody>
      </p:sp>
    </p:spTree>
    <p:extLst>
      <p:ext uri="{BB962C8B-B14F-4D97-AF65-F5344CB8AC3E}">
        <p14:creationId xmlns:p14="http://schemas.microsoft.com/office/powerpoint/2010/main" val="601000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64177271-3344-E541-9B93-A9668B1DD330}"/>
              </a:ext>
            </a:extLst>
          </p:cNvPr>
          <p:cNvSpPr>
            <a:spLocks noGrp="1" noChangeArrowheads="1"/>
          </p:cNvSpPr>
          <p:nvPr>
            <p:ph type="title"/>
          </p:nvPr>
        </p:nvSpPr>
        <p:spPr/>
        <p:txBody>
          <a:bodyPr/>
          <a:lstStyle/>
          <a:p>
            <a:r>
              <a:rPr lang="en-US" altLang="en-US"/>
              <a:t>Best Practices – Record Locks</a:t>
            </a:r>
          </a:p>
        </p:txBody>
      </p:sp>
      <p:sp>
        <p:nvSpPr>
          <p:cNvPr id="388099" name="Rectangle 3">
            <a:extLst>
              <a:ext uri="{FF2B5EF4-FFF2-40B4-BE49-F238E27FC236}">
                <a16:creationId xmlns:a16="http://schemas.microsoft.com/office/drawing/2014/main" id="{DA9570AD-6FEB-8C43-AEF1-1C94AA4A08C5}"/>
              </a:ext>
            </a:extLst>
          </p:cNvPr>
          <p:cNvSpPr>
            <a:spLocks noGrp="1" noChangeArrowheads="1"/>
          </p:cNvSpPr>
          <p:nvPr>
            <p:ph type="body" idx="1"/>
          </p:nvPr>
        </p:nvSpPr>
        <p:spPr>
          <a:xfrm>
            <a:off x="228600" y="1600200"/>
            <a:ext cx="11963400" cy="4910137"/>
          </a:xfrm>
        </p:spPr>
        <p:txBody>
          <a:bodyPr>
            <a:normAutofit/>
          </a:bodyPr>
          <a:lstStyle/>
          <a:p>
            <a:pPr>
              <a:lnSpc>
                <a:spcPct val="90000"/>
              </a:lnSpc>
            </a:pPr>
            <a:r>
              <a:rPr lang="en-US" altLang="en-US" sz="3000" b="1" dirty="0"/>
              <a:t>Always</a:t>
            </a:r>
            <a:r>
              <a:rPr lang="en-US" altLang="en-US" sz="3000" dirty="0"/>
              <a:t> explicitly specify a lock type.</a:t>
            </a:r>
          </a:p>
          <a:p>
            <a:pPr>
              <a:lnSpc>
                <a:spcPct val="90000"/>
              </a:lnSpc>
            </a:pPr>
            <a:r>
              <a:rPr lang="en-US" altLang="en-US" sz="3000" dirty="0"/>
              <a:t>Do not use share-locks.</a:t>
            </a:r>
          </a:p>
          <a:p>
            <a:pPr>
              <a:lnSpc>
                <a:spcPct val="90000"/>
              </a:lnSpc>
            </a:pPr>
            <a:r>
              <a:rPr lang="en-US" altLang="en-US" sz="3000" dirty="0"/>
              <a:t>Do not permit share-locks to be accidentally created!</a:t>
            </a:r>
          </a:p>
          <a:p>
            <a:pPr>
              <a:lnSpc>
                <a:spcPct val="90000"/>
              </a:lnSpc>
            </a:pPr>
            <a:r>
              <a:rPr lang="en-US" altLang="en-US" sz="3000" dirty="0"/>
              <a:t>Do not lock records that you are not going to update immediately.</a:t>
            </a:r>
          </a:p>
          <a:p>
            <a:pPr>
              <a:lnSpc>
                <a:spcPct val="90000"/>
              </a:lnSpc>
            </a:pPr>
            <a:r>
              <a:rPr lang="en-US" altLang="en-US" sz="3000" dirty="0"/>
              <a:t>Do </a:t>
            </a:r>
            <a:r>
              <a:rPr lang="en-US" altLang="en-US" sz="3000" b="1" dirty="0">
                <a:solidFill>
                  <a:srgbClr val="FF0000"/>
                </a:solidFill>
              </a:rPr>
              <a:t>NOT EVER</a:t>
            </a:r>
            <a:r>
              <a:rPr lang="en-US" altLang="en-US" sz="3000" dirty="0"/>
              <a:t> allow an exclusive-lock to be active while waiting for UI.</a:t>
            </a:r>
          </a:p>
          <a:p>
            <a:pPr>
              <a:lnSpc>
                <a:spcPct val="90000"/>
              </a:lnSpc>
            </a:pPr>
            <a:r>
              <a:rPr lang="en-US" altLang="en-US" sz="3000" dirty="0"/>
              <a:t>Be very careful calling sub-routines while an exclusive-lock is active.</a:t>
            </a:r>
          </a:p>
          <a:p>
            <a:pPr>
              <a:lnSpc>
                <a:spcPct val="90000"/>
              </a:lnSpc>
            </a:pPr>
            <a:r>
              <a:rPr lang="en-US" altLang="en-US" sz="3000" dirty="0"/>
              <a:t>Ensure that all exclusive-locks are within strongly scoped transaction blocks so that they do not get down-graded to share-locks when the transaction ends.</a:t>
            </a:r>
          </a:p>
        </p:txBody>
      </p:sp>
    </p:spTree>
    <p:extLst>
      <p:ext uri="{BB962C8B-B14F-4D97-AF65-F5344CB8AC3E}">
        <p14:creationId xmlns:p14="http://schemas.microsoft.com/office/powerpoint/2010/main" val="296425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Text Box 2">
            <a:extLst>
              <a:ext uri="{FF2B5EF4-FFF2-40B4-BE49-F238E27FC236}">
                <a16:creationId xmlns:a16="http://schemas.microsoft.com/office/drawing/2014/main" id="{2E6416A8-AFDC-DC4E-83EC-4B6966C2E874}"/>
              </a:ext>
            </a:extLst>
          </p:cNvPr>
          <p:cNvSpPr txBox="1">
            <a:spLocks noChangeArrowheads="1"/>
          </p:cNvSpPr>
          <p:nvPr/>
        </p:nvSpPr>
        <p:spPr bwMode="auto">
          <a:xfrm>
            <a:off x="1828800" y="2133600"/>
            <a:ext cx="7924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5400" dirty="0"/>
              <a:t>Mixology</a:t>
            </a:r>
          </a:p>
          <a:p>
            <a:pPr algn="ctr">
              <a:spcBef>
                <a:spcPct val="50000"/>
              </a:spcBef>
            </a:pPr>
            <a:r>
              <a:rPr lang="en-US" altLang="en-US" sz="3600" dirty="0"/>
              <a:t>(Scope Mismatches)</a:t>
            </a:r>
          </a:p>
        </p:txBody>
      </p:sp>
    </p:spTree>
    <p:extLst>
      <p:ext uri="{BB962C8B-B14F-4D97-AF65-F5344CB8AC3E}">
        <p14:creationId xmlns:p14="http://schemas.microsoft.com/office/powerpoint/2010/main" val="3687577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66F1-16ED-7C41-875E-92B9764C134F}"/>
              </a:ext>
            </a:extLst>
          </p:cNvPr>
          <p:cNvSpPr>
            <a:spLocks noGrp="1"/>
          </p:cNvSpPr>
          <p:nvPr>
            <p:ph type="title"/>
          </p:nvPr>
        </p:nvSpPr>
        <p:spPr/>
        <p:txBody>
          <a:bodyPr/>
          <a:lstStyle/>
          <a:p>
            <a:r>
              <a:rPr lang="en-US" dirty="0"/>
              <a:t>Buffers, Transactions and Locks</a:t>
            </a:r>
          </a:p>
        </p:txBody>
      </p:sp>
      <p:sp>
        <p:nvSpPr>
          <p:cNvPr id="3" name="Content Placeholder 2">
            <a:extLst>
              <a:ext uri="{FF2B5EF4-FFF2-40B4-BE49-F238E27FC236}">
                <a16:creationId xmlns:a16="http://schemas.microsoft.com/office/drawing/2014/main" id="{0279A6BE-3025-E243-B6CA-BB416857271B}"/>
              </a:ext>
            </a:extLst>
          </p:cNvPr>
          <p:cNvSpPr>
            <a:spLocks noGrp="1"/>
          </p:cNvSpPr>
          <p:nvPr>
            <p:ph idx="1"/>
          </p:nvPr>
        </p:nvSpPr>
        <p:spPr/>
        <p:txBody>
          <a:bodyPr/>
          <a:lstStyle/>
          <a:p>
            <a:r>
              <a:rPr lang="en-US" dirty="0"/>
              <a:t>Scope is not automatically aligned.</a:t>
            </a:r>
          </a:p>
          <a:p>
            <a:r>
              <a:rPr lang="en-US" dirty="0"/>
              <a:t>Mismatches lead to problems:</a:t>
            </a:r>
          </a:p>
          <a:p>
            <a:pPr lvl="1"/>
            <a:r>
              <a:rPr lang="en-US" dirty="0"/>
              <a:t>TRX  &gt;  Buffer  =  the record (not the buffer) stays locked until TRX end even though the buffer is no longer available.</a:t>
            </a:r>
          </a:p>
          <a:p>
            <a:pPr lvl="1"/>
            <a:r>
              <a:rPr lang="en-US" dirty="0"/>
              <a:t>Buffer  &gt;  TRX  =  SHARE-LOCK after TRX end.</a:t>
            </a:r>
          </a:p>
        </p:txBody>
      </p:sp>
    </p:spTree>
    <p:extLst>
      <p:ext uri="{BB962C8B-B14F-4D97-AF65-F5344CB8AC3E}">
        <p14:creationId xmlns:p14="http://schemas.microsoft.com/office/powerpoint/2010/main" val="1296264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0AAEBF04-4B7E-594A-ADEC-544963A0DF30}"/>
              </a:ext>
            </a:extLst>
          </p:cNvPr>
          <p:cNvSpPr>
            <a:spLocks noGrp="1" noChangeArrowheads="1"/>
          </p:cNvSpPr>
          <p:nvPr>
            <p:ph type="title"/>
          </p:nvPr>
        </p:nvSpPr>
        <p:spPr/>
        <p:txBody>
          <a:bodyPr/>
          <a:lstStyle/>
          <a:p>
            <a:r>
              <a:rPr lang="en-US" altLang="en-US" dirty="0"/>
              <a:t>Buffer &gt; Transaction</a:t>
            </a:r>
          </a:p>
        </p:txBody>
      </p:sp>
      <p:sp>
        <p:nvSpPr>
          <p:cNvPr id="390147" name="Rectangle 3">
            <a:extLst>
              <a:ext uri="{FF2B5EF4-FFF2-40B4-BE49-F238E27FC236}">
                <a16:creationId xmlns:a16="http://schemas.microsoft.com/office/drawing/2014/main" id="{2B054E42-EA2D-AE4C-9336-9D26908F5B59}"/>
              </a:ext>
            </a:extLst>
          </p:cNvPr>
          <p:cNvSpPr>
            <a:spLocks noGrp="1" noChangeArrowheads="1"/>
          </p:cNvSpPr>
          <p:nvPr>
            <p:ph type="body" idx="1"/>
          </p:nvPr>
        </p:nvSpPr>
        <p:spPr/>
        <p:txBody>
          <a:bodyPr>
            <a:normAutofit/>
          </a:bodyPr>
          <a:lstStyle/>
          <a:p>
            <a:r>
              <a:rPr lang="en-US" altLang="en-US" dirty="0"/>
              <a:t>If there are weakly scoped blocks then free references will raise buffer scope silently </a:t>
            </a:r>
            <a:r>
              <a:rPr lang="en-US" altLang="en-US" dirty="0">
                <a:sym typeface="Wingdings" pitchFamily="2" charset="2"/>
              </a:rPr>
              <a:t></a:t>
            </a:r>
            <a:endParaRPr lang="en-US" altLang="en-US" dirty="0"/>
          </a:p>
          <a:p>
            <a:pPr marL="0" indent="0">
              <a:buNone/>
            </a:pPr>
            <a:br>
              <a:rPr lang="en-US" altLang="en-US" dirty="0"/>
            </a:br>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2" name="TextBox 1">
            <a:extLst>
              <a:ext uri="{FF2B5EF4-FFF2-40B4-BE49-F238E27FC236}">
                <a16:creationId xmlns:a16="http://schemas.microsoft.com/office/drawing/2014/main" id="{7206EA0B-4403-8D40-8F26-8B8457F54171}"/>
              </a:ext>
            </a:extLst>
          </p:cNvPr>
          <p:cNvSpPr txBox="1"/>
          <p:nvPr/>
        </p:nvSpPr>
        <p:spPr>
          <a:xfrm>
            <a:off x="990600" y="2743200"/>
            <a:ext cx="11125200" cy="3416320"/>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cs typeface="Consolas" panose="020B0609020204030204" pitchFamily="49" charset="0"/>
              </a:rPr>
              <a:t>find customer</a:t>
            </a:r>
            <a:r>
              <a:rPr lang="en-US" dirty="0">
                <a:latin typeface="Consolas" panose="020B0609020204030204" pitchFamily="49" charset="0"/>
                <a:cs typeface="Consolas" panose="020B0609020204030204" pitchFamily="49" charset="0"/>
              </a:rPr>
              <a:t> no-lock where </a:t>
            </a:r>
            <a:r>
              <a:rPr lang="en-US" dirty="0" err="1">
                <a:latin typeface="Consolas" panose="020B0609020204030204" pitchFamily="49" charset="0"/>
                <a:cs typeface="Consolas" panose="020B0609020204030204" pitchFamily="49" charset="0"/>
              </a:rPr>
              <a:t>custNum</a:t>
            </a:r>
            <a:r>
              <a:rPr lang="en-US" dirty="0">
                <a:latin typeface="Consolas" panose="020B0609020204030204" pitchFamily="49" charset="0"/>
                <a:cs typeface="Consolas" panose="020B0609020204030204" pitchFamily="49" charset="0"/>
              </a:rPr>
              <a:t> = 1 no-error.</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do TRANSACTION:</a:t>
            </a:r>
          </a:p>
          <a:p>
            <a:r>
              <a:rPr lang="en-US" dirty="0">
                <a:latin typeface="Consolas" panose="020B0609020204030204" pitchFamily="49" charset="0"/>
                <a:cs typeface="Consolas" panose="020B0609020204030204" pitchFamily="49" charset="0"/>
              </a:rPr>
              <a:t>  find customer exclusive-lock where </a:t>
            </a:r>
            <a:r>
              <a:rPr lang="en-US" dirty="0" err="1">
                <a:latin typeface="Consolas" panose="020B0609020204030204" pitchFamily="49" charset="0"/>
                <a:cs typeface="Consolas" panose="020B0609020204030204" pitchFamily="49" charset="0"/>
              </a:rPr>
              <a:t>custNum</a:t>
            </a:r>
            <a:r>
              <a:rPr lang="en-US" dirty="0">
                <a:latin typeface="Consolas" panose="020B0609020204030204" pitchFamily="49" charset="0"/>
                <a:cs typeface="Consolas" panose="020B0609020204030204" pitchFamily="49" charset="0"/>
              </a:rPr>
              <a:t> = 1 no-error.</a:t>
            </a:r>
          </a:p>
          <a:p>
            <a:r>
              <a:rPr lang="en-US" dirty="0">
                <a:latin typeface="Consolas" panose="020B0609020204030204" pitchFamily="49" charset="0"/>
                <a:cs typeface="Consolas" panose="020B0609020204030204" pitchFamily="49" charset="0"/>
              </a:rPr>
              <a:t>  discount = 10.</a:t>
            </a:r>
          </a:p>
          <a:p>
            <a:r>
              <a:rPr lang="en-US" dirty="0">
                <a:latin typeface="Consolas" panose="020B0609020204030204" pitchFamily="49" charset="0"/>
                <a:cs typeface="Consolas" panose="020B0609020204030204" pitchFamily="49" charset="0"/>
              </a:rPr>
              <a:t>end.</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customer record gets downgraded to SHARE-LOCK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pause.  /* check PROMON to see SHARE-LOCK */</a:t>
            </a:r>
          </a:p>
          <a:p>
            <a:endParaRPr lang="en-US" dirty="0"/>
          </a:p>
          <a:p>
            <a:r>
              <a:rPr lang="en-US" dirty="0"/>
              <a:t>/* in real code lots of stuff could happen here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75531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0AAEBF04-4B7E-594A-ADEC-544963A0DF30}"/>
              </a:ext>
            </a:extLst>
          </p:cNvPr>
          <p:cNvSpPr>
            <a:spLocks noGrp="1" noChangeArrowheads="1"/>
          </p:cNvSpPr>
          <p:nvPr>
            <p:ph type="title"/>
          </p:nvPr>
        </p:nvSpPr>
        <p:spPr/>
        <p:txBody>
          <a:bodyPr/>
          <a:lstStyle/>
          <a:p>
            <a:r>
              <a:rPr lang="en-US" altLang="en-US" dirty="0"/>
              <a:t>Transaction &gt; Buffer</a:t>
            </a:r>
          </a:p>
        </p:txBody>
      </p:sp>
      <p:sp>
        <p:nvSpPr>
          <p:cNvPr id="390147" name="Rectangle 3">
            <a:extLst>
              <a:ext uri="{FF2B5EF4-FFF2-40B4-BE49-F238E27FC236}">
                <a16:creationId xmlns:a16="http://schemas.microsoft.com/office/drawing/2014/main" id="{2B054E42-EA2D-AE4C-9336-9D26908F5B59}"/>
              </a:ext>
            </a:extLst>
          </p:cNvPr>
          <p:cNvSpPr>
            <a:spLocks noGrp="1" noChangeArrowheads="1"/>
          </p:cNvSpPr>
          <p:nvPr>
            <p:ph type="body" idx="1"/>
          </p:nvPr>
        </p:nvSpPr>
        <p:spPr/>
        <p:txBody>
          <a:bodyPr>
            <a:normAutofit/>
          </a:bodyPr>
          <a:lstStyle/>
          <a:p>
            <a:r>
              <a:rPr lang="en-US" altLang="en-US" dirty="0"/>
              <a:t>RELEASE and FIND CURRENT do not free up locks:</a:t>
            </a:r>
          </a:p>
          <a:p>
            <a:pPr marL="0" indent="0">
              <a:buNone/>
            </a:pPr>
            <a:br>
              <a:rPr lang="en-US" altLang="en-US" dirty="0"/>
            </a:br>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2" name="TextBox 1">
            <a:extLst>
              <a:ext uri="{FF2B5EF4-FFF2-40B4-BE49-F238E27FC236}">
                <a16:creationId xmlns:a16="http://schemas.microsoft.com/office/drawing/2014/main" id="{7206EA0B-4403-8D40-8F26-8B8457F54171}"/>
              </a:ext>
            </a:extLst>
          </p:cNvPr>
          <p:cNvSpPr txBox="1"/>
          <p:nvPr/>
        </p:nvSpPr>
        <p:spPr>
          <a:xfrm>
            <a:off x="914400" y="2286000"/>
            <a:ext cx="11125200" cy="3970318"/>
          </a:xfrm>
          <a:prstGeom prst="rect">
            <a:avLst/>
          </a:prstGeom>
          <a:noFill/>
        </p:spPr>
        <p:txBody>
          <a:bodyPr wrap="square" rtlCol="0">
            <a:spAutoFit/>
          </a:bodyPr>
          <a:lstStyle/>
          <a:p>
            <a:r>
              <a:rPr lang="en-US" dirty="0"/>
              <a:t>do TRANSACTION:</a:t>
            </a:r>
          </a:p>
          <a:p>
            <a:endParaRPr lang="en-US" dirty="0"/>
          </a:p>
          <a:p>
            <a:r>
              <a:rPr lang="en-US" dirty="0"/>
              <a:t>  find customer exclusive-lock where </a:t>
            </a:r>
            <a:r>
              <a:rPr lang="en-US" dirty="0" err="1"/>
              <a:t>custNum</a:t>
            </a:r>
            <a:r>
              <a:rPr lang="en-US" dirty="0"/>
              <a:t> = 1 no-error.</a:t>
            </a:r>
          </a:p>
          <a:p>
            <a:r>
              <a:rPr lang="en-US" dirty="0"/>
              <a:t>  discount = 8.</a:t>
            </a:r>
          </a:p>
          <a:p>
            <a:endParaRPr lang="en-US" dirty="0"/>
          </a:p>
          <a:p>
            <a:r>
              <a:rPr lang="en-US" dirty="0"/>
              <a:t>  </a:t>
            </a:r>
            <a:r>
              <a:rPr lang="en-US" dirty="0">
                <a:solidFill>
                  <a:schemeClr val="accent6">
                    <a:lumMod val="75000"/>
                  </a:schemeClr>
                </a:solidFill>
              </a:rPr>
              <a:t>release customer.</a:t>
            </a:r>
          </a:p>
          <a:p>
            <a:r>
              <a:rPr lang="en-US" dirty="0"/>
              <a:t>  message available( customer ).</a:t>
            </a:r>
          </a:p>
          <a:p>
            <a:r>
              <a:rPr lang="en-US" dirty="0"/>
              <a:t>  pause.			</a:t>
            </a:r>
            <a:r>
              <a:rPr lang="en-US" dirty="0">
                <a:latin typeface="Consolas" panose="020B0609020204030204" pitchFamily="49" charset="0"/>
                <a:cs typeface="Consolas" panose="020B0609020204030204" pitchFamily="49" charset="0"/>
              </a:rPr>
              <a:t> 	/* check PROMON to see EXCLUSIVE-LOCK is still there */</a:t>
            </a:r>
            <a:endParaRPr lang="en-US" dirty="0"/>
          </a:p>
          <a:p>
            <a:endParaRPr lang="en-US" dirty="0"/>
          </a:p>
          <a:p>
            <a:r>
              <a:rPr lang="en-US" dirty="0"/>
              <a:t>  /* in real code lots of stuff could happen here */</a:t>
            </a:r>
          </a:p>
          <a:p>
            <a:endParaRPr lang="en-US" dirty="0"/>
          </a:p>
          <a:p>
            <a:r>
              <a:rPr lang="en-US" dirty="0"/>
              <a:t>end.</a:t>
            </a:r>
          </a:p>
          <a:p>
            <a:endParaRPr lang="en-US" dirty="0"/>
          </a:p>
          <a:p>
            <a:r>
              <a:rPr lang="en-US" dirty="0"/>
              <a:t>pause.				/* check PROMON again …	*/</a:t>
            </a:r>
          </a:p>
        </p:txBody>
      </p:sp>
    </p:spTree>
    <p:extLst>
      <p:ext uri="{BB962C8B-B14F-4D97-AF65-F5344CB8AC3E}">
        <p14:creationId xmlns:p14="http://schemas.microsoft.com/office/powerpoint/2010/main" val="515878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0AAEBF04-4B7E-594A-ADEC-544963A0DF30}"/>
              </a:ext>
            </a:extLst>
          </p:cNvPr>
          <p:cNvSpPr>
            <a:spLocks noGrp="1" noChangeArrowheads="1"/>
          </p:cNvSpPr>
          <p:nvPr>
            <p:ph type="title"/>
          </p:nvPr>
        </p:nvSpPr>
        <p:spPr/>
        <p:txBody>
          <a:bodyPr/>
          <a:lstStyle/>
          <a:p>
            <a:r>
              <a:rPr lang="en-US" altLang="en-US" dirty="0"/>
              <a:t>Strong Scope – Error</a:t>
            </a:r>
          </a:p>
        </p:txBody>
      </p:sp>
      <p:sp>
        <p:nvSpPr>
          <p:cNvPr id="390147" name="Rectangle 3">
            <a:extLst>
              <a:ext uri="{FF2B5EF4-FFF2-40B4-BE49-F238E27FC236}">
                <a16:creationId xmlns:a16="http://schemas.microsoft.com/office/drawing/2014/main" id="{2B054E42-EA2D-AE4C-9336-9D26908F5B59}"/>
              </a:ext>
            </a:extLst>
          </p:cNvPr>
          <p:cNvSpPr>
            <a:spLocks noGrp="1" noChangeArrowheads="1"/>
          </p:cNvSpPr>
          <p:nvPr>
            <p:ph type="body" idx="1"/>
          </p:nvPr>
        </p:nvSpPr>
        <p:spPr/>
        <p:txBody>
          <a:bodyPr>
            <a:normAutofit/>
          </a:bodyPr>
          <a:lstStyle/>
          <a:p>
            <a:r>
              <a:rPr lang="en-US" altLang="en-US" dirty="0"/>
              <a:t>If there is a strong scoped block somewhere in the procedure then a free reference outside the strong scoped block will result in a compile error.</a:t>
            </a:r>
          </a:p>
          <a:p>
            <a:pPr marL="0" indent="0">
              <a:buNone/>
            </a:pPr>
            <a:br>
              <a:rPr lang="en-US" altLang="en-US" dirty="0"/>
            </a:br>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2" name="TextBox 1">
            <a:extLst>
              <a:ext uri="{FF2B5EF4-FFF2-40B4-BE49-F238E27FC236}">
                <a16:creationId xmlns:a16="http://schemas.microsoft.com/office/drawing/2014/main" id="{7206EA0B-4403-8D40-8F26-8B8457F54171}"/>
              </a:ext>
            </a:extLst>
          </p:cNvPr>
          <p:cNvSpPr txBox="1"/>
          <p:nvPr/>
        </p:nvSpPr>
        <p:spPr>
          <a:xfrm>
            <a:off x="990600" y="3352800"/>
            <a:ext cx="11125200" cy="2585323"/>
          </a:xfrm>
          <a:prstGeom prst="rect">
            <a:avLst/>
          </a:prstGeom>
          <a:noFill/>
        </p:spPr>
        <p:txBody>
          <a:bodyPr wrap="square" rtlCol="0">
            <a:spAutoFit/>
          </a:bodyPr>
          <a:lstStyle/>
          <a:p>
            <a:r>
              <a:rPr lang="en-US" dirty="0">
                <a:solidFill>
                  <a:schemeClr val="accent6">
                    <a:lumMod val="75000"/>
                  </a:schemeClr>
                </a:solidFill>
                <a:latin typeface="Consolas" panose="020B0609020204030204" pitchFamily="49" charset="0"/>
                <a:cs typeface="Consolas" panose="020B0609020204030204" pitchFamily="49" charset="0"/>
              </a:rPr>
              <a:t>find customer</a:t>
            </a:r>
            <a:r>
              <a:rPr lang="en-US" dirty="0">
                <a:latin typeface="Consolas" panose="020B0609020204030204" pitchFamily="49" charset="0"/>
                <a:cs typeface="Consolas" panose="020B0609020204030204" pitchFamily="49" charset="0"/>
              </a:rPr>
              <a:t> no-lock where </a:t>
            </a:r>
            <a:r>
              <a:rPr lang="en-US" dirty="0" err="1">
                <a:latin typeface="Consolas" panose="020B0609020204030204" pitchFamily="49" charset="0"/>
                <a:cs typeface="Consolas" panose="020B0609020204030204" pitchFamily="49" charset="0"/>
              </a:rPr>
              <a:t>custNum</a:t>
            </a:r>
            <a:r>
              <a:rPr lang="en-US" dirty="0">
                <a:latin typeface="Consolas" panose="020B0609020204030204" pitchFamily="49" charset="0"/>
                <a:cs typeface="Consolas" panose="020B0609020204030204" pitchFamily="49" charset="0"/>
              </a:rPr>
              <a:t> = 1 no-error.</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do </a:t>
            </a:r>
            <a:r>
              <a:rPr lang="en-US" dirty="0">
                <a:solidFill>
                  <a:schemeClr val="accent6">
                    <a:lumMod val="75000"/>
                  </a:schemeClr>
                </a:solidFill>
                <a:latin typeface="Consolas" panose="020B0609020204030204" pitchFamily="49" charset="0"/>
                <a:cs typeface="Consolas" panose="020B0609020204030204" pitchFamily="49" charset="0"/>
              </a:rPr>
              <a:t>for customer</a:t>
            </a:r>
            <a:r>
              <a:rPr lang="en-US" dirty="0">
                <a:latin typeface="Consolas" panose="020B0609020204030204" pitchFamily="49" charset="0"/>
                <a:cs typeface="Consolas" panose="020B0609020204030204" pitchFamily="49" charset="0"/>
              </a:rPr>
              <a:t> TRANSACTION:</a:t>
            </a:r>
          </a:p>
          <a:p>
            <a:r>
              <a:rPr lang="en-US" dirty="0">
                <a:latin typeface="Consolas" panose="020B0609020204030204" pitchFamily="49" charset="0"/>
                <a:cs typeface="Consolas" panose="020B0609020204030204" pitchFamily="49" charset="0"/>
              </a:rPr>
              <a:t>  find customer exclusive-lock where </a:t>
            </a:r>
            <a:r>
              <a:rPr lang="en-US" dirty="0" err="1">
                <a:latin typeface="Consolas" panose="020B0609020204030204" pitchFamily="49" charset="0"/>
                <a:cs typeface="Consolas" panose="020B0609020204030204" pitchFamily="49" charset="0"/>
              </a:rPr>
              <a:t>custNum</a:t>
            </a:r>
            <a:r>
              <a:rPr lang="en-US" dirty="0">
                <a:latin typeface="Consolas" panose="020B0609020204030204" pitchFamily="49" charset="0"/>
                <a:cs typeface="Consolas" panose="020B0609020204030204" pitchFamily="49" charset="0"/>
              </a:rPr>
              <a:t> = 1 no-error.</a:t>
            </a:r>
          </a:p>
          <a:p>
            <a:r>
              <a:rPr lang="en-US" dirty="0">
                <a:latin typeface="Consolas" panose="020B0609020204030204" pitchFamily="49" charset="0"/>
                <a:cs typeface="Consolas" panose="020B0609020204030204" pitchFamily="49" charset="0"/>
              </a:rPr>
              <a:t>  discount = 10.</a:t>
            </a:r>
          </a:p>
          <a:p>
            <a:r>
              <a:rPr lang="en-US" dirty="0">
                <a:latin typeface="Consolas" panose="020B0609020204030204" pitchFamily="49" charset="0"/>
                <a:cs typeface="Consolas" panose="020B0609020204030204" pitchFamily="49" charset="0"/>
              </a:rPr>
              <a:t>end.</a:t>
            </a:r>
          </a:p>
          <a:p>
            <a:endParaRPr lang="en-US" dirty="0">
              <a:latin typeface="Consolas" panose="020B0609020204030204" pitchFamily="49" charset="0"/>
              <a:cs typeface="Consolas" panose="020B0609020204030204" pitchFamily="49" charset="0"/>
            </a:endParaRPr>
          </a:p>
          <a:p>
            <a:r>
              <a:rPr lang="en-US" dirty="0">
                <a:solidFill>
                  <a:srgbClr val="FF0000"/>
                </a:solidFill>
                <a:latin typeface="Consolas" panose="020B0609020204030204" pitchFamily="49" charset="0"/>
                <a:cs typeface="Consolas" panose="020B0609020204030204" pitchFamily="49" charset="0"/>
              </a:rPr>
              <a:t>** Illegal nested block statement reference to table Customer. (243)</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09038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0AAEBF04-4B7E-594A-ADEC-544963A0DF30}"/>
              </a:ext>
            </a:extLst>
          </p:cNvPr>
          <p:cNvSpPr>
            <a:spLocks noGrp="1" noChangeArrowheads="1"/>
          </p:cNvSpPr>
          <p:nvPr>
            <p:ph type="title"/>
          </p:nvPr>
        </p:nvSpPr>
        <p:spPr/>
        <p:txBody>
          <a:bodyPr/>
          <a:lstStyle/>
          <a:p>
            <a:r>
              <a:rPr lang="en-US" altLang="en-US" dirty="0"/>
              <a:t>Proper Strong Scoped Update</a:t>
            </a:r>
          </a:p>
        </p:txBody>
      </p:sp>
      <p:sp>
        <p:nvSpPr>
          <p:cNvPr id="390147" name="Rectangle 3">
            <a:extLst>
              <a:ext uri="{FF2B5EF4-FFF2-40B4-BE49-F238E27FC236}">
                <a16:creationId xmlns:a16="http://schemas.microsoft.com/office/drawing/2014/main" id="{2B054E42-EA2D-AE4C-9336-9D26908F5B59}"/>
              </a:ext>
            </a:extLst>
          </p:cNvPr>
          <p:cNvSpPr>
            <a:spLocks noGrp="1" noChangeArrowheads="1"/>
          </p:cNvSpPr>
          <p:nvPr>
            <p:ph type="body" idx="1"/>
          </p:nvPr>
        </p:nvSpPr>
        <p:spPr/>
        <p:txBody>
          <a:bodyPr>
            <a:normAutofit/>
          </a:bodyPr>
          <a:lstStyle/>
          <a:p>
            <a:r>
              <a:rPr lang="en-US" altLang="en-US" dirty="0"/>
              <a:t>To have both a free reference and strong scoped references to a table you must have two distinct buffers:</a:t>
            </a:r>
          </a:p>
        </p:txBody>
      </p:sp>
      <p:sp>
        <p:nvSpPr>
          <p:cNvPr id="2" name="TextBox 1">
            <a:extLst>
              <a:ext uri="{FF2B5EF4-FFF2-40B4-BE49-F238E27FC236}">
                <a16:creationId xmlns:a16="http://schemas.microsoft.com/office/drawing/2014/main" id="{7206EA0B-4403-8D40-8F26-8B8457F54171}"/>
              </a:ext>
            </a:extLst>
          </p:cNvPr>
          <p:cNvSpPr txBox="1"/>
          <p:nvPr/>
        </p:nvSpPr>
        <p:spPr>
          <a:xfrm>
            <a:off x="990600" y="2824877"/>
            <a:ext cx="11125200" cy="3693319"/>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define buffer </a:t>
            </a:r>
            <a:r>
              <a:rPr lang="en-US" dirty="0" err="1">
                <a:latin typeface="Consolas" panose="020B0609020204030204" pitchFamily="49" charset="0"/>
                <a:cs typeface="Consolas" panose="020B0609020204030204" pitchFamily="49" charset="0"/>
              </a:rPr>
              <a:t>updCustomer</a:t>
            </a:r>
            <a:r>
              <a:rPr lang="en-US" dirty="0">
                <a:latin typeface="Consolas" panose="020B0609020204030204" pitchFamily="49" charset="0"/>
                <a:cs typeface="Consolas" panose="020B0609020204030204" pitchFamily="49" charset="0"/>
              </a:rPr>
              <a:t> for customer.</a:t>
            </a:r>
          </a:p>
          <a:p>
            <a:r>
              <a:rPr lang="en-US" dirty="0">
                <a:latin typeface="Consolas" panose="020B0609020204030204" pitchFamily="49" charset="0"/>
                <a:cs typeface="Consolas" panose="020B0609020204030204" pitchFamily="49" charset="0"/>
              </a:rPr>
              <a:t> </a:t>
            </a:r>
          </a:p>
          <a:p>
            <a:r>
              <a:rPr lang="en-US" dirty="0">
                <a:solidFill>
                  <a:schemeClr val="accent6">
                    <a:lumMod val="75000"/>
                  </a:schemeClr>
                </a:solidFill>
                <a:latin typeface="Consolas" panose="020B0609020204030204" pitchFamily="49" charset="0"/>
                <a:cs typeface="Consolas" panose="020B0609020204030204" pitchFamily="49" charset="0"/>
              </a:rPr>
              <a:t>find customer</a:t>
            </a:r>
            <a:r>
              <a:rPr lang="en-US" dirty="0">
                <a:latin typeface="Consolas" panose="020B0609020204030204" pitchFamily="49" charset="0"/>
                <a:cs typeface="Consolas" panose="020B0609020204030204" pitchFamily="49" charset="0"/>
              </a:rPr>
              <a:t> no-lock where </a:t>
            </a:r>
            <a:r>
              <a:rPr lang="en-US" dirty="0" err="1">
                <a:latin typeface="Consolas" panose="020B0609020204030204" pitchFamily="49" charset="0"/>
                <a:cs typeface="Consolas" panose="020B0609020204030204" pitchFamily="49" charset="0"/>
              </a:rPr>
              <a:t>custNum</a:t>
            </a:r>
            <a:r>
              <a:rPr lang="en-US" dirty="0">
                <a:latin typeface="Consolas" panose="020B0609020204030204" pitchFamily="49" charset="0"/>
                <a:cs typeface="Consolas" panose="020B0609020204030204" pitchFamily="49" charset="0"/>
              </a:rPr>
              <a:t> = 1 no-error.</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do </a:t>
            </a:r>
            <a:r>
              <a:rPr lang="en-US" dirty="0">
                <a:solidFill>
                  <a:schemeClr val="accent6">
                    <a:lumMod val="75000"/>
                  </a:schemeClr>
                </a:solidFill>
                <a:latin typeface="Consolas" panose="020B0609020204030204" pitchFamily="49" charset="0"/>
                <a:cs typeface="Consolas" panose="020B0609020204030204" pitchFamily="49" charset="0"/>
              </a:rPr>
              <a:t>for </a:t>
            </a:r>
            <a:r>
              <a:rPr lang="en-US" dirty="0" err="1">
                <a:solidFill>
                  <a:schemeClr val="accent6">
                    <a:lumMod val="75000"/>
                  </a:schemeClr>
                </a:solidFill>
                <a:latin typeface="Consolas" panose="020B0609020204030204" pitchFamily="49" charset="0"/>
                <a:cs typeface="Consolas" panose="020B0609020204030204" pitchFamily="49" charset="0"/>
              </a:rPr>
              <a:t>updCustomer</a:t>
            </a:r>
            <a:r>
              <a:rPr lang="en-US" dirty="0">
                <a:latin typeface="Consolas" panose="020B0609020204030204" pitchFamily="49" charset="0"/>
                <a:cs typeface="Consolas" panose="020B0609020204030204" pitchFamily="49" charset="0"/>
              </a:rPr>
              <a:t> TRANSACTION:</a:t>
            </a:r>
          </a:p>
          <a:p>
            <a:r>
              <a:rPr lang="en-US" dirty="0">
                <a:latin typeface="Consolas" panose="020B0609020204030204" pitchFamily="49" charset="0"/>
                <a:cs typeface="Consolas" panose="020B0609020204030204" pitchFamily="49" charset="0"/>
              </a:rPr>
              <a:t>  find </a:t>
            </a:r>
            <a:r>
              <a:rPr lang="en-US" dirty="0" err="1">
                <a:latin typeface="Consolas" panose="020B0609020204030204" pitchFamily="49" charset="0"/>
                <a:cs typeface="Consolas" panose="020B0609020204030204" pitchFamily="49" charset="0"/>
              </a:rPr>
              <a:t>updCustomer</a:t>
            </a:r>
            <a:r>
              <a:rPr lang="en-US" dirty="0">
                <a:latin typeface="Consolas" panose="020B0609020204030204" pitchFamily="49" charset="0"/>
                <a:cs typeface="Consolas" panose="020B0609020204030204" pitchFamily="49" charset="0"/>
              </a:rPr>
              <a:t> exclusive-lock where </a:t>
            </a:r>
            <a:r>
              <a:rPr lang="en-US" dirty="0" err="1">
                <a:latin typeface="Consolas" panose="020B0609020204030204" pitchFamily="49" charset="0"/>
                <a:cs typeface="Consolas" panose="020B0609020204030204" pitchFamily="49" charset="0"/>
              </a:rPr>
              <a:t>custNum</a:t>
            </a:r>
            <a:r>
              <a:rPr lang="en-US" dirty="0">
                <a:latin typeface="Consolas" panose="020B0609020204030204" pitchFamily="49" charset="0"/>
                <a:cs typeface="Consolas" panose="020B0609020204030204" pitchFamily="49" charset="0"/>
              </a:rPr>
              <a:t> = 1 no-error.</a:t>
            </a:r>
          </a:p>
          <a:p>
            <a:r>
              <a:rPr lang="en-US" dirty="0">
                <a:latin typeface="Consolas" panose="020B0609020204030204" pitchFamily="49" charset="0"/>
                <a:cs typeface="Consolas" panose="020B0609020204030204" pitchFamily="49" charset="0"/>
              </a:rPr>
              <a:t>  discount = 10.</a:t>
            </a:r>
          </a:p>
          <a:p>
            <a:r>
              <a:rPr lang="en-US" dirty="0">
                <a:latin typeface="Consolas" panose="020B0609020204030204" pitchFamily="49" charset="0"/>
                <a:cs typeface="Consolas" panose="020B0609020204030204" pitchFamily="49" charset="0"/>
              </a:rPr>
              <a:t>end.</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updCustomer</a:t>
            </a:r>
            <a:r>
              <a:rPr lang="en-US" dirty="0">
                <a:latin typeface="Consolas" panose="020B0609020204030204" pitchFamily="49" charset="0"/>
                <a:cs typeface="Consolas" panose="020B0609020204030204" pitchFamily="49" charset="0"/>
              </a:rPr>
              <a:t> record is not in scope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pause.  /* check PROMON to see that there is no SHARE-LOCK */</a:t>
            </a:r>
          </a:p>
          <a:p>
            <a:endParaRPr lang="en-US"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8AB9F697-5CBC-1747-99E9-9F3FBA63B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3581400"/>
            <a:ext cx="1565388" cy="1518975"/>
          </a:xfrm>
          <a:prstGeom prst="rect">
            <a:avLst/>
          </a:prstGeom>
        </p:spPr>
      </p:pic>
    </p:spTree>
    <p:extLst>
      <p:ext uri="{BB962C8B-B14F-4D97-AF65-F5344CB8AC3E}">
        <p14:creationId xmlns:p14="http://schemas.microsoft.com/office/powerpoint/2010/main" val="341694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txBox="1">
            <a:spLocks noChangeArrowheads="1"/>
          </p:cNvSpPr>
          <p:nvPr/>
        </p:nvSpPr>
        <p:spPr bwMode="auto">
          <a:xfrm>
            <a:off x="3200400" y="2514600"/>
            <a:ext cx="6096000" cy="1570038"/>
          </a:xfrm>
          <a:prstGeom prst="rect">
            <a:avLst/>
          </a:prstGeom>
          <a:noFill/>
          <a:ln w="9525">
            <a:noFill/>
            <a:miter lim="800000"/>
            <a:headEnd/>
            <a:tailEnd/>
          </a:ln>
        </p:spPr>
        <p:txBody>
          <a:bodyPr>
            <a:spAutoFit/>
          </a:bodyPr>
          <a:lstStyle/>
          <a:p>
            <a:r>
              <a:rPr lang="en-US" sz="9600" dirty="0">
                <a:latin typeface="Calibri" pitchFamily="34" charset="0"/>
              </a:rPr>
              <a:t>Questions?</a:t>
            </a:r>
          </a:p>
        </p:txBody>
      </p:sp>
      <p:sp>
        <p:nvSpPr>
          <p:cNvPr id="3" name="Slide Number Placeholder 2"/>
          <p:cNvSpPr>
            <a:spLocks noGrp="1"/>
          </p:cNvSpPr>
          <p:nvPr>
            <p:ph type="sldNum" sz="quarter" idx="4294967295"/>
          </p:nvPr>
        </p:nvSpPr>
        <p:spPr>
          <a:xfrm>
            <a:off x="9753600" y="6356351"/>
            <a:ext cx="457200" cy="365125"/>
          </a:xfrm>
          <a:prstGeom prst="rect">
            <a:avLst/>
          </a:prstGeom>
        </p:spPr>
        <p:txBody>
          <a:bodyPr/>
          <a:lstStyle/>
          <a:p>
            <a:fld id="{5657C8AD-9CD5-4FD6-B96A-EC63C8DD4688}" type="slidenum">
              <a:rPr lang="en-US" smtClean="0"/>
              <a:pPr/>
              <a:t>48</a:t>
            </a:fld>
            <a:endParaRPr lang="en-US" dirty="0"/>
          </a:p>
        </p:txBody>
      </p:sp>
    </p:spTree>
    <p:extLst>
      <p:ext uri="{BB962C8B-B14F-4D97-AF65-F5344CB8AC3E}">
        <p14:creationId xmlns:p14="http://schemas.microsoft.com/office/powerpoint/2010/main" val="603220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Box 3"/>
          <p:cNvSpPr txBox="1">
            <a:spLocks noChangeArrowheads="1"/>
          </p:cNvSpPr>
          <p:nvPr/>
        </p:nvSpPr>
        <p:spPr bwMode="auto">
          <a:xfrm>
            <a:off x="3429000" y="2514601"/>
            <a:ext cx="5257800" cy="1323975"/>
          </a:xfrm>
          <a:prstGeom prst="rect">
            <a:avLst/>
          </a:prstGeom>
          <a:noFill/>
          <a:ln w="9525">
            <a:noFill/>
            <a:miter lim="800000"/>
            <a:headEnd/>
            <a:tailEnd/>
          </a:ln>
        </p:spPr>
        <p:txBody>
          <a:bodyPr>
            <a:spAutoFit/>
          </a:bodyPr>
          <a:lstStyle/>
          <a:p>
            <a:r>
              <a:rPr lang="en-US" sz="8000" dirty="0">
                <a:latin typeface="Calibri" pitchFamily="34" charset="0"/>
              </a:rPr>
              <a:t>Thank You!</a:t>
            </a:r>
          </a:p>
        </p:txBody>
      </p:sp>
      <p:sp>
        <p:nvSpPr>
          <p:cNvPr id="3" name="Slide Number Placeholder 2"/>
          <p:cNvSpPr>
            <a:spLocks noGrp="1"/>
          </p:cNvSpPr>
          <p:nvPr>
            <p:ph type="sldNum" sz="quarter" idx="4294967295"/>
          </p:nvPr>
        </p:nvSpPr>
        <p:spPr>
          <a:xfrm>
            <a:off x="9753600" y="6356351"/>
            <a:ext cx="457200" cy="365125"/>
          </a:xfrm>
          <a:prstGeom prst="rect">
            <a:avLst/>
          </a:prstGeom>
        </p:spPr>
        <p:txBody>
          <a:bodyPr/>
          <a:lstStyle/>
          <a:p>
            <a:fld id="{5657C8AD-9CD5-4FD6-B96A-EC63C8DD4688}" type="slidenum">
              <a:rPr lang="en-US" smtClean="0"/>
              <a:pPr/>
              <a:t>49</a:t>
            </a:fld>
            <a:endParaRPr lang="en-US" dirty="0"/>
          </a:p>
        </p:txBody>
      </p:sp>
    </p:spTree>
    <p:extLst>
      <p:ext uri="{BB962C8B-B14F-4D97-AF65-F5344CB8AC3E}">
        <p14:creationId xmlns:p14="http://schemas.microsoft.com/office/powerpoint/2010/main" val="72964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Text Box 4">
            <a:extLst>
              <a:ext uri="{FF2B5EF4-FFF2-40B4-BE49-F238E27FC236}">
                <a16:creationId xmlns:a16="http://schemas.microsoft.com/office/drawing/2014/main" id="{47436FEC-8E09-0447-B443-2AF6A61FA67C}"/>
              </a:ext>
            </a:extLst>
          </p:cNvPr>
          <p:cNvSpPr txBox="1">
            <a:spLocks noChangeArrowheads="1"/>
          </p:cNvSpPr>
          <p:nvPr/>
        </p:nvSpPr>
        <p:spPr bwMode="auto">
          <a:xfrm>
            <a:off x="3352800" y="2819400"/>
            <a:ext cx="464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5400" dirty="0"/>
              <a:t>Blocks</a:t>
            </a:r>
          </a:p>
        </p:txBody>
      </p:sp>
    </p:spTree>
    <p:extLst>
      <p:ext uri="{BB962C8B-B14F-4D97-AF65-F5344CB8AC3E}">
        <p14:creationId xmlns:p14="http://schemas.microsoft.com/office/powerpoint/2010/main" val="2528576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808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0E13-1ED9-304C-B712-503D70A1D57F}"/>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B53C8FD6-A863-494F-B815-1031DBD5E0DF}"/>
              </a:ext>
            </a:extLst>
          </p:cNvPr>
          <p:cNvSpPr>
            <a:spLocks noGrp="1"/>
          </p:cNvSpPr>
          <p:nvPr>
            <p:ph idx="1"/>
          </p:nvPr>
        </p:nvSpPr>
        <p:spPr/>
        <p:txBody>
          <a:bodyPr/>
          <a:lstStyle/>
          <a:p>
            <a:r>
              <a:rPr lang="en-US" dirty="0"/>
              <a:t>Dynamic Queries</a:t>
            </a:r>
          </a:p>
        </p:txBody>
      </p:sp>
    </p:spTree>
    <p:extLst>
      <p:ext uri="{BB962C8B-B14F-4D97-AF65-F5344CB8AC3E}">
        <p14:creationId xmlns:p14="http://schemas.microsoft.com/office/powerpoint/2010/main" val="21932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98B5-5373-ED40-B1A7-AE7CF9B9C25A}"/>
              </a:ext>
            </a:extLst>
          </p:cNvPr>
          <p:cNvSpPr>
            <a:spLocks noGrp="1"/>
          </p:cNvSpPr>
          <p:nvPr>
            <p:ph type="title"/>
          </p:nvPr>
        </p:nvSpPr>
        <p:spPr/>
        <p:txBody>
          <a:bodyPr/>
          <a:lstStyle/>
          <a:p>
            <a:r>
              <a:rPr lang="en-US" dirty="0"/>
              <a:t>Types of Blocks</a:t>
            </a:r>
          </a:p>
        </p:txBody>
      </p:sp>
      <p:sp>
        <p:nvSpPr>
          <p:cNvPr id="3" name="Content Placeholder 2">
            <a:extLst>
              <a:ext uri="{FF2B5EF4-FFF2-40B4-BE49-F238E27FC236}">
                <a16:creationId xmlns:a16="http://schemas.microsoft.com/office/drawing/2014/main" id="{1F7DF980-2C5F-C04D-BC30-C39FB7F48F5E}"/>
              </a:ext>
            </a:extLst>
          </p:cNvPr>
          <p:cNvSpPr>
            <a:spLocks noGrp="1"/>
          </p:cNvSpPr>
          <p:nvPr>
            <p:ph idx="1"/>
          </p:nvPr>
        </p:nvSpPr>
        <p:spPr/>
        <p:txBody>
          <a:bodyPr/>
          <a:lstStyle/>
          <a:p>
            <a:r>
              <a:rPr lang="en-US" dirty="0"/>
              <a:t>Procedure blocks</a:t>
            </a:r>
          </a:p>
          <a:p>
            <a:pPr lvl="1"/>
            <a:r>
              <a:rPr lang="en-US" dirty="0"/>
              <a:t>Procedure, Class</a:t>
            </a:r>
          </a:p>
          <a:p>
            <a:pPr lvl="1"/>
            <a:r>
              <a:rPr lang="en-US" dirty="0"/>
              <a:t>Internal Procedure, User Defined Function, Method, Trigger</a:t>
            </a:r>
          </a:p>
          <a:p>
            <a:r>
              <a:rPr lang="en-US" dirty="0"/>
              <a:t>Control blocks</a:t>
            </a:r>
          </a:p>
          <a:p>
            <a:pPr lvl="1"/>
            <a:r>
              <a:rPr lang="en-US" dirty="0"/>
              <a:t>DO, FOR EACH, REPEAT</a:t>
            </a:r>
          </a:p>
          <a:p>
            <a:pPr lvl="1"/>
            <a:endParaRPr lang="en-US" dirty="0"/>
          </a:p>
          <a:p>
            <a:r>
              <a:rPr lang="en-US" dirty="0"/>
              <a:t>Blocks can have sub-blocks</a:t>
            </a:r>
          </a:p>
          <a:p>
            <a:r>
              <a:rPr lang="en-US" dirty="0"/>
              <a:t>Include files are not blocks</a:t>
            </a:r>
          </a:p>
          <a:p>
            <a:endParaRPr lang="en-US" dirty="0"/>
          </a:p>
        </p:txBody>
      </p:sp>
    </p:spTree>
    <p:extLst>
      <p:ext uri="{BB962C8B-B14F-4D97-AF65-F5344CB8AC3E}">
        <p14:creationId xmlns:p14="http://schemas.microsoft.com/office/powerpoint/2010/main" val="351133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34C1-4EAB-D443-BA54-B44C80CD689F}"/>
              </a:ext>
            </a:extLst>
          </p:cNvPr>
          <p:cNvSpPr>
            <a:spLocks noGrp="1"/>
          </p:cNvSpPr>
          <p:nvPr>
            <p:ph type="title"/>
          </p:nvPr>
        </p:nvSpPr>
        <p:spPr/>
        <p:txBody>
          <a:bodyPr/>
          <a:lstStyle/>
          <a:p>
            <a:r>
              <a:rPr lang="en-US" dirty="0"/>
              <a:t>Properties of Blocks</a:t>
            </a:r>
          </a:p>
        </p:txBody>
      </p:sp>
      <p:sp>
        <p:nvSpPr>
          <p:cNvPr id="3" name="Content Placeholder 2">
            <a:extLst>
              <a:ext uri="{FF2B5EF4-FFF2-40B4-BE49-F238E27FC236}">
                <a16:creationId xmlns:a16="http://schemas.microsoft.com/office/drawing/2014/main" id="{7838B6D4-8F2B-0D49-9E1B-C35FF49EF655}"/>
              </a:ext>
            </a:extLst>
          </p:cNvPr>
          <p:cNvSpPr>
            <a:spLocks noGrp="1"/>
          </p:cNvSpPr>
          <p:nvPr>
            <p:ph idx="1"/>
          </p:nvPr>
        </p:nvSpPr>
        <p:spPr/>
        <p:txBody>
          <a:bodyPr/>
          <a:lstStyle/>
          <a:p>
            <a:r>
              <a:rPr lang="en-US" dirty="0"/>
              <a:t>Grouping</a:t>
            </a:r>
          </a:p>
          <a:p>
            <a:r>
              <a:rPr lang="en-US" dirty="0"/>
              <a:t>Looping</a:t>
            </a:r>
          </a:p>
          <a:p>
            <a:r>
              <a:rPr lang="en-US" dirty="0"/>
              <a:t>Frame Scoping</a:t>
            </a:r>
          </a:p>
          <a:p>
            <a:r>
              <a:rPr lang="en-US" dirty="0">
                <a:solidFill>
                  <a:srgbClr val="00B050"/>
                </a:solidFill>
              </a:rPr>
              <a:t>Buffer Scoping</a:t>
            </a:r>
          </a:p>
          <a:p>
            <a:r>
              <a:rPr lang="en-US" dirty="0">
                <a:solidFill>
                  <a:srgbClr val="00B050"/>
                </a:solidFill>
              </a:rPr>
              <a:t>Transaction Scoping</a:t>
            </a:r>
          </a:p>
          <a:p>
            <a:r>
              <a:rPr lang="en-US" dirty="0"/>
              <a:t>Exception Handling</a:t>
            </a:r>
          </a:p>
        </p:txBody>
      </p:sp>
    </p:spTree>
    <p:extLst>
      <p:ext uri="{BB962C8B-B14F-4D97-AF65-F5344CB8AC3E}">
        <p14:creationId xmlns:p14="http://schemas.microsoft.com/office/powerpoint/2010/main" val="257974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4A877055-FCFF-674D-A1B5-09AAA3FA0745}"/>
              </a:ext>
            </a:extLst>
          </p:cNvPr>
          <p:cNvSpPr>
            <a:spLocks noGrp="1" noChangeArrowheads="1"/>
          </p:cNvSpPr>
          <p:nvPr>
            <p:ph type="title"/>
          </p:nvPr>
        </p:nvSpPr>
        <p:spPr/>
        <p:txBody>
          <a:bodyPr>
            <a:normAutofit/>
          </a:bodyPr>
          <a:lstStyle/>
          <a:p>
            <a:r>
              <a:rPr lang="en-US" altLang="en-US" dirty="0"/>
              <a:t>Important </a:t>
            </a:r>
            <a:r>
              <a:rPr lang="en-US" altLang="en-US" sz="2200" dirty="0"/>
              <a:t>(for our talk)</a:t>
            </a:r>
            <a:r>
              <a:rPr lang="en-US" altLang="en-US" dirty="0"/>
              <a:t> Block Scoping Properties</a:t>
            </a:r>
          </a:p>
        </p:txBody>
      </p:sp>
      <p:graphicFrame>
        <p:nvGraphicFramePr>
          <p:cNvPr id="356410" name="Group 58">
            <a:extLst>
              <a:ext uri="{FF2B5EF4-FFF2-40B4-BE49-F238E27FC236}">
                <a16:creationId xmlns:a16="http://schemas.microsoft.com/office/drawing/2014/main" id="{48C1CA39-BFDB-7444-A6E7-995562A82E81}"/>
              </a:ext>
            </a:extLst>
          </p:cNvPr>
          <p:cNvGraphicFramePr>
            <a:graphicFrameLocks noGrp="1"/>
          </p:cNvGraphicFramePr>
          <p:nvPr>
            <p:ph idx="1"/>
            <p:extLst>
              <p:ext uri="{D42A27DB-BD31-4B8C-83A1-F6EECF244321}">
                <p14:modId xmlns:p14="http://schemas.microsoft.com/office/powerpoint/2010/main" val="204234429"/>
              </p:ext>
            </p:extLst>
          </p:nvPr>
        </p:nvGraphicFramePr>
        <p:xfrm>
          <a:off x="240890" y="1676400"/>
          <a:ext cx="11734800" cy="4114800"/>
        </p:xfrm>
        <a:graphic>
          <a:graphicData uri="http://schemas.openxmlformats.org/drawingml/2006/table">
            <a:tbl>
              <a:tblPr/>
              <a:tblGrid>
                <a:gridCol w="6312310">
                  <a:extLst>
                    <a:ext uri="{9D8B030D-6E8A-4147-A177-3AD203B41FA5}">
                      <a16:colId xmlns:a16="http://schemas.microsoft.com/office/drawing/2014/main" val="1883499590"/>
                    </a:ext>
                  </a:extLst>
                </a:gridCol>
                <a:gridCol w="2133600">
                  <a:extLst>
                    <a:ext uri="{9D8B030D-6E8A-4147-A177-3AD203B41FA5}">
                      <a16:colId xmlns:a16="http://schemas.microsoft.com/office/drawing/2014/main" val="1206063707"/>
                    </a:ext>
                  </a:extLst>
                </a:gridCol>
                <a:gridCol w="2438400">
                  <a:extLst>
                    <a:ext uri="{9D8B030D-6E8A-4147-A177-3AD203B41FA5}">
                      <a16:colId xmlns:a16="http://schemas.microsoft.com/office/drawing/2014/main" val="3730220230"/>
                    </a:ext>
                  </a:extLst>
                </a:gridCol>
                <a:gridCol w="850490">
                  <a:extLst>
                    <a:ext uri="{9D8B030D-6E8A-4147-A177-3AD203B41FA5}">
                      <a16:colId xmlns:a16="http://schemas.microsoft.com/office/drawing/2014/main" val="1295506532"/>
                    </a:ext>
                  </a:extLst>
                </a:gridCol>
              </a:tblGrid>
              <a:tr h="449580">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bg1"/>
                          </a:solidFill>
                          <a:effectLst/>
                          <a:latin typeface="Arial" panose="020B0604020202020204" pitchFamily="34" charset="0"/>
                        </a:rPr>
                        <a:t>Block</a:t>
                      </a:r>
                    </a:p>
                  </a:txBody>
                  <a:tcPr marL="102787" marR="1027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bg1"/>
                          </a:solidFill>
                          <a:effectLst/>
                          <a:latin typeface="Arial" panose="020B0604020202020204" pitchFamily="34" charset="0"/>
                        </a:rPr>
                        <a:t>Buffer</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bg1"/>
                          </a:solidFill>
                          <a:effectLst/>
                          <a:latin typeface="Arial" panose="020B0604020202020204" pitchFamily="34" charset="0"/>
                        </a:rPr>
                        <a:t>Transaction</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txBody>
                  <a:tcPr marL="102787" marR="1027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70018512"/>
                  </a:ext>
                </a:extLst>
              </a:tr>
              <a:tr h="449580">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DO</a:t>
                      </a:r>
                    </a:p>
                  </a:txBody>
                  <a:tcPr marL="102787" marR="1027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No</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No</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txBody>
                  <a:tcPr marL="102787" marR="1027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8519608"/>
                  </a:ext>
                </a:extLst>
              </a:tr>
              <a:tr h="449580">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DO FOR</a:t>
                      </a:r>
                    </a:p>
                  </a:txBody>
                  <a:tcPr marL="102787" marR="1027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Strong</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No</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txBody>
                  <a:tcPr marL="102787" marR="1027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549666"/>
                  </a:ext>
                </a:extLst>
              </a:tr>
              <a:tr h="449580">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DO TRANSACTION</a:t>
                      </a:r>
                    </a:p>
                  </a:txBody>
                  <a:tcPr marL="102787" marR="1027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No</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Yes</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txBody>
                  <a:tcPr marL="102787" marR="1027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0252379"/>
                  </a:ext>
                </a:extLst>
              </a:tr>
              <a:tr h="44958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DO FOR TRANSACTION</a:t>
                      </a:r>
                    </a:p>
                  </a:txBody>
                  <a:tcPr marL="102787" marR="1027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rgbClr val="18722D"/>
                          </a:solidFill>
                          <a:effectLst/>
                          <a:latin typeface="Arial" panose="020B0604020202020204" pitchFamily="34" charset="0"/>
                        </a:rPr>
                        <a:t>Strong</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rgbClr val="18722D"/>
                          </a:solidFill>
                          <a:effectLst/>
                          <a:latin typeface="Arial" panose="020B0604020202020204" pitchFamily="34" charset="0"/>
                        </a:rPr>
                        <a:t>Yes</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2400" b="0" i="0" u="none" strike="noStrike" cap="none" normalizeH="0" baseline="0" dirty="0">
                        <a:ln>
                          <a:noFill/>
                        </a:ln>
                        <a:solidFill>
                          <a:srgbClr val="18722D"/>
                        </a:solidFill>
                        <a:effectLst/>
                        <a:latin typeface="Arial" panose="020B0604020202020204" pitchFamily="34" charset="0"/>
                      </a:endParaRPr>
                    </a:p>
                  </a:txBody>
                  <a:tcPr marL="102787" marR="1027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1742090"/>
                  </a:ext>
                </a:extLst>
              </a:tr>
              <a:tr h="449580">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FOR EACH</a:t>
                      </a:r>
                    </a:p>
                  </a:txBody>
                  <a:tcPr marL="102787" marR="1027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Weak</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Implied</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txBody>
                  <a:tcPr marL="102787" marR="1027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4912926"/>
                  </a:ext>
                </a:extLst>
              </a:tr>
              <a:tr h="449580">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REPEAT</a:t>
                      </a:r>
                    </a:p>
                  </a:txBody>
                  <a:tcPr marL="102787" marR="1027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Weak</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Implied</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txBody>
                  <a:tcPr marL="102787" marR="1027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6339328"/>
                  </a:ext>
                </a:extLst>
              </a:tr>
              <a:tr h="449580">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REPEAT FOR</a:t>
                      </a:r>
                    </a:p>
                  </a:txBody>
                  <a:tcPr marL="102787" marR="1027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rgbClr val="18722D"/>
                          </a:solidFill>
                          <a:effectLst/>
                          <a:latin typeface="Arial" panose="020B0604020202020204" pitchFamily="34" charset="0"/>
                        </a:rPr>
                        <a:t>Strong</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rgbClr val="18722D"/>
                          </a:solidFill>
                          <a:effectLst/>
                          <a:latin typeface="Arial" panose="020B0604020202020204" pitchFamily="34" charset="0"/>
                        </a:rPr>
                        <a:t>Yes</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2400" b="0" i="0" u="none" strike="noStrike" cap="none" normalizeH="0" baseline="0" dirty="0">
                        <a:ln>
                          <a:noFill/>
                        </a:ln>
                        <a:solidFill>
                          <a:srgbClr val="18722D"/>
                        </a:solidFill>
                        <a:effectLst/>
                        <a:latin typeface="Arial" panose="020B0604020202020204" pitchFamily="34" charset="0"/>
                      </a:endParaRPr>
                    </a:p>
                  </a:txBody>
                  <a:tcPr marL="102787" marR="1027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5197272"/>
                  </a:ext>
                </a:extLst>
              </a:tr>
              <a:tr h="449580">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Internal Procedure / UDF / Method / Trigger</a:t>
                      </a:r>
                    </a:p>
                  </a:txBody>
                  <a:tcPr marL="102787" marR="1027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a:ln>
                            <a:noFill/>
                          </a:ln>
                          <a:solidFill>
                            <a:schemeClr val="tx1"/>
                          </a:solidFill>
                          <a:effectLst/>
                          <a:latin typeface="Arial" panose="020B0604020202020204" pitchFamily="34" charset="0"/>
                        </a:rPr>
                        <a:t>No</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anose="020B0604020202020204" pitchFamily="34" charset="0"/>
                        </a:defRPr>
                      </a:lvl1pPr>
                      <a:lvl2pPr marL="344488" algn="l">
                        <a:spcBef>
                          <a:spcPct val="20000"/>
                        </a:spcBef>
                        <a:buClr>
                          <a:schemeClr val="accent2"/>
                        </a:buClr>
                        <a:buSzPct val="70000"/>
                        <a:buFont typeface="Wingdings" pitchFamily="2" charset="2"/>
                        <a:defRPr sz="2200">
                          <a:solidFill>
                            <a:schemeClr val="tx1"/>
                          </a:solidFill>
                          <a:latin typeface="Arial" panose="020B0604020202020204" pitchFamily="34" charset="0"/>
                        </a:defRPr>
                      </a:lvl2pPr>
                      <a:lvl3pPr marL="693738" algn="l">
                        <a:spcBef>
                          <a:spcPct val="20000"/>
                        </a:spcBef>
                        <a:buClr>
                          <a:schemeClr val="accent1"/>
                        </a:buClr>
                        <a:buSzPct val="70000"/>
                        <a:buFont typeface="Wingdings" pitchFamily="2" charset="2"/>
                        <a:defRPr sz="2100">
                          <a:solidFill>
                            <a:schemeClr val="tx1"/>
                          </a:solidFill>
                          <a:latin typeface="Arial" panose="020B0604020202020204" pitchFamily="34" charset="0"/>
                        </a:defRPr>
                      </a:lvl3pPr>
                      <a:lvl4pPr marL="989013" algn="l">
                        <a:spcBef>
                          <a:spcPct val="20000"/>
                        </a:spcBef>
                        <a:buClr>
                          <a:schemeClr val="tx2"/>
                        </a:buClr>
                        <a:buSzPct val="75000"/>
                        <a:buFont typeface="Wingdings" pitchFamily="2" charset="2"/>
                        <a:defRPr>
                          <a:solidFill>
                            <a:schemeClr val="tx1"/>
                          </a:solidFill>
                          <a:latin typeface="Arial" panose="020B0604020202020204" pitchFamily="34" charset="0"/>
                        </a:defRPr>
                      </a:lvl4pPr>
                      <a:lvl5pPr marL="1282700" algn="l">
                        <a:spcBef>
                          <a:spcPct val="20000"/>
                        </a:spcBef>
                        <a:buClr>
                          <a:schemeClr val="folHlink"/>
                        </a:buClr>
                        <a:buSzPct val="80000"/>
                        <a:buFont typeface="Wingdings"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Implied</a:t>
                      </a:r>
                    </a:p>
                  </a:txBody>
                  <a:tcPr marL="102787" marR="1027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txBody>
                  <a:tcPr marL="102787" marR="1027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3908008"/>
                  </a:ext>
                </a:extLst>
              </a:tr>
            </a:tbl>
          </a:graphicData>
        </a:graphic>
      </p:graphicFrame>
      <p:pic>
        <p:nvPicPr>
          <p:cNvPr id="3" name="Picture 2">
            <a:extLst>
              <a:ext uri="{FF2B5EF4-FFF2-40B4-BE49-F238E27FC236}">
                <a16:creationId xmlns:a16="http://schemas.microsoft.com/office/drawing/2014/main" id="{092ECE65-EDFB-8546-B6D2-BFA0DE022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799" y="4831952"/>
            <a:ext cx="439121" cy="431506"/>
          </a:xfrm>
          <a:prstGeom prst="rect">
            <a:avLst/>
          </a:prstGeom>
        </p:spPr>
      </p:pic>
      <p:pic>
        <p:nvPicPr>
          <p:cNvPr id="6" name="Picture 5">
            <a:extLst>
              <a:ext uri="{FF2B5EF4-FFF2-40B4-BE49-F238E27FC236}">
                <a16:creationId xmlns:a16="http://schemas.microsoft.com/office/drawing/2014/main" id="{D5797C1F-DE8D-0848-8871-DBDD3E415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3506945"/>
            <a:ext cx="439121" cy="431506"/>
          </a:xfrm>
          <a:prstGeom prst="rect">
            <a:avLst/>
          </a:prstGeom>
        </p:spPr>
      </p:pic>
      <p:pic>
        <p:nvPicPr>
          <p:cNvPr id="5" name="Picture 4">
            <a:extLst>
              <a:ext uri="{FF2B5EF4-FFF2-40B4-BE49-F238E27FC236}">
                <a16:creationId xmlns:a16="http://schemas.microsoft.com/office/drawing/2014/main" id="{FD9F6210-EAFE-BF40-89C3-F837C4D22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2209800"/>
            <a:ext cx="351642" cy="355305"/>
          </a:xfrm>
          <a:prstGeom prst="rect">
            <a:avLst/>
          </a:prstGeom>
        </p:spPr>
      </p:pic>
      <p:pic>
        <p:nvPicPr>
          <p:cNvPr id="9" name="Picture 8">
            <a:extLst>
              <a:ext uri="{FF2B5EF4-FFF2-40B4-BE49-F238E27FC236}">
                <a16:creationId xmlns:a16="http://schemas.microsoft.com/office/drawing/2014/main" id="{B875C5C6-B349-984C-856F-8040524035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2660835"/>
            <a:ext cx="351642" cy="355305"/>
          </a:xfrm>
          <a:prstGeom prst="rect">
            <a:avLst/>
          </a:prstGeom>
        </p:spPr>
      </p:pic>
      <p:pic>
        <p:nvPicPr>
          <p:cNvPr id="10" name="Picture 9">
            <a:extLst>
              <a:ext uri="{FF2B5EF4-FFF2-40B4-BE49-F238E27FC236}">
                <a16:creationId xmlns:a16="http://schemas.microsoft.com/office/drawing/2014/main" id="{0BE22E64-0DF0-6448-8142-B20B4E39F2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3123853"/>
            <a:ext cx="351642" cy="355305"/>
          </a:xfrm>
          <a:prstGeom prst="rect">
            <a:avLst/>
          </a:prstGeom>
        </p:spPr>
      </p:pic>
      <p:pic>
        <p:nvPicPr>
          <p:cNvPr id="11" name="Picture 10">
            <a:extLst>
              <a:ext uri="{FF2B5EF4-FFF2-40B4-BE49-F238E27FC236}">
                <a16:creationId xmlns:a16="http://schemas.microsoft.com/office/drawing/2014/main" id="{E2989745-542B-F845-92A9-FDC8A5040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4044450"/>
            <a:ext cx="351642" cy="355305"/>
          </a:xfrm>
          <a:prstGeom prst="rect">
            <a:avLst/>
          </a:prstGeom>
        </p:spPr>
      </p:pic>
      <p:pic>
        <p:nvPicPr>
          <p:cNvPr id="12" name="Picture 11">
            <a:extLst>
              <a:ext uri="{FF2B5EF4-FFF2-40B4-BE49-F238E27FC236}">
                <a16:creationId xmlns:a16="http://schemas.microsoft.com/office/drawing/2014/main" id="{0E4B08C5-A60E-294A-88CB-9255ED102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4509520"/>
            <a:ext cx="351642" cy="355305"/>
          </a:xfrm>
          <a:prstGeom prst="rect">
            <a:avLst/>
          </a:prstGeom>
        </p:spPr>
      </p:pic>
      <p:pic>
        <p:nvPicPr>
          <p:cNvPr id="13" name="Picture 12">
            <a:extLst>
              <a:ext uri="{FF2B5EF4-FFF2-40B4-BE49-F238E27FC236}">
                <a16:creationId xmlns:a16="http://schemas.microsoft.com/office/drawing/2014/main" id="{B28B55B4-0014-AC4C-A249-7E7F68C9D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5387481"/>
            <a:ext cx="351642" cy="355305"/>
          </a:xfrm>
          <a:prstGeom prst="rect">
            <a:avLst/>
          </a:prstGeom>
        </p:spPr>
      </p:pic>
    </p:spTree>
    <p:extLst>
      <p:ext uri="{BB962C8B-B14F-4D97-AF65-F5344CB8AC3E}">
        <p14:creationId xmlns:p14="http://schemas.microsoft.com/office/powerpoint/2010/main" val="368134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D9DC-85A7-394A-9FD4-B7408C846A41}"/>
              </a:ext>
            </a:extLst>
          </p:cNvPr>
          <p:cNvSpPr>
            <a:spLocks noGrp="1"/>
          </p:cNvSpPr>
          <p:nvPr>
            <p:ph type="title"/>
          </p:nvPr>
        </p:nvSpPr>
        <p:spPr/>
        <p:txBody>
          <a:bodyPr/>
          <a:lstStyle/>
          <a:p>
            <a:r>
              <a:rPr lang="en-US" dirty="0"/>
              <a:t>Blocks Do Not Have Locks </a:t>
            </a:r>
          </a:p>
        </p:txBody>
      </p:sp>
      <p:sp>
        <p:nvSpPr>
          <p:cNvPr id="3" name="Content Placeholder 2">
            <a:extLst>
              <a:ext uri="{FF2B5EF4-FFF2-40B4-BE49-F238E27FC236}">
                <a16:creationId xmlns:a16="http://schemas.microsoft.com/office/drawing/2014/main" id="{B28D82CF-F566-9643-9550-D66436996FAD}"/>
              </a:ext>
            </a:extLst>
          </p:cNvPr>
          <p:cNvSpPr>
            <a:spLocks noGrp="1"/>
          </p:cNvSpPr>
          <p:nvPr>
            <p:ph idx="1"/>
          </p:nvPr>
        </p:nvSpPr>
        <p:spPr/>
        <p:txBody>
          <a:bodyPr/>
          <a:lstStyle/>
          <a:p>
            <a:r>
              <a:rPr lang="en-US" dirty="0"/>
              <a:t>Record locks are </a:t>
            </a:r>
            <a:r>
              <a:rPr lang="en-US" b="1" dirty="0"/>
              <a:t>not</a:t>
            </a:r>
            <a:r>
              <a:rPr lang="en-US" dirty="0"/>
              <a:t> a block property.</a:t>
            </a:r>
          </a:p>
          <a:p>
            <a:r>
              <a:rPr lang="en-US" dirty="0"/>
              <a:t>Record locks are a feature of the database.</a:t>
            </a:r>
          </a:p>
          <a:p>
            <a:r>
              <a:rPr lang="en-US" dirty="0"/>
              <a:t>Record locks can exist after your session crashes or is killed!</a:t>
            </a:r>
          </a:p>
          <a:p>
            <a:pPr lvl="1"/>
            <a:r>
              <a:rPr lang="en-US" dirty="0"/>
              <a:t>(but not after a clean exit)</a:t>
            </a:r>
          </a:p>
        </p:txBody>
      </p:sp>
    </p:spTree>
    <p:extLst>
      <p:ext uri="{BB962C8B-B14F-4D97-AF65-F5344CB8AC3E}">
        <p14:creationId xmlns:p14="http://schemas.microsoft.com/office/powerpoint/2010/main" val="1349066541"/>
      </p:ext>
    </p:extLst>
  </p:cSld>
  <p:clrMapOvr>
    <a:masterClrMapping/>
  </p:clrMapOvr>
</p:sld>
</file>

<file path=ppt/theme/theme1.xml><?xml version="1.0" encoding="utf-8"?>
<a:theme xmlns:a="http://schemas.openxmlformats.org/drawingml/2006/main" name="WSS Mas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DBAppraise Master Template</Template>
  <TotalTime>121378</TotalTime>
  <Words>3117</Words>
  <Application>Microsoft Macintosh PowerPoint</Application>
  <PresentationFormat>Widescreen</PresentationFormat>
  <Paragraphs>541</Paragraphs>
  <Slides>51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Consolas</vt:lpstr>
      <vt:lpstr>Wingdings</vt:lpstr>
      <vt:lpstr>WSS Master Template</vt:lpstr>
      <vt:lpstr>PowerPoint Presentation</vt:lpstr>
      <vt:lpstr>Scope:         Blocks, Buffers,         Transactions         &amp; Locks!</vt:lpstr>
      <vt:lpstr>What is “scope” anyway?</vt:lpstr>
      <vt:lpstr>Why is scope important?</vt:lpstr>
      <vt:lpstr>PowerPoint Presentation</vt:lpstr>
      <vt:lpstr>Types of Blocks</vt:lpstr>
      <vt:lpstr>Properties of Blocks</vt:lpstr>
      <vt:lpstr>Important (for our talk) Block Scoping Properties</vt:lpstr>
      <vt:lpstr>Blocks Do Not Have Locks </vt:lpstr>
      <vt:lpstr>PowerPoint Presentation</vt:lpstr>
      <vt:lpstr>Buffers vs Records</vt:lpstr>
      <vt:lpstr>Best Practice:  Buffer Naming Convention</vt:lpstr>
      <vt:lpstr>Types of Buffer Scope</vt:lpstr>
      <vt:lpstr>Borrowed Buffer Scope Considered Harmful</vt:lpstr>
      <vt:lpstr>Borrowed Buffer Scope – Prevented!</vt:lpstr>
      <vt:lpstr>Best Practices - Buffers</vt:lpstr>
      <vt:lpstr>PowerPoint Presentation</vt:lpstr>
      <vt:lpstr>Database Transactions</vt:lpstr>
      <vt:lpstr>OpenEdge Transactions</vt:lpstr>
      <vt:lpstr>Transaction Rollback</vt:lpstr>
      <vt:lpstr>Business Transactions</vt:lpstr>
      <vt:lpstr>Transactions at Run-Time</vt:lpstr>
      <vt:lpstr>Ad-Hoc Accidents</vt:lpstr>
      <vt:lpstr>Preventing Ad-Hoc Accidents</vt:lpstr>
      <vt:lpstr>Long Lasting Transactions Considered Harmful</vt:lpstr>
      <vt:lpstr>Interactive Transaction Scope Test Code</vt:lpstr>
      <vt:lpstr>“Chunking” Transactions</vt:lpstr>
      <vt:lpstr>Finding Transaction Scope With COMPILE</vt:lpstr>
      <vt:lpstr>trx1.lis</vt:lpstr>
      <vt:lpstr>trx2.lis</vt:lpstr>
      <vt:lpstr>trx3.lis</vt:lpstr>
      <vt:lpstr>Best Practices – Transactions</vt:lpstr>
      <vt:lpstr>PowerPoint Presentation</vt:lpstr>
      <vt:lpstr>Record Locks</vt:lpstr>
      <vt:lpstr>Share-lock Considered Harmful</vt:lpstr>
      <vt:lpstr>RELEASE Statement</vt:lpstr>
      <vt:lpstr>RELEASE Statement</vt:lpstr>
      <vt:lpstr>RELEASE Is Not About Locks</vt:lpstr>
      <vt:lpstr>RELEASE and Record Locks</vt:lpstr>
      <vt:lpstr>FIND CURRENT Does Not Free Locks Either</vt:lpstr>
      <vt:lpstr>Best Practices – Record Locks</vt:lpstr>
      <vt:lpstr>PowerPoint Presentation</vt:lpstr>
      <vt:lpstr>Buffers, Transactions and Locks</vt:lpstr>
      <vt:lpstr>Buffer &gt; Transaction</vt:lpstr>
      <vt:lpstr>Transaction &gt; Buffer</vt:lpstr>
      <vt:lpstr>Strong Scope – Error</vt:lpstr>
      <vt:lpstr>Proper Strong Scoped Update</vt:lpstr>
      <vt:lpstr>PowerPoint Presentation</vt:lpstr>
      <vt:lpstr>PowerPoint Presentation</vt:lpstr>
      <vt:lpstr>PowerPoint Presentation</vt:lpstr>
      <vt:lpstr>Not Covered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OpenEdge DBA Worst Practices</dc:title>
  <dc:creator>Tom Bascom</dc:creator>
  <cp:lastModifiedBy>Tom Bascom</cp:lastModifiedBy>
  <cp:revision>911</cp:revision>
  <cp:lastPrinted>2016-06-21T00:59:27Z</cp:lastPrinted>
  <dcterms:created xsi:type="dcterms:W3CDTF">2009-05-28T13:01:27Z</dcterms:created>
  <dcterms:modified xsi:type="dcterms:W3CDTF">2019-10-04T14:50:27Z</dcterms:modified>
</cp:coreProperties>
</file>