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4" r:id="rId4"/>
    <p:sldId id="265" r:id="rId5"/>
    <p:sldId id="26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04E6D4-C7CC-43AB-9B55-986B47B95CC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0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406333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1332738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1640408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004E6D4-C7CC-43AB-9B55-986B47B95CC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31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2862652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255855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406827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187298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B492D8-C00A-4FD5-A36D-6021A423FF09}" type="datetimeFigureOut">
              <a:rPr lang="zh-CN" altLang="en-US" smtClean="0"/>
              <a:t>2018/11/9</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2246458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7B492D8-C00A-4FD5-A36D-6021A423FF09}"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004E6D4-C7CC-43AB-9B55-986B47B95CC8}" type="slidenum">
              <a:rPr lang="zh-CN" altLang="en-US" smtClean="0"/>
              <a:t>‹#›</a:t>
            </a:fld>
            <a:endParaRPr lang="zh-CN" altLang="en-US"/>
          </a:p>
        </p:txBody>
      </p:sp>
    </p:spTree>
    <p:extLst>
      <p:ext uri="{BB962C8B-B14F-4D97-AF65-F5344CB8AC3E}">
        <p14:creationId xmlns:p14="http://schemas.microsoft.com/office/powerpoint/2010/main" val="1560883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B492D8-C00A-4FD5-A36D-6021A423FF09}" type="datetimeFigureOut">
              <a:rPr lang="zh-CN" altLang="en-US" smtClean="0"/>
              <a:t>2018/11/9</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004E6D4-C7CC-43AB-9B55-986B47B95CC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127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(ICLR2017)A </a:t>
            </a:r>
            <a:r>
              <a:rPr lang="en-US" altLang="zh-CN" sz="3200" dirty="0"/>
              <a:t>STRUCTURED SELF-ATTENTIVE SENTENCE EMBEDDING</a:t>
            </a:r>
            <a:endParaRPr lang="zh-CN" altLang="en-US" sz="3200" dirty="0"/>
          </a:p>
        </p:txBody>
      </p:sp>
      <mc:AlternateContent xmlns:mc="http://schemas.openxmlformats.org/markup-compatibility/2006">
        <mc:Choice xmlns:a14="http://schemas.microsoft.com/office/drawing/2010/main" Requires="a14">
          <p:sp>
            <p:nvSpPr>
              <p:cNvPr id="5" name="内容占位符 2">
                <a:extLst>
                  <a:ext uri="{FF2B5EF4-FFF2-40B4-BE49-F238E27FC236}">
                    <a16:creationId xmlns:a16="http://schemas.microsoft.com/office/drawing/2014/main" xmlns="" id="{2E5037F8-49B9-488C-8DD2-3A2A2E34BB9A}"/>
                  </a:ext>
                </a:extLst>
              </p:cNvPr>
              <p:cNvSpPr>
                <a:spLocks noGrp="1"/>
              </p:cNvSpPr>
              <p:nvPr>
                <p:ph idx="1"/>
              </p:nvPr>
            </p:nvSpPr>
            <p:spPr>
              <a:xfrm>
                <a:off x="1097280" y="1845734"/>
                <a:ext cx="10058400" cy="4023360"/>
              </a:xfrm>
            </p:spPr>
            <p:txBody>
              <a:bodyPr>
                <a:normAutofit lnSpcReduction="10000"/>
              </a:bodyPr>
              <a:lstStyle/>
              <a:p>
                <a:pPr>
                  <a:buFont typeface="Wingdings" panose="05000000000000000000" pitchFamily="2" charset="2"/>
                  <a:buChar char="l"/>
                </a:pPr>
                <a:r>
                  <a:rPr lang="zh-CN" altLang="en-US" dirty="0" smtClean="0"/>
                  <a:t>贡献</a:t>
                </a:r>
                <a:r>
                  <a:rPr lang="en-US" altLang="zh-CN" dirty="0" smtClean="0"/>
                  <a:t>: </a:t>
                </a:r>
                <a:r>
                  <a:rPr lang="zh-CN" altLang="en-US" dirty="0" smtClean="0"/>
                  <a:t>提出了一个基于</a:t>
                </a:r>
                <a:r>
                  <a:rPr lang="en-US" altLang="zh-CN" dirty="0" smtClean="0"/>
                  <a:t>self-attention</a:t>
                </a:r>
                <a:r>
                  <a:rPr lang="zh-CN" altLang="en-US" dirty="0" smtClean="0"/>
                  <a:t>的句子分类模型以及一个有趣的正则化项</a:t>
                </a:r>
                <a:endParaRPr lang="en-US" altLang="zh-CN" dirty="0" smtClean="0"/>
              </a:p>
              <a:p>
                <a:pPr>
                  <a:buFont typeface="Wingdings" panose="05000000000000000000" pitchFamily="2" charset="2"/>
                  <a:buChar char="l"/>
                </a:pPr>
                <a14:m>
                  <m:oMath xmlns:m="http://schemas.openxmlformats.org/officeDocument/2006/math">
                    <m:r>
                      <a:rPr lang="en-US" altLang="zh-CN" b="0" i="1" smtClean="0">
                        <a:latin typeface="Cambria Math" panose="02040503050406030204" pitchFamily="18" charset="0"/>
                      </a:rPr>
                      <m:t>𝑀</m:t>
                    </m:r>
                    <m:r>
                      <a:rPr lang="en-US" altLang="zh-CN" i="1" smtClean="0">
                        <a:latin typeface="Cambria Math" panose="02040503050406030204" pitchFamily="18" charset="0"/>
                      </a:rPr>
                      <m:t>=</m:t>
                    </m:r>
                    <m:r>
                      <a:rPr lang="en-US" altLang="zh-CN" b="0" i="1" smtClean="0">
                        <a:latin typeface="Cambria Math" panose="02040503050406030204" pitchFamily="18" charset="0"/>
                      </a:rPr>
                      <m:t>𝐴𝐻</m:t>
                    </m:r>
                  </m:oMath>
                </a14:m>
                <a:endParaRPr lang="en-US" altLang="zh-CN" dirty="0" smtClean="0"/>
              </a:p>
              <a:p>
                <a:pPr>
                  <a:buFont typeface="Wingdings" panose="05000000000000000000" pitchFamily="2" charset="2"/>
                  <a:buChar char="l"/>
                </a:pPr>
                <a14:m>
                  <m:oMath xmlns:m="http://schemas.openxmlformats.org/officeDocument/2006/math">
                    <m:r>
                      <a:rPr lang="en-US" altLang="zh-CN" b="0" i="1" smtClean="0">
                        <a:latin typeface="Cambria Math" panose="02040503050406030204" pitchFamily="18" charset="0"/>
                      </a:rPr>
                      <m:t>𝑃</m:t>
                    </m:r>
                    <m:r>
                      <a:rPr lang="en-US" altLang="zh-CN" i="1" smtClean="0">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r>
                          <a:rPr lang="en-US" altLang="zh-CN" b="0" i="1" smtClean="0">
                            <a:latin typeface="Cambria Math" panose="02040503050406030204" pitchFamily="18" charset="0"/>
                          </a:rPr>
                          <m:t>𝐴</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𝐹</m:t>
                        </m:r>
                      </m:sub>
                      <m:sup>
                        <m:r>
                          <a:rPr lang="en-US" altLang="zh-CN" b="0" i="1" smtClean="0">
                            <a:latin typeface="Cambria Math" panose="02040503050406030204" pitchFamily="18" charset="0"/>
                          </a:rPr>
                          <m:t>2</m:t>
                        </m:r>
                      </m:sup>
                    </m:sSubSup>
                  </m:oMath>
                </a14:m>
                <a:endParaRPr lang="en-US" altLang="zh-CN" dirty="0" smtClean="0"/>
              </a:p>
              <a:p>
                <a:pPr>
                  <a:buFont typeface="Wingdings" panose="05000000000000000000" pitchFamily="2" charset="2"/>
                  <a:buChar char="l"/>
                </a:pPr>
                <a14:m>
                  <m:oMath xmlns:m="http://schemas.openxmlformats.org/officeDocument/2006/math">
                    <m:r>
                      <a:rPr lang="en-US" altLang="zh-CN" b="0" i="1" smtClean="0">
                        <a:latin typeface="Cambria Math" panose="02040503050406030204" pitchFamily="18" charset="0"/>
                      </a:rPr>
                      <m:t>0&lt;</m:t>
                    </m:r>
                    <m:sSub>
                      <m:sSubPr>
                        <m:ctrlPr>
                          <a:rPr lang="pt-BR" altLang="zh-CN" i="1" smtClean="0">
                            <a:latin typeface="Cambria Math" panose="02040503050406030204" pitchFamily="18" charset="0"/>
                          </a:rPr>
                        </m:ctrlPr>
                      </m:sSubPr>
                      <m:e>
                        <m:r>
                          <a:rPr lang="pt-BR" altLang="zh-CN"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nary>
                      <m:naryPr>
                        <m:chr m:val="∑"/>
                        <m:ctrlPr>
                          <a:rPr lang="pt-BR"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pt-BR" altLang="zh-CN" i="1" smtClean="0">
                            <a:latin typeface="Cambria Math" panose="02040503050406030204" pitchFamily="18" charset="0"/>
                          </a:rPr>
                          <m:t>=1</m:t>
                        </m:r>
                      </m:sub>
                      <m:sup>
                        <m:r>
                          <a:rPr lang="en-US" altLang="zh-CN" b="0" i="1" smtClean="0">
                            <a:latin typeface="Cambria Math" panose="02040503050406030204" pitchFamily="18" charset="0"/>
                          </a:rPr>
                          <m:t>𝑛</m:t>
                        </m:r>
                      </m:sup>
                      <m:e>
                        <m:sSubSup>
                          <m:sSubSupPr>
                            <m:ctrlPr>
                              <a:rPr lang="pt-BR"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𝑘</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𝑘</m:t>
                            </m:r>
                          </m:sub>
                          <m:sup>
                            <m:r>
                              <a:rPr lang="en-US" altLang="zh-CN" i="1">
                                <a:latin typeface="Cambria Math" panose="02040503050406030204" pitchFamily="18" charset="0"/>
                              </a:rPr>
                              <m:t>𝑗</m:t>
                            </m:r>
                          </m:sup>
                        </m:sSubSup>
                        <m:r>
                          <a:rPr lang="en-US" altLang="zh-CN" b="0" i="1" smtClean="0">
                            <a:latin typeface="Cambria Math" panose="02040503050406030204" pitchFamily="18" charset="0"/>
                          </a:rPr>
                          <m:t>&lt;1</m:t>
                        </m:r>
                      </m:e>
                    </m:nary>
                  </m:oMath>
                </a14:m>
                <a:endParaRPr lang="en-US" altLang="zh-CN" dirty="0" smtClean="0"/>
              </a:p>
              <a:p>
                <a:pPr>
                  <a:buFont typeface="Wingdings" panose="05000000000000000000" pitchFamily="2" charset="2"/>
                  <a:buChar char="l"/>
                </a:pPr>
                <a:r>
                  <a:rPr lang="zh-CN" altLang="en-US" dirty="0" smtClean="0"/>
                  <a:t>强迫每个</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a</m:t>
                        </m:r>
                      </m:e>
                      <m:sup>
                        <m:r>
                          <a:rPr lang="en-US" altLang="zh-CN" b="0" i="1" smtClean="0">
                            <a:latin typeface="Cambria Math" panose="02040503050406030204" pitchFamily="18" charset="0"/>
                          </a:rPr>
                          <m:t>𝑖</m:t>
                        </m:r>
                      </m:sup>
                    </m:sSup>
                  </m:oMath>
                </a14:m>
                <a:r>
                  <a:rPr lang="zh-CN" altLang="en-US" dirty="0" smtClean="0"/>
                  <a:t>只将注意力分配给少数几个词</a:t>
                </a:r>
                <a:endParaRPr lang="en-US" altLang="zh-CN" dirty="0" smtClean="0"/>
              </a:p>
              <a:p>
                <a:pPr>
                  <a:buFont typeface="Wingdings" panose="05000000000000000000" pitchFamily="2" charset="2"/>
                  <a:buChar char="l"/>
                </a:pPr>
                <a:r>
                  <a:rPr lang="zh-CN" altLang="en-US" dirty="0" smtClean="0"/>
                  <a:t>在</a:t>
                </a:r>
                <a:r>
                  <a:rPr lang="en-US" altLang="zh-CN" dirty="0"/>
                  <a:t>Author </a:t>
                </a:r>
                <a:r>
                  <a:rPr lang="en-US" altLang="zh-CN" dirty="0" smtClean="0"/>
                  <a:t>Profiling</a:t>
                </a:r>
                <a:r>
                  <a:rPr lang="zh-CN" altLang="en-US" dirty="0" smtClean="0"/>
                  <a:t>，</a:t>
                </a:r>
                <a:r>
                  <a:rPr lang="en-US" altLang="zh-CN" dirty="0" smtClean="0"/>
                  <a:t>Yelp</a:t>
                </a:r>
                <a:r>
                  <a:rPr lang="zh-CN" altLang="en-US" dirty="0" smtClean="0"/>
                  <a:t>，</a:t>
                </a:r>
                <a:r>
                  <a:rPr lang="en-US" altLang="zh-CN" dirty="0" smtClean="0"/>
                  <a:t>SNLI</a:t>
                </a:r>
                <a:r>
                  <a:rPr lang="zh-CN" altLang="en-US" dirty="0" smtClean="0"/>
                  <a:t>上都取得了</a:t>
                </a:r>
                <a:endParaRPr lang="en-US" altLang="zh-CN" dirty="0" smtClean="0"/>
              </a:p>
              <a:p>
                <a:pPr marL="0" indent="0">
                  <a:buNone/>
                </a:pPr>
                <a:r>
                  <a:rPr lang="zh-CN" altLang="en-US" dirty="0" smtClean="0"/>
                  <a:t>在当时看来非常好的效果。</a:t>
                </a:r>
                <a:endParaRPr lang="en-US" altLang="zh-CN" dirty="0" smtClean="0"/>
              </a:p>
              <a:p>
                <a:pPr>
                  <a:buFont typeface="Wingdings" panose="05000000000000000000" pitchFamily="2" charset="2"/>
                  <a:buChar char="l"/>
                </a:pPr>
                <a:r>
                  <a:rPr lang="en-US" altLang="zh-CN" dirty="0"/>
                  <a:t>(EMNLP-2018)Multi-Head Attention with </a:t>
                </a:r>
                <a:endParaRPr lang="en-US" altLang="zh-CN" dirty="0" smtClean="0"/>
              </a:p>
              <a:p>
                <a:pPr marL="0" indent="0">
                  <a:buNone/>
                </a:pPr>
                <a:r>
                  <a:rPr lang="en-US" altLang="zh-CN" dirty="0" smtClean="0"/>
                  <a:t>Disagreement </a:t>
                </a:r>
                <a:r>
                  <a:rPr lang="en-US" altLang="zh-CN" dirty="0"/>
                  <a:t>Regularization</a:t>
                </a:r>
                <a:endParaRPr lang="en-US" altLang="zh-CN" dirty="0"/>
              </a:p>
            </p:txBody>
          </p:sp>
        </mc:Choice>
        <mc:Fallback>
          <p:sp>
            <p:nvSpPr>
              <p:cNvPr id="5" name="内容占位符 2">
                <a:extLst>
                  <a:ext uri="{FF2B5EF4-FFF2-40B4-BE49-F238E27FC236}">
                    <a16:creationId xmlns:a16="http://schemas.microsoft.com/office/drawing/2014/main" xmlns="" id="{2E5037F8-49B9-488C-8DD2-3A2A2E34BB9A}"/>
                  </a:ext>
                </a:extLst>
              </p:cNvPr>
              <p:cNvSpPr>
                <a:spLocks noGrp="1" noRot="1" noChangeAspect="1" noMove="1" noResize="1" noEditPoints="1" noAdjustHandles="1" noChangeArrowheads="1" noChangeShapeType="1" noTextEdit="1"/>
              </p:cNvSpPr>
              <p:nvPr>
                <p:ph idx="1"/>
              </p:nvPr>
            </p:nvSpPr>
            <p:spPr>
              <a:xfrm>
                <a:off x="1097280" y="1845734"/>
                <a:ext cx="10058400" cy="4023360"/>
              </a:xfrm>
              <a:blipFill rotWithShape="0">
                <a:blip r:embed="rId2"/>
                <a:stretch>
                  <a:fillRect l="-1515" t="-2879"/>
                </a:stretch>
              </a:blipFill>
            </p:spPr>
            <p:txBody>
              <a:bodyPr/>
              <a:lstStyle/>
              <a:p>
                <a:r>
                  <a:rPr lang="zh-CN" altLang="en-US">
                    <a:noFill/>
                  </a:rPr>
                  <a:t> </a:t>
                </a:r>
              </a:p>
            </p:txBody>
          </p:sp>
        </mc:Fallback>
      </mc:AlternateContent>
      <p:pic>
        <p:nvPicPr>
          <p:cNvPr id="3" name="图片 2"/>
          <p:cNvPicPr>
            <a:picLocks noChangeAspect="1"/>
          </p:cNvPicPr>
          <p:nvPr/>
        </p:nvPicPr>
        <p:blipFill>
          <a:blip r:embed="rId3"/>
          <a:stretch>
            <a:fillRect/>
          </a:stretch>
        </p:blipFill>
        <p:spPr>
          <a:xfrm>
            <a:off x="5895067" y="2311878"/>
            <a:ext cx="4611562" cy="3248820"/>
          </a:xfrm>
          <a:prstGeom prst="rect">
            <a:avLst/>
          </a:prstGeom>
        </p:spPr>
      </p:pic>
    </p:spTree>
    <p:extLst>
      <p:ext uri="{BB962C8B-B14F-4D97-AF65-F5344CB8AC3E}">
        <p14:creationId xmlns:p14="http://schemas.microsoft.com/office/powerpoint/2010/main" val="4026651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(EMNLP-2018)Why Self-Attention? </a:t>
            </a:r>
            <a:r>
              <a:rPr lang="en-US" altLang="zh-CN" sz="3200" dirty="0"/>
              <a:t>A Targeted Evaluation of Neural Machine Translation Architectures</a:t>
            </a:r>
            <a:endParaRPr lang="zh-CN" altLang="en-US" sz="3200" dirty="0"/>
          </a:p>
        </p:txBody>
      </p:sp>
      <p:sp>
        <p:nvSpPr>
          <p:cNvPr id="4" name="内容占位符 3"/>
          <p:cNvSpPr>
            <a:spLocks noGrp="1"/>
          </p:cNvSpPr>
          <p:nvPr>
            <p:ph idx="1"/>
          </p:nvPr>
        </p:nvSpPr>
        <p:spPr/>
        <p:txBody>
          <a:bodyPr>
            <a:normAutofit fontScale="92500" lnSpcReduction="20000"/>
          </a:bodyPr>
          <a:lstStyle/>
          <a:p>
            <a:pPr>
              <a:buFont typeface="Wingdings" panose="05000000000000000000" pitchFamily="2" charset="2"/>
              <a:buChar char="l"/>
            </a:pPr>
            <a:r>
              <a:rPr lang="en-US" altLang="zh-CN" dirty="0" smtClean="0"/>
              <a:t> </a:t>
            </a:r>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dirty="0" smtClean="0"/>
              <a:t>在长距离主谓一致任务中，基于</a:t>
            </a:r>
            <a:r>
              <a:rPr lang="en-US" altLang="zh-CN" dirty="0" smtClean="0"/>
              <a:t>Self-attention</a:t>
            </a:r>
            <a:r>
              <a:rPr lang="zh-CN" altLang="en-US" dirty="0" smtClean="0"/>
              <a:t>模型和</a:t>
            </a:r>
            <a:r>
              <a:rPr lang="en-US" altLang="zh-CN" dirty="0" smtClean="0"/>
              <a:t>CNN</a:t>
            </a:r>
            <a:r>
              <a:rPr lang="zh-CN" altLang="en-US" dirty="0" smtClean="0"/>
              <a:t>模型相比于</a:t>
            </a:r>
            <a:r>
              <a:rPr lang="en-US" altLang="zh-CN" dirty="0" smtClean="0"/>
              <a:t>RNN</a:t>
            </a:r>
            <a:r>
              <a:rPr lang="zh-CN" altLang="en-US" dirty="0" smtClean="0"/>
              <a:t>并没有优势，证明</a:t>
            </a:r>
            <a:r>
              <a:rPr lang="en-US" altLang="zh-CN" dirty="0" smtClean="0"/>
              <a:t>self-attention</a:t>
            </a:r>
            <a:r>
              <a:rPr lang="zh-CN" altLang="en-US" dirty="0" smtClean="0"/>
              <a:t>并没有很好解决长期依赖问题。</a:t>
            </a:r>
            <a:endParaRPr lang="en-US" altLang="zh-CN" dirty="0" smtClean="0"/>
          </a:p>
          <a:p>
            <a:pPr>
              <a:buFont typeface="Wingdings" panose="05000000000000000000" pitchFamily="2" charset="2"/>
              <a:buChar char="l"/>
            </a:pPr>
            <a:r>
              <a:rPr lang="zh-CN" altLang="en-US" dirty="0" smtClean="0"/>
              <a:t>在语意消歧任务中，</a:t>
            </a:r>
            <a:r>
              <a:rPr lang="en-US" altLang="zh-CN" dirty="0" smtClean="0"/>
              <a:t>Self-attention</a:t>
            </a:r>
            <a:r>
              <a:rPr lang="zh-CN" altLang="en-US" dirty="0" smtClean="0"/>
              <a:t>模型比</a:t>
            </a:r>
            <a:r>
              <a:rPr lang="en-US" altLang="zh-CN" dirty="0" smtClean="0"/>
              <a:t>CNN</a:t>
            </a:r>
            <a:r>
              <a:rPr lang="zh-CN" altLang="en-US" dirty="0" smtClean="0"/>
              <a:t>和</a:t>
            </a:r>
            <a:r>
              <a:rPr lang="en-US" altLang="zh-CN" dirty="0" smtClean="0"/>
              <a:t>RNN</a:t>
            </a:r>
            <a:r>
              <a:rPr lang="zh-CN" altLang="en-US" dirty="0" smtClean="0"/>
              <a:t>好，证明</a:t>
            </a:r>
            <a:r>
              <a:rPr lang="en-US" altLang="zh-CN" dirty="0" smtClean="0"/>
              <a:t>self-attention</a:t>
            </a:r>
            <a:r>
              <a:rPr lang="zh-CN" altLang="en-US" dirty="0" smtClean="0"/>
              <a:t>在语意信息抽取方面表现强劲。</a:t>
            </a:r>
            <a:endParaRPr lang="en-US" altLang="zh-CN" dirty="0" smtClean="0"/>
          </a:p>
          <a:p>
            <a:pPr>
              <a:buFont typeface="Wingdings" panose="05000000000000000000" pitchFamily="2" charset="2"/>
              <a:buChar char="l"/>
            </a:pPr>
            <a:r>
              <a:rPr lang="zh-CN" altLang="en-US" dirty="0"/>
              <a:t>以上两个</a:t>
            </a:r>
            <a:r>
              <a:rPr lang="zh-CN" altLang="en-US" dirty="0" smtClean="0"/>
              <a:t>任务分别使用</a:t>
            </a:r>
            <a:r>
              <a:rPr lang="en-US" altLang="zh-CN" dirty="0" smtClean="0"/>
              <a:t>Lingeval97</a:t>
            </a:r>
            <a:r>
              <a:rPr lang="zh-CN" altLang="en-US" dirty="0" smtClean="0"/>
              <a:t>和</a:t>
            </a:r>
            <a:r>
              <a:rPr lang="en-US" altLang="zh-CN" dirty="0" err="1" smtClean="0"/>
              <a:t>ContraWSD</a:t>
            </a:r>
            <a:r>
              <a:rPr lang="zh-CN" altLang="en-US" dirty="0" smtClean="0"/>
              <a:t>这两个数据集。</a:t>
            </a:r>
            <a:endParaRPr lang="en-US" altLang="zh-CN" dirty="0" smtClean="0"/>
          </a:p>
          <a:p>
            <a:pPr>
              <a:buFont typeface="Wingdings" panose="05000000000000000000" pitchFamily="2" charset="2"/>
              <a:buChar char="l"/>
            </a:pPr>
            <a:r>
              <a:rPr lang="zh-CN" altLang="en-US" dirty="0" smtClean="0"/>
              <a:t>证明在</a:t>
            </a:r>
            <a:r>
              <a:rPr lang="en-US" altLang="zh-CN" dirty="0" smtClean="0"/>
              <a:t>head</a:t>
            </a:r>
            <a:r>
              <a:rPr lang="zh-CN" altLang="en-US" dirty="0" smtClean="0"/>
              <a:t>的数量对解决长期依赖问题有影响。</a:t>
            </a:r>
            <a:endParaRPr lang="en-US" altLang="zh-CN" dirty="0"/>
          </a:p>
          <a:p>
            <a:pPr>
              <a:buFont typeface="Wingdings" panose="05000000000000000000" pitchFamily="2" charset="2"/>
              <a:buChar char="l"/>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1899486" y="1845734"/>
            <a:ext cx="7531120" cy="2148949"/>
          </a:xfrm>
          <a:prstGeom prst="rect">
            <a:avLst/>
          </a:prstGeom>
        </p:spPr>
      </p:pic>
    </p:spTree>
    <p:extLst>
      <p:ext uri="{BB962C8B-B14F-4D97-AF65-F5344CB8AC3E}">
        <p14:creationId xmlns:p14="http://schemas.microsoft.com/office/powerpoint/2010/main" val="119909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(EMNLP-2018)Why Self-Attention? </a:t>
            </a:r>
            <a:r>
              <a:rPr lang="en-US" altLang="zh-CN" sz="3200" dirty="0"/>
              <a:t>A Targeted Evaluation of Neural Machine Translation Architectures</a:t>
            </a:r>
            <a:endParaRPr lang="zh-CN" altLang="en-US" sz="3200" dirty="0"/>
          </a:p>
        </p:txBody>
      </p:sp>
      <p:sp>
        <p:nvSpPr>
          <p:cNvPr id="4" name="内容占位符 3"/>
          <p:cNvSpPr>
            <a:spLocks noGrp="1"/>
          </p:cNvSpPr>
          <p:nvPr>
            <p:ph idx="1"/>
          </p:nvPr>
        </p:nvSpPr>
        <p:spPr/>
        <p:txBody>
          <a:bodyPr>
            <a:normAutofit/>
          </a:bodyPr>
          <a:lstStyle/>
          <a:p>
            <a:pPr>
              <a:buFont typeface="Wingdings" panose="05000000000000000000" pitchFamily="2" charset="2"/>
              <a:buChar char="l"/>
            </a:pPr>
            <a:r>
              <a:rPr lang="en-US" altLang="zh-CN" dirty="0"/>
              <a:t> </a:t>
            </a:r>
            <a:r>
              <a:rPr lang="en-US" altLang="zh-CN" dirty="0" smtClean="0"/>
              <a:t>Lingeval97</a:t>
            </a:r>
          </a:p>
          <a:p>
            <a:pPr>
              <a:buFont typeface="Wingdings" panose="05000000000000000000" pitchFamily="2" charset="2"/>
              <a:buChar char="l"/>
            </a:pPr>
            <a:endParaRPr lang="en-US" altLang="zh-CN" dirty="0"/>
          </a:p>
          <a:p>
            <a:pPr marL="0" indent="0">
              <a:buNone/>
            </a:pPr>
            <a:endParaRPr lang="en-US" altLang="zh-CN" dirty="0"/>
          </a:p>
          <a:p>
            <a:pPr marL="0" indent="0">
              <a:buNone/>
            </a:pPr>
            <a:endParaRPr lang="en-US" altLang="zh-CN" dirty="0" smtClean="0"/>
          </a:p>
          <a:p>
            <a:pPr>
              <a:buFont typeface="Wingdings" panose="05000000000000000000" pitchFamily="2" charset="2"/>
              <a:buChar char="l"/>
            </a:pPr>
            <a:r>
              <a:rPr lang="en-US" altLang="zh-CN" dirty="0" smtClean="0"/>
              <a:t>35105</a:t>
            </a:r>
            <a:r>
              <a:rPr lang="zh-CN" altLang="en-US" dirty="0" smtClean="0"/>
              <a:t>样本</a:t>
            </a:r>
            <a:endParaRPr lang="en-US" altLang="zh-CN" dirty="0" smtClean="0"/>
          </a:p>
          <a:p>
            <a:pPr>
              <a:buFont typeface="Wingdings" panose="05000000000000000000" pitchFamily="2" charset="2"/>
              <a:buChar char="l"/>
            </a:pPr>
            <a:r>
              <a:rPr lang="en-US" altLang="zh-CN" dirty="0" smtClean="0"/>
              <a:t>WMT17 </a:t>
            </a:r>
            <a:r>
              <a:rPr lang="zh-CN" altLang="en-US" dirty="0" smtClean="0"/>
              <a:t>作为训练集</a:t>
            </a:r>
            <a:endParaRPr lang="en-US" altLang="zh-CN" dirty="0" smtClean="0"/>
          </a:p>
          <a:p>
            <a:pPr>
              <a:buFont typeface="Wingdings" panose="05000000000000000000" pitchFamily="2" charset="2"/>
              <a:buChar char="l"/>
            </a:pPr>
            <a:r>
              <a:rPr lang="en-US" altLang="zh-CN" dirty="0" smtClean="0"/>
              <a:t>Newstest2013</a:t>
            </a:r>
            <a:r>
              <a:rPr lang="zh-CN" altLang="en-US" dirty="0" smtClean="0"/>
              <a:t>作为验证集</a:t>
            </a:r>
            <a:endParaRPr lang="en-US" altLang="zh-CN" dirty="0" smtClean="0"/>
          </a:p>
          <a:p>
            <a:pPr>
              <a:buFont typeface="Wingdings" panose="05000000000000000000" pitchFamily="2" charset="2"/>
              <a:buChar char="l"/>
            </a:pPr>
            <a:r>
              <a:rPr lang="en-US" altLang="zh-CN" dirty="0" smtClean="0"/>
              <a:t>Newstest2014</a:t>
            </a:r>
            <a:r>
              <a:rPr lang="zh-CN" altLang="en-US" dirty="0" smtClean="0"/>
              <a:t>和</a:t>
            </a:r>
            <a:r>
              <a:rPr lang="en-US" altLang="zh-CN" dirty="0" smtClean="0"/>
              <a:t>newstest2017</a:t>
            </a:r>
            <a:r>
              <a:rPr lang="zh-CN" altLang="en-US" dirty="0" smtClean="0"/>
              <a:t>作为测试集</a:t>
            </a:r>
            <a:r>
              <a:rPr lang="en-US" altLang="zh-CN" dirty="0" smtClean="0"/>
              <a:t> </a:t>
            </a: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marL="0"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1741943" y="2598396"/>
            <a:ext cx="4218910" cy="952128"/>
          </a:xfrm>
          <a:prstGeom prst="rect">
            <a:avLst/>
          </a:prstGeom>
        </p:spPr>
      </p:pic>
      <p:pic>
        <p:nvPicPr>
          <p:cNvPr id="6" name="图片 5"/>
          <p:cNvPicPr>
            <a:picLocks noChangeAspect="1"/>
          </p:cNvPicPr>
          <p:nvPr/>
        </p:nvPicPr>
        <p:blipFill>
          <a:blip r:embed="rId3"/>
          <a:stretch>
            <a:fillRect/>
          </a:stretch>
        </p:blipFill>
        <p:spPr>
          <a:xfrm>
            <a:off x="5991611" y="2204660"/>
            <a:ext cx="5164069" cy="3416891"/>
          </a:xfrm>
          <a:prstGeom prst="rect">
            <a:avLst/>
          </a:prstGeom>
        </p:spPr>
      </p:pic>
    </p:spTree>
    <p:extLst>
      <p:ext uri="{BB962C8B-B14F-4D97-AF65-F5344CB8AC3E}">
        <p14:creationId xmlns:p14="http://schemas.microsoft.com/office/powerpoint/2010/main" val="344240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(EMNLP-2018)Why Self-Attention? </a:t>
            </a:r>
            <a:r>
              <a:rPr lang="en-US" altLang="zh-CN" sz="3200" dirty="0"/>
              <a:t>A Targeted Evaluation of Neural Machine Translation Architectures</a:t>
            </a:r>
            <a:endParaRPr lang="zh-CN" altLang="en-US" sz="3200" dirty="0"/>
          </a:p>
        </p:txBody>
      </p:sp>
      <p:sp>
        <p:nvSpPr>
          <p:cNvPr id="4" name="内容占位符 3"/>
          <p:cNvSpPr>
            <a:spLocks noGrp="1"/>
          </p:cNvSpPr>
          <p:nvPr>
            <p:ph idx="1"/>
          </p:nvPr>
        </p:nvSpPr>
        <p:spPr/>
        <p:txBody>
          <a:bodyPr>
            <a:normAutofit/>
          </a:bodyPr>
          <a:lstStyle/>
          <a:p>
            <a:pPr>
              <a:buFont typeface="Wingdings" panose="05000000000000000000" pitchFamily="2" charset="2"/>
              <a:buChar char="l"/>
            </a:pPr>
            <a:r>
              <a:rPr lang="en-US" altLang="zh-CN" dirty="0"/>
              <a:t> </a:t>
            </a:r>
            <a:r>
              <a:rPr lang="en-US" altLang="zh-CN" dirty="0" smtClean="0"/>
              <a:t>Lingeval97</a:t>
            </a:r>
          </a:p>
          <a:p>
            <a:pPr>
              <a:buFont typeface="Wingdings" panose="05000000000000000000" pitchFamily="2" charset="2"/>
              <a:buChar char="l"/>
            </a:pPr>
            <a:endParaRPr lang="en-US" altLang="zh-CN" dirty="0"/>
          </a:p>
          <a:p>
            <a:pPr marL="0" indent="0">
              <a:buNone/>
            </a:pPr>
            <a:endParaRPr lang="en-US" altLang="zh-CN" dirty="0"/>
          </a:p>
          <a:p>
            <a:pPr marL="0" indent="0">
              <a:buNone/>
            </a:pP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r>
              <a:rPr lang="zh-CN" altLang="en-US" dirty="0" smtClean="0"/>
              <a:t>在更小的数据集进行测试的时候</a:t>
            </a: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marL="0"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5" name="图片 4"/>
          <p:cNvPicPr>
            <a:picLocks noChangeAspect="1"/>
          </p:cNvPicPr>
          <p:nvPr/>
        </p:nvPicPr>
        <p:blipFill>
          <a:blip r:embed="rId2"/>
          <a:stretch>
            <a:fillRect/>
          </a:stretch>
        </p:blipFill>
        <p:spPr>
          <a:xfrm>
            <a:off x="5765702" y="2156716"/>
            <a:ext cx="4982811" cy="3542467"/>
          </a:xfrm>
          <a:prstGeom prst="rect">
            <a:avLst/>
          </a:prstGeom>
        </p:spPr>
      </p:pic>
      <p:pic>
        <p:nvPicPr>
          <p:cNvPr id="7" name="图片 6"/>
          <p:cNvPicPr>
            <a:picLocks noChangeAspect="1"/>
          </p:cNvPicPr>
          <p:nvPr/>
        </p:nvPicPr>
        <p:blipFill>
          <a:blip r:embed="rId3"/>
          <a:stretch>
            <a:fillRect/>
          </a:stretch>
        </p:blipFill>
        <p:spPr>
          <a:xfrm>
            <a:off x="1524907" y="2295964"/>
            <a:ext cx="4240795" cy="2018385"/>
          </a:xfrm>
          <a:prstGeom prst="rect">
            <a:avLst/>
          </a:prstGeom>
        </p:spPr>
      </p:pic>
    </p:spTree>
    <p:extLst>
      <p:ext uri="{BB962C8B-B14F-4D97-AF65-F5344CB8AC3E}">
        <p14:creationId xmlns:p14="http://schemas.microsoft.com/office/powerpoint/2010/main" val="3111259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(EMNLP-2018)Why Self-Attention? </a:t>
            </a:r>
            <a:r>
              <a:rPr lang="en-US" altLang="zh-CN" sz="3200" dirty="0"/>
              <a:t>A Targeted Evaluation of Neural Machine Translation Architectures</a:t>
            </a:r>
            <a:endParaRPr lang="zh-CN" altLang="en-US" sz="3200" dirty="0"/>
          </a:p>
        </p:txBody>
      </p:sp>
      <p:sp>
        <p:nvSpPr>
          <p:cNvPr id="4" name="内容占位符 3"/>
          <p:cNvSpPr>
            <a:spLocks noGrp="1"/>
          </p:cNvSpPr>
          <p:nvPr>
            <p:ph idx="1"/>
          </p:nvPr>
        </p:nvSpPr>
        <p:spPr/>
        <p:txBody>
          <a:bodyPr>
            <a:normAutofit/>
          </a:bodyPr>
          <a:lstStyle/>
          <a:p>
            <a:pPr>
              <a:buFont typeface="Wingdings" panose="05000000000000000000" pitchFamily="2" charset="2"/>
              <a:buChar char="l"/>
            </a:pPr>
            <a:r>
              <a:rPr lang="en-US" altLang="zh-CN" dirty="0"/>
              <a:t> </a:t>
            </a:r>
            <a:r>
              <a:rPr lang="en-US" altLang="zh-CN" dirty="0" err="1" smtClean="0"/>
              <a:t>ContraWSD</a:t>
            </a:r>
            <a:endParaRPr lang="en-US" altLang="zh-CN" dirty="0" smtClean="0"/>
          </a:p>
          <a:p>
            <a:pPr>
              <a:buFont typeface="Wingdings" panose="05000000000000000000" pitchFamily="2" charset="2"/>
              <a:buChar char="l"/>
            </a:pPr>
            <a:r>
              <a:rPr lang="zh-CN" altLang="en-US" dirty="0" smtClean="0"/>
              <a:t>每条数据包含一条正确翻译和多条歧义翻译，数据集中的歧义翻译是由将正确翻译中的某些词替换成其他的歧义词汇获得的，然后让模型在多条翻译中挑选出正确的翻译。</a:t>
            </a:r>
            <a:endParaRPr lang="en-US" altLang="zh-CN" dirty="0" smtClean="0"/>
          </a:p>
          <a:p>
            <a:pPr>
              <a:buFont typeface="Wingdings" panose="05000000000000000000" pitchFamily="2" charset="2"/>
              <a:buChar char="l"/>
            </a:pPr>
            <a:endParaRPr lang="en-US" altLang="zh-CN" dirty="0"/>
          </a:p>
          <a:p>
            <a:pPr>
              <a:buFont typeface="Wingdings" panose="05000000000000000000" pitchFamily="2" charset="2"/>
              <a:buChar char="l"/>
            </a:pPr>
            <a:endParaRPr lang="en-US" altLang="zh-CN" dirty="0" smtClean="0"/>
          </a:p>
          <a:p>
            <a:pPr>
              <a:buFont typeface="Wingdings" panose="05000000000000000000" pitchFamily="2" charset="2"/>
              <a:buChar char="l"/>
            </a:pPr>
            <a:endParaRPr lang="en-US" altLang="zh-CN" dirty="0"/>
          </a:p>
          <a:p>
            <a:pPr marL="0" indent="0">
              <a:buNone/>
            </a:pPr>
            <a:endParaRPr lang="en-US" altLang="zh-CN"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3" name="图片 2"/>
          <p:cNvPicPr>
            <a:picLocks noChangeAspect="1"/>
          </p:cNvPicPr>
          <p:nvPr/>
        </p:nvPicPr>
        <p:blipFill>
          <a:blip r:embed="rId2"/>
          <a:stretch>
            <a:fillRect/>
          </a:stretch>
        </p:blipFill>
        <p:spPr>
          <a:xfrm>
            <a:off x="3191695" y="2984601"/>
            <a:ext cx="5869569" cy="1914566"/>
          </a:xfrm>
          <a:prstGeom prst="rect">
            <a:avLst/>
          </a:prstGeom>
        </p:spPr>
      </p:pic>
    </p:spTree>
    <p:extLst>
      <p:ext uri="{BB962C8B-B14F-4D97-AF65-F5344CB8AC3E}">
        <p14:creationId xmlns:p14="http://schemas.microsoft.com/office/powerpoint/2010/main" val="238080690"/>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300</TotalTime>
  <Words>247</Words>
  <Application>Microsoft Office PowerPoint</Application>
  <PresentationFormat>宽屏</PresentationFormat>
  <Paragraphs>66</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宋体</vt:lpstr>
      <vt:lpstr>Calibri</vt:lpstr>
      <vt:lpstr>Calibri Light</vt:lpstr>
      <vt:lpstr>Cambria Math</vt:lpstr>
      <vt:lpstr>Wingdings</vt:lpstr>
      <vt:lpstr>回顾</vt:lpstr>
      <vt:lpstr>(ICLR2017)A STRUCTURED SELF-ATTENTIVE SENTENCE EMBEDDING</vt:lpstr>
      <vt:lpstr>(EMNLP-2018)Why Self-Attention? A Targeted Evaluation of Neural Machine Translation Architectures</vt:lpstr>
      <vt:lpstr>(EMNLP-2018)Why Self-Attention? A Targeted Evaluation of Neural Machine Translation Architectures</vt:lpstr>
      <vt:lpstr>(EMNLP-2018)Why Self-Attention? A Targeted Evaluation of Neural Machine Translation Architectures</vt:lpstr>
      <vt:lpstr>(EMNLP-2018)Why Self-Attention? A Targeted Evaluation of Neural Machine Translation Architectures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慧君</dc:creator>
  <cp:lastModifiedBy>lei cao</cp:lastModifiedBy>
  <cp:revision>13</cp:revision>
  <dcterms:created xsi:type="dcterms:W3CDTF">2018-10-12T03:28:07Z</dcterms:created>
  <dcterms:modified xsi:type="dcterms:W3CDTF">2018-11-09T09:47:13Z</dcterms:modified>
</cp:coreProperties>
</file>