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65" r:id="rId2"/>
    <p:sldId id="310" r:id="rId3"/>
    <p:sldId id="390" r:id="rId4"/>
    <p:sldId id="320" r:id="rId5"/>
    <p:sldId id="391" r:id="rId6"/>
    <p:sldId id="381" r:id="rId7"/>
    <p:sldId id="322" r:id="rId8"/>
    <p:sldId id="328" r:id="rId9"/>
    <p:sldId id="332" r:id="rId10"/>
    <p:sldId id="340" r:id="rId11"/>
    <p:sldId id="312" r:id="rId12"/>
    <p:sldId id="329" r:id="rId13"/>
    <p:sldId id="331" r:id="rId14"/>
    <p:sldId id="330" r:id="rId15"/>
    <p:sldId id="337" r:id="rId16"/>
    <p:sldId id="333" r:id="rId17"/>
    <p:sldId id="338" r:id="rId18"/>
    <p:sldId id="339" r:id="rId19"/>
    <p:sldId id="335" r:id="rId20"/>
    <p:sldId id="326" r:id="rId21"/>
    <p:sldId id="382" r:id="rId22"/>
    <p:sldId id="342" r:id="rId23"/>
    <p:sldId id="343" r:id="rId24"/>
    <p:sldId id="344" r:id="rId25"/>
    <p:sldId id="347" r:id="rId26"/>
    <p:sldId id="350" r:id="rId27"/>
    <p:sldId id="351" r:id="rId28"/>
    <p:sldId id="348" r:id="rId29"/>
    <p:sldId id="349" r:id="rId30"/>
    <p:sldId id="357" r:id="rId31"/>
    <p:sldId id="345" r:id="rId32"/>
    <p:sldId id="383" r:id="rId33"/>
    <p:sldId id="352" r:id="rId34"/>
    <p:sldId id="354" r:id="rId35"/>
    <p:sldId id="355" r:id="rId36"/>
    <p:sldId id="356" r:id="rId37"/>
    <p:sldId id="359" r:id="rId38"/>
    <p:sldId id="360" r:id="rId39"/>
    <p:sldId id="358" r:id="rId40"/>
    <p:sldId id="353" r:id="rId41"/>
    <p:sldId id="384" r:id="rId42"/>
    <p:sldId id="363" r:id="rId43"/>
    <p:sldId id="364" r:id="rId44"/>
    <p:sldId id="365" r:id="rId45"/>
    <p:sldId id="367" r:id="rId46"/>
    <p:sldId id="368" r:id="rId47"/>
    <p:sldId id="369" r:id="rId48"/>
    <p:sldId id="362" r:id="rId49"/>
    <p:sldId id="361" r:id="rId50"/>
    <p:sldId id="385" r:id="rId51"/>
    <p:sldId id="370" r:id="rId52"/>
    <p:sldId id="372" r:id="rId53"/>
    <p:sldId id="373" r:id="rId54"/>
    <p:sldId id="374" r:id="rId55"/>
    <p:sldId id="376" r:id="rId56"/>
    <p:sldId id="377" r:id="rId57"/>
    <p:sldId id="375" r:id="rId58"/>
    <p:sldId id="371" r:id="rId59"/>
    <p:sldId id="341" r:id="rId60"/>
    <p:sldId id="389" r:id="rId61"/>
    <p:sldId id="366" r:id="rId62"/>
    <p:sldId id="378" r:id="rId63"/>
    <p:sldId id="379" r:id="rId64"/>
    <p:sldId id="380" r:id="rId65"/>
    <p:sldId id="386" r:id="rId66"/>
    <p:sldId id="387" r:id="rId67"/>
    <p:sldId id="346" r:id="rId68"/>
    <p:sldId id="392" r:id="rId69"/>
    <p:sldId id="324" r:id="rId70"/>
    <p:sldId id="395" r:id="rId71"/>
    <p:sldId id="394" r:id="rId72"/>
    <p:sldId id="388" r:id="rId73"/>
    <p:sldId id="396" r:id="rId74"/>
    <p:sldId id="317" r:id="rId75"/>
    <p:sldId id="311" r:id="rId76"/>
    <p:sldId id="313" r:id="rId77"/>
    <p:sldId id="325" r:id="rId78"/>
    <p:sldId id="314" r:id="rId79"/>
    <p:sldId id="315" r:id="rId80"/>
    <p:sldId id="316" r:id="rId81"/>
    <p:sldId id="393" r:id="rId82"/>
    <p:sldId id="318" r:id="rId83"/>
    <p:sldId id="319" r:id="rId84"/>
  </p:sldIdLst>
  <p:sldSz cx="12188825" cy="6858000"/>
  <p:notesSz cx="6858000" cy="9144000"/>
  <p:custDataLst>
    <p:tags r:id="rId8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80176" autoAdjust="0"/>
  </p:normalViewPr>
  <p:slideViewPr>
    <p:cSldViewPr showGuides="1">
      <p:cViewPr varScale="1">
        <p:scale>
          <a:sx n="72" d="100"/>
          <a:sy n="72" d="100"/>
        </p:scale>
        <p:origin x="1254"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3E-4636-9268-2214CA86F52A}"/>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marker val="1"/>
        <c:smooth val="0"/>
        <c:axId val="401473768"/>
        <c:axId val="398691624"/>
      </c:lineChart>
      <c:catAx>
        <c:axId val="40147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URL Encountered</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The browser first checks its cache for the domain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Cached copy not found</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Domain resolved thru DNS request</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Cache primed</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Request occurs in background</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Domain cached</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DNS resolved ahead of time</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URL Encountered</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Cache checked for domain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Cached copy not found</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Domain resolved thru DNS request</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Connection made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TCP handshake</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Domain cached</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D549B0C-D6AF-4FDF-A52C-DCAD12A7EB0B}">
      <dgm:prSet phldrT="[Text]"/>
      <dgm:spPr/>
      <dgm:t>
        <a:bodyPr/>
        <a:lstStyle/>
        <a:p>
          <a:r>
            <a:rPr lang="en-US" dirty="0"/>
            <a:t>TLS negotiation</a:t>
          </a:r>
        </a:p>
      </dgm:t>
    </dgm:pt>
    <dgm:pt modelId="{30102BD8-28D4-406D-9955-53D38F4EC5A2}" type="parTrans" cxnId="{5269084D-977B-42F7-9CAB-A84D56DA9103}">
      <dgm:prSet/>
      <dgm:spPr/>
      <dgm:t>
        <a:bodyPr/>
        <a:lstStyle/>
        <a:p>
          <a:endParaRPr lang="en-US"/>
        </a:p>
      </dgm:t>
    </dgm:pt>
    <dgm:pt modelId="{44F5D846-6657-4324-8698-BB5FB993F831}" type="sibTrans" cxnId="{5269084D-977B-42F7-9CAB-A84D56DA9103}">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5269084D-977B-42F7-9CAB-A84D56DA9103}" srcId="{58828492-5CEF-4AFE-95CB-5D7E6A18158B}" destId="{6D549B0C-D6AF-4FDF-A52C-DCAD12A7EB0B}" srcOrd="1" destOrd="0" parTransId="{30102BD8-28D4-406D-9955-53D38F4EC5A2}" sibTransId="{44F5D846-6657-4324-8698-BB5FB993F831}"/>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260C75A5-D7D5-4958-87D6-6D668360B291}" type="presOf" srcId="{6D549B0C-D6AF-4FDF-A52C-DCAD12A7EB0B}" destId="{69C28D3B-E083-42DF-9EA0-916CA12125A9}" srcOrd="0"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F8C20DD2-839F-415F-BF8C-7D914AA8FF97}" type="presOf" srcId="{6D549B0C-D6AF-4FDF-A52C-DCAD12A7EB0B}" destId="{843715D2-C2C2-41EB-BDA3-21230FBA46DB}" srcOrd="1" destOrd="1"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Current page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Asset downloaded as low priority</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Asset cached</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Script are not executed yet</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Subsequent page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Scripts are executed now</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19E0C42E-9BEA-4714-8E64-69E6D626486E}">
      <dgm:prSet phldrT="[Text]"/>
      <dgm:spPr/>
      <dgm:t>
        <a:bodyPr/>
        <a:lstStyle/>
        <a:p>
          <a:r>
            <a:rPr lang="en-US" dirty="0"/>
            <a:t>Styles are not applied yet</a:t>
          </a:r>
        </a:p>
      </dgm:t>
    </dgm:pt>
    <dgm:pt modelId="{441274B3-1B3A-46F0-B7CD-B56DECCF0351}" type="parTrans" cxnId="{AA27EDB6-DF27-472A-97C2-EA89EFEE85AD}">
      <dgm:prSet/>
      <dgm:spPr/>
      <dgm:t>
        <a:bodyPr/>
        <a:lstStyle/>
        <a:p>
          <a:endParaRPr lang="en-US"/>
        </a:p>
      </dgm:t>
    </dgm:pt>
    <dgm:pt modelId="{DE8E120B-336D-4E4B-A523-DD28F07EFC94}" type="sibTrans" cxnId="{AA27EDB6-DF27-472A-97C2-EA89EFEE85AD}">
      <dgm:prSet/>
      <dgm:spPr/>
      <dgm:t>
        <a:bodyPr/>
        <a:lstStyle/>
        <a:p>
          <a:endParaRPr lang="en-US"/>
        </a:p>
      </dgm:t>
    </dgm:pt>
    <dgm:pt modelId="{349D4662-7581-42D9-AEEF-175D82405B52}">
      <dgm:prSet phldrT="[Text]"/>
      <dgm:spPr/>
      <dgm:t>
        <a:bodyPr/>
        <a:lstStyle/>
        <a:p>
          <a:r>
            <a:rPr lang="en-US" dirty="0"/>
            <a:t>Styles are applied now</a:t>
          </a:r>
        </a:p>
      </dgm:t>
    </dgm:pt>
    <dgm:pt modelId="{35E3AA6F-41CD-467A-9A7E-BF46C0678823}" type="parTrans" cxnId="{CF5CF34D-054C-4B3E-A28C-AB7433B36D95}">
      <dgm:prSet/>
      <dgm:spPr/>
      <dgm:t>
        <a:bodyPr/>
        <a:lstStyle/>
        <a:p>
          <a:endParaRPr lang="en-US"/>
        </a:p>
      </dgm:t>
    </dgm:pt>
    <dgm:pt modelId="{4D25C2C1-2A19-4F3D-B275-171EF63986B2}" type="sibTrans" cxnId="{CF5CF34D-054C-4B3E-A28C-AB7433B36D95}">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CF5CF34D-054C-4B3E-A28C-AB7433B36D95}" srcId="{58828492-5CEF-4AFE-95CB-5D7E6A18158B}" destId="{349D4662-7581-42D9-AEEF-175D82405B52}" srcOrd="1" destOrd="0" parTransId="{35E3AA6F-41CD-467A-9A7E-BF46C0678823}" sibTransId="{4D25C2C1-2A19-4F3D-B275-171EF63986B2}"/>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158B0A96-515F-410D-A305-3823000DD714}" type="presOf" srcId="{349D4662-7581-42D9-AEEF-175D82405B52}" destId="{843715D2-C2C2-41EB-BDA3-21230FBA46DB}" srcOrd="1" destOrd="1" presId="urn:microsoft.com/office/officeart/2005/8/layout/hProcess4"/>
    <dgm:cxn modelId="{299DB7A7-1E06-4FE9-BBB8-97F377767C33}" type="presOf" srcId="{349D4662-7581-42D9-AEEF-175D82405B52}" destId="{69C28D3B-E083-42DF-9EA0-916CA12125A9}" srcOrd="0"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AA27EDB6-DF27-472A-97C2-EA89EFEE85AD}" srcId="{F6D27D1B-CDCB-481F-B8FA-AB31B2A119DE}" destId="{19E0C42E-9BEA-4714-8E64-69E6D626486E}" srcOrd="1" destOrd="0" parTransId="{441274B3-1B3A-46F0-B7CD-B56DECCF0351}" sibTransId="{DE8E120B-336D-4E4B-A523-DD28F07EFC94}"/>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3429A7C6-02FD-43A9-B845-20CDB70A7C0B}" type="presOf" srcId="{19E0C42E-9BEA-4714-8E64-69E6D626486E}"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39E13FD0-3001-4F82-8356-FF211680789F}" type="presOf" srcId="{19E0C42E-9BEA-4714-8E64-69E6D626486E}" destId="{67FFE978-6FBE-4424-80BE-B9E4B4DD0695}" srcOrd="1" destOrd="1"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Current page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Resource downloaded early as high priority</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Page renders</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Resource is preloaded in cache</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Still current page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Resource is available when required</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Current page loading</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Next page is loaded by the browser</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Next page requested</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Link to URL is clicked</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Next page available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The next page renders immediately</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Title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Task description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Task description</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Task description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The browser first checks its cache for the domain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URL Encountered</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Domain resolved thru DNS request</a:t>
          </a:r>
        </a:p>
        <a:p>
          <a:pPr marL="228600" lvl="1" indent="-228600" algn="l" defTabSz="1066800">
            <a:lnSpc>
              <a:spcPct val="90000"/>
            </a:lnSpc>
            <a:spcBef>
              <a:spcPct val="0"/>
            </a:spcBef>
            <a:spcAft>
              <a:spcPct val="15000"/>
            </a:spcAft>
            <a:buChar char="•"/>
          </a:pPr>
          <a:r>
            <a:rPr lang="en-US" sz="2400" kern="1200" dirty="0"/>
            <a:t>Domain cached</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Cached copy not found</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Request occurs in background</a:t>
          </a:r>
        </a:p>
        <a:p>
          <a:pPr marL="228600" lvl="1" indent="-228600" algn="l" defTabSz="1066800">
            <a:lnSpc>
              <a:spcPct val="90000"/>
            </a:lnSpc>
            <a:spcBef>
              <a:spcPct val="0"/>
            </a:spcBef>
            <a:spcAft>
              <a:spcPct val="15000"/>
            </a:spcAft>
            <a:buChar char="•"/>
          </a:pPr>
          <a:r>
            <a:rPr lang="en-US" sz="2400" kern="1200" dirty="0"/>
            <a:t>DNS resolved ahead of time</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Cache primed</a:t>
          </a:r>
        </a:p>
      </dsp:txBody>
      <dsp:txXfrm>
        <a:off x="6950595" y="2658781"/>
        <a:ext cx="2122325" cy="813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Cache checked for domain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URL Encountered</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Domain resolved thru DNS request</a:t>
          </a:r>
        </a:p>
        <a:p>
          <a:pPr marL="228600" lvl="1" indent="-228600" algn="l" defTabSz="1066800">
            <a:lnSpc>
              <a:spcPct val="90000"/>
            </a:lnSpc>
            <a:spcBef>
              <a:spcPct val="0"/>
            </a:spcBef>
            <a:spcAft>
              <a:spcPct val="15000"/>
            </a:spcAft>
            <a:buChar char="•"/>
          </a:pPr>
          <a:r>
            <a:rPr lang="en-US" sz="2400" kern="1200" dirty="0"/>
            <a:t>Domain cached</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Cached copy not found</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TCP handshake</a:t>
          </a:r>
        </a:p>
        <a:p>
          <a:pPr marL="228600" lvl="1" indent="-228600" algn="l" defTabSz="1066800">
            <a:lnSpc>
              <a:spcPct val="90000"/>
            </a:lnSpc>
            <a:spcBef>
              <a:spcPct val="0"/>
            </a:spcBef>
            <a:spcAft>
              <a:spcPct val="15000"/>
            </a:spcAft>
            <a:buChar char="•"/>
          </a:pPr>
          <a:r>
            <a:rPr lang="en-US" sz="2400" kern="1200" dirty="0"/>
            <a:t>TLS negotiation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Connection made</a:t>
          </a:r>
        </a:p>
      </dsp:txBody>
      <dsp:txXfrm>
        <a:off x="6950595" y="2658781"/>
        <a:ext cx="2122325" cy="813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Asset downloaded as low priority</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Current page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Script are not executed yet</a:t>
          </a:r>
        </a:p>
        <a:p>
          <a:pPr marL="228600" lvl="1" indent="-228600" algn="l" defTabSz="1066800">
            <a:lnSpc>
              <a:spcPct val="90000"/>
            </a:lnSpc>
            <a:spcBef>
              <a:spcPct val="0"/>
            </a:spcBef>
            <a:spcAft>
              <a:spcPct val="15000"/>
            </a:spcAft>
            <a:buChar char="•"/>
          </a:pPr>
          <a:r>
            <a:rPr lang="en-US" sz="2400" kern="1200" dirty="0"/>
            <a:t>Styles are not applied yet</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Asset cached</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Scripts are executed now</a:t>
          </a:r>
        </a:p>
        <a:p>
          <a:pPr marL="228600" lvl="1" indent="-228600" algn="l" defTabSz="1066800">
            <a:lnSpc>
              <a:spcPct val="90000"/>
            </a:lnSpc>
            <a:spcBef>
              <a:spcPct val="0"/>
            </a:spcBef>
            <a:spcAft>
              <a:spcPct val="15000"/>
            </a:spcAft>
            <a:buChar char="•"/>
          </a:pPr>
          <a:r>
            <a:rPr lang="en-US" sz="2400" kern="1200" dirty="0"/>
            <a:t>Styles are applied now</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Subsequent page</a:t>
          </a:r>
        </a:p>
      </dsp:txBody>
      <dsp:txXfrm>
        <a:off x="6950595" y="2658781"/>
        <a:ext cx="2122325" cy="813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Resource downloaded early as high priority</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Current page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Resource is preloaded in cache</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Page renders</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Resource is available when required</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Still current page</a:t>
          </a:r>
        </a:p>
      </dsp:txBody>
      <dsp:txXfrm>
        <a:off x="6950595" y="2658781"/>
        <a:ext cx="2122325" cy="813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Next page is loaded by the browser</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Current page loading</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Link to URL is clicked</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Next page requested</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next page renders immediately</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Next page available</a:t>
          </a:r>
        </a:p>
      </dsp:txBody>
      <dsp:txXfrm>
        <a:off x="6950595" y="2658781"/>
        <a:ext cx="2122325" cy="8134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Task description</a:t>
          </a:r>
          <a:endParaRPr lang="en-US" sz="2400" kern="1200" dirty="0"/>
        </a:p>
        <a:p>
          <a:pPr marL="228600" lvl="1" indent="-228600" algn="l" defTabSz="1066800">
            <a:lnSpc>
              <a:spcPct val="90000"/>
            </a:lnSpc>
            <a:spcBef>
              <a:spcPct val="0"/>
            </a:spcBef>
            <a:spcAft>
              <a:spcPct val="15000"/>
            </a:spcAft>
            <a:buChar char="•"/>
          </a:pPr>
          <a:r>
            <a:rPr lang="en-US" sz="2400" kern="1200" dirty="0"/>
            <a:t>Task description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11/12/2019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11/12/2019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3perf.com/talks/web-perf-101/#css-block-rendering-1"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s.google.com/web/updates/2018/07/nostate-prefetch" TargetMode="External"/><Relationship Id="rId2" Type="http://schemas.openxmlformats.org/officeDocument/2006/relationships/slide" Target="../slides/slide58.xml"/><Relationship Id="rId1" Type="http://schemas.openxmlformats.org/officeDocument/2006/relationships/notesMaster" Target="../notesMasters/notesMaster1.xml"/><Relationship Id="rId5" Type="http://schemas.openxmlformats.org/officeDocument/2006/relationships/hyperlink" Target="https://twitter.com/bluesmoon/status/1108412360828563456" TargetMode="External"/><Relationship Id="rId4" Type="http://schemas.openxmlformats.org/officeDocument/2006/relationships/hyperlink" Target="https://bugzilla.mozilla.org/show_bug.cgi?id=730101"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eveloper.mozilla.org/en-US/docs/Web/HTML/Preloading_content#What_types_of_content_can_be_preloaded"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s://fetch.spec.whatwg.org/#concept-request-destina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595734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DNS prefetching allows the browser to start the connection to Google’s Fonts domains in the background as soon as the page begins to load. This means that by the time the browser is ready to make a request, some of the work is already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177614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In this scenario, the Roboto font is only used in one child processing path an the AJAX call occurs in two of the three paths. However, in one of the paths, the AJAX call occurs at the end of the path. Therefore, it may be reasonable to assume that neither resource will be called into play during a significant number of user visits.</a:t>
            </a:r>
          </a:p>
        </p:txBody>
      </p:sp>
      <p:sp>
        <p:nvSpPr>
          <p:cNvPr id="4" name="Slide Number Placeholder 3"/>
          <p:cNvSpPr>
            <a:spLocks noGrp="1"/>
          </p:cNvSpPr>
          <p:nvPr>
            <p:ph type="sldNum" sz="quarter" idx="5"/>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23970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The landing page does not use any of the resources it prefetches, but triggering the resolution of these domains does not impact it as the work is being done in the background. When the user navigates away from this page, work has already been started on resolving the domains of resources that will be consumed by subsequent pages.</a:t>
            </a:r>
          </a:p>
        </p:txBody>
      </p:sp>
      <p:sp>
        <p:nvSpPr>
          <p:cNvPr id="4" name="Slide Number Placeholder 3"/>
          <p:cNvSpPr>
            <a:spLocks noGrp="1"/>
          </p:cNvSpPr>
          <p:nvPr>
            <p:ph type="sldNum" sz="quarter" idx="5"/>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4197018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2026045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22</a:t>
            </a:fld>
            <a:endParaRPr lang="en-US"/>
          </a:p>
        </p:txBody>
      </p:sp>
    </p:spTree>
    <p:extLst>
      <p:ext uri="{BB962C8B-B14F-4D97-AF65-F5344CB8AC3E}">
        <p14:creationId xmlns:p14="http://schemas.microsoft.com/office/powerpoint/2010/main" val="54754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23</a:t>
            </a:fld>
            <a:endParaRPr lang="en-US"/>
          </a:p>
        </p:txBody>
      </p:sp>
    </p:spTree>
    <p:extLst>
      <p:ext uri="{BB962C8B-B14F-4D97-AF65-F5344CB8AC3E}">
        <p14:creationId xmlns:p14="http://schemas.microsoft.com/office/powerpoint/2010/main" val="13855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24</a:t>
            </a:fld>
            <a:endParaRPr lang="en-US"/>
          </a:p>
        </p:txBody>
      </p:sp>
    </p:spTree>
    <p:extLst>
      <p:ext uri="{BB962C8B-B14F-4D97-AF65-F5344CB8AC3E}">
        <p14:creationId xmlns:p14="http://schemas.microsoft.com/office/powerpoint/2010/main" val="3852549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Begins the same as the </a:t>
            </a:r>
            <a:r>
              <a:rPr lang="en-US" sz="1200" b="1" kern="1200" dirty="0" err="1">
                <a:solidFill>
                  <a:schemeClr val="tx1"/>
                </a:solidFill>
                <a:effectLst/>
                <a:latin typeface="+mn-lt"/>
                <a:ea typeface="+mn-ea"/>
                <a:cs typeface="+mn-cs"/>
              </a:rPr>
              <a:t>dns</a:t>
            </a:r>
            <a:r>
              <a:rPr lang="en-US" sz="1200" b="1" kern="1200" dirty="0">
                <a:solidFill>
                  <a:schemeClr val="tx1"/>
                </a:solidFill>
                <a:effectLst/>
                <a:latin typeface="+mn-lt"/>
                <a:ea typeface="+mn-ea"/>
                <a:cs typeface="+mn-cs"/>
              </a:rPr>
              <a:t>-prefetch</a:t>
            </a:r>
            <a:r>
              <a:rPr lang="en-US" sz="1200" kern="1200" dirty="0">
                <a:solidFill>
                  <a:schemeClr val="tx1"/>
                </a:solidFill>
                <a:effectLst/>
                <a:latin typeface="+mn-lt"/>
                <a:ea typeface="+mn-ea"/>
                <a:cs typeface="+mn-cs"/>
              </a:rPr>
              <a:t> hint: when the browser encounters these URLs, it first checks its cache, and then, lacking a cached copy, resolves the domain to the associated IP address through a request from the DNS server.</a:t>
            </a:r>
          </a:p>
          <a:p>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next performs the TCP handshake and TLS negotiation, if using https, to establish a connection to the domain.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requests happen in the background in a way that doesn’t block the rendering of the page.</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25</a:t>
            </a:fld>
            <a:endParaRPr lang="en-US"/>
          </a:p>
        </p:txBody>
      </p:sp>
    </p:spTree>
    <p:extLst>
      <p:ext uri="{BB962C8B-B14F-4D97-AF65-F5344CB8AC3E}">
        <p14:creationId xmlns:p14="http://schemas.microsoft.com/office/powerpoint/2010/main" val="654966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 row of icons represents the order of execution. Moving from left to right, the website is loaded into the browser and ready for user interaction. JavaScript is then executed that fires off an AJAX request to an unconnected domain. Resolution of the request is delayed while browser awaits action from the API, which interrupts the user’s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bottom row of icons represents the actual or perceived performance from the user’s perspective. After the site is loaded in the browser, the user if off to the races. When then trigger the AJAX request to the API, things start to slow down (imagine that needed data is to be returned by the API and the user needs to see that data before deciding what to do next). The slow down is due to the browser having to perform the steps necessary to connect to the API in order to retrieve the data.</a:t>
            </a:r>
          </a:p>
        </p:txBody>
      </p:sp>
      <p:sp>
        <p:nvSpPr>
          <p:cNvPr id="4" name="Slide Number Placeholder 3"/>
          <p:cNvSpPr>
            <a:spLocks noGrp="1"/>
          </p:cNvSpPr>
          <p:nvPr>
            <p:ph type="sldNum" sz="quarter" idx="5"/>
          </p:nvPr>
        </p:nvSpPr>
        <p:spPr/>
        <p:txBody>
          <a:bodyPr/>
          <a:lstStyle/>
          <a:p>
            <a:fld id="{F93199CD-3E1B-4AE6-990F-76F925F5EA9F}" type="slidenum">
              <a:rPr lang="en-US" smtClean="0"/>
              <a:t>26</a:t>
            </a:fld>
            <a:endParaRPr lang="en-US"/>
          </a:p>
        </p:txBody>
      </p:sp>
    </p:spTree>
    <p:extLst>
      <p:ext uri="{BB962C8B-B14F-4D97-AF65-F5344CB8AC3E}">
        <p14:creationId xmlns:p14="http://schemas.microsoft.com/office/powerpoint/2010/main" val="4289592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 row of icons represents the order of execution. Moving from left to right, the website is loaded into the browser and ready for user interaction. JavaScript is then executed that fires off an AJAX request to an unconnected domain. Resolution of the request is delayed while browser awaits action from the API, which interrupts the user’s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bottom row of icons represents the actual or perceived performance from the user’s perspective. After the site is loaded in the browser, the user if off to the races. When then trigger the AJAX request to the API, things start to slow down (imagine that needed data is to be returned by the API and the user needs to see that data before deciding what to do next). The slow down is due to the browser having to perform the steps necessary to connect to the API in order to retrieve the data.</a:t>
            </a:r>
          </a:p>
        </p:txBody>
      </p:sp>
      <p:sp>
        <p:nvSpPr>
          <p:cNvPr id="4" name="Slide Number Placeholder 3"/>
          <p:cNvSpPr>
            <a:spLocks noGrp="1"/>
          </p:cNvSpPr>
          <p:nvPr>
            <p:ph type="sldNum" sz="quarter" idx="5"/>
          </p:nvPr>
        </p:nvSpPr>
        <p:spPr/>
        <p:txBody>
          <a:bodyPr/>
          <a:lstStyle/>
          <a:p>
            <a:fld id="{F93199CD-3E1B-4AE6-990F-76F925F5EA9F}" type="slidenum">
              <a:rPr lang="en-US" smtClean="0"/>
              <a:t>27</a:t>
            </a:fld>
            <a:endParaRPr lang="en-US"/>
          </a:p>
        </p:txBody>
      </p:sp>
    </p:spTree>
    <p:extLst>
      <p:ext uri="{BB962C8B-B14F-4D97-AF65-F5344CB8AC3E}">
        <p14:creationId xmlns:p14="http://schemas.microsoft.com/office/powerpoint/2010/main" val="253990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385607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In this scenario, the Roboto font from Google is used in all three processing paths and appears in the leading page of all three paths.</a:t>
            </a:r>
          </a:p>
          <a:p>
            <a:endParaRPr lang="en-US" dirty="0"/>
          </a:p>
          <a:p>
            <a:r>
              <a:rPr lang="en-US" dirty="0"/>
              <a:t>The call to api.my-app.com occurs in two of the paths and always with the last page.</a:t>
            </a:r>
          </a:p>
        </p:txBody>
      </p:sp>
      <p:sp>
        <p:nvSpPr>
          <p:cNvPr id="4" name="Slide Number Placeholder 3"/>
          <p:cNvSpPr>
            <a:spLocks noGrp="1"/>
          </p:cNvSpPr>
          <p:nvPr>
            <p:ph type="sldNum" sz="quarter" idx="5"/>
          </p:nvPr>
        </p:nvSpPr>
        <p:spPr/>
        <p:txBody>
          <a:bodyPr/>
          <a:lstStyle/>
          <a:p>
            <a:fld id="{F93199CD-3E1B-4AE6-990F-76F925F5EA9F}" type="slidenum">
              <a:rPr lang="en-US" smtClean="0"/>
              <a:t>28</a:t>
            </a:fld>
            <a:endParaRPr lang="en-US"/>
          </a:p>
        </p:txBody>
      </p:sp>
    </p:spTree>
    <p:extLst>
      <p:ext uri="{BB962C8B-B14F-4D97-AF65-F5344CB8AC3E}">
        <p14:creationId xmlns:p14="http://schemas.microsoft.com/office/powerpoint/2010/main" val="24130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The landing page aids the performance of all three of its child processing paths by kicking off the connections to the two Google Fonts domains ahead of the user navigating to those pages.</a:t>
            </a:r>
          </a:p>
          <a:p>
            <a:endParaRPr lang="en-US" dirty="0"/>
          </a:p>
          <a:p>
            <a:r>
              <a:rPr lang="en-US" dirty="0"/>
              <a:t>The landing page does not use any of the resources it prefetches, but triggering the connections of these domains does not impact it as the work is being done in the background. When the user navigates away from this page, work has already been started on connection to the resources that will be consumed by subsequent pages.</a:t>
            </a:r>
          </a:p>
        </p:txBody>
      </p:sp>
      <p:sp>
        <p:nvSpPr>
          <p:cNvPr id="4" name="Slide Number Placeholder 3"/>
          <p:cNvSpPr>
            <a:spLocks noGrp="1"/>
          </p:cNvSpPr>
          <p:nvPr>
            <p:ph type="sldNum" sz="quarter" idx="5"/>
          </p:nvPr>
        </p:nvSpPr>
        <p:spPr/>
        <p:txBody>
          <a:bodyPr/>
          <a:lstStyle/>
          <a:p>
            <a:fld id="{F93199CD-3E1B-4AE6-990F-76F925F5EA9F}" type="slidenum">
              <a:rPr lang="en-US" smtClean="0"/>
              <a:t>29</a:t>
            </a:fld>
            <a:endParaRPr lang="en-US"/>
          </a:p>
        </p:txBody>
      </p:sp>
    </p:spTree>
    <p:extLst>
      <p:ext uri="{BB962C8B-B14F-4D97-AF65-F5344CB8AC3E}">
        <p14:creationId xmlns:p14="http://schemas.microsoft.com/office/powerpoint/2010/main" val="2504105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you have a third-party resource in the page that you really need to load sooner, add </a:t>
            </a:r>
            <a:r>
              <a:rPr lang="en-US" dirty="0"/>
              <a:t>&lt;link </a:t>
            </a:r>
            <a:r>
              <a:rPr lang="en-US" dirty="0" err="1"/>
              <a:t>rel</a:t>
            </a:r>
            <a:r>
              <a:rPr lang="en-US" dirty="0"/>
              <a:t>="</a:t>
            </a:r>
            <a:r>
              <a:rPr lang="en-US" dirty="0" err="1"/>
              <a:t>preconnect</a:t>
            </a:r>
            <a:r>
              <a:rPr lang="en-US" dirty="0"/>
              <a:t>" /&gt;</a:t>
            </a:r>
            <a:r>
              <a:rPr lang="en-US" sz="1200" b="0" i="0" kern="1200" dirty="0">
                <a:solidFill>
                  <a:schemeClr val="tx1"/>
                </a:solidFill>
                <a:effectLst/>
                <a:latin typeface="+mn-lt"/>
                <a:ea typeface="+mn-ea"/>
                <a:cs typeface="+mn-cs"/>
              </a:rPr>
              <a:t> for that domain. It will instruct the browser to setup connection for that domain sooner.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30</a:t>
            </a:fld>
            <a:endParaRPr lang="en-US"/>
          </a:p>
        </p:txBody>
      </p:sp>
    </p:spTree>
    <p:extLst>
      <p:ext uri="{BB962C8B-B14F-4D97-AF65-F5344CB8AC3E}">
        <p14:creationId xmlns:p14="http://schemas.microsoft.com/office/powerpoint/2010/main" val="3615225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31</a:t>
            </a:fld>
            <a:endParaRPr lang="en-US"/>
          </a:p>
        </p:txBody>
      </p:sp>
    </p:spTree>
    <p:extLst>
      <p:ext uri="{BB962C8B-B14F-4D97-AF65-F5344CB8AC3E}">
        <p14:creationId xmlns:p14="http://schemas.microsoft.com/office/powerpoint/2010/main" val="255237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33</a:t>
            </a:fld>
            <a:endParaRPr lang="en-US"/>
          </a:p>
        </p:txBody>
      </p:sp>
    </p:spTree>
    <p:extLst>
      <p:ext uri="{BB962C8B-B14F-4D97-AF65-F5344CB8AC3E}">
        <p14:creationId xmlns:p14="http://schemas.microsoft.com/office/powerpoint/2010/main" val="2516200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34</a:t>
            </a:fld>
            <a:endParaRPr lang="en-US"/>
          </a:p>
        </p:txBody>
      </p:sp>
    </p:spTree>
    <p:extLst>
      <p:ext uri="{BB962C8B-B14F-4D97-AF65-F5344CB8AC3E}">
        <p14:creationId xmlns:p14="http://schemas.microsoft.com/office/powerpoint/2010/main" val="3144828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Limiting prefetching to only URLs from the same server would not offer any increased browser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browser is not required to follow this hint, it is important to still have a link to required assets on the pages that will consume them.</a:t>
            </a:r>
          </a:p>
        </p:txBody>
      </p:sp>
      <p:sp>
        <p:nvSpPr>
          <p:cNvPr id="4" name="Slide Number Placeholder 3"/>
          <p:cNvSpPr>
            <a:spLocks noGrp="1"/>
          </p:cNvSpPr>
          <p:nvPr>
            <p:ph type="sldNum" sz="quarter" idx="5"/>
          </p:nvPr>
        </p:nvSpPr>
        <p:spPr/>
        <p:txBody>
          <a:bodyPr/>
          <a:lstStyle/>
          <a:p>
            <a:fld id="{F93199CD-3E1B-4AE6-990F-76F925F5EA9F}" type="slidenum">
              <a:rPr lang="en-US" smtClean="0"/>
              <a:t>35</a:t>
            </a:fld>
            <a:endParaRPr lang="en-US"/>
          </a:p>
        </p:txBody>
      </p:sp>
    </p:spTree>
    <p:extLst>
      <p:ext uri="{BB962C8B-B14F-4D97-AF65-F5344CB8AC3E}">
        <p14:creationId xmlns:p14="http://schemas.microsoft.com/office/powerpoint/2010/main" val="2142243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download happens with a low priority, so it doesn’t interfere with more important resources on the current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browser doesn’t do anything with the resource after downloading it. Scripts aren’t executed, stylesheets aren’t applied. It’s just cached – so that when something else needs it, it’s available immediately.</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36</a:t>
            </a:fld>
            <a:endParaRPr lang="en-US"/>
          </a:p>
        </p:txBody>
      </p:sp>
    </p:spTree>
    <p:extLst>
      <p:ext uri="{BB962C8B-B14F-4D97-AF65-F5344CB8AC3E}">
        <p14:creationId xmlns:p14="http://schemas.microsoft.com/office/powerpoint/2010/main" val="113309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resources are downloaded by the pages consuming them.</a:t>
            </a:r>
          </a:p>
        </p:txBody>
      </p:sp>
      <p:sp>
        <p:nvSpPr>
          <p:cNvPr id="4" name="Slide Number Placeholder 3"/>
          <p:cNvSpPr>
            <a:spLocks noGrp="1"/>
          </p:cNvSpPr>
          <p:nvPr>
            <p:ph type="sldNum" sz="quarter" idx="5"/>
          </p:nvPr>
        </p:nvSpPr>
        <p:spPr/>
        <p:txBody>
          <a:bodyPr/>
          <a:lstStyle/>
          <a:p>
            <a:fld id="{F93199CD-3E1B-4AE6-990F-76F925F5EA9F}" type="slidenum">
              <a:rPr lang="en-US" smtClean="0"/>
              <a:t>37</a:t>
            </a:fld>
            <a:endParaRPr lang="en-US"/>
          </a:p>
        </p:txBody>
      </p:sp>
    </p:spTree>
    <p:extLst>
      <p:ext uri="{BB962C8B-B14F-4D97-AF65-F5344CB8AC3E}">
        <p14:creationId xmlns:p14="http://schemas.microsoft.com/office/powerpoint/2010/main" val="2301554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sequence, each page that logically precedes another executes a prefetching of resources used by trailing page in order to expediate the loading of the trailing page.</a:t>
            </a:r>
          </a:p>
        </p:txBody>
      </p:sp>
      <p:sp>
        <p:nvSpPr>
          <p:cNvPr id="4" name="Slide Number Placeholder 3"/>
          <p:cNvSpPr>
            <a:spLocks noGrp="1"/>
          </p:cNvSpPr>
          <p:nvPr>
            <p:ph type="sldNum" sz="quarter" idx="5"/>
          </p:nvPr>
        </p:nvSpPr>
        <p:spPr/>
        <p:txBody>
          <a:bodyPr/>
          <a:lstStyle/>
          <a:p>
            <a:fld id="{F93199CD-3E1B-4AE6-990F-76F925F5EA9F}" type="slidenum">
              <a:rPr lang="en-US" smtClean="0"/>
              <a:t>38</a:t>
            </a:fld>
            <a:endParaRPr lang="en-US"/>
          </a:p>
        </p:txBody>
      </p:sp>
    </p:spTree>
    <p:extLst>
      <p:ext uri="{BB962C8B-B14F-4D97-AF65-F5344CB8AC3E}">
        <p14:creationId xmlns:p14="http://schemas.microsoft.com/office/powerpoint/2010/main" val="65301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21404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39</a:t>
            </a:fld>
            <a:endParaRPr lang="en-US"/>
          </a:p>
        </p:txBody>
      </p:sp>
    </p:spTree>
    <p:extLst>
      <p:ext uri="{BB962C8B-B14F-4D97-AF65-F5344CB8AC3E}">
        <p14:creationId xmlns:p14="http://schemas.microsoft.com/office/powerpoint/2010/main" val="4081415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40</a:t>
            </a:fld>
            <a:endParaRPr lang="en-US"/>
          </a:p>
        </p:txBody>
      </p:sp>
    </p:spTree>
    <p:extLst>
      <p:ext uri="{BB962C8B-B14F-4D97-AF65-F5344CB8AC3E}">
        <p14:creationId xmlns:p14="http://schemas.microsoft.com/office/powerpoint/2010/main" val="3677690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preload</a:t>
            </a:r>
            <a:r>
              <a:rPr lang="en-US" sz="1200" kern="1200" dirty="0">
                <a:solidFill>
                  <a:schemeClr val="tx1"/>
                </a:solidFill>
                <a:effectLst/>
                <a:latin typeface="+mn-lt"/>
                <a:ea typeface="+mn-ea"/>
                <a:cs typeface="+mn-cs"/>
              </a:rPr>
              <a:t> is like </a:t>
            </a:r>
            <a:r>
              <a:rPr lang="en-US" sz="1200" b="1" kern="1200" dirty="0">
                <a:solidFill>
                  <a:schemeClr val="tx1"/>
                </a:solidFill>
                <a:effectLst/>
                <a:latin typeface="+mn-lt"/>
                <a:ea typeface="+mn-ea"/>
                <a:cs typeface="+mn-cs"/>
              </a:rPr>
              <a:t>prefetch</a:t>
            </a:r>
            <a:r>
              <a:rPr lang="en-US" sz="1200" kern="1200" dirty="0">
                <a:solidFill>
                  <a:schemeClr val="tx1"/>
                </a:solidFill>
                <a:effectLst/>
                <a:latin typeface="+mn-lt"/>
                <a:ea typeface="+mn-ea"/>
                <a:cs typeface="+mn-cs"/>
              </a:rPr>
              <a:t>, with the difference that if </a:t>
            </a:r>
            <a:r>
              <a:rPr lang="en-US" sz="1200" b="1" kern="1200" dirty="0">
                <a:solidFill>
                  <a:schemeClr val="tx1"/>
                </a:solidFill>
                <a:effectLst/>
                <a:latin typeface="+mn-lt"/>
                <a:ea typeface="+mn-ea"/>
                <a:cs typeface="+mn-cs"/>
              </a:rPr>
              <a:t>prefetch</a:t>
            </a:r>
            <a:r>
              <a:rPr lang="en-US" sz="1200" kern="1200" dirty="0">
                <a:solidFill>
                  <a:schemeClr val="tx1"/>
                </a:solidFill>
                <a:effectLst/>
                <a:latin typeface="+mn-lt"/>
                <a:ea typeface="+mn-ea"/>
                <a:cs typeface="+mn-cs"/>
              </a:rPr>
              <a:t> is used to initiate a request for a resource that will be needed in a </a:t>
            </a:r>
            <a:r>
              <a:rPr lang="en-US" sz="1200" i="1" kern="1200" dirty="0">
                <a:solidFill>
                  <a:schemeClr val="tx1"/>
                </a:solidFill>
                <a:effectLst/>
                <a:latin typeface="+mn-lt"/>
                <a:ea typeface="+mn-ea"/>
                <a:cs typeface="+mn-cs"/>
              </a:rPr>
              <a:t>subsequent</a:t>
            </a:r>
            <a:r>
              <a:rPr lang="en-US" sz="1200" kern="1200" dirty="0">
                <a:solidFill>
                  <a:schemeClr val="tx1"/>
                </a:solidFill>
                <a:effectLst/>
                <a:latin typeface="+mn-lt"/>
                <a:ea typeface="+mn-ea"/>
                <a:cs typeface="+mn-cs"/>
              </a:rPr>
              <a:t> route, </a:t>
            </a:r>
            <a:r>
              <a:rPr lang="en-US" sz="1200" b="1" kern="1200" dirty="0">
                <a:solidFill>
                  <a:schemeClr val="tx1"/>
                </a:solidFill>
                <a:effectLst/>
                <a:latin typeface="+mn-lt"/>
                <a:ea typeface="+mn-ea"/>
                <a:cs typeface="+mn-cs"/>
              </a:rPr>
              <a:t>preload</a:t>
            </a:r>
            <a:r>
              <a:rPr lang="en-US" sz="1200" kern="1200" dirty="0">
                <a:solidFill>
                  <a:schemeClr val="tx1"/>
                </a:solidFill>
                <a:effectLst/>
                <a:latin typeface="+mn-lt"/>
                <a:ea typeface="+mn-ea"/>
                <a:cs typeface="+mn-cs"/>
              </a:rPr>
              <a:t> is used to prefetch a resource that will be needed in the </a:t>
            </a:r>
            <a:r>
              <a:rPr lang="en-US" sz="1200" i="1" kern="1200" dirty="0">
                <a:solidFill>
                  <a:schemeClr val="tx1"/>
                </a:solidFill>
                <a:effectLst/>
                <a:latin typeface="+mn-lt"/>
                <a:ea typeface="+mn-ea"/>
                <a:cs typeface="+mn-cs"/>
              </a:rPr>
              <a:t>same</a:t>
            </a:r>
            <a:r>
              <a:rPr lang="en-US" sz="1200" kern="1200" dirty="0">
                <a:solidFill>
                  <a:schemeClr val="tx1"/>
                </a:solidFill>
                <a:effectLst/>
                <a:latin typeface="+mn-lt"/>
                <a:ea typeface="+mn-ea"/>
                <a:cs typeface="+mn-cs"/>
              </a:rPr>
              <a:t>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Fonts are probably the most important thing that gets hidden in the CSS. They are critical for rendering the text on the page, but they don’t get loaded until browser is sure that they are going to be used. That check happens only after CSS has been parsed, and applied, and the browser has matched CSS rules to the DOM nodes. This happens late in the page loading process and it often results in an unnecessary delay in text rendering. You can avoid it by using the </a:t>
            </a:r>
            <a:r>
              <a:rPr lang="en-US" sz="1200" b="1" kern="1200" dirty="0">
                <a:solidFill>
                  <a:schemeClr val="tx1"/>
                </a:solidFill>
                <a:effectLst/>
                <a:latin typeface="+mn-lt"/>
                <a:ea typeface="+mn-ea"/>
                <a:cs typeface="+mn-cs"/>
              </a:rPr>
              <a:t>preload</a:t>
            </a:r>
            <a:r>
              <a:rPr lang="en-US" sz="1200" kern="1200" dirty="0">
                <a:solidFill>
                  <a:schemeClr val="tx1"/>
                </a:solidFill>
                <a:effectLst/>
                <a:latin typeface="+mn-lt"/>
                <a:ea typeface="+mn-ea"/>
                <a:cs typeface="+mn-cs"/>
              </a:rPr>
              <a:t> attribute when you link fonts.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quote is Uncle Ben to Peter Parker.</a:t>
            </a:r>
          </a:p>
        </p:txBody>
      </p:sp>
      <p:sp>
        <p:nvSpPr>
          <p:cNvPr id="4" name="Slide Number Placeholder 3"/>
          <p:cNvSpPr>
            <a:spLocks noGrp="1"/>
          </p:cNvSpPr>
          <p:nvPr>
            <p:ph type="sldNum" sz="quarter" idx="5"/>
          </p:nvPr>
        </p:nvSpPr>
        <p:spPr/>
        <p:txBody>
          <a:bodyPr/>
          <a:lstStyle/>
          <a:p>
            <a:fld id="{F93199CD-3E1B-4AE6-990F-76F925F5EA9F}" type="slidenum">
              <a:rPr lang="en-US" smtClean="0"/>
              <a:t>42</a:t>
            </a:fld>
            <a:endParaRPr lang="en-US"/>
          </a:p>
        </p:txBody>
      </p:sp>
    </p:spTree>
    <p:extLst>
      <p:ext uri="{BB962C8B-B14F-4D97-AF65-F5344CB8AC3E}">
        <p14:creationId xmlns:p14="http://schemas.microsoft.com/office/powerpoint/2010/main" val="3804749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Per the </a:t>
            </a:r>
            <a:r>
              <a:rPr lang="en-US" sz="1200" b="0" i="0" u="none" strike="noStrike" kern="1200" dirty="0">
                <a:solidFill>
                  <a:schemeClr val="tx1"/>
                </a:solidFill>
                <a:effectLst/>
                <a:latin typeface="+mn-lt"/>
                <a:ea typeface="+mn-ea"/>
                <a:cs typeface="+mn-cs"/>
                <a:hlinkClick r:id="rId3"/>
              </a:rPr>
              <a:t>the Critical CSS approach</a:t>
            </a:r>
            <a:r>
              <a:rPr lang="en-US" sz="1200" b="0" i="0" kern="1200" dirty="0">
                <a:solidFill>
                  <a:schemeClr val="tx1"/>
                </a:solidFill>
                <a:effectLst/>
                <a:latin typeface="+mn-lt"/>
                <a:ea typeface="+mn-ea"/>
                <a:cs typeface="+mn-cs"/>
              </a:rPr>
              <a:t>, you split your CSS into two parts – critical (required for immediate rendering) and non-critical. With this approach, non-critical styles will start downloading only when JavaScript starts executing – which can be a few seconds after the first render. Instead of waiting for JS to execute, use </a:t>
            </a:r>
            <a:r>
              <a:rPr lang="en-US" dirty="0"/>
              <a:t>&lt;link </a:t>
            </a:r>
            <a:r>
              <a:rPr lang="en-US" dirty="0" err="1"/>
              <a:t>rel</a:t>
            </a:r>
            <a:r>
              <a:rPr lang="en-US" dirty="0"/>
              <a:t>="preload"&gt;</a:t>
            </a:r>
            <a:r>
              <a:rPr lang="en-US" sz="1200" b="0" i="0" kern="1200" dirty="0">
                <a:solidFill>
                  <a:schemeClr val="tx1"/>
                </a:solidFill>
                <a:effectLst/>
                <a:latin typeface="+mn-lt"/>
                <a:ea typeface="+mn-ea"/>
                <a:cs typeface="+mn-cs"/>
              </a:rPr>
              <a:t> to initiate the download sooner.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43</a:t>
            </a:fld>
            <a:endParaRPr lang="en-US"/>
          </a:p>
        </p:txBody>
      </p:sp>
    </p:spTree>
    <p:extLst>
      <p:ext uri="{BB962C8B-B14F-4D97-AF65-F5344CB8AC3E}">
        <p14:creationId xmlns:p14="http://schemas.microsoft.com/office/powerpoint/2010/main" val="2628765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dns</a:t>
            </a:r>
            <a:r>
              <a:rPr lang="en-US" sz="1200" b="1" kern="1200" dirty="0">
                <a:solidFill>
                  <a:schemeClr val="tx1"/>
                </a:solidFill>
                <a:effectLst/>
                <a:latin typeface="+mn-lt"/>
                <a:ea typeface="+mn-ea"/>
                <a:cs typeface="+mn-cs"/>
              </a:rPr>
              <a:t>-prefetch</a:t>
            </a:r>
            <a:r>
              <a:rPr lang="en-US" sz="1200" b="0" kern="1200" dirty="0">
                <a:solidFill>
                  <a:schemeClr val="tx1"/>
                </a:solidFill>
                <a:effectLst/>
                <a:latin typeface="+mn-lt"/>
                <a:ea typeface="+mn-ea"/>
                <a:cs typeface="+mn-cs"/>
              </a:rPr>
              <a:t> is the younger brother of </a:t>
            </a:r>
            <a:r>
              <a:rPr lang="en-US" sz="1200" b="1" kern="1200" dirty="0" err="1">
                <a:solidFill>
                  <a:schemeClr val="tx1"/>
                </a:solidFill>
                <a:effectLst/>
                <a:latin typeface="+mn-lt"/>
                <a:ea typeface="+mn-ea"/>
                <a:cs typeface="+mn-cs"/>
              </a:rPr>
              <a:t>preconnect</a:t>
            </a: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prefetch</a:t>
            </a:r>
            <a:r>
              <a:rPr lang="en-US" sz="1200" b="0" kern="1200" dirty="0">
                <a:solidFill>
                  <a:schemeClr val="tx1"/>
                </a:solidFill>
                <a:effectLst/>
                <a:latin typeface="+mn-lt"/>
                <a:ea typeface="+mn-ea"/>
                <a:cs typeface="+mn-cs"/>
              </a:rPr>
              <a:t> is a distant cousin to </a:t>
            </a:r>
            <a:r>
              <a:rPr lang="en-US" sz="1200" b="1" kern="1200" dirty="0">
                <a:solidFill>
                  <a:schemeClr val="tx1"/>
                </a:solidFill>
                <a:effectLst/>
                <a:latin typeface="+mn-lt"/>
                <a:ea typeface="+mn-ea"/>
                <a:cs typeface="+mn-cs"/>
              </a:rPr>
              <a:t>preload</a:t>
            </a:r>
            <a:r>
              <a:rPr lang="en-US" sz="1200" b="0"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44</a:t>
            </a:fld>
            <a:endParaRPr lang="en-US"/>
          </a:p>
        </p:txBody>
      </p:sp>
    </p:spTree>
    <p:extLst>
      <p:ext uri="{BB962C8B-B14F-4D97-AF65-F5344CB8AC3E}">
        <p14:creationId xmlns:p14="http://schemas.microsoft.com/office/powerpoint/2010/main" val="2871610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45</a:t>
            </a:fld>
            <a:endParaRPr lang="en-US"/>
          </a:p>
        </p:txBody>
      </p:sp>
    </p:spTree>
    <p:extLst>
      <p:ext uri="{BB962C8B-B14F-4D97-AF65-F5344CB8AC3E}">
        <p14:creationId xmlns:p14="http://schemas.microsoft.com/office/powerpoint/2010/main" val="38092677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&lt;link </a:t>
            </a:r>
            <a:r>
              <a:rPr lang="en-US" dirty="0" err="1"/>
              <a:t>rel</a:t>
            </a:r>
            <a:r>
              <a:rPr lang="en-US" dirty="0"/>
              <a:t>="preload"&gt;</a:t>
            </a:r>
            <a:r>
              <a:rPr lang="en-US" sz="1200" b="0" i="0" kern="1200" dirty="0">
                <a:solidFill>
                  <a:schemeClr val="tx1"/>
                </a:solidFill>
                <a:effectLst/>
                <a:latin typeface="+mn-lt"/>
                <a:ea typeface="+mn-ea"/>
                <a:cs typeface="+mn-cs"/>
              </a:rPr>
              <a:t> will help when you know you’ll need a resource soon after loading the page, and you want to start loading it earlier.</a:t>
            </a:r>
          </a:p>
        </p:txBody>
      </p:sp>
      <p:sp>
        <p:nvSpPr>
          <p:cNvPr id="4" name="Slide Number Placeholder 3"/>
          <p:cNvSpPr>
            <a:spLocks noGrp="1"/>
          </p:cNvSpPr>
          <p:nvPr>
            <p:ph type="sldNum" sz="quarter" idx="5"/>
          </p:nvPr>
        </p:nvSpPr>
        <p:spPr/>
        <p:txBody>
          <a:bodyPr/>
          <a:lstStyle/>
          <a:p>
            <a:fld id="{F93199CD-3E1B-4AE6-990F-76F925F5EA9F}" type="slidenum">
              <a:rPr lang="en-US" smtClean="0"/>
              <a:t>46</a:t>
            </a:fld>
            <a:endParaRPr lang="en-US"/>
          </a:p>
        </p:txBody>
      </p:sp>
    </p:spTree>
    <p:extLst>
      <p:ext uri="{BB962C8B-B14F-4D97-AF65-F5344CB8AC3E}">
        <p14:creationId xmlns:p14="http://schemas.microsoft.com/office/powerpoint/2010/main" val="2276030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47</a:t>
            </a:fld>
            <a:endParaRPr lang="en-US"/>
          </a:p>
        </p:txBody>
      </p:sp>
    </p:spTree>
    <p:extLst>
      <p:ext uri="{BB962C8B-B14F-4D97-AF65-F5344CB8AC3E}">
        <p14:creationId xmlns:p14="http://schemas.microsoft.com/office/powerpoint/2010/main" val="3485994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48</a:t>
            </a:fld>
            <a:endParaRPr lang="en-US"/>
          </a:p>
        </p:txBody>
      </p:sp>
    </p:spTree>
    <p:extLst>
      <p:ext uri="{BB962C8B-B14F-4D97-AF65-F5344CB8AC3E}">
        <p14:creationId xmlns:p14="http://schemas.microsoft.com/office/powerpoint/2010/main" val="1978429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49</a:t>
            </a:fld>
            <a:endParaRPr lang="en-US"/>
          </a:p>
        </p:txBody>
      </p:sp>
    </p:spTree>
    <p:extLst>
      <p:ext uri="{BB962C8B-B14F-4D97-AF65-F5344CB8AC3E}">
        <p14:creationId xmlns:p14="http://schemas.microsoft.com/office/powerpoint/2010/main" val="364682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inspecting the source code for Microsoft.com, which contains five pairs of </a:t>
            </a:r>
            <a:r>
              <a:rPr lang="en-US" dirty="0" err="1"/>
              <a:t>dns</a:t>
            </a:r>
            <a:r>
              <a:rPr lang="en-US" dirty="0"/>
              <a:t>-prefetch/</a:t>
            </a:r>
            <a:r>
              <a:rPr lang="en-US" dirty="0" err="1"/>
              <a:t>preconnect</a:t>
            </a:r>
            <a:r>
              <a:rPr lang="en-US" dirty="0"/>
              <a:t> hints. This likely is to make use of support of Microsoft’s IE9 browser, which is too old to support </a:t>
            </a:r>
            <a:r>
              <a:rPr lang="en-US" dirty="0" err="1"/>
              <a:t>preconnect</a:t>
            </a:r>
            <a:r>
              <a:rPr lang="en-US" dirty="0"/>
              <a:t> hints, but can act on </a:t>
            </a:r>
            <a:r>
              <a:rPr lang="en-US" dirty="0" err="1"/>
              <a:t>dns</a:t>
            </a:r>
            <a:r>
              <a:rPr lang="en-US" dirty="0"/>
              <a:t>-prefetch hints.</a:t>
            </a:r>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17088977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51</a:t>
            </a:fld>
            <a:endParaRPr lang="en-US"/>
          </a:p>
        </p:txBody>
      </p:sp>
    </p:spTree>
    <p:extLst>
      <p:ext uri="{BB962C8B-B14F-4D97-AF65-F5344CB8AC3E}">
        <p14:creationId xmlns:p14="http://schemas.microsoft.com/office/powerpoint/2010/main" val="2278854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52</a:t>
            </a:fld>
            <a:endParaRPr lang="en-US"/>
          </a:p>
        </p:txBody>
      </p:sp>
    </p:spTree>
    <p:extLst>
      <p:ext uri="{BB962C8B-B14F-4D97-AF65-F5344CB8AC3E}">
        <p14:creationId xmlns:p14="http://schemas.microsoft.com/office/powerpoint/2010/main" val="2011297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Despite (or because of?) its power, in 2019, &lt;link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="prerender"&gt; has bad support in major browsers. Additionally, the browser is </a:t>
            </a:r>
            <a:r>
              <a:rPr lang="en-US" sz="1200" i="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required to follow a &lt;link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="prerender"&gt; instruction. This means it can decide not to perform the prerender – e.g., if the memory is low, or the connection is slow.</a:t>
            </a:r>
          </a:p>
        </p:txBody>
      </p:sp>
      <p:sp>
        <p:nvSpPr>
          <p:cNvPr id="4" name="Slide Number Placeholder 3"/>
          <p:cNvSpPr>
            <a:spLocks noGrp="1"/>
          </p:cNvSpPr>
          <p:nvPr>
            <p:ph type="sldNum" sz="quarter" idx="5"/>
          </p:nvPr>
        </p:nvSpPr>
        <p:spPr/>
        <p:txBody>
          <a:bodyPr/>
          <a:lstStyle/>
          <a:p>
            <a:fld id="{F93199CD-3E1B-4AE6-990F-76F925F5EA9F}" type="slidenum">
              <a:rPr lang="en-US" smtClean="0"/>
              <a:t>53</a:t>
            </a:fld>
            <a:endParaRPr lang="en-US"/>
          </a:p>
        </p:txBody>
      </p:sp>
    </p:spTree>
    <p:extLst>
      <p:ext uri="{BB962C8B-B14F-4D97-AF65-F5344CB8AC3E}">
        <p14:creationId xmlns:p14="http://schemas.microsoft.com/office/powerpoint/2010/main" val="965990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54</a:t>
            </a:fld>
            <a:endParaRPr lang="en-US"/>
          </a:p>
        </p:txBody>
      </p:sp>
    </p:spTree>
    <p:extLst>
      <p:ext uri="{BB962C8B-B14F-4D97-AF65-F5344CB8AC3E}">
        <p14:creationId xmlns:p14="http://schemas.microsoft.com/office/powerpoint/2010/main" val="1861007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resources are downloaded by the individual pages consuming them.</a:t>
            </a:r>
          </a:p>
        </p:txBody>
      </p:sp>
      <p:sp>
        <p:nvSpPr>
          <p:cNvPr id="4" name="Slide Number Placeholder 3"/>
          <p:cNvSpPr>
            <a:spLocks noGrp="1"/>
          </p:cNvSpPr>
          <p:nvPr>
            <p:ph type="sldNum" sz="quarter" idx="5"/>
          </p:nvPr>
        </p:nvSpPr>
        <p:spPr/>
        <p:txBody>
          <a:bodyPr/>
          <a:lstStyle/>
          <a:p>
            <a:fld id="{F93199CD-3E1B-4AE6-990F-76F925F5EA9F}" type="slidenum">
              <a:rPr lang="en-US" smtClean="0"/>
              <a:t>55</a:t>
            </a:fld>
            <a:endParaRPr lang="en-US"/>
          </a:p>
        </p:txBody>
      </p:sp>
    </p:spTree>
    <p:extLst>
      <p:ext uri="{BB962C8B-B14F-4D97-AF65-F5344CB8AC3E}">
        <p14:creationId xmlns:p14="http://schemas.microsoft.com/office/powerpoint/2010/main" val="33794506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the nuclear option, as </a:t>
            </a:r>
            <a:r>
              <a:rPr lang="en-US" dirty="0"/>
              <a:t>prerender</a:t>
            </a:r>
            <a:r>
              <a:rPr lang="en-US" sz="1200" b="0" i="0" kern="1200" dirty="0">
                <a:solidFill>
                  <a:schemeClr val="tx1"/>
                </a:solidFill>
                <a:effectLst/>
                <a:latin typeface="+mn-lt"/>
                <a:ea typeface="+mn-ea"/>
                <a:cs typeface="+mn-cs"/>
              </a:rPr>
              <a:t> gives us the ability to preemptively load all of the assets of a certain document.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like opening the URL in a hidden tab – all the resources are downloaded, the DOM is created, the page is laid out, the CSS is applied, the JavaScript is executed, etc. If the user navigates to the specified </a:t>
            </a:r>
            <a:r>
              <a:rPr lang="en-US" dirty="0"/>
              <a:t>href</a:t>
            </a:r>
            <a:r>
              <a:rPr lang="en-US" sz="1200" b="0" i="0" kern="1200" dirty="0">
                <a:solidFill>
                  <a:schemeClr val="tx1"/>
                </a:solidFill>
                <a:effectLst/>
                <a:latin typeface="+mn-lt"/>
                <a:ea typeface="+mn-ea"/>
                <a:cs typeface="+mn-cs"/>
              </a:rPr>
              <a:t>, then the hidden page is swapped into view making it appear to load instantly.</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56</a:t>
            </a:fld>
            <a:endParaRPr lang="en-US"/>
          </a:p>
        </p:txBody>
      </p:sp>
    </p:spTree>
    <p:extLst>
      <p:ext uri="{BB962C8B-B14F-4D97-AF65-F5344CB8AC3E}">
        <p14:creationId xmlns:p14="http://schemas.microsoft.com/office/powerpoint/2010/main" val="92106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57</a:t>
            </a:fld>
            <a:endParaRPr lang="en-US"/>
          </a:p>
        </p:txBody>
      </p:sp>
    </p:spTree>
    <p:extLst>
      <p:ext uri="{BB962C8B-B14F-4D97-AF65-F5344CB8AC3E}">
        <p14:creationId xmlns:p14="http://schemas.microsoft.com/office/powerpoint/2010/main" val="2752366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Chrome doesn’t do a full render.</a:t>
            </a:r>
            <a:r>
              <a:rPr lang="en-US" sz="1200" b="0" i="0" kern="1200" dirty="0">
                <a:solidFill>
                  <a:schemeClr val="tx1"/>
                </a:solidFill>
                <a:effectLst/>
                <a:latin typeface="+mn-lt"/>
                <a:ea typeface="+mn-ea"/>
                <a:cs typeface="+mn-cs"/>
              </a:rPr>
              <a:t> Instead of a full render, Chrome </a:t>
            </a:r>
            <a:r>
              <a:rPr lang="en-US" sz="1200" b="0" i="0" u="none" strike="noStrike" kern="1200" dirty="0">
                <a:solidFill>
                  <a:schemeClr val="tx1"/>
                </a:solidFill>
                <a:effectLst/>
                <a:latin typeface="+mn-lt"/>
                <a:ea typeface="+mn-ea"/>
                <a:cs typeface="+mn-cs"/>
                <a:hlinkClick r:id="rId3"/>
              </a:rPr>
              <a:t>makes a </a:t>
            </a:r>
            <a:r>
              <a:rPr lang="en-US" sz="1200" b="0" i="1" u="none" strike="noStrike" kern="1200" dirty="0" err="1">
                <a:solidFill>
                  <a:schemeClr val="tx1"/>
                </a:solidFill>
                <a:effectLst/>
                <a:latin typeface="+mn-lt"/>
                <a:ea typeface="+mn-ea"/>
                <a:cs typeface="+mn-cs"/>
                <a:hlinkClick r:id="rId3"/>
              </a:rPr>
              <a:t>NoState</a:t>
            </a:r>
            <a:r>
              <a:rPr lang="en-US" sz="1200" b="0" i="1" u="none" strike="noStrike" kern="1200" dirty="0">
                <a:solidFill>
                  <a:schemeClr val="tx1"/>
                </a:solidFill>
                <a:effectLst/>
                <a:latin typeface="+mn-lt"/>
                <a:ea typeface="+mn-ea"/>
                <a:cs typeface="+mn-cs"/>
                <a:hlinkClick r:id="rId3"/>
              </a:rPr>
              <a:t> Prefetch</a:t>
            </a:r>
            <a:r>
              <a:rPr lang="en-US" sz="1200" b="0" i="0" kern="1200" dirty="0">
                <a:solidFill>
                  <a:schemeClr val="tx1"/>
                </a:solidFill>
                <a:effectLst/>
                <a:latin typeface="+mn-lt"/>
                <a:ea typeface="+mn-ea"/>
                <a:cs typeface="+mn-cs"/>
              </a:rPr>
              <a:t> to save memory. This means Chrome downloads the page and all subsequent resources, but doesn’t render it or execute JavaScript.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Firefox and Safari don’t support this tag at all.</a:t>
            </a:r>
            <a:r>
              <a:rPr lang="en-US" sz="1200" b="0" i="0" kern="1200" dirty="0">
                <a:solidFill>
                  <a:schemeClr val="tx1"/>
                </a:solidFill>
                <a:effectLst/>
                <a:latin typeface="+mn-lt"/>
                <a:ea typeface="+mn-ea"/>
                <a:cs typeface="+mn-cs"/>
              </a:rPr>
              <a:t> This doesn’t break the specification, as browsers are not required to act on the tag; but this is still quite sad. Firefox has </a:t>
            </a:r>
            <a:r>
              <a:rPr lang="en-US" sz="1200" b="0" i="0" u="none" strike="noStrike" kern="1200" dirty="0">
                <a:solidFill>
                  <a:schemeClr val="tx1"/>
                </a:solidFill>
                <a:effectLst/>
                <a:latin typeface="+mn-lt"/>
                <a:ea typeface="+mn-ea"/>
                <a:cs typeface="+mn-cs"/>
                <a:hlinkClick r:id="rId4"/>
              </a:rPr>
              <a:t>an implementation bug</a:t>
            </a:r>
            <a:r>
              <a:rPr lang="en-US" sz="1200" b="0" i="0" kern="1200" dirty="0">
                <a:solidFill>
                  <a:schemeClr val="tx1"/>
                </a:solidFill>
                <a:effectLst/>
                <a:latin typeface="+mn-lt"/>
                <a:ea typeface="+mn-ea"/>
                <a:cs typeface="+mn-cs"/>
              </a:rPr>
              <a:t> which has been open for 7 years; and there are reports that state </a:t>
            </a:r>
            <a:r>
              <a:rPr lang="en-US" sz="1200" b="0" i="0" u="none" strike="noStrike" kern="1200" dirty="0">
                <a:solidFill>
                  <a:schemeClr val="tx1"/>
                </a:solidFill>
                <a:effectLst/>
                <a:latin typeface="+mn-lt"/>
                <a:ea typeface="+mn-ea"/>
                <a:cs typeface="+mn-cs"/>
                <a:hlinkClick r:id="rId5"/>
              </a:rPr>
              <a:t>Safari doesn’t support it too</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58</a:t>
            </a:fld>
            <a:endParaRPr lang="en-US"/>
          </a:p>
        </p:txBody>
      </p:sp>
    </p:spTree>
    <p:extLst>
      <p:ext uri="{BB962C8B-B14F-4D97-AF65-F5344CB8AC3E}">
        <p14:creationId xmlns:p14="http://schemas.microsoft.com/office/powerpoint/2010/main" val="6028353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t>
            </a:r>
            <a:r>
              <a:rPr lang="en-US" b="0" i="1" dirty="0"/>
              <a:t>as</a:t>
            </a:r>
            <a:r>
              <a:rPr lang="en-US" b="0" dirty="0"/>
              <a:t> attribute is a hint within a hint.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61</a:t>
            </a:fld>
            <a:endParaRPr lang="en-US"/>
          </a:p>
        </p:txBody>
      </p:sp>
    </p:spTree>
    <p:extLst>
      <p:ext uri="{BB962C8B-B14F-4D97-AF65-F5344CB8AC3E}">
        <p14:creationId xmlns:p14="http://schemas.microsoft.com/office/powerpoint/2010/main" val="620083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hlinkClick r:id="rId3">
                  <a:extLst>
                    <a:ext uri="{A12FA001-AC4F-418D-AE19-62706E023703}">
                      <ahyp:hlinkClr xmlns:ahyp="http://schemas.microsoft.com/office/drawing/2018/hyperlinkcolor" val="tx"/>
                    </a:ext>
                  </a:extLst>
                </a:hlinkClick>
              </a:rPr>
              <a:t>https://developer.mozilla.org/en-US/docs/Web/HTML/Preloading_content#What_types_of_content_can_be_preloaded</a:t>
            </a:r>
            <a:endParaRPr lang="en-US"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00B0F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B0F0"/>
                </a:solidFill>
                <a:effectLst/>
                <a:latin typeface="+mn-lt"/>
                <a:ea typeface="+mn-ea"/>
                <a:cs typeface="+mn-cs"/>
              </a:rPr>
              <a:t>T</a:t>
            </a:r>
            <a:r>
              <a:rPr lang="en-US" sz="1200" b="0" i="0" kern="1200" dirty="0">
                <a:solidFill>
                  <a:schemeClr val="tx1"/>
                </a:solidFill>
                <a:effectLst/>
                <a:latin typeface="+mn-lt"/>
                <a:ea typeface="+mn-ea"/>
                <a:cs typeface="+mn-cs"/>
              </a:rPr>
              <a:t>he full list of values the </a:t>
            </a:r>
            <a:r>
              <a:rPr lang="en-US" dirty="0"/>
              <a:t>as</a:t>
            </a:r>
            <a:r>
              <a:rPr lang="en-US" sz="1200" b="0" i="0" kern="1200" dirty="0">
                <a:solidFill>
                  <a:schemeClr val="tx1"/>
                </a:solidFill>
                <a:effectLst/>
                <a:latin typeface="+mn-lt"/>
                <a:ea typeface="+mn-ea"/>
                <a:cs typeface="+mn-cs"/>
              </a:rPr>
              <a:t> attribute can take is governed by the Fetch spec — see </a:t>
            </a:r>
            <a:r>
              <a:rPr lang="en-US" sz="1200" b="0" i="0" u="none" strike="noStrike" kern="1200" dirty="0">
                <a:solidFill>
                  <a:srgbClr val="00B0F0"/>
                </a:solidFill>
                <a:effectLst/>
                <a:latin typeface="+mn-lt"/>
                <a:ea typeface="+mn-ea"/>
                <a:cs typeface="+mn-cs"/>
                <a:hlinkClick r:id="rId4">
                  <a:extLst>
                    <a:ext uri="{A12FA001-AC4F-418D-AE19-62706E023703}">
                      <ahyp:hlinkClr xmlns:ahyp="http://schemas.microsoft.com/office/drawing/2018/hyperlinkcolor" val="tx"/>
                    </a:ext>
                  </a:extLst>
                </a:hlinkClick>
              </a:rPr>
              <a:t>request destinations</a:t>
            </a:r>
            <a:r>
              <a:rPr lang="en-US" sz="1200" b="0" i="0" kern="1200" dirty="0">
                <a:solidFill>
                  <a:schemeClr val="tx1"/>
                </a:solidFill>
                <a:effectLst/>
                <a:latin typeface="+mn-lt"/>
                <a:ea typeface="+mn-ea"/>
                <a:cs typeface="+mn-cs"/>
              </a:rPr>
              <a:t>.</a:t>
            </a:r>
            <a:endParaRPr lang="en-US" sz="1200" kern="1200" dirty="0">
              <a:solidFill>
                <a:srgbClr val="00B0F0"/>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62</a:t>
            </a:fld>
            <a:endParaRPr lang="en-US"/>
          </a:p>
        </p:txBody>
      </p:sp>
    </p:spTree>
    <p:extLst>
      <p:ext uri="{BB962C8B-B14F-4D97-AF65-F5344CB8AC3E}">
        <p14:creationId xmlns:p14="http://schemas.microsoft.com/office/powerpoint/2010/main" val="8667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browser encounters these URLs, it first checks its cache, and then, lacking a cached copy, resolves the domain to the associated IP address through a request from the DNS server.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requests happen in the background in a way that doesn’t block the rendering of the page.</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29173355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63</a:t>
            </a:fld>
            <a:endParaRPr lang="en-US"/>
          </a:p>
        </p:txBody>
      </p:sp>
    </p:spTree>
    <p:extLst>
      <p:ext uri="{BB962C8B-B14F-4D97-AF65-F5344CB8AC3E}">
        <p14:creationId xmlns:p14="http://schemas.microsoft.com/office/powerpoint/2010/main" val="342672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66</a:t>
            </a:fld>
            <a:endParaRPr lang="en-US"/>
          </a:p>
        </p:txBody>
      </p:sp>
    </p:spTree>
    <p:extLst>
      <p:ext uri="{BB962C8B-B14F-4D97-AF65-F5344CB8AC3E}">
        <p14:creationId xmlns:p14="http://schemas.microsoft.com/office/powerpoint/2010/main" val="1614798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doing speculative parsing, the browser does not execute inline JavaScript blocks. This means that it won’t discover any script-injected resources while parsing the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example, the app is hosted at my-app.com, and it makes AJAX requests to api.my-app.com. The browser doesn’t know that you’ll be making requests to that domain – because you make them from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there is no data for the domain and its IP address in the local DNS cache and the operating system’s </a:t>
            </a:r>
            <a:r>
              <a:rPr lang="en-US" sz="1200" b="0" i="1" kern="1200" dirty="0">
                <a:solidFill>
                  <a:schemeClr val="tx1"/>
                </a:solidFill>
                <a:effectLst/>
                <a:latin typeface="+mn-lt"/>
                <a:ea typeface="+mn-ea"/>
                <a:cs typeface="+mn-cs"/>
              </a:rPr>
              <a:t>hosts</a:t>
            </a:r>
            <a:r>
              <a:rPr lang="en-US" sz="1200" b="0" i="0" kern="1200" dirty="0">
                <a:solidFill>
                  <a:schemeClr val="tx1"/>
                </a:solidFill>
                <a:effectLst/>
                <a:latin typeface="+mn-lt"/>
                <a:ea typeface="+mn-ea"/>
                <a:cs typeface="+mn-cs"/>
              </a:rPr>
              <a:t> file, the local DNS client sends a query to the DNS resolvers, specified in the operating system’s network connectivity settings.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90227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app is hosted at my-app.com, and it makes AJAX requests to api.my-app.com. The browser doesn’t know that you’ll be making requests to that domain – because you make them from JavaScript. When the browser encounters these URLs, it first checks its cache and then, lacking a cached copy, resolves the domain to the associated IP address through a request from the DNS server. These requests happen in the background in a way that doesn’t block the rendering of the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726435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app is hosted at my-app.com, and it uses Google Fonts. Google Fonts load fonts in two stages. First, a CSS file is downloaded from fonts.googleapis.com.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a:t>
            </a:r>
            <a:r>
              <a:rPr lang="en-US" sz="1200" b="0" i="0" kern="1200" dirty="0">
                <a:solidFill>
                  <a:schemeClr val="tx1"/>
                </a:solidFill>
                <a:effectLst/>
                <a:latin typeface="+mn-lt"/>
                <a:ea typeface="+mn-ea"/>
                <a:cs typeface="+mn-cs"/>
              </a:rPr>
              <a:t>you look at the Google Fonts embedded code it appears to be a single HTTP request. However, if we visit that URL we can see there are three more requests to a different URL, https://fonts.gstatic.com. One additional request for each font variant.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150407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CSS payload from fonts.google.com has been received from the first state.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stage involves CSS file requests fonts to fonts.gstatic.com. One additional request for each font variant. The problem with these additional requests is that the browser won’t begin the processes to make them until the first request to https://fonts.googleapis.com/css is complete.</a:t>
            </a:r>
          </a:p>
        </p:txBody>
      </p:sp>
      <p:sp>
        <p:nvSpPr>
          <p:cNvPr id="4" name="Slide Number Placeholder 3"/>
          <p:cNvSpPr>
            <a:spLocks noGrp="1"/>
          </p:cNvSpPr>
          <p:nvPr>
            <p:ph type="sldNum" sz="quarter" idx="5"/>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3479788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11/12/2019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11/12/2019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11/12/2019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11/12/2019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11/12/2019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11/12/2019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11/12/2019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11/12/2019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11/12/2019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12.pn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image" Target="../media/image17.svg"/></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8.JPG"/><Relationship Id="rId5" Type="http://schemas.openxmlformats.org/officeDocument/2006/relationships/image" Target="../media/image8.png"/><Relationship Id="rId15" Type="http://schemas.openxmlformats.org/officeDocument/2006/relationships/image" Target="../media/image17.sv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8.JPG"/><Relationship Id="rId5" Type="http://schemas.openxmlformats.org/officeDocument/2006/relationships/image" Target="../media/image8.png"/><Relationship Id="rId15" Type="http://schemas.openxmlformats.org/officeDocument/2006/relationships/image" Target="../media/image17.sv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7.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4.png"/><Relationship Id="rId12" Type="http://schemas.openxmlformats.org/officeDocument/2006/relationships/image" Target="../media/image23.svg"/><Relationship Id="rId2" Type="http://schemas.openxmlformats.org/officeDocument/2006/relationships/notesSlide" Target="../notesSlides/notesSlide18.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2.png"/><Relationship Id="rId5" Type="http://schemas.openxmlformats.org/officeDocument/2006/relationships/image" Target="../media/image8.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7.svg"/><Relationship Id="rId9" Type="http://schemas.openxmlformats.org/officeDocument/2006/relationships/image" Target="../media/image20.png"/><Relationship Id="rId14" Type="http://schemas.openxmlformats.org/officeDocument/2006/relationships/image" Target="../media/image25.svg"/></Relationships>
</file>

<file path=ppt/slides/_rels/slide2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4.png"/><Relationship Id="rId5" Type="http://schemas.openxmlformats.org/officeDocument/2006/relationships/image" Target="../media/image8.png"/><Relationship Id="rId10" Type="http://schemas.openxmlformats.org/officeDocument/2006/relationships/image" Target="../media/image23.svg"/><Relationship Id="rId4" Type="http://schemas.openxmlformats.org/officeDocument/2006/relationships/image" Target="../media/image7.svg"/><Relationship Id="rId9" Type="http://schemas.openxmlformats.org/officeDocument/2006/relationships/image" Target="../media/image22.png"/><Relationship Id="rId14" Type="http://schemas.openxmlformats.org/officeDocument/2006/relationships/image" Target="../media/image29.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w3.org/TR/resource-hints/#dfn-prerender"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w3.org/TR/page-visibilit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medium.com/@luisvieira_gmr/html5-prefetch-1e54f6dda15d" TargetMode="External"/><Relationship Id="rId2" Type="http://schemas.openxmlformats.org/officeDocument/2006/relationships/hyperlink" Target="https://3perf.com/blog/link-rels/"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HTML/Preloading_content#What_types_of_content_can_be_preloaded" TargetMode="External"/><Relationship Id="rId4" Type="http://schemas.openxmlformats.org/officeDocument/2006/relationships/hyperlink" Target="https://css-tricks.com/prefetching-preloading-prebrowsing/"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www.linkedin.com/in/tonymangino" TargetMode="External"/><Relationship Id="rId2" Type="http://schemas.openxmlformats.org/officeDocument/2006/relationships/hyperlink" Target="mailto:tm13089@gmail.co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Resource Hints</a:t>
            </a:r>
          </a:p>
        </p:txBody>
      </p:sp>
      <p:sp>
        <p:nvSpPr>
          <p:cNvPr id="4" name="Subtitle 3"/>
          <p:cNvSpPr>
            <a:spLocks noGrp="1"/>
          </p:cNvSpPr>
          <p:nvPr>
            <p:ph type="subTitle" idx="1"/>
          </p:nvPr>
        </p:nvSpPr>
        <p:spPr/>
        <p:txBody>
          <a:bodyPr/>
          <a:lstStyle/>
          <a:p>
            <a:r>
              <a:rPr lang="it-IT" dirty="0"/>
              <a:t>Helping the browser make better decisions</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dns</a:t>
            </a:r>
            <a:r>
              <a:rPr lang="en-US" b="1" dirty="0"/>
              <a:t>-prefetch:</a:t>
            </a:r>
            <a:br>
              <a:rPr lang="en-US" b="1" dirty="0"/>
            </a:br>
            <a:r>
              <a:rPr lang="en-US" b="1" dirty="0" err="1"/>
              <a:t>dns</a:t>
            </a:r>
            <a:r>
              <a:rPr lang="en-US" b="1" dirty="0"/>
              <a:t>-prefetch, </a:t>
            </a:r>
            <a:r>
              <a:rPr lang="en-US" b="1" dirty="0" err="1"/>
              <a:t>preconnect</a:t>
            </a:r>
            <a:r>
              <a:rPr lang="en-US" b="1" dirty="0"/>
              <a:t> Exception Example</a:t>
            </a:r>
            <a:endParaRPr lang="en-US" dirty="0"/>
          </a:p>
        </p:txBody>
      </p:sp>
      <p:pic>
        <p:nvPicPr>
          <p:cNvPr id="4" name="Picture 3">
            <a:extLst>
              <a:ext uri="{FF2B5EF4-FFF2-40B4-BE49-F238E27FC236}">
                <a16:creationId xmlns:a16="http://schemas.microsoft.com/office/drawing/2014/main" id="{30108BFA-1E91-4FDB-B452-014C53EC2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02" y="1981200"/>
            <a:ext cx="11667254" cy="4419600"/>
          </a:xfrm>
          <a:prstGeom prst="rect">
            <a:avLst/>
          </a:prstGeom>
        </p:spPr>
      </p:pic>
      <p:sp>
        <p:nvSpPr>
          <p:cNvPr id="5" name="Left Brace 4">
            <a:extLst>
              <a:ext uri="{FF2B5EF4-FFF2-40B4-BE49-F238E27FC236}">
                <a16:creationId xmlns:a16="http://schemas.microsoft.com/office/drawing/2014/main" id="{2A770EFF-1ADF-42FD-9D4A-48EFB772CF86}"/>
              </a:ext>
            </a:extLst>
          </p:cNvPr>
          <p:cNvSpPr/>
          <p:nvPr/>
        </p:nvSpPr>
        <p:spPr>
          <a:xfrm>
            <a:off x="166052" y="2362200"/>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7" name="Left Brace 6">
            <a:extLst>
              <a:ext uri="{FF2B5EF4-FFF2-40B4-BE49-F238E27FC236}">
                <a16:creationId xmlns:a16="http://schemas.microsoft.com/office/drawing/2014/main" id="{0DDA5470-B4B3-4F78-8EE2-55B56AE4C5E0}"/>
              </a:ext>
            </a:extLst>
          </p:cNvPr>
          <p:cNvSpPr/>
          <p:nvPr/>
        </p:nvSpPr>
        <p:spPr>
          <a:xfrm>
            <a:off x="166052" y="2922104"/>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8" name="Left Brace 7">
            <a:extLst>
              <a:ext uri="{FF2B5EF4-FFF2-40B4-BE49-F238E27FC236}">
                <a16:creationId xmlns:a16="http://schemas.microsoft.com/office/drawing/2014/main" id="{ACDCBAC0-D007-42DF-9573-EE68D89B4A5F}"/>
              </a:ext>
            </a:extLst>
          </p:cNvPr>
          <p:cNvSpPr/>
          <p:nvPr/>
        </p:nvSpPr>
        <p:spPr>
          <a:xfrm>
            <a:off x="166052" y="3495261"/>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9" name="Left Brace 8">
            <a:extLst>
              <a:ext uri="{FF2B5EF4-FFF2-40B4-BE49-F238E27FC236}">
                <a16:creationId xmlns:a16="http://schemas.microsoft.com/office/drawing/2014/main" id="{961D8F40-AF62-4613-A834-DD691EF57C15}"/>
              </a:ext>
            </a:extLst>
          </p:cNvPr>
          <p:cNvSpPr/>
          <p:nvPr/>
        </p:nvSpPr>
        <p:spPr>
          <a:xfrm>
            <a:off x="166052" y="4055165"/>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10" name="Left Brace 9">
            <a:extLst>
              <a:ext uri="{FF2B5EF4-FFF2-40B4-BE49-F238E27FC236}">
                <a16:creationId xmlns:a16="http://schemas.microsoft.com/office/drawing/2014/main" id="{1AF5A7BE-5256-444B-B32D-DA6DFFDBDEB8}"/>
              </a:ext>
            </a:extLst>
          </p:cNvPr>
          <p:cNvSpPr/>
          <p:nvPr/>
        </p:nvSpPr>
        <p:spPr>
          <a:xfrm>
            <a:off x="166052" y="4638260"/>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Tree>
    <p:extLst>
      <p:ext uri="{BB962C8B-B14F-4D97-AF65-F5344CB8AC3E}">
        <p14:creationId xmlns:p14="http://schemas.microsoft.com/office/powerpoint/2010/main" val="398210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3159605210"/>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4653F44-F807-41CE-86B7-518A0C4A3D10}"/>
              </a:ext>
            </a:extLst>
          </p:cNvPr>
          <p:cNvSpPr txBox="1"/>
          <p:nvPr/>
        </p:nvSpPr>
        <p:spPr>
          <a:xfrm>
            <a:off x="1674812" y="1922430"/>
            <a:ext cx="4953000" cy="369332"/>
          </a:xfrm>
          <a:prstGeom prst="rect">
            <a:avLst/>
          </a:prstGeom>
          <a:solidFill>
            <a:schemeClr val="tx1"/>
          </a:solidFill>
        </p:spPr>
        <p:txBody>
          <a:bodyPr wrap="square" rtlCol="0">
            <a:spAutoFit/>
          </a:bodyPr>
          <a:lstStyle/>
          <a:p>
            <a:r>
              <a:rPr lang="en-US" b="1" dirty="0">
                <a:solidFill>
                  <a:schemeClr val="bg1"/>
                </a:solidFill>
              </a:rPr>
              <a:t>&lt;link </a:t>
            </a:r>
            <a:r>
              <a:rPr lang="en-US" b="1" dirty="0" err="1">
                <a:solidFill>
                  <a:schemeClr val="bg1"/>
                </a:solidFill>
              </a:rPr>
              <a:t>rel</a:t>
            </a:r>
            <a:r>
              <a:rPr lang="en-US" b="1" dirty="0">
                <a:solidFill>
                  <a:schemeClr val="bg1"/>
                </a:solidFill>
              </a:rPr>
              <a:t>=“</a:t>
            </a:r>
            <a:r>
              <a:rPr lang="en-US" b="1" dirty="0" err="1">
                <a:solidFill>
                  <a:schemeClr val="bg1"/>
                </a:solidFill>
              </a:rPr>
              <a:t>dns</a:t>
            </a:r>
            <a:r>
              <a:rPr lang="en-US" b="1" dirty="0">
                <a:solidFill>
                  <a:schemeClr val="bg1"/>
                </a:solidFill>
              </a:rPr>
              <a:t>-prefetch” href=“//example.com”</a:t>
            </a:r>
            <a:r>
              <a:rPr lang="en-US" b="1" dirty="0">
                <a:solidFill>
                  <a:schemeClr val="bg1"/>
                </a:solidFill>
                <a:latin typeface="Consolas" panose="020B0609020204030204" pitchFamily="49" charset="0"/>
              </a:rPr>
              <a:t>&gt;</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Example – JavaScript Issue</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6812" y="3029294"/>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8510" y="4971464"/>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178515" y="2837168"/>
            <a:ext cx="1524000" cy="369332"/>
          </a:xfrm>
          <a:prstGeom prst="rect">
            <a:avLst/>
          </a:prstGeom>
          <a:noFill/>
        </p:spPr>
        <p:txBody>
          <a:bodyPr wrap="square" rtlCol="0">
            <a:spAutoFit/>
          </a:bodyPr>
          <a:lstStyle/>
          <a:p>
            <a:r>
              <a:rPr lang="en-US" dirty="0"/>
              <a:t>my-app.com</a:t>
            </a:r>
          </a:p>
        </p:txBody>
      </p:sp>
      <p:sp>
        <p:nvSpPr>
          <p:cNvPr id="15" name="TextBox 14">
            <a:extLst>
              <a:ext uri="{FF2B5EF4-FFF2-40B4-BE49-F238E27FC236}">
                <a16:creationId xmlns:a16="http://schemas.microsoft.com/office/drawing/2014/main" id="{C5308B96-16D1-4FEB-A8B0-691FD31E30E6}"/>
              </a:ext>
            </a:extLst>
          </p:cNvPr>
          <p:cNvSpPr txBox="1"/>
          <p:nvPr/>
        </p:nvSpPr>
        <p:spPr>
          <a:xfrm>
            <a:off x="1446212" y="5973861"/>
            <a:ext cx="2895600" cy="646331"/>
          </a:xfrm>
          <a:prstGeom prst="rect">
            <a:avLst/>
          </a:prstGeom>
          <a:noFill/>
        </p:spPr>
        <p:txBody>
          <a:bodyPr wrap="square" rtlCol="0">
            <a:spAutoFit/>
          </a:bodyPr>
          <a:lstStyle/>
          <a:p>
            <a:r>
              <a:rPr lang="en-US" dirty="0"/>
              <a:t>JavaScript file makes AJAX requests to api.my-app.com</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2"/>
            <a:endCxn id="11" idx="0"/>
          </p:cNvCxnSpPr>
          <p:nvPr/>
        </p:nvCxnSpPr>
        <p:spPr>
          <a:xfrm flipH="1">
            <a:off x="2875710" y="3943694"/>
            <a:ext cx="18302" cy="102777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F2002216-E074-4D12-94B7-0F2C6277E7EC}"/>
              </a:ext>
            </a:extLst>
          </p:cNvPr>
          <p:cNvCxnSpPr>
            <a:cxnSpLocks/>
            <a:stCxn id="11" idx="3"/>
            <a:endCxn id="42" idx="1"/>
          </p:cNvCxnSpPr>
          <p:nvPr/>
        </p:nvCxnSpPr>
        <p:spPr>
          <a:xfrm flipV="1">
            <a:off x="3332910" y="3505200"/>
            <a:ext cx="2433052" cy="1923464"/>
          </a:xfrm>
          <a:prstGeom prst="straightConnector1">
            <a:avLst/>
          </a:prstGeom>
          <a:ln>
            <a:prstDash val="solid"/>
            <a:tailEnd type="triangle" w="lg" len="med"/>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5AD01831-F61E-4D4E-B9DF-3E25C89CE3FB}"/>
              </a:ext>
            </a:extLst>
          </p:cNvPr>
          <p:cNvSpPr txBox="1"/>
          <p:nvPr/>
        </p:nvSpPr>
        <p:spPr>
          <a:xfrm>
            <a:off x="6034792" y="1909084"/>
            <a:ext cx="3369501" cy="369332"/>
          </a:xfrm>
          <a:prstGeom prst="rect">
            <a:avLst/>
          </a:prstGeom>
          <a:noFill/>
          <a:ln w="57150">
            <a:solidFill>
              <a:srgbClr val="FF0000"/>
            </a:solidFill>
            <a:prstDash val="solid"/>
          </a:ln>
        </p:spPr>
        <p:txBody>
          <a:bodyPr wrap="square" rtlCol="0">
            <a:spAutoFit/>
          </a:bodyPr>
          <a:lstStyle/>
          <a:p>
            <a:r>
              <a:rPr lang="en-US" dirty="0"/>
              <a:t>DNS resolution occurs at runtime</a:t>
            </a:r>
          </a:p>
        </p:txBody>
      </p:sp>
      <p:cxnSp>
        <p:nvCxnSpPr>
          <p:cNvPr id="30" name="Straight Arrow Connector 29">
            <a:extLst>
              <a:ext uri="{FF2B5EF4-FFF2-40B4-BE49-F238E27FC236}">
                <a16:creationId xmlns:a16="http://schemas.microsoft.com/office/drawing/2014/main" id="{89B83F20-D0F8-4E33-87EB-D05C672B4BEA}"/>
              </a:ext>
            </a:extLst>
          </p:cNvPr>
          <p:cNvCxnSpPr>
            <a:cxnSpLocks/>
          </p:cNvCxnSpPr>
          <p:nvPr/>
        </p:nvCxnSpPr>
        <p:spPr>
          <a:xfrm flipH="1" flipV="1">
            <a:off x="7808393" y="2309263"/>
            <a:ext cx="22825" cy="943091"/>
          </a:xfrm>
          <a:prstGeom prst="straightConnector1">
            <a:avLst/>
          </a:prstGeom>
          <a:ln>
            <a:solidFill>
              <a:srgbClr val="FF0000"/>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pic>
        <p:nvPicPr>
          <p:cNvPr id="42" name="Graphic 41" descr="Record">
            <a:extLst>
              <a:ext uri="{FF2B5EF4-FFF2-40B4-BE49-F238E27FC236}">
                <a16:creationId xmlns:a16="http://schemas.microsoft.com/office/drawing/2014/main" id="{2C3B334C-327D-42CC-B6CB-B42196688D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65962" y="3048000"/>
            <a:ext cx="914400" cy="914400"/>
          </a:xfrm>
          <a:prstGeom prst="rect">
            <a:avLst/>
          </a:prstGeom>
        </p:spPr>
      </p:pic>
      <p:sp>
        <p:nvSpPr>
          <p:cNvPr id="44" name="TextBox 43">
            <a:extLst>
              <a:ext uri="{FF2B5EF4-FFF2-40B4-BE49-F238E27FC236}">
                <a16:creationId xmlns:a16="http://schemas.microsoft.com/office/drawing/2014/main" id="{0B07998D-9B35-4582-9870-4D0A0E4B3F6D}"/>
              </a:ext>
            </a:extLst>
          </p:cNvPr>
          <p:cNvSpPr txBox="1"/>
          <p:nvPr/>
        </p:nvSpPr>
        <p:spPr>
          <a:xfrm>
            <a:off x="5280187" y="2539168"/>
            <a:ext cx="1857375"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api.my-app.com</a:t>
            </a:r>
          </a:p>
        </p:txBody>
      </p:sp>
      <p:cxnSp>
        <p:nvCxnSpPr>
          <p:cNvPr id="51" name="Straight Arrow Connector 50">
            <a:extLst>
              <a:ext uri="{FF2B5EF4-FFF2-40B4-BE49-F238E27FC236}">
                <a16:creationId xmlns:a16="http://schemas.microsoft.com/office/drawing/2014/main" id="{32EA346B-1E0F-436B-8A02-7609D8080B85}"/>
              </a:ext>
            </a:extLst>
          </p:cNvPr>
          <p:cNvCxnSpPr>
            <a:cxnSpLocks/>
            <a:stCxn id="42" idx="3"/>
            <a:endCxn id="67" idx="1"/>
          </p:cNvCxnSpPr>
          <p:nvPr/>
        </p:nvCxnSpPr>
        <p:spPr>
          <a:xfrm flipV="1">
            <a:off x="6680362" y="3486494"/>
            <a:ext cx="2220280" cy="18706"/>
          </a:xfrm>
          <a:prstGeom prst="straightConnector1">
            <a:avLst/>
          </a:prstGeom>
          <a:ln>
            <a:solidFill>
              <a:srgbClr val="FF0000"/>
            </a:solidFill>
            <a:prstDash val="solid"/>
            <a:tailEnd type="triangle" w="lg" len="med"/>
          </a:ln>
        </p:spPr>
        <p:style>
          <a:lnRef idx="3">
            <a:schemeClr val="accent3"/>
          </a:lnRef>
          <a:fillRef idx="0">
            <a:schemeClr val="accent3"/>
          </a:fillRef>
          <a:effectRef idx="2">
            <a:schemeClr val="accent3"/>
          </a:effectRef>
          <a:fontRef idx="minor">
            <a:schemeClr val="tx1"/>
          </a:fontRef>
        </p:style>
      </p:cxnSp>
      <p:pic>
        <p:nvPicPr>
          <p:cNvPr id="67" name="Graphic 66" descr="Server">
            <a:extLst>
              <a:ext uri="{FF2B5EF4-FFF2-40B4-BE49-F238E27FC236}">
                <a16:creationId xmlns:a16="http://schemas.microsoft.com/office/drawing/2014/main" id="{905FD66E-C6D8-4D79-B58A-500FD4C5BF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00642" y="3029294"/>
            <a:ext cx="914400" cy="914400"/>
          </a:xfrm>
          <a:prstGeom prst="rect">
            <a:avLst/>
          </a:prstGeom>
        </p:spPr>
      </p:pic>
      <p:sp>
        <p:nvSpPr>
          <p:cNvPr id="68" name="TextBox 67">
            <a:extLst>
              <a:ext uri="{FF2B5EF4-FFF2-40B4-BE49-F238E27FC236}">
                <a16:creationId xmlns:a16="http://schemas.microsoft.com/office/drawing/2014/main" id="{2E1FD01F-0600-43B9-AFFB-3D86F9775789}"/>
              </a:ext>
            </a:extLst>
          </p:cNvPr>
          <p:cNvSpPr txBox="1"/>
          <p:nvPr/>
        </p:nvSpPr>
        <p:spPr>
          <a:xfrm>
            <a:off x="8456613" y="2763457"/>
            <a:ext cx="1752599" cy="369332"/>
          </a:xfrm>
          <a:prstGeom prst="rect">
            <a:avLst/>
          </a:prstGeom>
          <a:noFill/>
        </p:spPr>
        <p:txBody>
          <a:bodyPr wrap="square" rtlCol="0">
            <a:spAutoFit/>
          </a:bodyPr>
          <a:lstStyle/>
          <a:p>
            <a:r>
              <a:rPr lang="en-US" dirty="0"/>
              <a:t>DNS Resolution</a:t>
            </a:r>
          </a:p>
        </p:txBody>
      </p:sp>
      <p:cxnSp>
        <p:nvCxnSpPr>
          <p:cNvPr id="85" name="Straight Arrow Connector 84">
            <a:extLst>
              <a:ext uri="{FF2B5EF4-FFF2-40B4-BE49-F238E27FC236}">
                <a16:creationId xmlns:a16="http://schemas.microsoft.com/office/drawing/2014/main" id="{29EA3C44-B29D-47D5-AA32-466A7A03EC30}"/>
              </a:ext>
            </a:extLst>
          </p:cNvPr>
          <p:cNvCxnSpPr>
            <a:cxnSpLocks/>
          </p:cNvCxnSpPr>
          <p:nvPr/>
        </p:nvCxnSpPr>
        <p:spPr>
          <a:xfrm flipV="1">
            <a:off x="6737172" y="3599676"/>
            <a:ext cx="2100440" cy="17005"/>
          </a:xfrm>
          <a:prstGeom prst="straightConnector1">
            <a:avLst/>
          </a:prstGeom>
          <a:ln>
            <a:solidFill>
              <a:srgbClr val="FF0000"/>
            </a:solidFill>
            <a:prstDash val="solid"/>
            <a:headEnd type="triangle"/>
            <a:tailEnd type="none" w="lg" len="med"/>
          </a:ln>
        </p:spPr>
        <p:style>
          <a:lnRef idx="3">
            <a:schemeClr val="accent3"/>
          </a:lnRef>
          <a:fillRef idx="0">
            <a:schemeClr val="accent3"/>
          </a:fillRef>
          <a:effectRef idx="2">
            <a:schemeClr val="accent3"/>
          </a:effectRef>
          <a:fontRef idx="minor">
            <a:schemeClr val="tx1"/>
          </a:fontRef>
        </p:style>
      </p:cxnSp>
      <p:sp>
        <p:nvSpPr>
          <p:cNvPr id="23" name="Oval 22">
            <a:extLst>
              <a:ext uri="{FF2B5EF4-FFF2-40B4-BE49-F238E27FC236}">
                <a16:creationId xmlns:a16="http://schemas.microsoft.com/office/drawing/2014/main" id="{5C63A8B1-383E-4997-962B-51B7560EBE1B}"/>
              </a:ext>
            </a:extLst>
          </p:cNvPr>
          <p:cNvSpPr/>
          <p:nvPr/>
        </p:nvSpPr>
        <p:spPr>
          <a:xfrm>
            <a:off x="2674518" y="4191000"/>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4" name="Oval 23">
            <a:extLst>
              <a:ext uri="{FF2B5EF4-FFF2-40B4-BE49-F238E27FC236}">
                <a16:creationId xmlns:a16="http://schemas.microsoft.com/office/drawing/2014/main" id="{3C2FDB72-6BC0-4322-B369-DD220266F9C0}"/>
              </a:ext>
            </a:extLst>
          </p:cNvPr>
          <p:cNvSpPr/>
          <p:nvPr/>
        </p:nvSpPr>
        <p:spPr>
          <a:xfrm>
            <a:off x="4975333" y="386779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5" name="Oval 24">
            <a:extLst>
              <a:ext uri="{FF2B5EF4-FFF2-40B4-BE49-F238E27FC236}">
                <a16:creationId xmlns:a16="http://schemas.microsoft.com/office/drawing/2014/main" id="{2AC8BEFC-F6AC-4277-8A11-597E338D015A}"/>
              </a:ext>
            </a:extLst>
          </p:cNvPr>
          <p:cNvSpPr/>
          <p:nvPr/>
        </p:nvSpPr>
        <p:spPr>
          <a:xfrm>
            <a:off x="7618412" y="3345011"/>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pic>
        <p:nvPicPr>
          <p:cNvPr id="28" name="Graphic 27" descr="Cloud Computing">
            <a:extLst>
              <a:ext uri="{FF2B5EF4-FFF2-40B4-BE49-F238E27FC236}">
                <a16:creationId xmlns:a16="http://schemas.microsoft.com/office/drawing/2014/main" id="{FA089011-1871-4D9F-B7B9-FE6D4A4C45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89893" y="5725594"/>
            <a:ext cx="914400" cy="914400"/>
          </a:xfrm>
          <a:prstGeom prst="rect">
            <a:avLst/>
          </a:prstGeom>
        </p:spPr>
      </p:pic>
      <p:sp>
        <p:nvSpPr>
          <p:cNvPr id="31" name="TextBox 30">
            <a:extLst>
              <a:ext uri="{FF2B5EF4-FFF2-40B4-BE49-F238E27FC236}">
                <a16:creationId xmlns:a16="http://schemas.microsoft.com/office/drawing/2014/main" id="{320A084D-7F1B-4089-A912-858FAFA3D69F}"/>
              </a:ext>
            </a:extLst>
          </p:cNvPr>
          <p:cNvSpPr txBox="1"/>
          <p:nvPr/>
        </p:nvSpPr>
        <p:spPr>
          <a:xfrm>
            <a:off x="8070793" y="5406789"/>
            <a:ext cx="1752600" cy="369332"/>
          </a:xfrm>
          <a:prstGeom prst="rect">
            <a:avLst/>
          </a:prstGeom>
          <a:noFill/>
        </p:spPr>
        <p:txBody>
          <a:bodyPr wrap="square" rtlCol="0">
            <a:spAutoFit/>
          </a:bodyPr>
          <a:lstStyle/>
          <a:p>
            <a:r>
              <a:rPr lang="en-US" dirty="0"/>
              <a:t>api.my-app.com</a:t>
            </a:r>
          </a:p>
        </p:txBody>
      </p:sp>
      <p:cxnSp>
        <p:nvCxnSpPr>
          <p:cNvPr id="32" name="Straight Arrow Connector 31">
            <a:extLst>
              <a:ext uri="{FF2B5EF4-FFF2-40B4-BE49-F238E27FC236}">
                <a16:creationId xmlns:a16="http://schemas.microsoft.com/office/drawing/2014/main" id="{D82A3AA9-F0BF-4C9F-A8E8-E6F27944BC91}"/>
              </a:ext>
            </a:extLst>
          </p:cNvPr>
          <p:cNvCxnSpPr>
            <a:cxnSpLocks/>
            <a:stCxn id="28" idx="1"/>
            <a:endCxn id="11" idx="3"/>
          </p:cNvCxnSpPr>
          <p:nvPr/>
        </p:nvCxnSpPr>
        <p:spPr>
          <a:xfrm flipH="1" flipV="1">
            <a:off x="3332910" y="5428664"/>
            <a:ext cx="5156983" cy="754130"/>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pic>
        <p:nvPicPr>
          <p:cNvPr id="33" name="Graphic 32" descr="Record">
            <a:extLst>
              <a:ext uri="{FF2B5EF4-FFF2-40B4-BE49-F238E27FC236}">
                <a16:creationId xmlns:a16="http://schemas.microsoft.com/office/drawing/2014/main" id="{5B6E9D1B-391A-4966-9CD6-D512BD056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967516" y="4670164"/>
            <a:ext cx="914400" cy="914400"/>
          </a:xfrm>
          <a:prstGeom prst="rect">
            <a:avLst/>
          </a:prstGeom>
        </p:spPr>
      </p:pic>
      <p:sp>
        <p:nvSpPr>
          <p:cNvPr id="34" name="TextBox 33">
            <a:extLst>
              <a:ext uri="{FF2B5EF4-FFF2-40B4-BE49-F238E27FC236}">
                <a16:creationId xmlns:a16="http://schemas.microsoft.com/office/drawing/2014/main" id="{581B0014-5754-4BBB-BC09-441ED397B546}"/>
              </a:ext>
            </a:extLst>
          </p:cNvPr>
          <p:cNvSpPr txBox="1"/>
          <p:nvPr/>
        </p:nvSpPr>
        <p:spPr>
          <a:xfrm>
            <a:off x="5481741" y="4100033"/>
            <a:ext cx="1857375" cy="646331"/>
          </a:xfrm>
          <a:prstGeom prst="rect">
            <a:avLst/>
          </a:prstGeom>
          <a:noFill/>
        </p:spPr>
        <p:txBody>
          <a:bodyPr wrap="square" rtlCol="0">
            <a:spAutoFit/>
          </a:bodyPr>
          <a:lstStyle/>
          <a:p>
            <a:pPr algn="ctr"/>
            <a:r>
              <a:rPr lang="en-US" dirty="0"/>
              <a:t>Local DNS cache</a:t>
            </a:r>
          </a:p>
          <a:p>
            <a:pPr algn="ctr"/>
            <a:r>
              <a:rPr lang="en-US" dirty="0">
                <a:solidFill>
                  <a:srgbClr val="00B050"/>
                </a:solidFill>
              </a:rPr>
              <a:t>api.my-app.com</a:t>
            </a:r>
          </a:p>
        </p:txBody>
      </p:sp>
      <p:cxnSp>
        <p:nvCxnSpPr>
          <p:cNvPr id="35" name="Straight Arrow Connector 34">
            <a:extLst>
              <a:ext uri="{FF2B5EF4-FFF2-40B4-BE49-F238E27FC236}">
                <a16:creationId xmlns:a16="http://schemas.microsoft.com/office/drawing/2014/main" id="{54071878-AE65-46F8-9A84-0F8C780F0444}"/>
              </a:ext>
            </a:extLst>
          </p:cNvPr>
          <p:cNvCxnSpPr>
            <a:cxnSpLocks/>
            <a:stCxn id="33" idx="1"/>
            <a:endCxn id="11" idx="3"/>
          </p:cNvCxnSpPr>
          <p:nvPr/>
        </p:nvCxnSpPr>
        <p:spPr>
          <a:xfrm flipH="1">
            <a:off x="3332910" y="5127364"/>
            <a:ext cx="2634606" cy="301300"/>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9865741C-0D40-49B6-8208-023D7A8BFC2B}"/>
              </a:ext>
            </a:extLst>
          </p:cNvPr>
          <p:cNvCxnSpPr>
            <a:cxnSpLocks/>
          </p:cNvCxnSpPr>
          <p:nvPr/>
        </p:nvCxnSpPr>
        <p:spPr>
          <a:xfrm flipH="1">
            <a:off x="4341812" y="5257800"/>
            <a:ext cx="1524000" cy="192799"/>
          </a:xfrm>
          <a:prstGeom prst="straightConnector1">
            <a:avLst/>
          </a:prstGeom>
          <a:ln>
            <a:headEnd type="none"/>
            <a:tailEnd type="triangle" w="lg" len="med"/>
          </a:ln>
        </p:spPr>
        <p:style>
          <a:lnRef idx="3">
            <a:schemeClr val="accent3"/>
          </a:lnRef>
          <a:fillRef idx="0">
            <a:schemeClr val="accent3"/>
          </a:fillRef>
          <a:effectRef idx="2">
            <a:schemeClr val="accent3"/>
          </a:effectRef>
          <a:fontRef idx="minor">
            <a:schemeClr val="tx1"/>
          </a:fontRef>
        </p:style>
      </p:cxnSp>
      <p:sp>
        <p:nvSpPr>
          <p:cNvPr id="37" name="Oval 36">
            <a:extLst>
              <a:ext uri="{FF2B5EF4-FFF2-40B4-BE49-F238E27FC236}">
                <a16:creationId xmlns:a16="http://schemas.microsoft.com/office/drawing/2014/main" id="{99895307-9B19-48E8-A4B4-CCF4B871F1A8}"/>
              </a:ext>
            </a:extLst>
          </p:cNvPr>
          <p:cNvSpPr/>
          <p:nvPr/>
        </p:nvSpPr>
        <p:spPr>
          <a:xfrm>
            <a:off x="4975333" y="5096607"/>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8" name="Oval 37">
            <a:extLst>
              <a:ext uri="{FF2B5EF4-FFF2-40B4-BE49-F238E27FC236}">
                <a16:creationId xmlns:a16="http://schemas.microsoft.com/office/drawing/2014/main" id="{ECC9D735-A1BE-40DD-9255-53FFF80ED9B2}"/>
              </a:ext>
            </a:extLst>
          </p:cNvPr>
          <p:cNvSpPr/>
          <p:nvPr/>
        </p:nvSpPr>
        <p:spPr>
          <a:xfrm>
            <a:off x="6200085" y="571280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Tree>
    <p:extLst>
      <p:ext uri="{BB962C8B-B14F-4D97-AF65-F5344CB8AC3E}">
        <p14:creationId xmlns:p14="http://schemas.microsoft.com/office/powerpoint/2010/main" val="362978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lstStyle/>
          <a:p>
            <a:r>
              <a:rPr lang="en-US" b="1" dirty="0" err="1"/>
              <a:t>dns</a:t>
            </a:r>
            <a:r>
              <a:rPr lang="en-US" b="1" dirty="0"/>
              <a:t>-prefetch:</a:t>
            </a:r>
            <a:br>
              <a:rPr lang="en-US" b="1" dirty="0"/>
            </a:br>
            <a:r>
              <a:rPr lang="en-US" b="1" dirty="0"/>
              <a:t>Example – JavaScript Resolution</a:t>
            </a:r>
          </a:p>
        </p:txBody>
      </p:sp>
      <p:pic>
        <p:nvPicPr>
          <p:cNvPr id="19" name="Content Placeholder 4" descr="Internet">
            <a:extLst>
              <a:ext uri="{FF2B5EF4-FFF2-40B4-BE49-F238E27FC236}">
                <a16:creationId xmlns:a16="http://schemas.microsoft.com/office/drawing/2014/main" id="{26A810D3-E473-49BD-824B-CEA6ACD1AF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3600" y="2401651"/>
            <a:ext cx="914400" cy="914400"/>
          </a:xfrm>
          <a:prstGeom prst="rect">
            <a:avLst/>
          </a:prstGeom>
        </p:spPr>
      </p:pic>
      <p:pic>
        <p:nvPicPr>
          <p:cNvPr id="21" name="Graphic 20" descr="Cloud Computing">
            <a:extLst>
              <a:ext uri="{FF2B5EF4-FFF2-40B4-BE49-F238E27FC236}">
                <a16:creationId xmlns:a16="http://schemas.microsoft.com/office/drawing/2014/main" id="{4D8513AD-9CF3-46BD-B3DC-C38A83F068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99414" y="5802308"/>
            <a:ext cx="914400" cy="914400"/>
          </a:xfrm>
          <a:prstGeom prst="rect">
            <a:avLst/>
          </a:prstGeom>
        </p:spPr>
      </p:pic>
      <p:pic>
        <p:nvPicPr>
          <p:cNvPr id="23" name="Graphic 22" descr="Document">
            <a:extLst>
              <a:ext uri="{FF2B5EF4-FFF2-40B4-BE49-F238E27FC236}">
                <a16:creationId xmlns:a16="http://schemas.microsoft.com/office/drawing/2014/main" id="{86D39A3B-DFF4-4035-AAD1-0CDC72845C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0420" y="5345108"/>
            <a:ext cx="914400" cy="914400"/>
          </a:xfrm>
          <a:prstGeom prst="rect">
            <a:avLst/>
          </a:prstGeom>
        </p:spPr>
      </p:pic>
      <p:sp>
        <p:nvSpPr>
          <p:cNvPr id="24" name="TextBox 23">
            <a:extLst>
              <a:ext uri="{FF2B5EF4-FFF2-40B4-BE49-F238E27FC236}">
                <a16:creationId xmlns:a16="http://schemas.microsoft.com/office/drawing/2014/main" id="{773F6BE2-D253-4801-BD2B-D1E3B8368547}"/>
              </a:ext>
            </a:extLst>
          </p:cNvPr>
          <p:cNvSpPr txBox="1"/>
          <p:nvPr/>
        </p:nvSpPr>
        <p:spPr>
          <a:xfrm>
            <a:off x="3215303" y="2209525"/>
            <a:ext cx="1524000" cy="369332"/>
          </a:xfrm>
          <a:prstGeom prst="rect">
            <a:avLst/>
          </a:prstGeom>
          <a:noFill/>
        </p:spPr>
        <p:txBody>
          <a:bodyPr wrap="square" rtlCol="0">
            <a:spAutoFit/>
          </a:bodyPr>
          <a:lstStyle/>
          <a:p>
            <a:r>
              <a:rPr lang="en-US" dirty="0"/>
              <a:t>my-app.com</a:t>
            </a:r>
          </a:p>
        </p:txBody>
      </p:sp>
      <p:sp>
        <p:nvSpPr>
          <p:cNvPr id="25" name="TextBox 24">
            <a:extLst>
              <a:ext uri="{FF2B5EF4-FFF2-40B4-BE49-F238E27FC236}">
                <a16:creationId xmlns:a16="http://schemas.microsoft.com/office/drawing/2014/main" id="{7F0D43CF-BB07-4712-AA0E-867A7A1321C4}"/>
              </a:ext>
            </a:extLst>
          </p:cNvPr>
          <p:cNvSpPr txBox="1"/>
          <p:nvPr/>
        </p:nvSpPr>
        <p:spPr>
          <a:xfrm>
            <a:off x="908401" y="5435400"/>
            <a:ext cx="2375325" cy="923330"/>
          </a:xfrm>
          <a:prstGeom prst="rect">
            <a:avLst/>
          </a:prstGeom>
          <a:noFill/>
        </p:spPr>
        <p:txBody>
          <a:bodyPr wrap="square" rtlCol="0">
            <a:spAutoFit/>
          </a:bodyPr>
          <a:lstStyle/>
          <a:p>
            <a:r>
              <a:rPr lang="en-US" dirty="0"/>
              <a:t>JavaScript file makes AJAX requests to api.my-app.com</a:t>
            </a:r>
          </a:p>
        </p:txBody>
      </p:sp>
      <p:cxnSp>
        <p:nvCxnSpPr>
          <p:cNvPr id="26" name="Straight Arrow Connector 25">
            <a:extLst>
              <a:ext uri="{FF2B5EF4-FFF2-40B4-BE49-F238E27FC236}">
                <a16:creationId xmlns:a16="http://schemas.microsoft.com/office/drawing/2014/main" id="{6CB49D40-E809-4875-BE50-9CC473906D6C}"/>
              </a:ext>
            </a:extLst>
          </p:cNvPr>
          <p:cNvCxnSpPr>
            <a:cxnSpLocks/>
            <a:stCxn id="19" idx="2"/>
            <a:endCxn id="41" idx="0"/>
          </p:cNvCxnSpPr>
          <p:nvPr/>
        </p:nvCxnSpPr>
        <p:spPr>
          <a:xfrm>
            <a:off x="3930800" y="3316051"/>
            <a:ext cx="0" cy="32587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7" name="TextBox 26">
            <a:extLst>
              <a:ext uri="{FF2B5EF4-FFF2-40B4-BE49-F238E27FC236}">
                <a16:creationId xmlns:a16="http://schemas.microsoft.com/office/drawing/2014/main" id="{C7C4EECA-75BD-4234-94D6-026BA85E4F4F}"/>
              </a:ext>
            </a:extLst>
          </p:cNvPr>
          <p:cNvSpPr txBox="1"/>
          <p:nvPr/>
        </p:nvSpPr>
        <p:spPr>
          <a:xfrm>
            <a:off x="7580314" y="5483503"/>
            <a:ext cx="1752600" cy="369332"/>
          </a:xfrm>
          <a:prstGeom prst="rect">
            <a:avLst/>
          </a:prstGeom>
          <a:noFill/>
        </p:spPr>
        <p:txBody>
          <a:bodyPr wrap="square" rtlCol="0">
            <a:spAutoFit/>
          </a:bodyPr>
          <a:lstStyle/>
          <a:p>
            <a:r>
              <a:rPr lang="en-US" dirty="0"/>
              <a:t>api.my-app.com</a:t>
            </a:r>
          </a:p>
        </p:txBody>
      </p:sp>
      <p:cxnSp>
        <p:nvCxnSpPr>
          <p:cNvPr id="28" name="Straight Arrow Connector 27">
            <a:extLst>
              <a:ext uri="{FF2B5EF4-FFF2-40B4-BE49-F238E27FC236}">
                <a16:creationId xmlns:a16="http://schemas.microsoft.com/office/drawing/2014/main" id="{C96799CE-CA97-4D85-8C69-3B5B210DCB07}"/>
              </a:ext>
            </a:extLst>
          </p:cNvPr>
          <p:cNvCxnSpPr>
            <a:cxnSpLocks/>
            <a:stCxn id="41" idx="3"/>
            <a:endCxn id="31" idx="1"/>
          </p:cNvCxnSpPr>
          <p:nvPr/>
        </p:nvCxnSpPr>
        <p:spPr>
          <a:xfrm flipV="1">
            <a:off x="4388000" y="4075331"/>
            <a:ext cx="1658708" cy="23793"/>
          </a:xfrm>
          <a:prstGeom prst="straightConnector1">
            <a:avLst/>
          </a:prstGeom>
          <a:ln>
            <a:prstDash val="solid"/>
            <a:tailEnd type="triangle" w="lg" len="med"/>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75BBF098-FA23-4BEE-9A5C-0CA61FC3DDE7}"/>
              </a:ext>
            </a:extLst>
          </p:cNvPr>
          <p:cNvSpPr txBox="1"/>
          <p:nvPr/>
        </p:nvSpPr>
        <p:spPr>
          <a:xfrm>
            <a:off x="4756300" y="2133600"/>
            <a:ext cx="2451636" cy="646331"/>
          </a:xfrm>
          <a:prstGeom prst="rect">
            <a:avLst/>
          </a:prstGeom>
          <a:noFill/>
          <a:ln w="57150">
            <a:solidFill>
              <a:schemeClr val="accent2">
                <a:lumMod val="75000"/>
              </a:schemeClr>
            </a:solidFill>
            <a:prstDash val="solid"/>
          </a:ln>
        </p:spPr>
        <p:txBody>
          <a:bodyPr wrap="square" rtlCol="0">
            <a:spAutoFit/>
          </a:bodyPr>
          <a:lstStyle/>
          <a:p>
            <a:r>
              <a:rPr lang="en-US" dirty="0"/>
              <a:t>DNS resolution occurs during parsing of HTML</a:t>
            </a:r>
          </a:p>
        </p:txBody>
      </p:sp>
      <p:cxnSp>
        <p:nvCxnSpPr>
          <p:cNvPr id="30" name="Straight Arrow Connector 29">
            <a:extLst>
              <a:ext uri="{FF2B5EF4-FFF2-40B4-BE49-F238E27FC236}">
                <a16:creationId xmlns:a16="http://schemas.microsoft.com/office/drawing/2014/main" id="{1BC2BC38-C1E7-484C-A1B3-CDB6253A6B39}"/>
              </a:ext>
            </a:extLst>
          </p:cNvPr>
          <p:cNvCxnSpPr>
            <a:cxnSpLocks/>
          </p:cNvCxnSpPr>
          <p:nvPr/>
        </p:nvCxnSpPr>
        <p:spPr>
          <a:xfrm flipV="1">
            <a:off x="5045509" y="2861237"/>
            <a:ext cx="14738" cy="1160700"/>
          </a:xfrm>
          <a:prstGeom prst="straightConnector1">
            <a:avLst/>
          </a:prstGeom>
          <a:ln>
            <a:solidFill>
              <a:schemeClr val="accent2">
                <a:lumMod val="75000"/>
              </a:schemeClr>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pic>
        <p:nvPicPr>
          <p:cNvPr id="31" name="Graphic 30" descr="Record">
            <a:extLst>
              <a:ext uri="{FF2B5EF4-FFF2-40B4-BE49-F238E27FC236}">
                <a16:creationId xmlns:a16="http://schemas.microsoft.com/office/drawing/2014/main" id="{8816957A-6AF7-412A-BACA-DDA61A6B51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46708" y="3618131"/>
            <a:ext cx="914400" cy="914400"/>
          </a:xfrm>
          <a:prstGeom prst="rect">
            <a:avLst/>
          </a:prstGeom>
        </p:spPr>
      </p:pic>
      <p:sp>
        <p:nvSpPr>
          <p:cNvPr id="32" name="TextBox 31">
            <a:extLst>
              <a:ext uri="{FF2B5EF4-FFF2-40B4-BE49-F238E27FC236}">
                <a16:creationId xmlns:a16="http://schemas.microsoft.com/office/drawing/2014/main" id="{2668AD49-D71A-4461-9188-35B0F18FF6F5}"/>
              </a:ext>
            </a:extLst>
          </p:cNvPr>
          <p:cNvSpPr txBox="1"/>
          <p:nvPr/>
        </p:nvSpPr>
        <p:spPr>
          <a:xfrm>
            <a:off x="5560933" y="3048000"/>
            <a:ext cx="1857375"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api.my-app.com</a:t>
            </a:r>
          </a:p>
        </p:txBody>
      </p:sp>
      <p:cxnSp>
        <p:nvCxnSpPr>
          <p:cNvPr id="33" name="Straight Arrow Connector 32">
            <a:extLst>
              <a:ext uri="{FF2B5EF4-FFF2-40B4-BE49-F238E27FC236}">
                <a16:creationId xmlns:a16="http://schemas.microsoft.com/office/drawing/2014/main" id="{4FF15657-7877-44A9-BA29-EE6381862892}"/>
              </a:ext>
            </a:extLst>
          </p:cNvPr>
          <p:cNvCxnSpPr>
            <a:cxnSpLocks/>
            <a:stCxn id="31" idx="3"/>
            <a:endCxn id="35" idx="1"/>
          </p:cNvCxnSpPr>
          <p:nvPr/>
        </p:nvCxnSpPr>
        <p:spPr>
          <a:xfrm flipV="1">
            <a:off x="6961108" y="4038600"/>
            <a:ext cx="2601683" cy="36731"/>
          </a:xfrm>
          <a:prstGeom prst="straightConnector1">
            <a:avLst/>
          </a:prstGeom>
          <a:ln>
            <a:solidFill>
              <a:schemeClr val="accent3"/>
            </a:solidFill>
            <a:prstDash val="solid"/>
            <a:tailEnd type="triangle" w="lg" len="med"/>
          </a:ln>
        </p:spPr>
        <p:style>
          <a:lnRef idx="3">
            <a:schemeClr val="accent3"/>
          </a:lnRef>
          <a:fillRef idx="0">
            <a:schemeClr val="accent3"/>
          </a:fillRef>
          <a:effectRef idx="2">
            <a:schemeClr val="accent3"/>
          </a:effectRef>
          <a:fontRef idx="minor">
            <a:schemeClr val="tx1"/>
          </a:fontRef>
        </p:style>
      </p:cxnSp>
      <p:pic>
        <p:nvPicPr>
          <p:cNvPr id="35" name="Graphic 34" descr="Server">
            <a:extLst>
              <a:ext uri="{FF2B5EF4-FFF2-40B4-BE49-F238E27FC236}">
                <a16:creationId xmlns:a16="http://schemas.microsoft.com/office/drawing/2014/main" id="{3D937F2A-22BF-4A33-982E-3D531811C8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62791" y="3581400"/>
            <a:ext cx="914400" cy="914400"/>
          </a:xfrm>
          <a:prstGeom prst="rect">
            <a:avLst/>
          </a:prstGeom>
        </p:spPr>
      </p:pic>
      <p:sp>
        <p:nvSpPr>
          <p:cNvPr id="36" name="TextBox 35">
            <a:extLst>
              <a:ext uri="{FF2B5EF4-FFF2-40B4-BE49-F238E27FC236}">
                <a16:creationId xmlns:a16="http://schemas.microsoft.com/office/drawing/2014/main" id="{40FE57A8-C576-468F-95F0-1EDDF1F81612}"/>
              </a:ext>
            </a:extLst>
          </p:cNvPr>
          <p:cNvSpPr txBox="1"/>
          <p:nvPr/>
        </p:nvSpPr>
        <p:spPr>
          <a:xfrm>
            <a:off x="9142412" y="3315563"/>
            <a:ext cx="1746201" cy="369332"/>
          </a:xfrm>
          <a:prstGeom prst="rect">
            <a:avLst/>
          </a:prstGeom>
          <a:noFill/>
        </p:spPr>
        <p:txBody>
          <a:bodyPr wrap="square" rtlCol="0">
            <a:spAutoFit/>
          </a:bodyPr>
          <a:lstStyle/>
          <a:p>
            <a:r>
              <a:rPr lang="en-US" dirty="0"/>
              <a:t>DNS Resolution</a:t>
            </a:r>
          </a:p>
        </p:txBody>
      </p:sp>
      <p:cxnSp>
        <p:nvCxnSpPr>
          <p:cNvPr id="37" name="Straight Arrow Connector 36">
            <a:extLst>
              <a:ext uri="{FF2B5EF4-FFF2-40B4-BE49-F238E27FC236}">
                <a16:creationId xmlns:a16="http://schemas.microsoft.com/office/drawing/2014/main" id="{33614B7B-C971-42DB-963D-C8195909858D}"/>
              </a:ext>
            </a:extLst>
          </p:cNvPr>
          <p:cNvCxnSpPr>
            <a:cxnSpLocks/>
            <a:stCxn id="21" idx="1"/>
            <a:endCxn id="23" idx="3"/>
          </p:cNvCxnSpPr>
          <p:nvPr/>
        </p:nvCxnSpPr>
        <p:spPr>
          <a:xfrm flipH="1" flipV="1">
            <a:off x="4394820" y="5802308"/>
            <a:ext cx="3604594" cy="457200"/>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834BE416-3B47-47AE-90C1-F83308F651B7}"/>
              </a:ext>
            </a:extLst>
          </p:cNvPr>
          <p:cNvCxnSpPr>
            <a:cxnSpLocks/>
          </p:cNvCxnSpPr>
          <p:nvPr/>
        </p:nvCxnSpPr>
        <p:spPr>
          <a:xfrm flipV="1">
            <a:off x="6947062" y="4159902"/>
            <a:ext cx="2614450" cy="31098"/>
          </a:xfrm>
          <a:prstGeom prst="straightConnector1">
            <a:avLst/>
          </a:prstGeom>
          <a:ln>
            <a:solidFill>
              <a:schemeClr val="accent3"/>
            </a:solidFill>
            <a:prstDash val="solid"/>
            <a:headEnd type="triangle"/>
            <a:tailEnd type="none" w="lg" len="med"/>
          </a:ln>
        </p:spPr>
        <p:style>
          <a:lnRef idx="3">
            <a:schemeClr val="accent3"/>
          </a:lnRef>
          <a:fillRef idx="0">
            <a:schemeClr val="accent3"/>
          </a:fillRef>
          <a:effectRef idx="2">
            <a:schemeClr val="accent3"/>
          </a:effectRef>
          <a:fontRef idx="minor">
            <a:schemeClr val="tx1"/>
          </a:fontRef>
        </p:style>
      </p:cxnSp>
      <p:pic>
        <p:nvPicPr>
          <p:cNvPr id="41" name="Graphic 40" descr="Document">
            <a:extLst>
              <a:ext uri="{FF2B5EF4-FFF2-40B4-BE49-F238E27FC236}">
                <a16:creationId xmlns:a16="http://schemas.microsoft.com/office/drawing/2014/main" id="{60641D95-0A44-4335-B97B-3C679DB4CA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600" y="3641924"/>
            <a:ext cx="914400" cy="914400"/>
          </a:xfrm>
          <a:prstGeom prst="rect">
            <a:avLst/>
          </a:prstGeom>
        </p:spPr>
      </p:pic>
      <p:sp>
        <p:nvSpPr>
          <p:cNvPr id="42" name="TextBox 41">
            <a:extLst>
              <a:ext uri="{FF2B5EF4-FFF2-40B4-BE49-F238E27FC236}">
                <a16:creationId xmlns:a16="http://schemas.microsoft.com/office/drawing/2014/main" id="{0F30380B-5567-4EDC-A8F6-1136AF006031}"/>
              </a:ext>
            </a:extLst>
          </p:cNvPr>
          <p:cNvSpPr txBox="1"/>
          <p:nvPr/>
        </p:nvSpPr>
        <p:spPr>
          <a:xfrm>
            <a:off x="977322" y="3596643"/>
            <a:ext cx="2757758" cy="923330"/>
          </a:xfrm>
          <a:prstGeom prst="rect">
            <a:avLst/>
          </a:prstGeom>
          <a:noFill/>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href=“api.my-app.com” /&gt;</a:t>
            </a:r>
          </a:p>
        </p:txBody>
      </p:sp>
      <p:cxnSp>
        <p:nvCxnSpPr>
          <p:cNvPr id="43" name="Straight Arrow Connector 42">
            <a:extLst>
              <a:ext uri="{FF2B5EF4-FFF2-40B4-BE49-F238E27FC236}">
                <a16:creationId xmlns:a16="http://schemas.microsoft.com/office/drawing/2014/main" id="{DF79A212-2D8C-4D76-802E-D7C830FFC584}"/>
              </a:ext>
            </a:extLst>
          </p:cNvPr>
          <p:cNvCxnSpPr>
            <a:cxnSpLocks/>
            <a:stCxn id="41" idx="2"/>
            <a:endCxn id="23" idx="0"/>
          </p:cNvCxnSpPr>
          <p:nvPr/>
        </p:nvCxnSpPr>
        <p:spPr>
          <a:xfrm>
            <a:off x="3930800" y="4556324"/>
            <a:ext cx="6820" cy="78878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pic>
        <p:nvPicPr>
          <p:cNvPr id="44" name="Graphic 43" descr="Record">
            <a:extLst>
              <a:ext uri="{FF2B5EF4-FFF2-40B4-BE49-F238E27FC236}">
                <a16:creationId xmlns:a16="http://schemas.microsoft.com/office/drawing/2014/main" id="{F3DF1247-26E4-4374-AF29-99511342DC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56327" y="5102662"/>
            <a:ext cx="914400" cy="914400"/>
          </a:xfrm>
          <a:prstGeom prst="rect">
            <a:avLst/>
          </a:prstGeom>
        </p:spPr>
      </p:pic>
      <p:sp>
        <p:nvSpPr>
          <p:cNvPr id="45" name="TextBox 44">
            <a:extLst>
              <a:ext uri="{FF2B5EF4-FFF2-40B4-BE49-F238E27FC236}">
                <a16:creationId xmlns:a16="http://schemas.microsoft.com/office/drawing/2014/main" id="{B8039A1F-214A-43EB-8A4C-B4591B2B3622}"/>
              </a:ext>
            </a:extLst>
          </p:cNvPr>
          <p:cNvSpPr txBox="1"/>
          <p:nvPr/>
        </p:nvSpPr>
        <p:spPr>
          <a:xfrm>
            <a:off x="5670552" y="4532531"/>
            <a:ext cx="1857375" cy="646331"/>
          </a:xfrm>
          <a:prstGeom prst="rect">
            <a:avLst/>
          </a:prstGeom>
          <a:noFill/>
        </p:spPr>
        <p:txBody>
          <a:bodyPr wrap="square" rtlCol="0">
            <a:spAutoFit/>
          </a:bodyPr>
          <a:lstStyle/>
          <a:p>
            <a:pPr algn="ctr"/>
            <a:r>
              <a:rPr lang="en-US" dirty="0"/>
              <a:t>Local DNS cache</a:t>
            </a:r>
          </a:p>
          <a:p>
            <a:pPr algn="ctr"/>
            <a:r>
              <a:rPr lang="en-US" dirty="0">
                <a:solidFill>
                  <a:srgbClr val="00B050"/>
                </a:solidFill>
              </a:rPr>
              <a:t>api.my-app.com</a:t>
            </a:r>
          </a:p>
        </p:txBody>
      </p:sp>
      <p:cxnSp>
        <p:nvCxnSpPr>
          <p:cNvPr id="46" name="Straight Arrow Connector 45">
            <a:extLst>
              <a:ext uri="{FF2B5EF4-FFF2-40B4-BE49-F238E27FC236}">
                <a16:creationId xmlns:a16="http://schemas.microsoft.com/office/drawing/2014/main" id="{97029C91-D4D4-44DF-AD00-74170374D825}"/>
              </a:ext>
            </a:extLst>
          </p:cNvPr>
          <p:cNvCxnSpPr>
            <a:cxnSpLocks/>
            <a:stCxn id="44" idx="1"/>
            <a:endCxn id="23" idx="3"/>
          </p:cNvCxnSpPr>
          <p:nvPr/>
        </p:nvCxnSpPr>
        <p:spPr>
          <a:xfrm flipH="1">
            <a:off x="4394820" y="5559862"/>
            <a:ext cx="1761507" cy="242446"/>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cxnSp>
        <p:nvCxnSpPr>
          <p:cNvPr id="47" name="Straight Arrow Connector 46">
            <a:extLst>
              <a:ext uri="{FF2B5EF4-FFF2-40B4-BE49-F238E27FC236}">
                <a16:creationId xmlns:a16="http://schemas.microsoft.com/office/drawing/2014/main" id="{FDC908D2-B878-4932-A5DD-26A3BE6AAE41}"/>
              </a:ext>
            </a:extLst>
          </p:cNvPr>
          <p:cNvCxnSpPr>
            <a:cxnSpLocks/>
          </p:cNvCxnSpPr>
          <p:nvPr/>
        </p:nvCxnSpPr>
        <p:spPr>
          <a:xfrm flipH="1">
            <a:off x="5020780" y="5638800"/>
            <a:ext cx="1226033" cy="163508"/>
          </a:xfrm>
          <a:prstGeom prst="straightConnector1">
            <a:avLst/>
          </a:prstGeom>
          <a:ln>
            <a:headEnd type="none"/>
            <a:tailEnd type="triangle" w="lg" len="med"/>
          </a:ln>
        </p:spPr>
        <p:style>
          <a:lnRef idx="3">
            <a:schemeClr val="accent3"/>
          </a:lnRef>
          <a:fillRef idx="0">
            <a:schemeClr val="accent3"/>
          </a:fillRef>
          <a:effectRef idx="2">
            <a:schemeClr val="accent3"/>
          </a:effectRef>
          <a:fontRef idx="minor">
            <a:schemeClr val="tx1"/>
          </a:fontRef>
        </p:style>
      </p:cxnSp>
      <p:sp>
        <p:nvSpPr>
          <p:cNvPr id="48" name="Oval 47">
            <a:extLst>
              <a:ext uri="{FF2B5EF4-FFF2-40B4-BE49-F238E27FC236}">
                <a16:creationId xmlns:a16="http://schemas.microsoft.com/office/drawing/2014/main" id="{BBE092F9-B48A-4F0A-AAD4-1D0393A5D784}"/>
              </a:ext>
            </a:extLst>
          </p:cNvPr>
          <p:cNvSpPr/>
          <p:nvPr/>
        </p:nvSpPr>
        <p:spPr>
          <a:xfrm>
            <a:off x="3416450" y="3239937"/>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9" name="Oval 48">
            <a:extLst>
              <a:ext uri="{FF2B5EF4-FFF2-40B4-BE49-F238E27FC236}">
                <a16:creationId xmlns:a16="http://schemas.microsoft.com/office/drawing/2014/main" id="{50352CE6-0199-4F2D-AC00-7B42A49A78CC}"/>
              </a:ext>
            </a:extLst>
          </p:cNvPr>
          <p:cNvSpPr/>
          <p:nvPr/>
        </p:nvSpPr>
        <p:spPr>
          <a:xfrm>
            <a:off x="3720457" y="4752640"/>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50" name="Oval 49">
            <a:extLst>
              <a:ext uri="{FF2B5EF4-FFF2-40B4-BE49-F238E27FC236}">
                <a16:creationId xmlns:a16="http://schemas.microsoft.com/office/drawing/2014/main" id="{65AB7258-E3FD-445A-8C96-ED200A3F0558}"/>
              </a:ext>
            </a:extLst>
          </p:cNvPr>
          <p:cNvSpPr/>
          <p:nvPr/>
        </p:nvSpPr>
        <p:spPr>
          <a:xfrm>
            <a:off x="5132308" y="385539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51" name="Oval 50">
            <a:extLst>
              <a:ext uri="{FF2B5EF4-FFF2-40B4-BE49-F238E27FC236}">
                <a16:creationId xmlns:a16="http://schemas.microsoft.com/office/drawing/2014/main" id="{6CD857CE-30A1-433E-A0D6-FAEC6A4F6703}"/>
              </a:ext>
            </a:extLst>
          </p:cNvPr>
          <p:cNvSpPr/>
          <p:nvPr/>
        </p:nvSpPr>
        <p:spPr>
          <a:xfrm>
            <a:off x="7940089" y="390104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52" name="Oval 51">
            <a:extLst>
              <a:ext uri="{FF2B5EF4-FFF2-40B4-BE49-F238E27FC236}">
                <a16:creationId xmlns:a16="http://schemas.microsoft.com/office/drawing/2014/main" id="{528A4E22-E53E-45B3-A8D1-E93F1BB540AC}"/>
              </a:ext>
            </a:extLst>
          </p:cNvPr>
          <p:cNvSpPr/>
          <p:nvPr/>
        </p:nvSpPr>
        <p:spPr>
          <a:xfrm>
            <a:off x="5378211" y="544293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53" name="Oval 52">
            <a:extLst>
              <a:ext uri="{FF2B5EF4-FFF2-40B4-BE49-F238E27FC236}">
                <a16:creationId xmlns:a16="http://schemas.microsoft.com/office/drawing/2014/main" id="{76E6D027-815E-4036-BAE4-4B4ACF29FAF7}"/>
              </a:ext>
            </a:extLst>
          </p:cNvPr>
          <p:cNvSpPr/>
          <p:nvPr/>
        </p:nvSpPr>
        <p:spPr>
          <a:xfrm>
            <a:off x="6859591" y="596257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Tree>
    <p:extLst>
      <p:ext uri="{BB962C8B-B14F-4D97-AF65-F5344CB8AC3E}">
        <p14:creationId xmlns:p14="http://schemas.microsoft.com/office/powerpoint/2010/main" val="326015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E8B85E97-376A-4B00-813E-A0300EA00C92}"/>
              </a:ext>
            </a:extLst>
          </p:cNvPr>
          <p:cNvCxnSpPr>
            <a:cxnSpLocks/>
            <a:stCxn id="11" idx="3"/>
            <a:endCxn id="41" idx="1"/>
          </p:cNvCxnSpPr>
          <p:nvPr/>
        </p:nvCxnSpPr>
        <p:spPr>
          <a:xfrm flipV="1">
            <a:off x="3505007" y="5226017"/>
            <a:ext cx="7010401" cy="25433"/>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374F2680-2547-4843-B2A6-5100054222EC}"/>
              </a:ext>
            </a:extLst>
          </p:cNvPr>
          <p:cNvCxnSpPr>
            <a:cxnSpLocks/>
            <a:stCxn id="11" idx="3"/>
            <a:endCxn id="35" idx="1"/>
          </p:cNvCxnSpPr>
          <p:nvPr/>
        </p:nvCxnSpPr>
        <p:spPr>
          <a:xfrm flipV="1">
            <a:off x="3505007" y="4724400"/>
            <a:ext cx="2855029" cy="52705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2E1352B7-AF7B-484B-A249-DA7238D3D221}"/>
              </a:ext>
            </a:extLst>
          </p:cNvPr>
          <p:cNvCxnSpPr>
            <a:cxnSpLocks/>
          </p:cNvCxnSpPr>
          <p:nvPr/>
        </p:nvCxnSpPr>
        <p:spPr>
          <a:xfrm flipV="1">
            <a:off x="4539382" y="4835469"/>
            <a:ext cx="1768807" cy="301688"/>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8A5FC4D4-E107-4015-9D6D-B803811D6484}"/>
              </a:ext>
            </a:extLst>
          </p:cNvPr>
          <p:cNvCxnSpPr>
            <a:cxnSpLocks/>
          </p:cNvCxnSpPr>
          <p:nvPr/>
        </p:nvCxnSpPr>
        <p:spPr>
          <a:xfrm flipV="1">
            <a:off x="7202205" y="3250096"/>
            <a:ext cx="1289708" cy="2062"/>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sp>
        <p:nvSpPr>
          <p:cNvPr id="13" name="Title 12"/>
          <p:cNvSpPr>
            <a:spLocks noGrp="1"/>
          </p:cNvSpPr>
          <p:nvPr>
            <p:ph type="title"/>
          </p:nvPr>
        </p:nvSpPr>
        <p:spPr>
          <a:xfrm>
            <a:off x="1522413" y="381000"/>
            <a:ext cx="9144001" cy="1371600"/>
          </a:xfrm>
        </p:spPr>
        <p:txBody>
          <a:bodyPr/>
          <a:lstStyle/>
          <a:p>
            <a:r>
              <a:rPr lang="en-US" b="1" dirty="0" err="1"/>
              <a:t>dns</a:t>
            </a:r>
            <a:r>
              <a:rPr lang="en-US" b="1" dirty="0"/>
              <a:t>-prefetch:</a:t>
            </a:r>
            <a:br>
              <a:rPr lang="en-US" b="1" dirty="0"/>
            </a:br>
            <a:r>
              <a:rPr lang="en-US" b="1" dirty="0"/>
              <a:t>Example – Google Fonts Issue part I</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607" y="2565994"/>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90607" y="4794250"/>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1695580" y="2053698"/>
            <a:ext cx="2704454" cy="646331"/>
          </a:xfrm>
          <a:prstGeom prst="rect">
            <a:avLst/>
          </a:prstGeom>
          <a:noFill/>
        </p:spPr>
        <p:txBody>
          <a:bodyPr wrap="square" rtlCol="0">
            <a:spAutoFit/>
          </a:bodyPr>
          <a:lstStyle/>
          <a:p>
            <a:r>
              <a:rPr lang="en-US" dirty="0"/>
              <a:t>my-app.com, CSS file uses Google Font, Roboto</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2"/>
            <a:endCxn id="39" idx="0"/>
          </p:cNvCxnSpPr>
          <p:nvPr/>
        </p:nvCxnSpPr>
        <p:spPr>
          <a:xfrm>
            <a:off x="3047807" y="3480394"/>
            <a:ext cx="1" cy="102143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pic>
        <p:nvPicPr>
          <p:cNvPr id="26" name="Graphic 25" descr="Record">
            <a:extLst>
              <a:ext uri="{FF2B5EF4-FFF2-40B4-BE49-F238E27FC236}">
                <a16:creationId xmlns:a16="http://schemas.microsoft.com/office/drawing/2014/main" id="{29E12F40-E01C-4BCC-BB70-9C441305D6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8189" y="2669062"/>
            <a:ext cx="914400" cy="914400"/>
          </a:xfrm>
          <a:prstGeom prst="rect">
            <a:avLst/>
          </a:prstGeom>
        </p:spPr>
      </p:pic>
      <p:sp>
        <p:nvSpPr>
          <p:cNvPr id="27" name="TextBox 26">
            <a:extLst>
              <a:ext uri="{FF2B5EF4-FFF2-40B4-BE49-F238E27FC236}">
                <a16:creationId xmlns:a16="http://schemas.microsoft.com/office/drawing/2014/main" id="{8CA172DE-E803-4343-B69C-10584EE40BAB}"/>
              </a:ext>
            </a:extLst>
          </p:cNvPr>
          <p:cNvSpPr txBox="1"/>
          <p:nvPr/>
        </p:nvSpPr>
        <p:spPr>
          <a:xfrm>
            <a:off x="5584289" y="2052241"/>
            <a:ext cx="2362200"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fonts.googleapis.com</a:t>
            </a:r>
          </a:p>
        </p:txBody>
      </p:sp>
      <p:sp>
        <p:nvSpPr>
          <p:cNvPr id="28" name="TextBox 27">
            <a:extLst>
              <a:ext uri="{FF2B5EF4-FFF2-40B4-BE49-F238E27FC236}">
                <a16:creationId xmlns:a16="http://schemas.microsoft.com/office/drawing/2014/main" id="{6F44210E-EAEB-46F8-9A5D-A36DF69097ED}"/>
              </a:ext>
            </a:extLst>
          </p:cNvPr>
          <p:cNvSpPr txBox="1"/>
          <p:nvPr/>
        </p:nvSpPr>
        <p:spPr>
          <a:xfrm>
            <a:off x="54747" y="5768758"/>
            <a:ext cx="3596000" cy="923330"/>
          </a:xfrm>
          <a:prstGeom prst="rect">
            <a:avLst/>
          </a:prstGeom>
          <a:noFill/>
        </p:spPr>
        <p:txBody>
          <a:bodyPr wrap="square" rtlCol="0">
            <a:spAutoFit/>
          </a:bodyPr>
          <a:lstStyle/>
          <a:p>
            <a:r>
              <a:rPr lang="en-US" dirty="0"/>
              <a:t>contains, &lt;link </a:t>
            </a:r>
            <a:r>
              <a:rPr lang="en-US" dirty="0" err="1"/>
              <a:t>rel</a:t>
            </a:r>
            <a:r>
              <a:rPr lang="en-US" dirty="0"/>
              <a:t>="stylesheet"&gt; href="https://fonts.googleapis.com/</a:t>
            </a:r>
            <a:r>
              <a:rPr lang="en-US" dirty="0" err="1"/>
              <a:t>css?family</a:t>
            </a:r>
            <a:r>
              <a:rPr lang="en-US" dirty="0"/>
              <a:t>=Roboto:400,400i,700"</a:t>
            </a:r>
          </a:p>
        </p:txBody>
      </p:sp>
      <p:pic>
        <p:nvPicPr>
          <p:cNvPr id="30" name="Graphic 29" descr="Server">
            <a:extLst>
              <a:ext uri="{FF2B5EF4-FFF2-40B4-BE49-F238E27FC236}">
                <a16:creationId xmlns:a16="http://schemas.microsoft.com/office/drawing/2014/main" id="{C3075193-3135-459E-8ABC-5DCC6C38B4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12297" y="2667000"/>
            <a:ext cx="914400" cy="914400"/>
          </a:xfrm>
          <a:prstGeom prst="rect">
            <a:avLst/>
          </a:prstGeom>
        </p:spPr>
      </p:pic>
      <p:sp>
        <p:nvSpPr>
          <p:cNvPr id="31" name="TextBox 30">
            <a:extLst>
              <a:ext uri="{FF2B5EF4-FFF2-40B4-BE49-F238E27FC236}">
                <a16:creationId xmlns:a16="http://schemas.microsoft.com/office/drawing/2014/main" id="{9D5308B9-A49F-4AF1-9C50-FB48AC778189}"/>
              </a:ext>
            </a:extLst>
          </p:cNvPr>
          <p:cNvSpPr txBox="1"/>
          <p:nvPr/>
        </p:nvSpPr>
        <p:spPr>
          <a:xfrm>
            <a:off x="9293694" y="2888863"/>
            <a:ext cx="1677657" cy="369332"/>
          </a:xfrm>
          <a:prstGeom prst="rect">
            <a:avLst/>
          </a:prstGeom>
          <a:noFill/>
        </p:spPr>
        <p:txBody>
          <a:bodyPr wrap="square" rtlCol="0">
            <a:spAutoFit/>
          </a:bodyPr>
          <a:lstStyle/>
          <a:p>
            <a:r>
              <a:rPr lang="en-US" dirty="0"/>
              <a:t>DNS Resolution</a:t>
            </a:r>
          </a:p>
        </p:txBody>
      </p:sp>
      <p:pic>
        <p:nvPicPr>
          <p:cNvPr id="4" name="Picture 3">
            <a:extLst>
              <a:ext uri="{FF2B5EF4-FFF2-40B4-BE49-F238E27FC236}">
                <a16:creationId xmlns:a16="http://schemas.microsoft.com/office/drawing/2014/main" id="{3134D440-5A1E-47EC-9826-48A494CBCA0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75300" y="5708650"/>
            <a:ext cx="5734050" cy="920750"/>
          </a:xfrm>
          <a:prstGeom prst="rect">
            <a:avLst/>
          </a:prstGeom>
        </p:spPr>
      </p:pic>
      <p:sp>
        <p:nvSpPr>
          <p:cNvPr id="39" name="TextBox 38">
            <a:extLst>
              <a:ext uri="{FF2B5EF4-FFF2-40B4-BE49-F238E27FC236}">
                <a16:creationId xmlns:a16="http://schemas.microsoft.com/office/drawing/2014/main" id="{D28624DE-9DBA-4E32-B26B-4FB987B18A66}"/>
              </a:ext>
            </a:extLst>
          </p:cNvPr>
          <p:cNvSpPr txBox="1"/>
          <p:nvPr/>
        </p:nvSpPr>
        <p:spPr>
          <a:xfrm>
            <a:off x="2470632" y="4501824"/>
            <a:ext cx="1154351" cy="369332"/>
          </a:xfrm>
          <a:prstGeom prst="rect">
            <a:avLst/>
          </a:prstGeom>
          <a:noFill/>
        </p:spPr>
        <p:txBody>
          <a:bodyPr wrap="square" rtlCol="0">
            <a:spAutoFit/>
          </a:bodyPr>
          <a:lstStyle/>
          <a:p>
            <a:r>
              <a:rPr lang="en-US" dirty="0"/>
              <a:t>HTML file</a:t>
            </a:r>
          </a:p>
        </p:txBody>
      </p:sp>
      <p:pic>
        <p:nvPicPr>
          <p:cNvPr id="41" name="Graphic 40" descr="Cloud Computing">
            <a:extLst>
              <a:ext uri="{FF2B5EF4-FFF2-40B4-BE49-F238E27FC236}">
                <a16:creationId xmlns:a16="http://schemas.microsoft.com/office/drawing/2014/main" id="{9EE34E30-9500-4905-9228-89B77609E4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15408" y="4768817"/>
            <a:ext cx="914400" cy="914400"/>
          </a:xfrm>
          <a:prstGeom prst="rect">
            <a:avLst/>
          </a:prstGeom>
        </p:spPr>
      </p:pic>
      <p:sp>
        <p:nvSpPr>
          <p:cNvPr id="43" name="TextBox 42">
            <a:extLst>
              <a:ext uri="{FF2B5EF4-FFF2-40B4-BE49-F238E27FC236}">
                <a16:creationId xmlns:a16="http://schemas.microsoft.com/office/drawing/2014/main" id="{202C7DE0-D016-4A4F-B9BA-4DCBC746AE20}"/>
              </a:ext>
            </a:extLst>
          </p:cNvPr>
          <p:cNvSpPr txBox="1"/>
          <p:nvPr/>
        </p:nvSpPr>
        <p:spPr>
          <a:xfrm>
            <a:off x="9831003" y="4429790"/>
            <a:ext cx="2283209" cy="369332"/>
          </a:xfrm>
          <a:prstGeom prst="rect">
            <a:avLst/>
          </a:prstGeom>
          <a:noFill/>
        </p:spPr>
        <p:txBody>
          <a:bodyPr wrap="square" rtlCol="0">
            <a:spAutoFit/>
          </a:bodyPr>
          <a:lstStyle/>
          <a:p>
            <a:r>
              <a:rPr lang="en-US" dirty="0"/>
              <a:t>fonts.googleapis.com</a:t>
            </a:r>
          </a:p>
        </p:txBody>
      </p:sp>
      <p:cxnSp>
        <p:nvCxnSpPr>
          <p:cNvPr id="44" name="Straight Arrow Connector 43">
            <a:extLst>
              <a:ext uri="{FF2B5EF4-FFF2-40B4-BE49-F238E27FC236}">
                <a16:creationId xmlns:a16="http://schemas.microsoft.com/office/drawing/2014/main" id="{5DFE4ED9-5B33-46FC-A416-FE9B4EDD9B02}"/>
              </a:ext>
            </a:extLst>
          </p:cNvPr>
          <p:cNvCxnSpPr>
            <a:cxnSpLocks/>
            <a:stCxn id="11" idx="3"/>
            <a:endCxn id="26" idx="1"/>
          </p:cNvCxnSpPr>
          <p:nvPr/>
        </p:nvCxnSpPr>
        <p:spPr>
          <a:xfrm flipV="1">
            <a:off x="3505007" y="3126262"/>
            <a:ext cx="2803182" cy="212518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4FDB8D29-C8BC-410D-8E44-9ACA611B8C86}"/>
              </a:ext>
            </a:extLst>
          </p:cNvPr>
          <p:cNvCxnSpPr>
            <a:cxnSpLocks/>
            <a:stCxn id="26" idx="3"/>
            <a:endCxn id="30" idx="1"/>
          </p:cNvCxnSpPr>
          <p:nvPr/>
        </p:nvCxnSpPr>
        <p:spPr>
          <a:xfrm flipV="1">
            <a:off x="7222589" y="3124200"/>
            <a:ext cx="1289708" cy="2062"/>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DA18939B-75D1-4C6C-A610-FC5945ADEEEF}"/>
              </a:ext>
            </a:extLst>
          </p:cNvPr>
          <p:cNvCxnSpPr>
            <a:cxnSpLocks/>
            <a:stCxn id="41" idx="2"/>
            <a:endCxn id="4" idx="3"/>
          </p:cNvCxnSpPr>
          <p:nvPr/>
        </p:nvCxnSpPr>
        <p:spPr>
          <a:xfrm flipH="1">
            <a:off x="10209350" y="5683217"/>
            <a:ext cx="763258" cy="48580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3EDDDAB3-6C77-437E-AE11-73F814C537F6}"/>
              </a:ext>
            </a:extLst>
          </p:cNvPr>
          <p:cNvCxnSpPr>
            <a:cxnSpLocks/>
            <a:stCxn id="4" idx="1"/>
            <a:endCxn id="11" idx="2"/>
          </p:cNvCxnSpPr>
          <p:nvPr/>
        </p:nvCxnSpPr>
        <p:spPr>
          <a:xfrm flipH="1" flipV="1">
            <a:off x="3047807" y="5708650"/>
            <a:ext cx="1427493" cy="46037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70" name="Oval 69">
            <a:extLst>
              <a:ext uri="{FF2B5EF4-FFF2-40B4-BE49-F238E27FC236}">
                <a16:creationId xmlns:a16="http://schemas.microsoft.com/office/drawing/2014/main" id="{0C70217D-AE1C-4907-939E-72C0360DA60A}"/>
              </a:ext>
            </a:extLst>
          </p:cNvPr>
          <p:cNvSpPr/>
          <p:nvPr/>
        </p:nvSpPr>
        <p:spPr>
          <a:xfrm>
            <a:off x="4343207" y="6287020"/>
            <a:ext cx="4695400" cy="27334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CD4DDD0-0B4E-45BA-BE08-3C81556B249C}"/>
              </a:ext>
            </a:extLst>
          </p:cNvPr>
          <p:cNvSpPr/>
          <p:nvPr/>
        </p:nvSpPr>
        <p:spPr>
          <a:xfrm>
            <a:off x="2837464" y="379484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2" name="Oval 71">
            <a:extLst>
              <a:ext uri="{FF2B5EF4-FFF2-40B4-BE49-F238E27FC236}">
                <a16:creationId xmlns:a16="http://schemas.microsoft.com/office/drawing/2014/main" id="{F5981A25-F556-4203-9133-C7D69C23EA34}"/>
              </a:ext>
            </a:extLst>
          </p:cNvPr>
          <p:cNvSpPr/>
          <p:nvPr/>
        </p:nvSpPr>
        <p:spPr>
          <a:xfrm>
            <a:off x="5091237" y="3793033"/>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74" name="Oval 73">
            <a:extLst>
              <a:ext uri="{FF2B5EF4-FFF2-40B4-BE49-F238E27FC236}">
                <a16:creationId xmlns:a16="http://schemas.microsoft.com/office/drawing/2014/main" id="{808D5AF4-D12D-4A37-A643-E52F55C4F19C}"/>
              </a:ext>
            </a:extLst>
          </p:cNvPr>
          <p:cNvSpPr/>
          <p:nvPr/>
        </p:nvSpPr>
        <p:spPr>
          <a:xfrm>
            <a:off x="7663578" y="2961876"/>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76" name="Oval 75">
            <a:extLst>
              <a:ext uri="{FF2B5EF4-FFF2-40B4-BE49-F238E27FC236}">
                <a16:creationId xmlns:a16="http://schemas.microsoft.com/office/drawing/2014/main" id="{C24E2056-AC03-4631-91DE-681C650BA1EE}"/>
              </a:ext>
            </a:extLst>
          </p:cNvPr>
          <p:cNvSpPr/>
          <p:nvPr/>
        </p:nvSpPr>
        <p:spPr>
          <a:xfrm>
            <a:off x="5091237" y="4760827"/>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77" name="Oval 76">
            <a:extLst>
              <a:ext uri="{FF2B5EF4-FFF2-40B4-BE49-F238E27FC236}">
                <a16:creationId xmlns:a16="http://schemas.microsoft.com/office/drawing/2014/main" id="{5D5610E6-09DA-4EDA-9F0E-21F07F7C6640}"/>
              </a:ext>
            </a:extLst>
          </p:cNvPr>
          <p:cNvSpPr/>
          <p:nvPr/>
        </p:nvSpPr>
        <p:spPr>
          <a:xfrm>
            <a:off x="10439207" y="5674611"/>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78" name="Oval 77">
            <a:extLst>
              <a:ext uri="{FF2B5EF4-FFF2-40B4-BE49-F238E27FC236}">
                <a16:creationId xmlns:a16="http://schemas.microsoft.com/office/drawing/2014/main" id="{BC3F0CD4-1762-42F5-BD49-0EF57E4C11DF}"/>
              </a:ext>
            </a:extLst>
          </p:cNvPr>
          <p:cNvSpPr/>
          <p:nvPr/>
        </p:nvSpPr>
        <p:spPr>
          <a:xfrm>
            <a:off x="3518561" y="5740016"/>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79" name="Oval 78">
            <a:extLst>
              <a:ext uri="{FF2B5EF4-FFF2-40B4-BE49-F238E27FC236}">
                <a16:creationId xmlns:a16="http://schemas.microsoft.com/office/drawing/2014/main" id="{978876AA-C721-4EDB-B82F-1826EC225D36}"/>
              </a:ext>
            </a:extLst>
          </p:cNvPr>
          <p:cNvSpPr/>
          <p:nvPr/>
        </p:nvSpPr>
        <p:spPr>
          <a:xfrm>
            <a:off x="4417066" y="5916696"/>
            <a:ext cx="1602542" cy="39615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Record">
            <a:extLst>
              <a:ext uri="{FF2B5EF4-FFF2-40B4-BE49-F238E27FC236}">
                <a16:creationId xmlns:a16="http://schemas.microsoft.com/office/drawing/2014/main" id="{30F3808E-6F25-475F-9F47-2AA9984D54B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60036" y="4267200"/>
            <a:ext cx="914400" cy="914400"/>
          </a:xfrm>
          <a:prstGeom prst="rect">
            <a:avLst/>
          </a:prstGeom>
        </p:spPr>
      </p:pic>
      <p:sp>
        <p:nvSpPr>
          <p:cNvPr id="36" name="TextBox 35">
            <a:extLst>
              <a:ext uri="{FF2B5EF4-FFF2-40B4-BE49-F238E27FC236}">
                <a16:creationId xmlns:a16="http://schemas.microsoft.com/office/drawing/2014/main" id="{05D18865-89CA-4ED2-9C67-E00D95758665}"/>
              </a:ext>
            </a:extLst>
          </p:cNvPr>
          <p:cNvSpPr txBox="1"/>
          <p:nvPr/>
        </p:nvSpPr>
        <p:spPr>
          <a:xfrm>
            <a:off x="5888549" y="3719592"/>
            <a:ext cx="1857375" cy="646331"/>
          </a:xfrm>
          <a:prstGeom prst="rect">
            <a:avLst/>
          </a:prstGeom>
          <a:noFill/>
        </p:spPr>
        <p:txBody>
          <a:bodyPr wrap="square" rtlCol="0">
            <a:spAutoFit/>
          </a:bodyPr>
          <a:lstStyle/>
          <a:p>
            <a:pPr algn="ctr"/>
            <a:r>
              <a:rPr lang="en-US" dirty="0"/>
              <a:t>Local DNS cache</a:t>
            </a:r>
          </a:p>
          <a:p>
            <a:pPr algn="ctr"/>
            <a:r>
              <a:rPr lang="en-US" dirty="0">
                <a:solidFill>
                  <a:srgbClr val="00B050"/>
                </a:solidFill>
              </a:rPr>
              <a:t>api.my-app.com</a:t>
            </a:r>
          </a:p>
        </p:txBody>
      </p:sp>
      <p:sp>
        <p:nvSpPr>
          <p:cNvPr id="49" name="Oval 48">
            <a:extLst>
              <a:ext uri="{FF2B5EF4-FFF2-40B4-BE49-F238E27FC236}">
                <a16:creationId xmlns:a16="http://schemas.microsoft.com/office/drawing/2014/main" id="{96D2A02E-E691-4E3B-B447-0E6A6962E8E7}"/>
              </a:ext>
            </a:extLst>
          </p:cNvPr>
          <p:cNvSpPr/>
          <p:nvPr/>
        </p:nvSpPr>
        <p:spPr>
          <a:xfrm>
            <a:off x="9640838" y="4974393"/>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50" name="TextBox 49">
            <a:extLst>
              <a:ext uri="{FF2B5EF4-FFF2-40B4-BE49-F238E27FC236}">
                <a16:creationId xmlns:a16="http://schemas.microsoft.com/office/drawing/2014/main" id="{E7948C4F-F973-443F-860C-C2017C9DBF5B}"/>
              </a:ext>
            </a:extLst>
          </p:cNvPr>
          <p:cNvSpPr txBox="1"/>
          <p:nvPr/>
        </p:nvSpPr>
        <p:spPr>
          <a:xfrm>
            <a:off x="7847059" y="2039729"/>
            <a:ext cx="3369501" cy="369332"/>
          </a:xfrm>
          <a:prstGeom prst="rect">
            <a:avLst/>
          </a:prstGeom>
          <a:noFill/>
          <a:ln w="57150">
            <a:solidFill>
              <a:srgbClr val="FF0000"/>
            </a:solidFill>
            <a:prstDash val="solid"/>
          </a:ln>
        </p:spPr>
        <p:txBody>
          <a:bodyPr wrap="square" rtlCol="0">
            <a:spAutoFit/>
          </a:bodyPr>
          <a:lstStyle/>
          <a:p>
            <a:r>
              <a:rPr lang="en-US" dirty="0"/>
              <a:t>DNS resolution occurs at runtime</a:t>
            </a:r>
          </a:p>
        </p:txBody>
      </p:sp>
      <p:cxnSp>
        <p:nvCxnSpPr>
          <p:cNvPr id="51" name="Straight Arrow Connector 50">
            <a:extLst>
              <a:ext uri="{FF2B5EF4-FFF2-40B4-BE49-F238E27FC236}">
                <a16:creationId xmlns:a16="http://schemas.microsoft.com/office/drawing/2014/main" id="{15A1806C-846C-4538-AABC-FBAD46B9A8F4}"/>
              </a:ext>
            </a:extLst>
          </p:cNvPr>
          <p:cNvCxnSpPr>
            <a:cxnSpLocks/>
          </p:cNvCxnSpPr>
          <p:nvPr/>
        </p:nvCxnSpPr>
        <p:spPr>
          <a:xfrm flipV="1">
            <a:off x="8206568" y="2459464"/>
            <a:ext cx="0" cy="559449"/>
          </a:xfrm>
          <a:prstGeom prst="straightConnector1">
            <a:avLst/>
          </a:prstGeom>
          <a:ln>
            <a:solidFill>
              <a:srgbClr val="FF0000"/>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3111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a:extLst>
              <a:ext uri="{FF2B5EF4-FFF2-40B4-BE49-F238E27FC236}">
                <a16:creationId xmlns:a16="http://schemas.microsoft.com/office/drawing/2014/main" id="{B91336AB-1F32-4CC8-B798-F1C532D13C2A}"/>
              </a:ext>
            </a:extLst>
          </p:cNvPr>
          <p:cNvCxnSpPr>
            <a:cxnSpLocks/>
          </p:cNvCxnSpPr>
          <p:nvPr/>
        </p:nvCxnSpPr>
        <p:spPr>
          <a:xfrm flipV="1">
            <a:off x="3836262" y="4702304"/>
            <a:ext cx="2611997" cy="304574"/>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0545E2B3-FDFC-483D-990B-417CC5B0566A}"/>
              </a:ext>
            </a:extLst>
          </p:cNvPr>
          <p:cNvCxnSpPr>
            <a:cxnSpLocks/>
          </p:cNvCxnSpPr>
          <p:nvPr/>
        </p:nvCxnSpPr>
        <p:spPr>
          <a:xfrm flipV="1">
            <a:off x="8740600" y="3197072"/>
            <a:ext cx="1289708" cy="2062"/>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cxnSp>
        <p:nvCxnSpPr>
          <p:cNvPr id="63" name="Straight Arrow Connector 62">
            <a:extLst>
              <a:ext uri="{FF2B5EF4-FFF2-40B4-BE49-F238E27FC236}">
                <a16:creationId xmlns:a16="http://schemas.microsoft.com/office/drawing/2014/main" id="{DFCC5C00-5A89-4767-95BD-08EE98247F78}"/>
              </a:ext>
            </a:extLst>
          </p:cNvPr>
          <p:cNvCxnSpPr>
            <a:cxnSpLocks/>
            <a:stCxn id="41" idx="1"/>
            <a:endCxn id="53" idx="3"/>
          </p:cNvCxnSpPr>
          <p:nvPr/>
        </p:nvCxnSpPr>
        <p:spPr>
          <a:xfrm flipH="1">
            <a:off x="4203893" y="6107168"/>
            <a:ext cx="708965" cy="242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441D46F3-22F7-43AA-A960-ADE94EB0C45B}"/>
              </a:ext>
            </a:extLst>
          </p:cNvPr>
          <p:cNvCxnSpPr>
            <a:cxnSpLocks/>
            <a:stCxn id="4" idx="1"/>
            <a:endCxn id="41" idx="3"/>
          </p:cNvCxnSpPr>
          <p:nvPr/>
        </p:nvCxnSpPr>
        <p:spPr>
          <a:xfrm flipH="1">
            <a:off x="5827258" y="5718175"/>
            <a:ext cx="732633" cy="38899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13" name="Title 12"/>
          <p:cNvSpPr>
            <a:spLocks noGrp="1"/>
          </p:cNvSpPr>
          <p:nvPr>
            <p:ph type="title"/>
          </p:nvPr>
        </p:nvSpPr>
        <p:spPr>
          <a:xfrm>
            <a:off x="1522413" y="381000"/>
            <a:ext cx="9144001" cy="1371600"/>
          </a:xfrm>
        </p:spPr>
        <p:txBody>
          <a:bodyPr/>
          <a:lstStyle/>
          <a:p>
            <a:r>
              <a:rPr lang="en-US" b="1" dirty="0" err="1"/>
              <a:t>dns</a:t>
            </a:r>
            <a:r>
              <a:rPr lang="en-US" b="1" dirty="0"/>
              <a:t>-prefetch:</a:t>
            </a:r>
            <a:br>
              <a:rPr lang="en-US" b="1" dirty="0"/>
            </a:br>
            <a:r>
              <a:rPr lang="en-US" b="1" dirty="0"/>
              <a:t>Example – Google Fonts Issue part II</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2012" y="2565994"/>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32012" y="4559626"/>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1236985" y="2053698"/>
            <a:ext cx="2704454" cy="646331"/>
          </a:xfrm>
          <a:prstGeom prst="rect">
            <a:avLst/>
          </a:prstGeom>
          <a:noFill/>
        </p:spPr>
        <p:txBody>
          <a:bodyPr wrap="square" rtlCol="0">
            <a:spAutoFit/>
          </a:bodyPr>
          <a:lstStyle/>
          <a:p>
            <a:r>
              <a:rPr lang="en-US" dirty="0"/>
              <a:t>my-app.com, CSS file uses Google Font, Roboto</a:t>
            </a:r>
          </a:p>
        </p:txBody>
      </p:sp>
      <p:cxnSp>
        <p:nvCxnSpPr>
          <p:cNvPr id="17" name="Straight Arrow Connector 16">
            <a:extLst>
              <a:ext uri="{FF2B5EF4-FFF2-40B4-BE49-F238E27FC236}">
                <a16:creationId xmlns:a16="http://schemas.microsoft.com/office/drawing/2014/main" id="{42BB8E94-3100-4DCC-B98B-4CF06E792E64}"/>
              </a:ext>
            </a:extLst>
          </p:cNvPr>
          <p:cNvCxnSpPr>
            <a:cxnSpLocks/>
          </p:cNvCxnSpPr>
          <p:nvPr/>
        </p:nvCxnSpPr>
        <p:spPr>
          <a:xfrm>
            <a:off x="2589212" y="3348599"/>
            <a:ext cx="4647" cy="96134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pic>
        <p:nvPicPr>
          <p:cNvPr id="26" name="Graphic 25" descr="Record">
            <a:extLst>
              <a:ext uri="{FF2B5EF4-FFF2-40B4-BE49-F238E27FC236}">
                <a16:creationId xmlns:a16="http://schemas.microsoft.com/office/drawing/2014/main" id="{29E12F40-E01C-4BCC-BB70-9C441305D6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33332" y="2616038"/>
            <a:ext cx="914400" cy="914400"/>
          </a:xfrm>
          <a:prstGeom prst="rect">
            <a:avLst/>
          </a:prstGeom>
        </p:spPr>
      </p:pic>
      <p:sp>
        <p:nvSpPr>
          <p:cNvPr id="27" name="TextBox 26">
            <a:extLst>
              <a:ext uri="{FF2B5EF4-FFF2-40B4-BE49-F238E27FC236}">
                <a16:creationId xmlns:a16="http://schemas.microsoft.com/office/drawing/2014/main" id="{8CA172DE-E803-4343-B69C-10584EE40BAB}"/>
              </a:ext>
            </a:extLst>
          </p:cNvPr>
          <p:cNvSpPr txBox="1"/>
          <p:nvPr/>
        </p:nvSpPr>
        <p:spPr>
          <a:xfrm>
            <a:off x="7255279" y="2052545"/>
            <a:ext cx="2039533"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fonts.gstatic.com</a:t>
            </a:r>
          </a:p>
        </p:txBody>
      </p:sp>
      <p:sp>
        <p:nvSpPr>
          <p:cNvPr id="28" name="TextBox 27">
            <a:extLst>
              <a:ext uri="{FF2B5EF4-FFF2-40B4-BE49-F238E27FC236}">
                <a16:creationId xmlns:a16="http://schemas.microsoft.com/office/drawing/2014/main" id="{6F44210E-EAEB-46F8-9A5D-A36DF69097ED}"/>
              </a:ext>
            </a:extLst>
          </p:cNvPr>
          <p:cNvSpPr txBox="1"/>
          <p:nvPr/>
        </p:nvSpPr>
        <p:spPr>
          <a:xfrm>
            <a:off x="3650734" y="2757157"/>
            <a:ext cx="3125722" cy="646331"/>
          </a:xfrm>
          <a:prstGeom prst="rect">
            <a:avLst/>
          </a:prstGeom>
          <a:noFill/>
        </p:spPr>
        <p:txBody>
          <a:bodyPr wrap="square" rtlCol="0">
            <a:spAutoFit/>
          </a:bodyPr>
          <a:lstStyle/>
          <a:p>
            <a:r>
              <a:rPr lang="en-US" dirty="0"/>
              <a:t>@font-face {…</a:t>
            </a:r>
          </a:p>
          <a:p>
            <a:r>
              <a:rPr lang="en-US" dirty="0" err="1"/>
              <a:t>url</a:t>
            </a:r>
            <a:r>
              <a:rPr lang="en-US" dirty="0"/>
              <a:t>(https://fonts.gstatic.com)..}</a:t>
            </a:r>
          </a:p>
        </p:txBody>
      </p:sp>
      <p:pic>
        <p:nvPicPr>
          <p:cNvPr id="30" name="Graphic 29" descr="Server">
            <a:extLst>
              <a:ext uri="{FF2B5EF4-FFF2-40B4-BE49-F238E27FC236}">
                <a16:creationId xmlns:a16="http://schemas.microsoft.com/office/drawing/2014/main" id="{C3075193-3135-459E-8ABC-5DCC6C38B4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37440" y="2613976"/>
            <a:ext cx="914400" cy="914400"/>
          </a:xfrm>
          <a:prstGeom prst="rect">
            <a:avLst/>
          </a:prstGeom>
        </p:spPr>
      </p:pic>
      <p:sp>
        <p:nvSpPr>
          <p:cNvPr id="31" name="TextBox 30">
            <a:extLst>
              <a:ext uri="{FF2B5EF4-FFF2-40B4-BE49-F238E27FC236}">
                <a16:creationId xmlns:a16="http://schemas.microsoft.com/office/drawing/2014/main" id="{9D5308B9-A49F-4AF1-9C50-FB48AC778189}"/>
              </a:ext>
            </a:extLst>
          </p:cNvPr>
          <p:cNvSpPr txBox="1"/>
          <p:nvPr/>
        </p:nvSpPr>
        <p:spPr>
          <a:xfrm>
            <a:off x="9674555" y="2348139"/>
            <a:ext cx="1677657" cy="369332"/>
          </a:xfrm>
          <a:prstGeom prst="rect">
            <a:avLst/>
          </a:prstGeom>
          <a:noFill/>
        </p:spPr>
        <p:txBody>
          <a:bodyPr wrap="square" rtlCol="0">
            <a:spAutoFit/>
          </a:bodyPr>
          <a:lstStyle/>
          <a:p>
            <a:r>
              <a:rPr lang="en-US" dirty="0"/>
              <a:t>DNS Resolution</a:t>
            </a:r>
          </a:p>
        </p:txBody>
      </p:sp>
      <p:pic>
        <p:nvPicPr>
          <p:cNvPr id="4" name="Picture 3">
            <a:extLst>
              <a:ext uri="{FF2B5EF4-FFF2-40B4-BE49-F238E27FC236}">
                <a16:creationId xmlns:a16="http://schemas.microsoft.com/office/drawing/2014/main" id="{3134D440-5A1E-47EC-9826-48A494CBCA0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9891" y="5257800"/>
            <a:ext cx="5380120" cy="920750"/>
          </a:xfrm>
          <a:prstGeom prst="rect">
            <a:avLst/>
          </a:prstGeom>
        </p:spPr>
      </p:pic>
      <p:sp>
        <p:nvSpPr>
          <p:cNvPr id="39" name="TextBox 38">
            <a:extLst>
              <a:ext uri="{FF2B5EF4-FFF2-40B4-BE49-F238E27FC236}">
                <a16:creationId xmlns:a16="http://schemas.microsoft.com/office/drawing/2014/main" id="{D28624DE-9DBA-4E32-B26B-4FB987B18A66}"/>
              </a:ext>
            </a:extLst>
          </p:cNvPr>
          <p:cNvSpPr txBox="1"/>
          <p:nvPr/>
        </p:nvSpPr>
        <p:spPr>
          <a:xfrm>
            <a:off x="2012037" y="4267200"/>
            <a:ext cx="1154351" cy="369332"/>
          </a:xfrm>
          <a:prstGeom prst="rect">
            <a:avLst/>
          </a:prstGeom>
          <a:noFill/>
        </p:spPr>
        <p:txBody>
          <a:bodyPr wrap="square" rtlCol="0">
            <a:spAutoFit/>
          </a:bodyPr>
          <a:lstStyle/>
          <a:p>
            <a:r>
              <a:rPr lang="en-US" dirty="0"/>
              <a:t>HTML file</a:t>
            </a:r>
          </a:p>
        </p:txBody>
      </p:sp>
      <p:pic>
        <p:nvPicPr>
          <p:cNvPr id="41" name="Graphic 40" descr="Cloud Computing">
            <a:extLst>
              <a:ext uri="{FF2B5EF4-FFF2-40B4-BE49-F238E27FC236}">
                <a16:creationId xmlns:a16="http://schemas.microsoft.com/office/drawing/2014/main" id="{9EE34E30-9500-4905-9228-89B77609E4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12858" y="5649968"/>
            <a:ext cx="914400" cy="914400"/>
          </a:xfrm>
          <a:prstGeom prst="rect">
            <a:avLst/>
          </a:prstGeom>
        </p:spPr>
      </p:pic>
      <p:sp>
        <p:nvSpPr>
          <p:cNvPr id="43" name="TextBox 42">
            <a:extLst>
              <a:ext uri="{FF2B5EF4-FFF2-40B4-BE49-F238E27FC236}">
                <a16:creationId xmlns:a16="http://schemas.microsoft.com/office/drawing/2014/main" id="{202C7DE0-D016-4A4F-B9BA-4DCBC746AE20}"/>
              </a:ext>
            </a:extLst>
          </p:cNvPr>
          <p:cNvSpPr txBox="1"/>
          <p:nvPr/>
        </p:nvSpPr>
        <p:spPr>
          <a:xfrm>
            <a:off x="4398883" y="5361190"/>
            <a:ext cx="1903604" cy="369332"/>
          </a:xfrm>
          <a:prstGeom prst="rect">
            <a:avLst/>
          </a:prstGeom>
          <a:noFill/>
        </p:spPr>
        <p:txBody>
          <a:bodyPr wrap="square" rtlCol="0">
            <a:spAutoFit/>
          </a:bodyPr>
          <a:lstStyle/>
          <a:p>
            <a:r>
              <a:rPr lang="en-US" dirty="0"/>
              <a:t>fonts.gstatic.com</a:t>
            </a:r>
          </a:p>
        </p:txBody>
      </p:sp>
      <p:cxnSp>
        <p:nvCxnSpPr>
          <p:cNvPr id="44" name="Straight Arrow Connector 43">
            <a:extLst>
              <a:ext uri="{FF2B5EF4-FFF2-40B4-BE49-F238E27FC236}">
                <a16:creationId xmlns:a16="http://schemas.microsoft.com/office/drawing/2014/main" id="{5DFE4ED9-5B33-46FC-A416-FE9B4EDD9B02}"/>
              </a:ext>
            </a:extLst>
          </p:cNvPr>
          <p:cNvCxnSpPr>
            <a:cxnSpLocks/>
            <a:stCxn id="11" idx="3"/>
            <a:endCxn id="28" idx="2"/>
          </p:cNvCxnSpPr>
          <p:nvPr/>
        </p:nvCxnSpPr>
        <p:spPr>
          <a:xfrm flipV="1">
            <a:off x="3046412" y="3403488"/>
            <a:ext cx="2167183" cy="161333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C0B7D7B3-F103-4E3B-867B-4E4512AC05BF}"/>
              </a:ext>
            </a:extLst>
          </p:cNvPr>
          <p:cNvCxnSpPr>
            <a:cxnSpLocks/>
            <a:stCxn id="28" idx="3"/>
            <a:endCxn id="26" idx="1"/>
          </p:cNvCxnSpPr>
          <p:nvPr/>
        </p:nvCxnSpPr>
        <p:spPr>
          <a:xfrm flipV="1">
            <a:off x="6776456" y="3073238"/>
            <a:ext cx="1056876" cy="708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4FDB8D29-C8BC-410D-8E44-9ACA611B8C86}"/>
              </a:ext>
            </a:extLst>
          </p:cNvPr>
          <p:cNvCxnSpPr>
            <a:cxnSpLocks/>
            <a:stCxn id="26" idx="3"/>
            <a:endCxn id="30" idx="1"/>
          </p:cNvCxnSpPr>
          <p:nvPr/>
        </p:nvCxnSpPr>
        <p:spPr>
          <a:xfrm flipV="1">
            <a:off x="8747732" y="3071176"/>
            <a:ext cx="1289708" cy="2062"/>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D893DBC4-3806-48A9-A476-FB2F16EE3670}"/>
              </a:ext>
            </a:extLst>
          </p:cNvPr>
          <p:cNvCxnSpPr>
            <a:cxnSpLocks/>
            <a:stCxn id="11" idx="3"/>
            <a:endCxn id="37" idx="1"/>
          </p:cNvCxnSpPr>
          <p:nvPr/>
        </p:nvCxnSpPr>
        <p:spPr>
          <a:xfrm flipV="1">
            <a:off x="3046412" y="4608731"/>
            <a:ext cx="3421858" cy="40809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70" name="Oval 69">
            <a:extLst>
              <a:ext uri="{FF2B5EF4-FFF2-40B4-BE49-F238E27FC236}">
                <a16:creationId xmlns:a16="http://schemas.microsoft.com/office/drawing/2014/main" id="{0C70217D-AE1C-4907-939E-72C0360DA60A}"/>
              </a:ext>
            </a:extLst>
          </p:cNvPr>
          <p:cNvSpPr/>
          <p:nvPr/>
        </p:nvSpPr>
        <p:spPr>
          <a:xfrm>
            <a:off x="6422146" y="5803859"/>
            <a:ext cx="4695400" cy="34497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5981A25-F556-4203-9133-C7D69C23EA34}"/>
              </a:ext>
            </a:extLst>
          </p:cNvPr>
          <p:cNvSpPr/>
          <p:nvPr/>
        </p:nvSpPr>
        <p:spPr>
          <a:xfrm>
            <a:off x="4133871" y="388659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3" name="Oval 72">
            <a:extLst>
              <a:ext uri="{FF2B5EF4-FFF2-40B4-BE49-F238E27FC236}">
                <a16:creationId xmlns:a16="http://schemas.microsoft.com/office/drawing/2014/main" id="{02050263-E059-425A-A8BF-1A5965F925A0}"/>
              </a:ext>
            </a:extLst>
          </p:cNvPr>
          <p:cNvSpPr/>
          <p:nvPr/>
        </p:nvSpPr>
        <p:spPr>
          <a:xfrm>
            <a:off x="7075909" y="2891306"/>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74" name="Oval 73">
            <a:extLst>
              <a:ext uri="{FF2B5EF4-FFF2-40B4-BE49-F238E27FC236}">
                <a16:creationId xmlns:a16="http://schemas.microsoft.com/office/drawing/2014/main" id="{808D5AF4-D12D-4A37-A643-E52F55C4F19C}"/>
              </a:ext>
            </a:extLst>
          </p:cNvPr>
          <p:cNvSpPr/>
          <p:nvPr/>
        </p:nvSpPr>
        <p:spPr>
          <a:xfrm>
            <a:off x="9178926" y="291509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76" name="Oval 75">
            <a:extLst>
              <a:ext uri="{FF2B5EF4-FFF2-40B4-BE49-F238E27FC236}">
                <a16:creationId xmlns:a16="http://schemas.microsoft.com/office/drawing/2014/main" id="{C24E2056-AC03-4631-91DE-681C650BA1EE}"/>
              </a:ext>
            </a:extLst>
          </p:cNvPr>
          <p:cNvSpPr/>
          <p:nvPr/>
        </p:nvSpPr>
        <p:spPr>
          <a:xfrm>
            <a:off x="4967016" y="463653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77" name="Oval 76">
            <a:extLst>
              <a:ext uri="{FF2B5EF4-FFF2-40B4-BE49-F238E27FC236}">
                <a16:creationId xmlns:a16="http://schemas.microsoft.com/office/drawing/2014/main" id="{5D5610E6-09DA-4EDA-9F0E-21F07F7C6640}"/>
              </a:ext>
            </a:extLst>
          </p:cNvPr>
          <p:cNvSpPr/>
          <p:nvPr/>
        </p:nvSpPr>
        <p:spPr>
          <a:xfrm>
            <a:off x="5995225" y="5718175"/>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pic>
        <p:nvPicPr>
          <p:cNvPr id="53" name="Graphic 52" descr="Document">
            <a:extLst>
              <a:ext uri="{FF2B5EF4-FFF2-40B4-BE49-F238E27FC236}">
                <a16:creationId xmlns:a16="http://schemas.microsoft.com/office/drawing/2014/main" id="{E69A3FE6-506B-4D44-A46E-35FFAE97C6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9493" y="5652392"/>
            <a:ext cx="914400" cy="914400"/>
          </a:xfrm>
          <a:prstGeom prst="rect">
            <a:avLst/>
          </a:prstGeom>
        </p:spPr>
      </p:pic>
      <p:sp>
        <p:nvSpPr>
          <p:cNvPr id="78" name="Oval 77">
            <a:extLst>
              <a:ext uri="{FF2B5EF4-FFF2-40B4-BE49-F238E27FC236}">
                <a16:creationId xmlns:a16="http://schemas.microsoft.com/office/drawing/2014/main" id="{BC3F0CD4-1762-42F5-BD49-0EF57E4C11DF}"/>
              </a:ext>
            </a:extLst>
          </p:cNvPr>
          <p:cNvSpPr/>
          <p:nvPr/>
        </p:nvSpPr>
        <p:spPr>
          <a:xfrm>
            <a:off x="4418012" y="589278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54" name="TextBox 53">
            <a:extLst>
              <a:ext uri="{FF2B5EF4-FFF2-40B4-BE49-F238E27FC236}">
                <a16:creationId xmlns:a16="http://schemas.microsoft.com/office/drawing/2014/main" id="{ABCD8D27-D28F-4243-86C0-E694A342E02F}"/>
              </a:ext>
            </a:extLst>
          </p:cNvPr>
          <p:cNvSpPr txBox="1"/>
          <p:nvPr/>
        </p:nvSpPr>
        <p:spPr>
          <a:xfrm>
            <a:off x="3169518" y="5359966"/>
            <a:ext cx="1154351" cy="369332"/>
          </a:xfrm>
          <a:prstGeom prst="rect">
            <a:avLst/>
          </a:prstGeom>
          <a:noFill/>
        </p:spPr>
        <p:txBody>
          <a:bodyPr wrap="square" rtlCol="0">
            <a:spAutoFit/>
          </a:bodyPr>
          <a:lstStyle/>
          <a:p>
            <a:r>
              <a:rPr lang="en-US" dirty="0"/>
              <a:t>WOFF file</a:t>
            </a:r>
          </a:p>
        </p:txBody>
      </p:sp>
      <p:cxnSp>
        <p:nvCxnSpPr>
          <p:cNvPr id="58" name="Straight Arrow Connector 57">
            <a:extLst>
              <a:ext uri="{FF2B5EF4-FFF2-40B4-BE49-F238E27FC236}">
                <a16:creationId xmlns:a16="http://schemas.microsoft.com/office/drawing/2014/main" id="{B5235710-492F-4873-B9EC-8172EFC82EDA}"/>
              </a:ext>
            </a:extLst>
          </p:cNvPr>
          <p:cNvCxnSpPr>
            <a:cxnSpLocks/>
            <a:stCxn id="53" idx="1"/>
            <a:endCxn id="11" idx="2"/>
          </p:cNvCxnSpPr>
          <p:nvPr/>
        </p:nvCxnSpPr>
        <p:spPr>
          <a:xfrm flipH="1" flipV="1">
            <a:off x="2589212" y="5474026"/>
            <a:ext cx="700281" cy="63556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65" name="Oval 64">
            <a:extLst>
              <a:ext uri="{FF2B5EF4-FFF2-40B4-BE49-F238E27FC236}">
                <a16:creationId xmlns:a16="http://schemas.microsoft.com/office/drawing/2014/main" id="{D7719352-9526-4CC8-A61F-B7DD9D9997BB}"/>
              </a:ext>
            </a:extLst>
          </p:cNvPr>
          <p:cNvSpPr/>
          <p:nvPr/>
        </p:nvSpPr>
        <p:spPr>
          <a:xfrm>
            <a:off x="2755513" y="5604105"/>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pic>
        <p:nvPicPr>
          <p:cNvPr id="37" name="Graphic 36" descr="Record">
            <a:extLst>
              <a:ext uri="{FF2B5EF4-FFF2-40B4-BE49-F238E27FC236}">
                <a16:creationId xmlns:a16="http://schemas.microsoft.com/office/drawing/2014/main" id="{905D8FA3-7EB7-442A-A9CE-2163E5714EE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68270" y="4151531"/>
            <a:ext cx="914400" cy="914400"/>
          </a:xfrm>
          <a:prstGeom prst="rect">
            <a:avLst/>
          </a:prstGeom>
        </p:spPr>
      </p:pic>
      <p:sp>
        <p:nvSpPr>
          <p:cNvPr id="38" name="TextBox 37">
            <a:extLst>
              <a:ext uri="{FF2B5EF4-FFF2-40B4-BE49-F238E27FC236}">
                <a16:creationId xmlns:a16="http://schemas.microsoft.com/office/drawing/2014/main" id="{48B0FEF2-0FEC-4F11-A9B8-F73CD66BBA0D}"/>
              </a:ext>
            </a:extLst>
          </p:cNvPr>
          <p:cNvSpPr txBox="1"/>
          <p:nvPr/>
        </p:nvSpPr>
        <p:spPr>
          <a:xfrm>
            <a:off x="5982495" y="3581400"/>
            <a:ext cx="1857375" cy="646331"/>
          </a:xfrm>
          <a:prstGeom prst="rect">
            <a:avLst/>
          </a:prstGeom>
          <a:noFill/>
        </p:spPr>
        <p:txBody>
          <a:bodyPr wrap="square" rtlCol="0">
            <a:spAutoFit/>
          </a:bodyPr>
          <a:lstStyle/>
          <a:p>
            <a:pPr algn="ctr"/>
            <a:r>
              <a:rPr lang="en-US" dirty="0"/>
              <a:t>Local DNS cache</a:t>
            </a:r>
          </a:p>
          <a:p>
            <a:pPr algn="ctr"/>
            <a:r>
              <a:rPr lang="en-US" dirty="0">
                <a:solidFill>
                  <a:srgbClr val="00B050"/>
                </a:solidFill>
              </a:rPr>
              <a:t>api.my-app.com</a:t>
            </a:r>
          </a:p>
        </p:txBody>
      </p:sp>
      <p:cxnSp>
        <p:nvCxnSpPr>
          <p:cNvPr id="42" name="Straight Arrow Connector 41">
            <a:extLst>
              <a:ext uri="{FF2B5EF4-FFF2-40B4-BE49-F238E27FC236}">
                <a16:creationId xmlns:a16="http://schemas.microsoft.com/office/drawing/2014/main" id="{2D917D12-1404-42FF-B655-D7973E46939B}"/>
              </a:ext>
            </a:extLst>
          </p:cNvPr>
          <p:cNvCxnSpPr>
            <a:cxnSpLocks/>
            <a:stCxn id="11" idx="3"/>
          </p:cNvCxnSpPr>
          <p:nvPr/>
        </p:nvCxnSpPr>
        <p:spPr>
          <a:xfrm>
            <a:off x="3046412" y="5016826"/>
            <a:ext cx="3513479" cy="29599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46" name="Oval 45">
            <a:extLst>
              <a:ext uri="{FF2B5EF4-FFF2-40B4-BE49-F238E27FC236}">
                <a16:creationId xmlns:a16="http://schemas.microsoft.com/office/drawing/2014/main" id="{6ED7BCBC-227A-4D31-BBDD-4AC3DEF4F087}"/>
              </a:ext>
            </a:extLst>
          </p:cNvPr>
          <p:cNvSpPr/>
          <p:nvPr/>
        </p:nvSpPr>
        <p:spPr>
          <a:xfrm>
            <a:off x="5966369" y="504768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7" name="TextBox 46">
            <a:extLst>
              <a:ext uri="{FF2B5EF4-FFF2-40B4-BE49-F238E27FC236}">
                <a16:creationId xmlns:a16="http://schemas.microsoft.com/office/drawing/2014/main" id="{B8D84C78-EDC0-4DB7-ABBE-9C51F38D6C09}"/>
              </a:ext>
            </a:extLst>
          </p:cNvPr>
          <p:cNvSpPr txBox="1"/>
          <p:nvPr/>
        </p:nvSpPr>
        <p:spPr>
          <a:xfrm>
            <a:off x="9294812" y="1718547"/>
            <a:ext cx="1865576" cy="646331"/>
          </a:xfrm>
          <a:prstGeom prst="rect">
            <a:avLst/>
          </a:prstGeom>
          <a:noFill/>
          <a:ln w="57150">
            <a:solidFill>
              <a:srgbClr val="FF0000"/>
            </a:solidFill>
            <a:prstDash val="solid"/>
          </a:ln>
        </p:spPr>
        <p:txBody>
          <a:bodyPr wrap="square" rtlCol="0">
            <a:spAutoFit/>
          </a:bodyPr>
          <a:lstStyle/>
          <a:p>
            <a:r>
              <a:rPr lang="en-US" dirty="0"/>
              <a:t>DNS resolution occurs at runtime</a:t>
            </a:r>
          </a:p>
        </p:txBody>
      </p:sp>
      <p:cxnSp>
        <p:nvCxnSpPr>
          <p:cNvPr id="49" name="Straight Arrow Connector 48">
            <a:extLst>
              <a:ext uri="{FF2B5EF4-FFF2-40B4-BE49-F238E27FC236}">
                <a16:creationId xmlns:a16="http://schemas.microsoft.com/office/drawing/2014/main" id="{B6B08AE5-184F-4498-940D-B93D182C534A}"/>
              </a:ext>
            </a:extLst>
          </p:cNvPr>
          <p:cNvCxnSpPr>
            <a:cxnSpLocks/>
          </p:cNvCxnSpPr>
          <p:nvPr/>
        </p:nvCxnSpPr>
        <p:spPr>
          <a:xfrm flipV="1">
            <a:off x="9447212" y="2399077"/>
            <a:ext cx="0" cy="420323"/>
          </a:xfrm>
          <a:prstGeom prst="straightConnector1">
            <a:avLst/>
          </a:prstGeom>
          <a:ln>
            <a:solidFill>
              <a:srgbClr val="FF0000"/>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649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Example – Google Fonts Resolution</a:t>
            </a:r>
          </a:p>
        </p:txBody>
      </p:sp>
      <p:pic>
        <p:nvPicPr>
          <p:cNvPr id="14" name="Content Placeholder 4" descr="Internet">
            <a:extLst>
              <a:ext uri="{FF2B5EF4-FFF2-40B4-BE49-F238E27FC236}">
                <a16:creationId xmlns:a16="http://schemas.microsoft.com/office/drawing/2014/main" id="{A7D880E6-FA71-40AD-A2B0-2ACFDC9357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2012" y="2184994"/>
            <a:ext cx="914400" cy="914400"/>
          </a:xfrm>
          <a:prstGeom prst="rect">
            <a:avLst/>
          </a:prstGeom>
        </p:spPr>
      </p:pic>
      <p:pic>
        <p:nvPicPr>
          <p:cNvPr id="16" name="Graphic 15" descr="Cloud Computing">
            <a:extLst>
              <a:ext uri="{FF2B5EF4-FFF2-40B4-BE49-F238E27FC236}">
                <a16:creationId xmlns:a16="http://schemas.microsoft.com/office/drawing/2014/main" id="{F5CCEBB1-F78D-4C50-B48D-887A86CD0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03981" y="3208045"/>
            <a:ext cx="914400" cy="914400"/>
          </a:xfrm>
          <a:prstGeom prst="rect">
            <a:avLst/>
          </a:prstGeom>
        </p:spPr>
      </p:pic>
      <p:sp>
        <p:nvSpPr>
          <p:cNvPr id="19" name="TextBox 18">
            <a:extLst>
              <a:ext uri="{FF2B5EF4-FFF2-40B4-BE49-F238E27FC236}">
                <a16:creationId xmlns:a16="http://schemas.microsoft.com/office/drawing/2014/main" id="{00ABA9CB-33E3-4638-932A-F6BF871BB825}"/>
              </a:ext>
            </a:extLst>
          </p:cNvPr>
          <p:cNvSpPr txBox="1"/>
          <p:nvPr/>
        </p:nvSpPr>
        <p:spPr>
          <a:xfrm>
            <a:off x="1827212" y="1905000"/>
            <a:ext cx="1524000" cy="369332"/>
          </a:xfrm>
          <a:prstGeom prst="rect">
            <a:avLst/>
          </a:prstGeom>
          <a:noFill/>
        </p:spPr>
        <p:txBody>
          <a:bodyPr wrap="square" rtlCol="0">
            <a:spAutoFit/>
          </a:bodyPr>
          <a:lstStyle/>
          <a:p>
            <a:r>
              <a:rPr lang="en-US" dirty="0"/>
              <a:t>my-app.com</a:t>
            </a:r>
          </a:p>
        </p:txBody>
      </p:sp>
      <p:sp>
        <p:nvSpPr>
          <p:cNvPr id="21" name="TextBox 20">
            <a:extLst>
              <a:ext uri="{FF2B5EF4-FFF2-40B4-BE49-F238E27FC236}">
                <a16:creationId xmlns:a16="http://schemas.microsoft.com/office/drawing/2014/main" id="{754AD790-3AD1-441B-AE4F-D63DDC7A72D4}"/>
              </a:ext>
            </a:extLst>
          </p:cNvPr>
          <p:cNvSpPr txBox="1"/>
          <p:nvPr/>
        </p:nvSpPr>
        <p:spPr>
          <a:xfrm>
            <a:off x="9319576" y="2869018"/>
            <a:ext cx="2283209" cy="369332"/>
          </a:xfrm>
          <a:prstGeom prst="rect">
            <a:avLst/>
          </a:prstGeom>
          <a:noFill/>
        </p:spPr>
        <p:txBody>
          <a:bodyPr wrap="square" rtlCol="0">
            <a:spAutoFit/>
          </a:bodyPr>
          <a:lstStyle/>
          <a:p>
            <a:r>
              <a:rPr lang="en-US" dirty="0"/>
              <a:t>fonts.googleapis.com</a:t>
            </a:r>
          </a:p>
        </p:txBody>
      </p:sp>
      <p:pic>
        <p:nvPicPr>
          <p:cNvPr id="23" name="Graphic 22" descr="Cloud Computing">
            <a:extLst>
              <a:ext uri="{FF2B5EF4-FFF2-40B4-BE49-F238E27FC236}">
                <a16:creationId xmlns:a16="http://schemas.microsoft.com/office/drawing/2014/main" id="{86F0FB27-FC21-497C-B120-84F46CFDA8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43573" y="4622667"/>
            <a:ext cx="914400" cy="914400"/>
          </a:xfrm>
          <a:prstGeom prst="rect">
            <a:avLst/>
          </a:prstGeom>
        </p:spPr>
      </p:pic>
      <p:sp>
        <p:nvSpPr>
          <p:cNvPr id="24" name="TextBox 23">
            <a:extLst>
              <a:ext uri="{FF2B5EF4-FFF2-40B4-BE49-F238E27FC236}">
                <a16:creationId xmlns:a16="http://schemas.microsoft.com/office/drawing/2014/main" id="{F816A72E-E3F9-4AC3-AD1B-E863A5D1CB26}"/>
              </a:ext>
            </a:extLst>
          </p:cNvPr>
          <p:cNvSpPr txBox="1"/>
          <p:nvPr/>
        </p:nvSpPr>
        <p:spPr>
          <a:xfrm>
            <a:off x="9359169" y="4283640"/>
            <a:ext cx="1903604" cy="369332"/>
          </a:xfrm>
          <a:prstGeom prst="rect">
            <a:avLst/>
          </a:prstGeom>
          <a:noFill/>
        </p:spPr>
        <p:txBody>
          <a:bodyPr wrap="square" rtlCol="0">
            <a:spAutoFit/>
          </a:bodyPr>
          <a:lstStyle/>
          <a:p>
            <a:r>
              <a:rPr lang="en-US" dirty="0"/>
              <a:t>fonts.gstatic.com</a:t>
            </a:r>
          </a:p>
        </p:txBody>
      </p:sp>
      <p:pic>
        <p:nvPicPr>
          <p:cNvPr id="32" name="Graphic 31" descr="Document">
            <a:extLst>
              <a:ext uri="{FF2B5EF4-FFF2-40B4-BE49-F238E27FC236}">
                <a16:creationId xmlns:a16="http://schemas.microsoft.com/office/drawing/2014/main" id="{063562CE-49E5-4CC6-98EE-A3823DB703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32012" y="3712130"/>
            <a:ext cx="914400" cy="914400"/>
          </a:xfrm>
          <a:prstGeom prst="rect">
            <a:avLst/>
          </a:prstGeom>
        </p:spPr>
      </p:pic>
      <p:sp>
        <p:nvSpPr>
          <p:cNvPr id="33" name="TextBox 32">
            <a:extLst>
              <a:ext uri="{FF2B5EF4-FFF2-40B4-BE49-F238E27FC236}">
                <a16:creationId xmlns:a16="http://schemas.microsoft.com/office/drawing/2014/main" id="{E33F39EE-9FEC-47A3-8A70-0A9825172ACF}"/>
              </a:ext>
            </a:extLst>
          </p:cNvPr>
          <p:cNvSpPr txBox="1"/>
          <p:nvPr/>
        </p:nvSpPr>
        <p:spPr>
          <a:xfrm>
            <a:off x="2015197" y="3374637"/>
            <a:ext cx="1148030" cy="369332"/>
          </a:xfrm>
          <a:prstGeom prst="rect">
            <a:avLst/>
          </a:prstGeom>
          <a:noFill/>
        </p:spPr>
        <p:txBody>
          <a:bodyPr wrap="square" rtlCol="0">
            <a:spAutoFit/>
          </a:bodyPr>
          <a:lstStyle/>
          <a:p>
            <a:r>
              <a:rPr lang="en-US" dirty="0"/>
              <a:t>HTML file</a:t>
            </a:r>
          </a:p>
        </p:txBody>
      </p:sp>
      <p:sp>
        <p:nvSpPr>
          <p:cNvPr id="27" name="TextBox 26">
            <a:extLst>
              <a:ext uri="{FF2B5EF4-FFF2-40B4-BE49-F238E27FC236}">
                <a16:creationId xmlns:a16="http://schemas.microsoft.com/office/drawing/2014/main" id="{F0DD7080-212D-469B-B5BA-2EA20AF81A3B}"/>
              </a:ext>
            </a:extLst>
          </p:cNvPr>
          <p:cNvSpPr txBox="1"/>
          <p:nvPr/>
        </p:nvSpPr>
        <p:spPr>
          <a:xfrm>
            <a:off x="87499" y="4267200"/>
            <a:ext cx="5539078" cy="923330"/>
          </a:xfrm>
          <a:prstGeom prst="rect">
            <a:avLst/>
          </a:prstGeom>
          <a:noFill/>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href=“fonts.googleapis.com” /&gt;</a:t>
            </a:r>
          </a:p>
          <a:p>
            <a:r>
              <a:rPr lang="en-US" dirty="0"/>
              <a:t>&lt;link </a:t>
            </a:r>
            <a:r>
              <a:rPr lang="en-US" b="1" dirty="0" err="1"/>
              <a:t>rel</a:t>
            </a:r>
            <a:r>
              <a:rPr lang="en-US" b="1" dirty="0"/>
              <a:t>=“</a:t>
            </a:r>
            <a:r>
              <a:rPr lang="en-US" b="1" dirty="0" err="1"/>
              <a:t>dns</a:t>
            </a:r>
            <a:r>
              <a:rPr lang="en-US" b="1" dirty="0"/>
              <a:t>-prefetch” </a:t>
            </a:r>
            <a:r>
              <a:rPr lang="en-US" dirty="0"/>
              <a:t>href=“fonts.gstatic.com” /&gt;</a:t>
            </a:r>
          </a:p>
        </p:txBody>
      </p:sp>
      <p:pic>
        <p:nvPicPr>
          <p:cNvPr id="28" name="Graphic 27" descr="Record">
            <a:extLst>
              <a:ext uri="{FF2B5EF4-FFF2-40B4-BE49-F238E27FC236}">
                <a16:creationId xmlns:a16="http://schemas.microsoft.com/office/drawing/2014/main" id="{BB97DB1C-2AB6-46F5-B231-1C851879DA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62249" y="3759931"/>
            <a:ext cx="914400" cy="914400"/>
          </a:xfrm>
          <a:prstGeom prst="rect">
            <a:avLst/>
          </a:prstGeom>
        </p:spPr>
      </p:pic>
      <p:sp>
        <p:nvSpPr>
          <p:cNvPr id="29" name="TextBox 28">
            <a:extLst>
              <a:ext uri="{FF2B5EF4-FFF2-40B4-BE49-F238E27FC236}">
                <a16:creationId xmlns:a16="http://schemas.microsoft.com/office/drawing/2014/main" id="{765CFA84-AE79-4B24-B583-D85268975FC8}"/>
              </a:ext>
            </a:extLst>
          </p:cNvPr>
          <p:cNvSpPr txBox="1"/>
          <p:nvPr/>
        </p:nvSpPr>
        <p:spPr>
          <a:xfrm>
            <a:off x="5782532" y="2859626"/>
            <a:ext cx="2283209" cy="923330"/>
          </a:xfrm>
          <a:prstGeom prst="rect">
            <a:avLst/>
          </a:prstGeom>
          <a:noFill/>
        </p:spPr>
        <p:txBody>
          <a:bodyPr wrap="square" rtlCol="0">
            <a:spAutoFit/>
          </a:bodyPr>
          <a:lstStyle/>
          <a:p>
            <a:pPr algn="ctr"/>
            <a:r>
              <a:rPr lang="en-US" dirty="0"/>
              <a:t>Local DNS cache</a:t>
            </a:r>
          </a:p>
          <a:p>
            <a:pPr algn="ctr"/>
            <a:r>
              <a:rPr lang="en-US" dirty="0">
                <a:solidFill>
                  <a:srgbClr val="FF0000"/>
                </a:solidFill>
              </a:rPr>
              <a:t>fonts.googleapis.com</a:t>
            </a:r>
          </a:p>
          <a:p>
            <a:pPr algn="ctr"/>
            <a:r>
              <a:rPr lang="en-US" dirty="0">
                <a:solidFill>
                  <a:srgbClr val="FF0000"/>
                </a:solidFill>
              </a:rPr>
              <a:t>fonts.gstatic.com</a:t>
            </a:r>
          </a:p>
        </p:txBody>
      </p:sp>
      <p:cxnSp>
        <p:nvCxnSpPr>
          <p:cNvPr id="30" name="Straight Arrow Connector 29">
            <a:extLst>
              <a:ext uri="{FF2B5EF4-FFF2-40B4-BE49-F238E27FC236}">
                <a16:creationId xmlns:a16="http://schemas.microsoft.com/office/drawing/2014/main" id="{4AC920A9-71EB-45E0-939D-9976B11FC80C}"/>
              </a:ext>
            </a:extLst>
          </p:cNvPr>
          <p:cNvCxnSpPr>
            <a:cxnSpLocks/>
            <a:stCxn id="14" idx="2"/>
            <a:endCxn id="33" idx="0"/>
          </p:cNvCxnSpPr>
          <p:nvPr/>
        </p:nvCxnSpPr>
        <p:spPr>
          <a:xfrm>
            <a:off x="2589212" y="3099394"/>
            <a:ext cx="0" cy="2752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3480F241-8E7C-4352-B30D-C2A977ADB47C}"/>
              </a:ext>
            </a:extLst>
          </p:cNvPr>
          <p:cNvCxnSpPr>
            <a:cxnSpLocks/>
            <a:stCxn id="32" idx="3"/>
            <a:endCxn id="28" idx="1"/>
          </p:cNvCxnSpPr>
          <p:nvPr/>
        </p:nvCxnSpPr>
        <p:spPr>
          <a:xfrm>
            <a:off x="3046412" y="4169330"/>
            <a:ext cx="3515837" cy="4780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80FC45D9-C297-4FB2-A622-0628C028081C}"/>
              </a:ext>
            </a:extLst>
          </p:cNvPr>
          <p:cNvCxnSpPr>
            <a:cxnSpLocks/>
            <a:stCxn id="28" idx="3"/>
            <a:endCxn id="16" idx="1"/>
          </p:cNvCxnSpPr>
          <p:nvPr/>
        </p:nvCxnSpPr>
        <p:spPr>
          <a:xfrm flipV="1">
            <a:off x="7476649" y="3665245"/>
            <a:ext cx="2527332" cy="55188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2F6C92A0-8C21-4B36-B6EF-F28F55207124}"/>
              </a:ext>
            </a:extLst>
          </p:cNvPr>
          <p:cNvCxnSpPr>
            <a:cxnSpLocks/>
            <a:stCxn id="28" idx="3"/>
            <a:endCxn id="23" idx="1"/>
          </p:cNvCxnSpPr>
          <p:nvPr/>
        </p:nvCxnSpPr>
        <p:spPr>
          <a:xfrm>
            <a:off x="7476649" y="4217131"/>
            <a:ext cx="2566924" cy="86273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C2A3B9D6-B4FA-44AE-95D5-ADE62BA44A85}"/>
              </a:ext>
            </a:extLst>
          </p:cNvPr>
          <p:cNvCxnSpPr>
            <a:cxnSpLocks/>
            <a:stCxn id="52" idx="3"/>
            <a:endCxn id="37" idx="1"/>
          </p:cNvCxnSpPr>
          <p:nvPr/>
        </p:nvCxnSpPr>
        <p:spPr>
          <a:xfrm flipV="1">
            <a:off x="3097728" y="6294431"/>
            <a:ext cx="2886110" cy="2031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9" name="Straight Arrow Connector 38">
            <a:extLst>
              <a:ext uri="{FF2B5EF4-FFF2-40B4-BE49-F238E27FC236}">
                <a16:creationId xmlns:a16="http://schemas.microsoft.com/office/drawing/2014/main" id="{A7F06445-069F-456B-B727-1D375FE8B835}"/>
              </a:ext>
            </a:extLst>
          </p:cNvPr>
          <p:cNvCxnSpPr>
            <a:cxnSpLocks/>
          </p:cNvCxnSpPr>
          <p:nvPr/>
        </p:nvCxnSpPr>
        <p:spPr>
          <a:xfrm flipV="1">
            <a:off x="7969835" y="3791744"/>
            <a:ext cx="2014350" cy="427910"/>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cxnSp>
        <p:nvCxnSpPr>
          <p:cNvPr id="40" name="Straight Arrow Connector 39">
            <a:extLst>
              <a:ext uri="{FF2B5EF4-FFF2-40B4-BE49-F238E27FC236}">
                <a16:creationId xmlns:a16="http://schemas.microsoft.com/office/drawing/2014/main" id="{FF479228-19A1-435F-B7FE-64838914652C}"/>
              </a:ext>
            </a:extLst>
          </p:cNvPr>
          <p:cNvCxnSpPr>
            <a:cxnSpLocks/>
          </p:cNvCxnSpPr>
          <p:nvPr/>
        </p:nvCxnSpPr>
        <p:spPr>
          <a:xfrm>
            <a:off x="7514696" y="4344968"/>
            <a:ext cx="2489285" cy="841230"/>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71DCF46C-E15B-4F2E-A7B2-6F1E6DC38DB3}"/>
              </a:ext>
            </a:extLst>
          </p:cNvPr>
          <p:cNvCxnSpPr>
            <a:cxnSpLocks/>
          </p:cNvCxnSpPr>
          <p:nvPr/>
        </p:nvCxnSpPr>
        <p:spPr>
          <a:xfrm>
            <a:off x="3032306" y="4298622"/>
            <a:ext cx="3487260" cy="46346"/>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sp>
        <p:nvSpPr>
          <p:cNvPr id="44" name="Oval 43">
            <a:extLst>
              <a:ext uri="{FF2B5EF4-FFF2-40B4-BE49-F238E27FC236}">
                <a16:creationId xmlns:a16="http://schemas.microsoft.com/office/drawing/2014/main" id="{E9AEF2AA-1221-4F4C-A6F5-FE6C2E3B97B7}"/>
              </a:ext>
            </a:extLst>
          </p:cNvPr>
          <p:cNvSpPr/>
          <p:nvPr/>
        </p:nvSpPr>
        <p:spPr>
          <a:xfrm>
            <a:off x="4511017" y="4019055"/>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5" name="Oval 44">
            <a:extLst>
              <a:ext uri="{FF2B5EF4-FFF2-40B4-BE49-F238E27FC236}">
                <a16:creationId xmlns:a16="http://schemas.microsoft.com/office/drawing/2014/main" id="{AED8B749-D241-4D74-8E66-1FB54F12A1E2}"/>
              </a:ext>
            </a:extLst>
          </p:cNvPr>
          <p:cNvSpPr/>
          <p:nvPr/>
        </p:nvSpPr>
        <p:spPr>
          <a:xfrm>
            <a:off x="8703856" y="3773636"/>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6" name="Oval 45">
            <a:extLst>
              <a:ext uri="{FF2B5EF4-FFF2-40B4-BE49-F238E27FC236}">
                <a16:creationId xmlns:a16="http://schemas.microsoft.com/office/drawing/2014/main" id="{808A1785-2E4F-42E6-8160-4AF95A526D78}"/>
              </a:ext>
            </a:extLst>
          </p:cNvPr>
          <p:cNvSpPr/>
          <p:nvPr/>
        </p:nvSpPr>
        <p:spPr>
          <a:xfrm>
            <a:off x="2740863" y="516644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31" name="Oval 30">
            <a:extLst>
              <a:ext uri="{FF2B5EF4-FFF2-40B4-BE49-F238E27FC236}">
                <a16:creationId xmlns:a16="http://schemas.microsoft.com/office/drawing/2014/main" id="{642D073D-3257-4266-884D-0583CB607BCA}"/>
              </a:ext>
            </a:extLst>
          </p:cNvPr>
          <p:cNvSpPr/>
          <p:nvPr/>
        </p:nvSpPr>
        <p:spPr>
          <a:xfrm>
            <a:off x="8740315" y="4594605"/>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pic>
        <p:nvPicPr>
          <p:cNvPr id="37" name="Graphic 36" descr="Record">
            <a:extLst>
              <a:ext uri="{FF2B5EF4-FFF2-40B4-BE49-F238E27FC236}">
                <a16:creationId xmlns:a16="http://schemas.microsoft.com/office/drawing/2014/main" id="{24C29568-0041-452C-84B0-1353D8381B9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83838" y="5837231"/>
            <a:ext cx="914400" cy="914400"/>
          </a:xfrm>
          <a:prstGeom prst="rect">
            <a:avLst/>
          </a:prstGeom>
        </p:spPr>
      </p:pic>
      <p:sp>
        <p:nvSpPr>
          <p:cNvPr id="41" name="TextBox 40">
            <a:extLst>
              <a:ext uri="{FF2B5EF4-FFF2-40B4-BE49-F238E27FC236}">
                <a16:creationId xmlns:a16="http://schemas.microsoft.com/office/drawing/2014/main" id="{A958EF4A-A21D-47F8-8A9C-76FB7AD25EC2}"/>
              </a:ext>
            </a:extLst>
          </p:cNvPr>
          <p:cNvSpPr txBox="1"/>
          <p:nvPr/>
        </p:nvSpPr>
        <p:spPr>
          <a:xfrm>
            <a:off x="5204121" y="4936926"/>
            <a:ext cx="2283209" cy="923330"/>
          </a:xfrm>
          <a:prstGeom prst="rect">
            <a:avLst/>
          </a:prstGeom>
          <a:noFill/>
        </p:spPr>
        <p:txBody>
          <a:bodyPr wrap="square" rtlCol="0">
            <a:spAutoFit/>
          </a:bodyPr>
          <a:lstStyle/>
          <a:p>
            <a:pPr algn="ctr"/>
            <a:r>
              <a:rPr lang="en-US" dirty="0"/>
              <a:t>Local DNS cache</a:t>
            </a:r>
          </a:p>
          <a:p>
            <a:pPr algn="ctr"/>
            <a:r>
              <a:rPr lang="en-US" dirty="0">
                <a:solidFill>
                  <a:srgbClr val="00B050"/>
                </a:solidFill>
              </a:rPr>
              <a:t>fonts.googleapis.com</a:t>
            </a:r>
          </a:p>
          <a:p>
            <a:pPr algn="ctr"/>
            <a:r>
              <a:rPr lang="en-US" dirty="0">
                <a:solidFill>
                  <a:srgbClr val="00B050"/>
                </a:solidFill>
              </a:rPr>
              <a:t>fonts.gstatic.com</a:t>
            </a:r>
          </a:p>
        </p:txBody>
      </p:sp>
      <p:pic>
        <p:nvPicPr>
          <p:cNvPr id="52" name="Graphic 51" descr="Document">
            <a:extLst>
              <a:ext uri="{FF2B5EF4-FFF2-40B4-BE49-F238E27FC236}">
                <a16:creationId xmlns:a16="http://schemas.microsoft.com/office/drawing/2014/main" id="{FED46C68-1DC9-4832-9189-C9CDC4A54A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83328" y="5857544"/>
            <a:ext cx="914400" cy="914400"/>
          </a:xfrm>
          <a:prstGeom prst="rect">
            <a:avLst/>
          </a:prstGeom>
        </p:spPr>
      </p:pic>
      <p:sp>
        <p:nvSpPr>
          <p:cNvPr id="53" name="TextBox 52">
            <a:extLst>
              <a:ext uri="{FF2B5EF4-FFF2-40B4-BE49-F238E27FC236}">
                <a16:creationId xmlns:a16="http://schemas.microsoft.com/office/drawing/2014/main" id="{DABDDE5C-8D12-45CB-BF41-94BB5831A5E0}"/>
              </a:ext>
            </a:extLst>
          </p:cNvPr>
          <p:cNvSpPr txBox="1"/>
          <p:nvPr/>
        </p:nvSpPr>
        <p:spPr>
          <a:xfrm>
            <a:off x="836612" y="5520051"/>
            <a:ext cx="3494551" cy="369332"/>
          </a:xfrm>
          <a:prstGeom prst="rect">
            <a:avLst/>
          </a:prstGeom>
          <a:noFill/>
        </p:spPr>
        <p:txBody>
          <a:bodyPr wrap="square" rtlCol="0">
            <a:spAutoFit/>
          </a:bodyPr>
          <a:lstStyle/>
          <a:p>
            <a:r>
              <a:rPr lang="en-US" dirty="0"/>
              <a:t>CSS file using Google Font, Roboto</a:t>
            </a:r>
          </a:p>
        </p:txBody>
      </p:sp>
      <p:cxnSp>
        <p:nvCxnSpPr>
          <p:cNvPr id="54" name="Straight Arrow Connector 53">
            <a:extLst>
              <a:ext uri="{FF2B5EF4-FFF2-40B4-BE49-F238E27FC236}">
                <a16:creationId xmlns:a16="http://schemas.microsoft.com/office/drawing/2014/main" id="{6920563F-4484-4728-8531-A8A6ADB353DD}"/>
              </a:ext>
            </a:extLst>
          </p:cNvPr>
          <p:cNvCxnSpPr>
            <a:cxnSpLocks/>
            <a:endCxn id="53" idx="0"/>
          </p:cNvCxnSpPr>
          <p:nvPr/>
        </p:nvCxnSpPr>
        <p:spPr>
          <a:xfrm>
            <a:off x="2583888" y="5190530"/>
            <a:ext cx="0" cy="32952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43" name="TextBox 42">
            <a:extLst>
              <a:ext uri="{FF2B5EF4-FFF2-40B4-BE49-F238E27FC236}">
                <a16:creationId xmlns:a16="http://schemas.microsoft.com/office/drawing/2014/main" id="{B400D95C-B0DC-40AC-AB57-98BC99B93C1B}"/>
              </a:ext>
            </a:extLst>
          </p:cNvPr>
          <p:cNvSpPr txBox="1"/>
          <p:nvPr/>
        </p:nvSpPr>
        <p:spPr>
          <a:xfrm>
            <a:off x="3330896" y="2427750"/>
            <a:ext cx="2451636" cy="646331"/>
          </a:xfrm>
          <a:prstGeom prst="rect">
            <a:avLst/>
          </a:prstGeom>
          <a:noFill/>
          <a:ln w="57150">
            <a:solidFill>
              <a:schemeClr val="accent2">
                <a:lumMod val="75000"/>
              </a:schemeClr>
            </a:solidFill>
            <a:prstDash val="solid"/>
          </a:ln>
        </p:spPr>
        <p:txBody>
          <a:bodyPr wrap="square" rtlCol="0">
            <a:spAutoFit/>
          </a:bodyPr>
          <a:lstStyle/>
          <a:p>
            <a:r>
              <a:rPr lang="en-US" dirty="0"/>
              <a:t>DNS resolution occurs during parsing of HTML</a:t>
            </a:r>
          </a:p>
        </p:txBody>
      </p:sp>
      <p:cxnSp>
        <p:nvCxnSpPr>
          <p:cNvPr id="47" name="Straight Arrow Connector 46">
            <a:extLst>
              <a:ext uri="{FF2B5EF4-FFF2-40B4-BE49-F238E27FC236}">
                <a16:creationId xmlns:a16="http://schemas.microsoft.com/office/drawing/2014/main" id="{D391CF7B-39F7-48FB-A62C-1EE81307A797}"/>
              </a:ext>
            </a:extLst>
          </p:cNvPr>
          <p:cNvCxnSpPr>
            <a:cxnSpLocks/>
          </p:cNvCxnSpPr>
          <p:nvPr/>
        </p:nvCxnSpPr>
        <p:spPr>
          <a:xfrm flipV="1">
            <a:off x="4722030" y="3156374"/>
            <a:ext cx="13398" cy="792774"/>
          </a:xfrm>
          <a:prstGeom prst="straightConnector1">
            <a:avLst/>
          </a:prstGeom>
          <a:ln>
            <a:solidFill>
              <a:schemeClr val="accent2">
                <a:lumMod val="75000"/>
              </a:schemeClr>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7213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dns</a:t>
            </a:r>
            <a:r>
              <a:rPr lang="en-US" b="1" dirty="0"/>
              <a:t>-prefetch:</a:t>
            </a:r>
            <a:br>
              <a:rPr lang="en-US" b="1" dirty="0"/>
            </a:br>
            <a:r>
              <a:rPr lang="en-US" b="1" dirty="0"/>
              <a:t>10,000 ft. view, sans prefetching</a:t>
            </a:r>
            <a:endParaRPr lang="en-US" dirty="0"/>
          </a:p>
        </p:txBody>
      </p:sp>
      <p:sp>
        <p:nvSpPr>
          <p:cNvPr id="3" name="Rectangle 2">
            <a:extLst>
              <a:ext uri="{FF2B5EF4-FFF2-40B4-BE49-F238E27FC236}">
                <a16:creationId xmlns:a16="http://schemas.microsoft.com/office/drawing/2014/main" id="{0BFEC6C1-45C2-4409-B413-D0D197ACE7E0}"/>
              </a:ext>
            </a:extLst>
          </p:cNvPr>
          <p:cNvSpPr/>
          <p:nvPr/>
        </p:nvSpPr>
        <p:spPr>
          <a:xfrm>
            <a:off x="5443869" y="197637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516424"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648001" y="4479666"/>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615067" y="5638944"/>
            <a:ext cx="2375325" cy="923330"/>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442444" y="330944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41817"/>
            <a:ext cx="2152402" cy="6527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a:off x="6094412" y="2634301"/>
            <a:ext cx="1" cy="132147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9" y="3309443"/>
            <a:ext cx="800098"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513012" y="3309443"/>
            <a:ext cx="609600"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p:cNvCxnSpPr>
          <p:nvPr/>
        </p:nvCxnSpPr>
        <p:spPr>
          <a:xfrm>
            <a:off x="9768546" y="3915452"/>
            <a:ext cx="5112" cy="96134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672401" y="2368826"/>
            <a:ext cx="2367294"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457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dns</a:t>
            </a:r>
            <a:r>
              <a:rPr lang="en-US" b="1" dirty="0"/>
              <a:t>-prefetch:</a:t>
            </a:r>
            <a:br>
              <a:rPr lang="en-US" b="1" dirty="0"/>
            </a:br>
            <a:r>
              <a:rPr lang="en-US" b="1" dirty="0"/>
              <a:t>10,000 ft. view, prefetching salvation</a:t>
            </a:r>
            <a:endParaRPr lang="en-US" dirty="0"/>
          </a:p>
        </p:txBody>
      </p:sp>
      <p:sp>
        <p:nvSpPr>
          <p:cNvPr id="3" name="Rectangle 2">
            <a:extLst>
              <a:ext uri="{FF2B5EF4-FFF2-40B4-BE49-F238E27FC236}">
                <a16:creationId xmlns:a16="http://schemas.microsoft.com/office/drawing/2014/main" id="{0BFEC6C1-45C2-4409-B413-D0D197ACE7E0}"/>
              </a:ext>
            </a:extLst>
          </p:cNvPr>
          <p:cNvSpPr/>
          <p:nvPr/>
        </p:nvSpPr>
        <p:spPr>
          <a:xfrm>
            <a:off x="5443869" y="197637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198459" y="5567642"/>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330036" y="6183868"/>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615067" y="5638944"/>
            <a:ext cx="2375325" cy="923330"/>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442444" y="330944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41817"/>
            <a:ext cx="2152402" cy="6527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flipH="1">
            <a:off x="6016314" y="2590800"/>
            <a:ext cx="1587" cy="47609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9" y="3309443"/>
            <a:ext cx="800098"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513012" y="3309443"/>
            <a:ext cx="609600"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p:cNvCxnSpPr>
          <p:nvPr/>
        </p:nvCxnSpPr>
        <p:spPr>
          <a:xfrm>
            <a:off x="9768546" y="3915452"/>
            <a:ext cx="5112" cy="96134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672401" y="2368826"/>
            <a:ext cx="2367294"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A399F2D7-6AF7-4AEB-8B04-ED57DAA189D3}"/>
              </a:ext>
            </a:extLst>
          </p:cNvPr>
          <p:cNvSpPr txBox="1"/>
          <p:nvPr/>
        </p:nvSpPr>
        <p:spPr>
          <a:xfrm>
            <a:off x="4700323" y="3150275"/>
            <a:ext cx="3201323" cy="2031325"/>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href=“api.my-app.com” /&gt;</a:t>
            </a:r>
          </a:p>
          <a:p>
            <a:r>
              <a:rPr lang="en-US" dirty="0"/>
              <a:t>&lt;link </a:t>
            </a:r>
            <a:r>
              <a:rPr lang="en-US" b="1" dirty="0" err="1"/>
              <a:t>rel</a:t>
            </a:r>
            <a:r>
              <a:rPr lang="en-US" b="1" dirty="0"/>
              <a:t>=“</a:t>
            </a:r>
            <a:r>
              <a:rPr lang="en-US" b="1" dirty="0" err="1"/>
              <a:t>dns</a:t>
            </a:r>
            <a:r>
              <a:rPr lang="en-US" b="1" dirty="0"/>
              <a:t>-prefetch” </a:t>
            </a:r>
            <a:r>
              <a:rPr lang="en-US" dirty="0"/>
              <a:t>href=“fonts.googleapis.com” /&gt;</a:t>
            </a:r>
          </a:p>
          <a:p>
            <a:r>
              <a:rPr lang="en-US" dirty="0"/>
              <a:t>&lt;link </a:t>
            </a:r>
            <a:r>
              <a:rPr lang="en-US" b="1" dirty="0" err="1"/>
              <a:t>rel</a:t>
            </a:r>
            <a:r>
              <a:rPr lang="en-US" b="1" dirty="0"/>
              <a:t>=“</a:t>
            </a:r>
            <a:r>
              <a:rPr lang="en-US" b="1" dirty="0" err="1"/>
              <a:t>dns</a:t>
            </a:r>
            <a:r>
              <a:rPr lang="en-US" b="1" dirty="0"/>
              <a:t>-prefetch” </a:t>
            </a:r>
            <a:r>
              <a:rPr lang="en-US" dirty="0"/>
              <a:t>href=“fonts.gstatic.com” /&gt;</a:t>
            </a:r>
          </a:p>
        </p:txBody>
      </p:sp>
      <p:cxnSp>
        <p:nvCxnSpPr>
          <p:cNvPr id="28" name="Straight Arrow Connector 27">
            <a:extLst>
              <a:ext uri="{FF2B5EF4-FFF2-40B4-BE49-F238E27FC236}">
                <a16:creationId xmlns:a16="http://schemas.microsoft.com/office/drawing/2014/main" id="{A36DB3AD-AD89-4A2B-BE14-193F19CCB45E}"/>
              </a:ext>
            </a:extLst>
          </p:cNvPr>
          <p:cNvCxnSpPr>
            <a:cxnSpLocks/>
          </p:cNvCxnSpPr>
          <p:nvPr/>
        </p:nvCxnSpPr>
        <p:spPr>
          <a:xfrm flipH="1">
            <a:off x="5964244" y="5267031"/>
            <a:ext cx="1587" cy="432812"/>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7880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When to use?</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Use it for domains you will need shortly</a:t>
            </a:r>
          </a:p>
          <a:p>
            <a:pPr lvl="1"/>
            <a:r>
              <a:rPr lang="en-US" dirty="0"/>
              <a:t>Helps with important resources on 3</a:t>
            </a:r>
            <a:r>
              <a:rPr lang="en-US" baseline="30000" dirty="0"/>
              <a:t>rd</a:t>
            </a:r>
            <a:r>
              <a:rPr lang="en-US" dirty="0"/>
              <a:t> party domains the browser does not know about in advance</a:t>
            </a:r>
          </a:p>
          <a:p>
            <a:r>
              <a:rPr lang="en-US" dirty="0"/>
              <a:t>Use it to slightly speed up some 3</a:t>
            </a:r>
            <a:r>
              <a:rPr lang="en-US" baseline="30000" dirty="0"/>
              <a:t>rd</a:t>
            </a:r>
            <a:r>
              <a:rPr lang="en-US" dirty="0"/>
              <a:t> party script or style</a:t>
            </a:r>
          </a:p>
          <a:p>
            <a:pPr lvl="1"/>
            <a:r>
              <a:rPr lang="en-US" dirty="0"/>
              <a:t>Instructs the browser to schedule DNS resolution for a domain that contains a 3</a:t>
            </a:r>
            <a:r>
              <a:rPr lang="en-US" baseline="30000" dirty="0"/>
              <a:t>rd</a:t>
            </a:r>
            <a:r>
              <a:rPr lang="en-US" dirty="0"/>
              <a:t> party resource on the page that you really need to load sooner</a:t>
            </a:r>
          </a:p>
        </p:txBody>
      </p:sp>
    </p:spTree>
    <p:extLst>
      <p:ext uri="{BB962C8B-B14F-4D97-AF65-F5344CB8AC3E}">
        <p14:creationId xmlns:p14="http://schemas.microsoft.com/office/powerpoint/2010/main" val="81338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Presentation Summary</a:t>
            </a:r>
          </a:p>
        </p:txBody>
      </p:sp>
      <p:sp>
        <p:nvSpPr>
          <p:cNvPr id="14" name="Content Placeholder 13"/>
          <p:cNvSpPr>
            <a:spLocks noGrp="1"/>
          </p:cNvSpPr>
          <p:nvPr>
            <p:ph idx="1"/>
          </p:nvPr>
        </p:nvSpPr>
        <p:spPr/>
        <p:txBody>
          <a:bodyPr/>
          <a:lstStyle/>
          <a:p>
            <a:pPr marL="457200" indent="-457200">
              <a:buFont typeface="+mj-lt"/>
              <a:buAutoNum type="arabicPeriod"/>
            </a:pPr>
            <a:r>
              <a:rPr lang="en-US" dirty="0"/>
              <a:t>What are resource hints?</a:t>
            </a:r>
          </a:p>
          <a:p>
            <a:pPr marL="457200" indent="-457200">
              <a:buFont typeface="+mj-lt"/>
              <a:buAutoNum type="arabicPeriod"/>
            </a:pPr>
            <a:r>
              <a:rPr lang="en-US" dirty="0"/>
              <a:t>What resource hints are there?</a:t>
            </a:r>
          </a:p>
          <a:p>
            <a:pPr marL="457200" indent="-457200">
              <a:buFont typeface="+mj-lt"/>
              <a:buAutoNum type="arabicPeriod"/>
            </a:pPr>
            <a:r>
              <a:rPr lang="en-US" dirty="0"/>
              <a:t>Hints inside of hints</a:t>
            </a:r>
          </a:p>
          <a:p>
            <a:pPr marL="457200" indent="-457200">
              <a:buFont typeface="+mj-lt"/>
              <a:buAutoNum type="arabicPeriod"/>
            </a:pPr>
            <a:r>
              <a:rPr lang="en-US" dirty="0"/>
              <a:t>When to use resource hints?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dns</a:t>
            </a:r>
            <a:r>
              <a:rPr lang="en-US" b="1" dirty="0"/>
              <a:t>-prefetch:</a:t>
            </a:r>
            <a:br>
              <a:rPr lang="en-US" b="1" dirty="0"/>
            </a:br>
            <a:r>
              <a:rPr lang="en-US" b="1" dirty="0"/>
              <a:t>caniuse.com – Sept 9, 2019</a:t>
            </a:r>
            <a:endParaRPr lang="en-US" dirty="0"/>
          </a:p>
        </p:txBody>
      </p:sp>
      <p:pic>
        <p:nvPicPr>
          <p:cNvPr id="4" name="Picture 3">
            <a:extLst>
              <a:ext uri="{FF2B5EF4-FFF2-40B4-BE49-F238E27FC236}">
                <a16:creationId xmlns:a16="http://schemas.microsoft.com/office/drawing/2014/main" id="{4B4130A7-B037-4D92-8980-727701007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2286000"/>
            <a:ext cx="10969119" cy="3581400"/>
          </a:xfrm>
          <a:prstGeom prst="rect">
            <a:avLst/>
          </a:prstGeom>
        </p:spPr>
      </p:pic>
    </p:spTree>
    <p:extLst>
      <p:ext uri="{BB962C8B-B14F-4D97-AF65-F5344CB8AC3E}">
        <p14:creationId xmlns:p14="http://schemas.microsoft.com/office/powerpoint/2010/main" val="214627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err="1"/>
              <a:t>preconnect</a:t>
            </a:r>
            <a:endParaRPr lang="en-US" sz="9600" dirty="0"/>
          </a:p>
        </p:txBody>
      </p:sp>
    </p:spTree>
    <p:extLst>
      <p:ext uri="{BB962C8B-B14F-4D97-AF65-F5344CB8AC3E}">
        <p14:creationId xmlns:p14="http://schemas.microsoft.com/office/powerpoint/2010/main" val="289271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err="1"/>
              <a:t>preconnect</a:t>
            </a:r>
            <a:endParaRPr lang="en-US" b="1" dirty="0"/>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b="1" dirty="0" err="1"/>
              <a:t>preconnect</a:t>
            </a:r>
            <a:r>
              <a:rPr lang="en-US" dirty="0"/>
              <a:t> does all the work necessary to establish a connection with a given domain including the DNS lookup, TCP handshake, and TLS negotiation, if you’re on https.</a:t>
            </a:r>
          </a:p>
          <a:p>
            <a:pPr marL="0" indent="0">
              <a:buNone/>
            </a:pPr>
            <a:r>
              <a:rPr lang="en-US" dirty="0"/>
              <a:t>This hint comes into play when you do not know what </a:t>
            </a:r>
            <a:r>
              <a:rPr lang="en-US" i="1" dirty="0"/>
              <a:t>specific</a:t>
            </a:r>
            <a:r>
              <a:rPr lang="en-US" dirty="0"/>
              <a:t> requests you will be making to a domain, but you do </a:t>
            </a:r>
            <a:r>
              <a:rPr lang="en-US" i="1" dirty="0"/>
              <a:t>know</a:t>
            </a:r>
            <a:r>
              <a:rPr lang="en-US" dirty="0"/>
              <a:t> that you will be requesting resources from that domain.</a:t>
            </a:r>
          </a:p>
          <a:p>
            <a:pPr marL="0" indent="0">
              <a:buNone/>
            </a:pPr>
            <a:r>
              <a:rPr lang="en-US" dirty="0"/>
              <a:t>Use it for domains you will need shortly as the browser incurs the expense of creating a connection with this hint.</a:t>
            </a:r>
          </a:p>
        </p:txBody>
      </p:sp>
    </p:spTree>
    <p:extLst>
      <p:ext uri="{BB962C8B-B14F-4D97-AF65-F5344CB8AC3E}">
        <p14:creationId xmlns:p14="http://schemas.microsoft.com/office/powerpoint/2010/main" val="162842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Can mask high latency connections</a:t>
            </a:r>
          </a:p>
          <a:p>
            <a:pPr lvl="1"/>
            <a:r>
              <a:rPr lang="en-US" dirty="0"/>
              <a:t>Potential savings of several hundred milliseconds, per domain</a:t>
            </a:r>
            <a:endParaRPr lang="en-US" b="1" dirty="0"/>
          </a:p>
          <a:p>
            <a:r>
              <a:rPr lang="en-US" dirty="0"/>
              <a:t>Bar</a:t>
            </a:r>
          </a:p>
          <a:p>
            <a:r>
              <a:rPr lang="en-US" dirty="0"/>
              <a:t>DNS resolution occurs in the background</a:t>
            </a:r>
          </a:p>
          <a:p>
            <a:r>
              <a:rPr lang="en-US" dirty="0"/>
              <a:t>Save time when new, external resource requested (20-120ms)</a:t>
            </a:r>
          </a:p>
          <a:p>
            <a:r>
              <a:rPr lang="en-US" dirty="0"/>
              <a:t>Initiate resolution of resources the browser will not be aware of when parsing page</a:t>
            </a:r>
          </a:p>
        </p:txBody>
      </p:sp>
    </p:spTree>
    <p:extLst>
      <p:ext uri="{BB962C8B-B14F-4D97-AF65-F5344CB8AC3E}">
        <p14:creationId xmlns:p14="http://schemas.microsoft.com/office/powerpoint/2010/main" val="130256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Setting up and keeping a connection open is costly – both for a client and a server.</a:t>
            </a:r>
          </a:p>
          <a:p>
            <a:pPr lvl="1"/>
            <a:r>
              <a:rPr lang="en-US" dirty="0"/>
              <a:t>Use this tag for 4-6 domains at most.</a:t>
            </a:r>
          </a:p>
          <a:p>
            <a:r>
              <a:rPr lang="en-US" dirty="0"/>
              <a:t>The browser is not required to follow a &lt;link </a:t>
            </a:r>
            <a:r>
              <a:rPr lang="en-US" dirty="0" err="1"/>
              <a:t>rel</a:t>
            </a:r>
            <a:r>
              <a:rPr lang="en-US" dirty="0"/>
              <a:t>=“</a:t>
            </a:r>
            <a:r>
              <a:rPr lang="en-US" dirty="0" err="1"/>
              <a:t>preconnect</a:t>
            </a:r>
            <a:r>
              <a:rPr lang="en-US" dirty="0"/>
              <a:t>”&gt; instruction. This means it can decide not to set up a new connection.</a:t>
            </a:r>
          </a:p>
          <a:p>
            <a:pPr lvl="1"/>
            <a:r>
              <a:rPr lang="en-US" dirty="0"/>
              <a:t>Therefore, pages that use resources must still have &lt;link&gt;’s to those resources.</a:t>
            </a:r>
          </a:p>
          <a:p>
            <a:pPr marL="0" indent="0">
              <a:buNone/>
            </a:pPr>
            <a:endParaRPr lang="en-US" dirty="0"/>
          </a:p>
        </p:txBody>
      </p:sp>
    </p:spTree>
    <p:extLst>
      <p:ext uri="{BB962C8B-B14F-4D97-AF65-F5344CB8AC3E}">
        <p14:creationId xmlns:p14="http://schemas.microsoft.com/office/powerpoint/2010/main" val="300515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048057390"/>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57912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latin typeface="Consolas" panose="020B0609020204030204" pitchFamily="49" charset="0"/>
              </a:rPr>
              <a:t>rel</a:t>
            </a:r>
            <a:r>
              <a:rPr lang="en-US" b="1" dirty="0">
                <a:solidFill>
                  <a:schemeClr val="bg1"/>
                </a:solidFill>
                <a:latin typeface="Consolas" panose="020B0609020204030204" pitchFamily="49" charset="0"/>
              </a:rPr>
              <a:t>=“</a:t>
            </a:r>
            <a:r>
              <a:rPr lang="en-US" b="1" dirty="0" err="1">
                <a:solidFill>
                  <a:schemeClr val="bg1"/>
                </a:solidFill>
                <a:latin typeface="Consolas" panose="020B0609020204030204" pitchFamily="49" charset="0"/>
              </a:rPr>
              <a:t>preconnect</a:t>
            </a:r>
            <a:r>
              <a:rPr lang="en-US" b="1" dirty="0">
                <a:solidFill>
                  <a:schemeClr val="bg1"/>
                </a:solidFill>
                <a:latin typeface="Consolas" panose="020B0609020204030204" pitchFamily="49" charset="0"/>
              </a:rPr>
              <a:t>” href=“//example.com”&gt;</a:t>
            </a:r>
          </a:p>
        </p:txBody>
      </p:sp>
    </p:spTree>
    <p:extLst>
      <p:ext uri="{BB962C8B-B14F-4D97-AF65-F5344CB8AC3E}">
        <p14:creationId xmlns:p14="http://schemas.microsoft.com/office/powerpoint/2010/main" val="29195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Example – JavaScript Issue</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66509" y="3095070"/>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5727" y="3095070"/>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181708" y="2902944"/>
            <a:ext cx="1524000" cy="369332"/>
          </a:xfrm>
          <a:prstGeom prst="rect">
            <a:avLst/>
          </a:prstGeom>
          <a:noFill/>
        </p:spPr>
        <p:txBody>
          <a:bodyPr wrap="square" rtlCol="0">
            <a:spAutoFit/>
          </a:bodyPr>
          <a:lstStyle/>
          <a:p>
            <a:pPr algn="ctr"/>
            <a:r>
              <a:rPr lang="en-US" dirty="0"/>
              <a:t>my-app.com</a:t>
            </a:r>
          </a:p>
        </p:txBody>
      </p:sp>
      <p:sp>
        <p:nvSpPr>
          <p:cNvPr id="15" name="TextBox 14">
            <a:extLst>
              <a:ext uri="{FF2B5EF4-FFF2-40B4-BE49-F238E27FC236}">
                <a16:creationId xmlns:a16="http://schemas.microsoft.com/office/drawing/2014/main" id="{C5308B96-16D1-4FEB-A8B0-691FD31E30E6}"/>
              </a:ext>
            </a:extLst>
          </p:cNvPr>
          <p:cNvSpPr txBox="1"/>
          <p:nvPr/>
        </p:nvSpPr>
        <p:spPr>
          <a:xfrm>
            <a:off x="4485127" y="2462133"/>
            <a:ext cx="2895600" cy="646331"/>
          </a:xfrm>
          <a:prstGeom prst="rect">
            <a:avLst/>
          </a:prstGeom>
          <a:noFill/>
        </p:spPr>
        <p:txBody>
          <a:bodyPr wrap="square" rtlCol="0">
            <a:spAutoFit/>
          </a:bodyPr>
          <a:lstStyle/>
          <a:p>
            <a:pPr algn="ctr"/>
            <a:r>
              <a:rPr lang="en-US" dirty="0"/>
              <a:t>JavaScript file makes AJAX requests to api.my-app.com</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3"/>
            <a:endCxn id="11" idx="1"/>
          </p:cNvCxnSpPr>
          <p:nvPr/>
        </p:nvCxnSpPr>
        <p:spPr>
          <a:xfrm>
            <a:off x="3380909" y="3552270"/>
            <a:ext cx="2094818"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5AD01831-F61E-4D4E-B9DF-3E25C89CE3FB}"/>
              </a:ext>
            </a:extLst>
          </p:cNvPr>
          <p:cNvSpPr txBox="1"/>
          <p:nvPr/>
        </p:nvSpPr>
        <p:spPr>
          <a:xfrm>
            <a:off x="6195718" y="5798130"/>
            <a:ext cx="2373538" cy="646331"/>
          </a:xfrm>
          <a:prstGeom prst="rect">
            <a:avLst/>
          </a:prstGeom>
          <a:noFill/>
          <a:ln w="57150">
            <a:solidFill>
              <a:srgbClr val="FF0000"/>
            </a:solidFill>
            <a:prstDash val="solid"/>
          </a:ln>
        </p:spPr>
        <p:txBody>
          <a:bodyPr wrap="square" rtlCol="0">
            <a:spAutoFit/>
          </a:bodyPr>
          <a:lstStyle/>
          <a:p>
            <a:pPr algn="ctr"/>
            <a:r>
              <a:rPr lang="en-US" dirty="0"/>
              <a:t>Connection to domain occurs at runtime</a:t>
            </a:r>
          </a:p>
        </p:txBody>
      </p:sp>
      <p:cxnSp>
        <p:nvCxnSpPr>
          <p:cNvPr id="30" name="Straight Arrow Connector 29">
            <a:extLst>
              <a:ext uri="{FF2B5EF4-FFF2-40B4-BE49-F238E27FC236}">
                <a16:creationId xmlns:a16="http://schemas.microsoft.com/office/drawing/2014/main" id="{89B83F20-D0F8-4E33-87EB-D05C672B4BEA}"/>
              </a:ext>
            </a:extLst>
          </p:cNvPr>
          <p:cNvCxnSpPr>
            <a:cxnSpLocks/>
          </p:cNvCxnSpPr>
          <p:nvPr/>
        </p:nvCxnSpPr>
        <p:spPr>
          <a:xfrm flipH="1" flipV="1">
            <a:off x="7378474" y="5168964"/>
            <a:ext cx="4013" cy="576158"/>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23" name="Oval 22">
            <a:extLst>
              <a:ext uri="{FF2B5EF4-FFF2-40B4-BE49-F238E27FC236}">
                <a16:creationId xmlns:a16="http://schemas.microsoft.com/office/drawing/2014/main" id="{5C63A8B1-383E-4997-962B-51B7560EBE1B}"/>
              </a:ext>
            </a:extLst>
          </p:cNvPr>
          <p:cNvSpPr/>
          <p:nvPr/>
        </p:nvSpPr>
        <p:spPr>
          <a:xfrm>
            <a:off x="4225926" y="334318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pic>
        <p:nvPicPr>
          <p:cNvPr id="28" name="Graphic 27" descr="Cloud Computing">
            <a:extLst>
              <a:ext uri="{FF2B5EF4-FFF2-40B4-BE49-F238E27FC236}">
                <a16:creationId xmlns:a16="http://schemas.microsoft.com/office/drawing/2014/main" id="{FA089011-1871-4D9F-B7B9-FE6D4A4C45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70912" y="3084060"/>
            <a:ext cx="914400" cy="914400"/>
          </a:xfrm>
          <a:prstGeom prst="rect">
            <a:avLst/>
          </a:prstGeom>
        </p:spPr>
      </p:pic>
      <p:sp>
        <p:nvSpPr>
          <p:cNvPr id="31" name="TextBox 30">
            <a:extLst>
              <a:ext uri="{FF2B5EF4-FFF2-40B4-BE49-F238E27FC236}">
                <a16:creationId xmlns:a16="http://schemas.microsoft.com/office/drawing/2014/main" id="{320A084D-7F1B-4089-A912-858FAFA3D69F}"/>
              </a:ext>
            </a:extLst>
          </p:cNvPr>
          <p:cNvSpPr txBox="1"/>
          <p:nvPr/>
        </p:nvSpPr>
        <p:spPr>
          <a:xfrm>
            <a:off x="8151812" y="2765255"/>
            <a:ext cx="1752600" cy="369332"/>
          </a:xfrm>
          <a:prstGeom prst="rect">
            <a:avLst/>
          </a:prstGeom>
          <a:noFill/>
        </p:spPr>
        <p:txBody>
          <a:bodyPr wrap="square" rtlCol="0">
            <a:spAutoFit/>
          </a:bodyPr>
          <a:lstStyle/>
          <a:p>
            <a:pPr algn="ctr"/>
            <a:r>
              <a:rPr lang="en-US" dirty="0"/>
              <a:t>api.my-app.com</a:t>
            </a:r>
          </a:p>
        </p:txBody>
      </p:sp>
      <p:cxnSp>
        <p:nvCxnSpPr>
          <p:cNvPr id="32" name="Straight Arrow Connector 31">
            <a:extLst>
              <a:ext uri="{FF2B5EF4-FFF2-40B4-BE49-F238E27FC236}">
                <a16:creationId xmlns:a16="http://schemas.microsoft.com/office/drawing/2014/main" id="{D82A3AA9-F0BF-4C9F-A8E8-E6F27944BC91}"/>
              </a:ext>
            </a:extLst>
          </p:cNvPr>
          <p:cNvCxnSpPr>
            <a:cxnSpLocks/>
            <a:stCxn id="28" idx="1"/>
            <a:endCxn id="11" idx="3"/>
          </p:cNvCxnSpPr>
          <p:nvPr/>
        </p:nvCxnSpPr>
        <p:spPr>
          <a:xfrm flipH="1">
            <a:off x="6390127" y="3541260"/>
            <a:ext cx="2180785" cy="11010"/>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sp>
        <p:nvSpPr>
          <p:cNvPr id="38" name="Oval 37">
            <a:extLst>
              <a:ext uri="{FF2B5EF4-FFF2-40B4-BE49-F238E27FC236}">
                <a16:creationId xmlns:a16="http://schemas.microsoft.com/office/drawing/2014/main" id="{ECC9D735-A1BE-40DD-9255-53FFF80ED9B2}"/>
              </a:ext>
            </a:extLst>
          </p:cNvPr>
          <p:cNvSpPr/>
          <p:nvPr/>
        </p:nvSpPr>
        <p:spPr>
          <a:xfrm>
            <a:off x="7168131" y="3373001"/>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pic>
        <p:nvPicPr>
          <p:cNvPr id="14" name="Graphic 13" descr="Stopwatch">
            <a:extLst>
              <a:ext uri="{FF2B5EF4-FFF2-40B4-BE49-F238E27FC236}">
                <a16:creationId xmlns:a16="http://schemas.microsoft.com/office/drawing/2014/main" id="{FE528D9D-EB22-40E4-8B4C-5033C28D08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21274" y="4307572"/>
            <a:ext cx="914400" cy="914400"/>
          </a:xfrm>
          <a:prstGeom prst="rect">
            <a:avLst/>
          </a:prstGeom>
        </p:spPr>
      </p:pic>
      <p:pic>
        <p:nvPicPr>
          <p:cNvPr id="18" name="Graphic 17" descr="Crawl">
            <a:extLst>
              <a:ext uri="{FF2B5EF4-FFF2-40B4-BE49-F238E27FC236}">
                <a16:creationId xmlns:a16="http://schemas.microsoft.com/office/drawing/2014/main" id="{C4828EDE-1CBF-4D91-A92A-F3DAAFA9F2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36812" y="4277700"/>
            <a:ext cx="914400" cy="914400"/>
          </a:xfrm>
          <a:prstGeom prst="rect">
            <a:avLst/>
          </a:prstGeom>
        </p:spPr>
      </p:pic>
      <p:pic>
        <p:nvPicPr>
          <p:cNvPr id="20" name="Graphic 19" descr="Run">
            <a:extLst>
              <a:ext uri="{FF2B5EF4-FFF2-40B4-BE49-F238E27FC236}">
                <a16:creationId xmlns:a16="http://schemas.microsoft.com/office/drawing/2014/main" id="{F6ED99FF-9224-475C-BB40-4C2DDFAEEC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60812" y="4307572"/>
            <a:ext cx="914400" cy="914400"/>
          </a:xfrm>
          <a:prstGeom prst="rect">
            <a:avLst/>
          </a:prstGeom>
        </p:spPr>
      </p:pic>
      <p:pic>
        <p:nvPicPr>
          <p:cNvPr id="26" name="Graphic 25" descr="Man with cane">
            <a:extLst>
              <a:ext uri="{FF2B5EF4-FFF2-40B4-BE49-F238E27FC236}">
                <a16:creationId xmlns:a16="http://schemas.microsoft.com/office/drawing/2014/main" id="{625279ED-EADB-4E00-BBC2-BBD455C6F4F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484812" y="4261780"/>
            <a:ext cx="914400" cy="914400"/>
          </a:xfrm>
          <a:prstGeom prst="rect">
            <a:avLst/>
          </a:prstGeom>
        </p:spPr>
      </p:pic>
    </p:spTree>
    <p:extLst>
      <p:ext uri="{BB962C8B-B14F-4D97-AF65-F5344CB8AC3E}">
        <p14:creationId xmlns:p14="http://schemas.microsoft.com/office/powerpoint/2010/main" val="25736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Example – JavaScript Resolution</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66509" y="3095070"/>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5727" y="3095070"/>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181708" y="2902944"/>
            <a:ext cx="1524000" cy="369332"/>
          </a:xfrm>
          <a:prstGeom prst="rect">
            <a:avLst/>
          </a:prstGeom>
          <a:noFill/>
        </p:spPr>
        <p:txBody>
          <a:bodyPr wrap="square" rtlCol="0">
            <a:spAutoFit/>
          </a:bodyPr>
          <a:lstStyle/>
          <a:p>
            <a:pPr algn="ctr"/>
            <a:r>
              <a:rPr lang="en-US" dirty="0"/>
              <a:t>my-app.com</a:t>
            </a:r>
          </a:p>
        </p:txBody>
      </p:sp>
      <p:sp>
        <p:nvSpPr>
          <p:cNvPr id="15" name="TextBox 14">
            <a:extLst>
              <a:ext uri="{FF2B5EF4-FFF2-40B4-BE49-F238E27FC236}">
                <a16:creationId xmlns:a16="http://schemas.microsoft.com/office/drawing/2014/main" id="{C5308B96-16D1-4FEB-A8B0-691FD31E30E6}"/>
              </a:ext>
            </a:extLst>
          </p:cNvPr>
          <p:cNvSpPr txBox="1"/>
          <p:nvPr/>
        </p:nvSpPr>
        <p:spPr>
          <a:xfrm>
            <a:off x="4485127" y="2462133"/>
            <a:ext cx="2895600" cy="646331"/>
          </a:xfrm>
          <a:prstGeom prst="rect">
            <a:avLst/>
          </a:prstGeom>
          <a:noFill/>
        </p:spPr>
        <p:txBody>
          <a:bodyPr wrap="square" rtlCol="0">
            <a:spAutoFit/>
          </a:bodyPr>
          <a:lstStyle/>
          <a:p>
            <a:pPr algn="ctr"/>
            <a:r>
              <a:rPr lang="en-US" dirty="0"/>
              <a:t>JavaScript file makes AJAX requests to api.my-app.com</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3"/>
            <a:endCxn id="11" idx="1"/>
          </p:cNvCxnSpPr>
          <p:nvPr/>
        </p:nvCxnSpPr>
        <p:spPr>
          <a:xfrm>
            <a:off x="3380909" y="3552270"/>
            <a:ext cx="2094818"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3" name="Oval 22">
            <a:extLst>
              <a:ext uri="{FF2B5EF4-FFF2-40B4-BE49-F238E27FC236}">
                <a16:creationId xmlns:a16="http://schemas.microsoft.com/office/drawing/2014/main" id="{5C63A8B1-383E-4997-962B-51B7560EBE1B}"/>
              </a:ext>
            </a:extLst>
          </p:cNvPr>
          <p:cNvSpPr/>
          <p:nvPr/>
        </p:nvSpPr>
        <p:spPr>
          <a:xfrm>
            <a:off x="4225926" y="334318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pic>
        <p:nvPicPr>
          <p:cNvPr id="28" name="Graphic 27" descr="Cloud Computing">
            <a:extLst>
              <a:ext uri="{FF2B5EF4-FFF2-40B4-BE49-F238E27FC236}">
                <a16:creationId xmlns:a16="http://schemas.microsoft.com/office/drawing/2014/main" id="{FA089011-1871-4D9F-B7B9-FE6D4A4C45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32912" y="3084060"/>
            <a:ext cx="914400" cy="914400"/>
          </a:xfrm>
          <a:prstGeom prst="rect">
            <a:avLst/>
          </a:prstGeom>
        </p:spPr>
      </p:pic>
      <p:sp>
        <p:nvSpPr>
          <p:cNvPr id="31" name="TextBox 30">
            <a:extLst>
              <a:ext uri="{FF2B5EF4-FFF2-40B4-BE49-F238E27FC236}">
                <a16:creationId xmlns:a16="http://schemas.microsoft.com/office/drawing/2014/main" id="{320A084D-7F1B-4089-A912-858FAFA3D69F}"/>
              </a:ext>
            </a:extLst>
          </p:cNvPr>
          <p:cNvSpPr txBox="1"/>
          <p:nvPr/>
        </p:nvSpPr>
        <p:spPr>
          <a:xfrm>
            <a:off x="8913812" y="2765255"/>
            <a:ext cx="1752600" cy="369332"/>
          </a:xfrm>
          <a:prstGeom prst="rect">
            <a:avLst/>
          </a:prstGeom>
          <a:noFill/>
        </p:spPr>
        <p:txBody>
          <a:bodyPr wrap="square" rtlCol="0">
            <a:spAutoFit/>
          </a:bodyPr>
          <a:lstStyle/>
          <a:p>
            <a:pPr algn="ctr"/>
            <a:r>
              <a:rPr lang="en-US" dirty="0"/>
              <a:t>api.my-app.com</a:t>
            </a:r>
          </a:p>
        </p:txBody>
      </p:sp>
      <p:cxnSp>
        <p:nvCxnSpPr>
          <p:cNvPr id="32" name="Straight Arrow Connector 31">
            <a:extLst>
              <a:ext uri="{FF2B5EF4-FFF2-40B4-BE49-F238E27FC236}">
                <a16:creationId xmlns:a16="http://schemas.microsoft.com/office/drawing/2014/main" id="{D82A3AA9-F0BF-4C9F-A8E8-E6F27944BC91}"/>
              </a:ext>
            </a:extLst>
          </p:cNvPr>
          <p:cNvCxnSpPr>
            <a:cxnSpLocks/>
            <a:stCxn id="28" idx="1"/>
            <a:endCxn id="11" idx="3"/>
          </p:cNvCxnSpPr>
          <p:nvPr/>
        </p:nvCxnSpPr>
        <p:spPr>
          <a:xfrm flipH="1">
            <a:off x="6390127" y="3541260"/>
            <a:ext cx="2942785" cy="11010"/>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sp>
        <p:nvSpPr>
          <p:cNvPr id="38" name="Oval 37">
            <a:extLst>
              <a:ext uri="{FF2B5EF4-FFF2-40B4-BE49-F238E27FC236}">
                <a16:creationId xmlns:a16="http://schemas.microsoft.com/office/drawing/2014/main" id="{ECC9D735-A1BE-40DD-9255-53FFF80ED9B2}"/>
              </a:ext>
            </a:extLst>
          </p:cNvPr>
          <p:cNvSpPr/>
          <p:nvPr/>
        </p:nvSpPr>
        <p:spPr>
          <a:xfrm>
            <a:off x="7930131" y="3373001"/>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pic>
        <p:nvPicPr>
          <p:cNvPr id="18" name="Graphic 17" descr="Crawl">
            <a:extLst>
              <a:ext uri="{FF2B5EF4-FFF2-40B4-BE49-F238E27FC236}">
                <a16:creationId xmlns:a16="http://schemas.microsoft.com/office/drawing/2014/main" id="{C4828EDE-1CBF-4D91-A92A-F3DAAFA9F2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7188" y="3935756"/>
            <a:ext cx="914400" cy="914400"/>
          </a:xfrm>
          <a:prstGeom prst="rect">
            <a:avLst/>
          </a:prstGeom>
        </p:spPr>
      </p:pic>
      <p:pic>
        <p:nvPicPr>
          <p:cNvPr id="20" name="Graphic 19" descr="Run">
            <a:extLst>
              <a:ext uri="{FF2B5EF4-FFF2-40B4-BE49-F238E27FC236}">
                <a16:creationId xmlns:a16="http://schemas.microsoft.com/office/drawing/2014/main" id="{F6ED99FF-9224-475C-BB40-4C2DDFAEEC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75935" y="3935505"/>
            <a:ext cx="914400" cy="914400"/>
          </a:xfrm>
          <a:prstGeom prst="rect">
            <a:avLst/>
          </a:prstGeom>
        </p:spPr>
      </p:pic>
      <p:pic>
        <p:nvPicPr>
          <p:cNvPr id="19" name="Graphic 18" descr="Cloud Computing">
            <a:extLst>
              <a:ext uri="{FF2B5EF4-FFF2-40B4-BE49-F238E27FC236}">
                <a16:creationId xmlns:a16="http://schemas.microsoft.com/office/drawing/2014/main" id="{BCCF3A3E-D766-439B-B3AD-8406474FBB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04711" y="5312409"/>
            <a:ext cx="914400" cy="914400"/>
          </a:xfrm>
          <a:prstGeom prst="rect">
            <a:avLst/>
          </a:prstGeom>
        </p:spPr>
      </p:pic>
      <p:sp>
        <p:nvSpPr>
          <p:cNvPr id="21" name="TextBox 20">
            <a:extLst>
              <a:ext uri="{FF2B5EF4-FFF2-40B4-BE49-F238E27FC236}">
                <a16:creationId xmlns:a16="http://schemas.microsoft.com/office/drawing/2014/main" id="{C4EE0240-C4E2-40A1-B83F-78725996EB1D}"/>
              </a:ext>
            </a:extLst>
          </p:cNvPr>
          <p:cNvSpPr txBox="1"/>
          <p:nvPr/>
        </p:nvSpPr>
        <p:spPr>
          <a:xfrm>
            <a:off x="4265612" y="4976532"/>
            <a:ext cx="1752600" cy="369332"/>
          </a:xfrm>
          <a:prstGeom prst="rect">
            <a:avLst/>
          </a:prstGeom>
          <a:noFill/>
        </p:spPr>
        <p:txBody>
          <a:bodyPr wrap="square" rtlCol="0">
            <a:spAutoFit/>
          </a:bodyPr>
          <a:lstStyle/>
          <a:p>
            <a:pPr algn="ctr"/>
            <a:r>
              <a:rPr lang="en-US" dirty="0"/>
              <a:t>api.my-app.com</a:t>
            </a:r>
          </a:p>
        </p:txBody>
      </p:sp>
      <p:cxnSp>
        <p:nvCxnSpPr>
          <p:cNvPr id="22" name="Straight Arrow Connector 21">
            <a:extLst>
              <a:ext uri="{FF2B5EF4-FFF2-40B4-BE49-F238E27FC236}">
                <a16:creationId xmlns:a16="http://schemas.microsoft.com/office/drawing/2014/main" id="{0223DFFA-23D9-4771-9386-2D46EBF2BFC4}"/>
              </a:ext>
            </a:extLst>
          </p:cNvPr>
          <p:cNvCxnSpPr>
            <a:cxnSpLocks/>
            <a:stCxn id="24" idx="3"/>
            <a:endCxn id="19" idx="1"/>
          </p:cNvCxnSpPr>
          <p:nvPr/>
        </p:nvCxnSpPr>
        <p:spPr>
          <a:xfrm>
            <a:off x="3380909" y="5764274"/>
            <a:ext cx="1323802" cy="533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pic>
        <p:nvPicPr>
          <p:cNvPr id="24" name="Graphic 23" descr="Document">
            <a:extLst>
              <a:ext uri="{FF2B5EF4-FFF2-40B4-BE49-F238E27FC236}">
                <a16:creationId xmlns:a16="http://schemas.microsoft.com/office/drawing/2014/main" id="{74ABD9D1-9876-4DA6-87B7-6887FC75C4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66509" y="5307074"/>
            <a:ext cx="914400" cy="914400"/>
          </a:xfrm>
          <a:prstGeom prst="rect">
            <a:avLst/>
          </a:prstGeom>
        </p:spPr>
      </p:pic>
      <p:sp>
        <p:nvSpPr>
          <p:cNvPr id="25" name="TextBox 24">
            <a:extLst>
              <a:ext uri="{FF2B5EF4-FFF2-40B4-BE49-F238E27FC236}">
                <a16:creationId xmlns:a16="http://schemas.microsoft.com/office/drawing/2014/main" id="{2C3E3E17-6E8D-4C39-B477-3DBF0BCF49EF}"/>
              </a:ext>
            </a:extLst>
          </p:cNvPr>
          <p:cNvSpPr txBox="1"/>
          <p:nvPr/>
        </p:nvSpPr>
        <p:spPr>
          <a:xfrm>
            <a:off x="2349694" y="4969581"/>
            <a:ext cx="1148030" cy="369332"/>
          </a:xfrm>
          <a:prstGeom prst="rect">
            <a:avLst/>
          </a:prstGeom>
          <a:noFill/>
        </p:spPr>
        <p:txBody>
          <a:bodyPr wrap="square" rtlCol="0">
            <a:spAutoFit/>
          </a:bodyPr>
          <a:lstStyle/>
          <a:p>
            <a:r>
              <a:rPr lang="en-US" dirty="0"/>
              <a:t>HTML file</a:t>
            </a:r>
          </a:p>
        </p:txBody>
      </p:sp>
      <p:sp>
        <p:nvSpPr>
          <p:cNvPr id="27" name="TextBox 26">
            <a:extLst>
              <a:ext uri="{FF2B5EF4-FFF2-40B4-BE49-F238E27FC236}">
                <a16:creationId xmlns:a16="http://schemas.microsoft.com/office/drawing/2014/main" id="{537516D3-4A6D-4B08-ADA4-46337CF1978B}"/>
              </a:ext>
            </a:extLst>
          </p:cNvPr>
          <p:cNvSpPr txBox="1"/>
          <p:nvPr/>
        </p:nvSpPr>
        <p:spPr>
          <a:xfrm>
            <a:off x="846202" y="6059269"/>
            <a:ext cx="4910416" cy="646331"/>
          </a:xfrm>
          <a:prstGeom prst="rect">
            <a:avLst/>
          </a:prstGeom>
          <a:noFill/>
        </p:spPr>
        <p:txBody>
          <a:bodyPr wrap="square" rtlCol="0">
            <a:spAutoFit/>
          </a:bodyPr>
          <a:lstStyle/>
          <a:p>
            <a:r>
              <a:rPr lang="en-US" dirty="0"/>
              <a:t>HTML contains,</a:t>
            </a:r>
          </a:p>
          <a:p>
            <a:r>
              <a:rPr lang="en-US" dirty="0"/>
              <a:t>&lt;link </a:t>
            </a:r>
            <a:r>
              <a:rPr lang="en-US" b="1" dirty="0" err="1"/>
              <a:t>rel</a:t>
            </a:r>
            <a:r>
              <a:rPr lang="en-US" b="1" dirty="0"/>
              <a:t>=“</a:t>
            </a:r>
            <a:r>
              <a:rPr lang="en-US" b="1" dirty="0" err="1"/>
              <a:t>preconnect</a:t>
            </a:r>
            <a:r>
              <a:rPr lang="en-US" b="1" dirty="0"/>
              <a:t>” </a:t>
            </a:r>
            <a:r>
              <a:rPr lang="en-US" dirty="0"/>
              <a:t>href=“api.my-app.com” /&gt;</a:t>
            </a:r>
          </a:p>
        </p:txBody>
      </p:sp>
      <p:cxnSp>
        <p:nvCxnSpPr>
          <p:cNvPr id="33" name="Straight Arrow Connector 32">
            <a:extLst>
              <a:ext uri="{FF2B5EF4-FFF2-40B4-BE49-F238E27FC236}">
                <a16:creationId xmlns:a16="http://schemas.microsoft.com/office/drawing/2014/main" id="{E22A777C-EB2A-4DAF-A844-24F1CC466018}"/>
              </a:ext>
            </a:extLst>
          </p:cNvPr>
          <p:cNvCxnSpPr>
            <a:cxnSpLocks/>
            <a:stCxn id="5" idx="2"/>
            <a:endCxn id="25" idx="0"/>
          </p:cNvCxnSpPr>
          <p:nvPr/>
        </p:nvCxnSpPr>
        <p:spPr>
          <a:xfrm>
            <a:off x="2923709" y="4009470"/>
            <a:ext cx="0" cy="96011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55C3A18E-2368-4C68-957A-E5A0F45E294B}"/>
              </a:ext>
            </a:extLst>
          </p:cNvPr>
          <p:cNvSpPr txBox="1"/>
          <p:nvPr/>
        </p:nvSpPr>
        <p:spPr>
          <a:xfrm>
            <a:off x="6686381" y="6148001"/>
            <a:ext cx="2624170" cy="646331"/>
          </a:xfrm>
          <a:prstGeom prst="rect">
            <a:avLst/>
          </a:prstGeom>
          <a:noFill/>
          <a:ln w="57150">
            <a:solidFill>
              <a:srgbClr val="00B050"/>
            </a:solidFill>
            <a:prstDash val="solid"/>
          </a:ln>
        </p:spPr>
        <p:txBody>
          <a:bodyPr wrap="square" rtlCol="0">
            <a:spAutoFit/>
          </a:bodyPr>
          <a:lstStyle/>
          <a:p>
            <a:pPr algn="ctr"/>
            <a:r>
              <a:rPr lang="en-US" dirty="0"/>
              <a:t>Connection already made when page was parsed</a:t>
            </a:r>
          </a:p>
        </p:txBody>
      </p:sp>
      <p:cxnSp>
        <p:nvCxnSpPr>
          <p:cNvPr id="35" name="Straight Arrow Connector 34">
            <a:extLst>
              <a:ext uri="{FF2B5EF4-FFF2-40B4-BE49-F238E27FC236}">
                <a16:creationId xmlns:a16="http://schemas.microsoft.com/office/drawing/2014/main" id="{0628F4C0-4120-41F9-A514-BCFA3DAD6711}"/>
              </a:ext>
            </a:extLst>
          </p:cNvPr>
          <p:cNvCxnSpPr>
            <a:cxnSpLocks/>
          </p:cNvCxnSpPr>
          <p:nvPr/>
        </p:nvCxnSpPr>
        <p:spPr>
          <a:xfrm flipV="1">
            <a:off x="7998466" y="5745264"/>
            <a:ext cx="2953" cy="336477"/>
          </a:xfrm>
          <a:prstGeom prst="straightConnector1">
            <a:avLst/>
          </a:prstGeom>
          <a:ln>
            <a:solidFill>
              <a:srgbClr val="00B05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pic>
        <p:nvPicPr>
          <p:cNvPr id="36" name="Graphic 35" descr="Stopwatch">
            <a:extLst>
              <a:ext uri="{FF2B5EF4-FFF2-40B4-BE49-F238E27FC236}">
                <a16:creationId xmlns:a16="http://schemas.microsoft.com/office/drawing/2014/main" id="{7185059B-D815-445B-BD5C-122C1E20235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544219" y="4897124"/>
            <a:ext cx="914400" cy="914400"/>
          </a:xfrm>
          <a:prstGeom prst="rect">
            <a:avLst/>
          </a:prstGeom>
        </p:spPr>
      </p:pic>
      <p:pic>
        <p:nvPicPr>
          <p:cNvPr id="37" name="Graphic 36" descr="Run">
            <a:extLst>
              <a:ext uri="{FF2B5EF4-FFF2-40B4-BE49-F238E27FC236}">
                <a16:creationId xmlns:a16="http://schemas.microsoft.com/office/drawing/2014/main" id="{BA35060E-F042-45D1-A42A-B5987E3A86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47635" y="4009470"/>
            <a:ext cx="914400" cy="914400"/>
          </a:xfrm>
          <a:prstGeom prst="rect">
            <a:avLst/>
          </a:prstGeom>
        </p:spPr>
      </p:pic>
      <p:sp>
        <p:nvSpPr>
          <p:cNvPr id="39" name="Oval 38">
            <a:extLst>
              <a:ext uri="{FF2B5EF4-FFF2-40B4-BE49-F238E27FC236}">
                <a16:creationId xmlns:a16="http://schemas.microsoft.com/office/drawing/2014/main" id="{0D3FE501-1057-45AA-8EF3-BD500B94913A}"/>
              </a:ext>
            </a:extLst>
          </p:cNvPr>
          <p:cNvSpPr/>
          <p:nvPr/>
        </p:nvSpPr>
        <p:spPr>
          <a:xfrm>
            <a:off x="2706556" y="426859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0" name="Oval 39">
            <a:extLst>
              <a:ext uri="{FF2B5EF4-FFF2-40B4-BE49-F238E27FC236}">
                <a16:creationId xmlns:a16="http://schemas.microsoft.com/office/drawing/2014/main" id="{96F0E7CD-3556-4ADC-9917-B31151AE159A}"/>
              </a:ext>
            </a:extLst>
          </p:cNvPr>
          <p:cNvSpPr/>
          <p:nvPr/>
        </p:nvSpPr>
        <p:spPr>
          <a:xfrm>
            <a:off x="3755892" y="556619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Tree>
    <p:extLst>
      <p:ext uri="{BB962C8B-B14F-4D97-AF65-F5344CB8AC3E}">
        <p14:creationId xmlns:p14="http://schemas.microsoft.com/office/powerpoint/2010/main" val="272915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preconnect</a:t>
            </a:r>
            <a:r>
              <a:rPr lang="en-US" b="1" dirty="0"/>
              <a:t>:</a:t>
            </a:r>
            <a:br>
              <a:rPr lang="en-US" b="1" dirty="0"/>
            </a:br>
            <a:r>
              <a:rPr lang="en-US" b="1" dirty="0"/>
              <a:t>10,000 ft. view, sans </a:t>
            </a:r>
            <a:r>
              <a:rPr lang="en-US" b="1" dirty="0" err="1"/>
              <a:t>preconnecting</a:t>
            </a:r>
            <a:endParaRPr lang="en-US" dirty="0"/>
          </a:p>
        </p:txBody>
      </p:sp>
      <p:sp>
        <p:nvSpPr>
          <p:cNvPr id="3" name="Rectangle 2">
            <a:extLst>
              <a:ext uri="{FF2B5EF4-FFF2-40B4-BE49-F238E27FC236}">
                <a16:creationId xmlns:a16="http://schemas.microsoft.com/office/drawing/2014/main" id="{0BFEC6C1-45C2-4409-B413-D0D197ACE7E0}"/>
              </a:ext>
            </a:extLst>
          </p:cNvPr>
          <p:cNvSpPr/>
          <p:nvPr/>
        </p:nvSpPr>
        <p:spPr>
          <a:xfrm>
            <a:off x="5443869" y="197637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438835"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1" name="TextBox 10">
            <a:extLst>
              <a:ext uri="{FF2B5EF4-FFF2-40B4-BE49-F238E27FC236}">
                <a16:creationId xmlns:a16="http://schemas.microsoft.com/office/drawing/2014/main" id="{BFFEE9AB-7A42-4FA5-B4E1-0621AF03011B}"/>
              </a:ext>
            </a:extLst>
          </p:cNvPr>
          <p:cNvSpPr txBox="1"/>
          <p:nvPr/>
        </p:nvSpPr>
        <p:spPr>
          <a:xfrm>
            <a:off x="1168516" y="3258017"/>
            <a:ext cx="3494551" cy="369332"/>
          </a:xfrm>
          <a:prstGeom prst="rect">
            <a:avLst/>
          </a:prstGeom>
          <a:noFill/>
        </p:spPr>
        <p:txBody>
          <a:bodyPr wrap="square" rtlCol="0">
            <a:spAutoFit/>
          </a:bodyPr>
          <a:lstStyle/>
          <a:p>
            <a:r>
              <a:rPr lang="en-US" dirty="0"/>
              <a:t>CSS file using Google Font, Roboto</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570412" y="4479666"/>
            <a:ext cx="3494551" cy="369332"/>
          </a:xfrm>
          <a:prstGeom prst="rect">
            <a:avLst/>
          </a:prstGeom>
          <a:noFill/>
        </p:spPr>
        <p:txBody>
          <a:bodyPr wrap="square" rtlCol="0">
            <a:spAutoFit/>
          </a:bodyPr>
          <a:lstStyle/>
          <a:p>
            <a:r>
              <a:rPr lang="en-US" dirty="0"/>
              <a:t>CSS file using Google Font, Roboto</a:t>
            </a:r>
          </a:p>
        </p:txBody>
      </p:sp>
      <p:sp>
        <p:nvSpPr>
          <p:cNvPr id="13" name="TextBox 12">
            <a:extLst>
              <a:ext uri="{FF2B5EF4-FFF2-40B4-BE49-F238E27FC236}">
                <a16:creationId xmlns:a16="http://schemas.microsoft.com/office/drawing/2014/main" id="{CFA6D45A-8EDA-4EBA-A907-69D86F646D9E}"/>
              </a:ext>
            </a:extLst>
          </p:cNvPr>
          <p:cNvSpPr txBox="1"/>
          <p:nvPr/>
        </p:nvSpPr>
        <p:spPr>
          <a:xfrm>
            <a:off x="8040184" y="3258583"/>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478187" y="5669380"/>
            <a:ext cx="2864559" cy="646331"/>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347511" y="538673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41817"/>
            <a:ext cx="2152402" cy="6527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a:off x="6094412" y="2634301"/>
            <a:ext cx="1" cy="132147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8" y="3627349"/>
            <a:ext cx="800099"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415167" y="3627349"/>
            <a:ext cx="707445"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a:stCxn id="13" idx="2"/>
          </p:cNvCxnSpPr>
          <p:nvPr/>
        </p:nvCxnSpPr>
        <p:spPr>
          <a:xfrm flipH="1">
            <a:off x="9773658" y="3627915"/>
            <a:ext cx="13802" cy="124888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672401" y="2368826"/>
            <a:ext cx="2367294"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0963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preconnect</a:t>
            </a:r>
            <a:r>
              <a:rPr lang="en-US" b="1" dirty="0"/>
              <a:t>:</a:t>
            </a:r>
            <a:br>
              <a:rPr lang="en-US" b="1" dirty="0"/>
            </a:br>
            <a:r>
              <a:rPr lang="en-US" b="1" dirty="0"/>
              <a:t>10,000 ft. view, </a:t>
            </a:r>
            <a:r>
              <a:rPr lang="en-US" b="1" dirty="0" err="1"/>
              <a:t>preconnecting</a:t>
            </a:r>
            <a:r>
              <a:rPr lang="en-US" b="1" dirty="0"/>
              <a:t> salvation</a:t>
            </a:r>
            <a:endParaRPr lang="en-US" dirty="0"/>
          </a:p>
        </p:txBody>
      </p:sp>
      <p:sp>
        <p:nvSpPr>
          <p:cNvPr id="3" name="Rectangle 2">
            <a:extLst>
              <a:ext uri="{FF2B5EF4-FFF2-40B4-BE49-F238E27FC236}">
                <a16:creationId xmlns:a16="http://schemas.microsoft.com/office/drawing/2014/main" id="{0BFEC6C1-45C2-4409-B413-D0D197ACE7E0}"/>
              </a:ext>
            </a:extLst>
          </p:cNvPr>
          <p:cNvSpPr/>
          <p:nvPr/>
        </p:nvSpPr>
        <p:spPr>
          <a:xfrm>
            <a:off x="5443869" y="197637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293068" y="555841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1" name="TextBox 10">
            <a:extLst>
              <a:ext uri="{FF2B5EF4-FFF2-40B4-BE49-F238E27FC236}">
                <a16:creationId xmlns:a16="http://schemas.microsoft.com/office/drawing/2014/main" id="{BFFEE9AB-7A42-4FA5-B4E1-0621AF03011B}"/>
              </a:ext>
            </a:extLst>
          </p:cNvPr>
          <p:cNvSpPr txBox="1"/>
          <p:nvPr/>
        </p:nvSpPr>
        <p:spPr>
          <a:xfrm>
            <a:off x="1168516" y="3258017"/>
            <a:ext cx="3494551" cy="369332"/>
          </a:xfrm>
          <a:prstGeom prst="rect">
            <a:avLst/>
          </a:prstGeom>
          <a:noFill/>
        </p:spPr>
        <p:txBody>
          <a:bodyPr wrap="square" rtlCol="0">
            <a:spAutoFit/>
          </a:bodyPr>
          <a:lstStyle/>
          <a:p>
            <a:r>
              <a:rPr lang="en-US" dirty="0"/>
              <a:t>CSS file using Google Font, Roboto</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424645" y="6174637"/>
            <a:ext cx="3494551" cy="369332"/>
          </a:xfrm>
          <a:prstGeom prst="rect">
            <a:avLst/>
          </a:prstGeom>
          <a:noFill/>
        </p:spPr>
        <p:txBody>
          <a:bodyPr wrap="square" rtlCol="0">
            <a:spAutoFit/>
          </a:bodyPr>
          <a:lstStyle/>
          <a:p>
            <a:r>
              <a:rPr lang="en-US" dirty="0"/>
              <a:t>CSS file using Google Font, Roboto</a:t>
            </a:r>
          </a:p>
        </p:txBody>
      </p:sp>
      <p:sp>
        <p:nvSpPr>
          <p:cNvPr id="13" name="TextBox 12">
            <a:extLst>
              <a:ext uri="{FF2B5EF4-FFF2-40B4-BE49-F238E27FC236}">
                <a16:creationId xmlns:a16="http://schemas.microsoft.com/office/drawing/2014/main" id="{CFA6D45A-8EDA-4EBA-A907-69D86F646D9E}"/>
              </a:ext>
            </a:extLst>
          </p:cNvPr>
          <p:cNvSpPr txBox="1"/>
          <p:nvPr/>
        </p:nvSpPr>
        <p:spPr>
          <a:xfrm>
            <a:off x="8135117" y="5425036"/>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615067" y="5638944"/>
            <a:ext cx="2375325" cy="923330"/>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442444" y="330944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41817"/>
            <a:ext cx="2152402" cy="6527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flipH="1">
            <a:off x="6016314" y="2590800"/>
            <a:ext cx="1587" cy="47609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8" y="3627349"/>
            <a:ext cx="800099"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415167" y="3627349"/>
            <a:ext cx="707445"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p:cNvCxnSpPr>
          <p:nvPr/>
        </p:nvCxnSpPr>
        <p:spPr>
          <a:xfrm>
            <a:off x="9768546" y="3915452"/>
            <a:ext cx="5112" cy="96134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672401" y="2368826"/>
            <a:ext cx="2367294"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A399F2D7-6AF7-4AEB-8B04-ED57DAA189D3}"/>
              </a:ext>
            </a:extLst>
          </p:cNvPr>
          <p:cNvSpPr txBox="1"/>
          <p:nvPr/>
        </p:nvSpPr>
        <p:spPr>
          <a:xfrm>
            <a:off x="4700323" y="3150275"/>
            <a:ext cx="3201323" cy="2031325"/>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href=“api.my-app.com” /&gt;</a:t>
            </a:r>
          </a:p>
          <a:p>
            <a:r>
              <a:rPr lang="en-US" dirty="0"/>
              <a:t>&lt;link </a:t>
            </a:r>
            <a:r>
              <a:rPr lang="en-US" b="1" dirty="0" err="1"/>
              <a:t>rel</a:t>
            </a:r>
            <a:r>
              <a:rPr lang="en-US" b="1" dirty="0"/>
              <a:t>=“</a:t>
            </a:r>
            <a:r>
              <a:rPr lang="en-US" b="1" dirty="0" err="1"/>
              <a:t>preconnect</a:t>
            </a:r>
            <a:r>
              <a:rPr lang="en-US" b="1" dirty="0"/>
              <a:t>” </a:t>
            </a:r>
            <a:r>
              <a:rPr lang="en-US" dirty="0"/>
              <a:t>href=“fonts.googleapis.com” /&gt;</a:t>
            </a:r>
          </a:p>
          <a:p>
            <a:r>
              <a:rPr lang="en-US" dirty="0"/>
              <a:t>&lt;link </a:t>
            </a:r>
            <a:r>
              <a:rPr lang="en-US" b="1" dirty="0" err="1"/>
              <a:t>rel</a:t>
            </a:r>
            <a:r>
              <a:rPr lang="en-US" b="1" dirty="0"/>
              <a:t>=“</a:t>
            </a:r>
            <a:r>
              <a:rPr lang="en-US" b="1" dirty="0" err="1"/>
              <a:t>preconnect</a:t>
            </a:r>
            <a:r>
              <a:rPr lang="en-US" b="1" dirty="0"/>
              <a:t>” </a:t>
            </a:r>
            <a:r>
              <a:rPr lang="en-US" dirty="0"/>
              <a:t>href=“fonts.gstatic.com” /&gt;</a:t>
            </a:r>
          </a:p>
        </p:txBody>
      </p:sp>
      <p:cxnSp>
        <p:nvCxnSpPr>
          <p:cNvPr id="28" name="Straight Arrow Connector 27">
            <a:extLst>
              <a:ext uri="{FF2B5EF4-FFF2-40B4-BE49-F238E27FC236}">
                <a16:creationId xmlns:a16="http://schemas.microsoft.com/office/drawing/2014/main" id="{A36DB3AD-AD89-4A2B-BE14-193F19CCB45E}"/>
              </a:ext>
            </a:extLst>
          </p:cNvPr>
          <p:cNvCxnSpPr>
            <a:cxnSpLocks/>
          </p:cNvCxnSpPr>
          <p:nvPr/>
        </p:nvCxnSpPr>
        <p:spPr>
          <a:xfrm flipH="1">
            <a:off x="6058853" y="5257800"/>
            <a:ext cx="1587" cy="432812"/>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9238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46312" y="2514600"/>
            <a:ext cx="7696200" cy="1828800"/>
          </a:xfrm>
        </p:spPr>
        <p:txBody>
          <a:bodyPr>
            <a:normAutofit fontScale="90000"/>
          </a:bodyPr>
          <a:lstStyle/>
          <a:p>
            <a:pPr algn="ctr"/>
            <a:r>
              <a:rPr lang="en-US" sz="9600" dirty="0"/>
              <a:t>1. What Are Resource Hints?</a:t>
            </a:r>
          </a:p>
        </p:txBody>
      </p:sp>
    </p:spTree>
    <p:extLst>
      <p:ext uri="{BB962C8B-B14F-4D97-AF65-F5344CB8AC3E}">
        <p14:creationId xmlns:p14="http://schemas.microsoft.com/office/powerpoint/2010/main" val="121797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When to use</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For domains you will need in short time</a:t>
            </a:r>
          </a:p>
          <a:p>
            <a:pPr lvl="1"/>
            <a:r>
              <a:rPr lang="en-US" dirty="0"/>
              <a:t>Even if the full resource URL is unknown</a:t>
            </a:r>
          </a:p>
          <a:p>
            <a:r>
              <a:rPr lang="en-US" dirty="0"/>
              <a:t>Slightly speed up some 3</a:t>
            </a:r>
            <a:r>
              <a:rPr lang="en-US" baseline="30000" dirty="0"/>
              <a:t>rd</a:t>
            </a:r>
            <a:r>
              <a:rPr lang="en-US" dirty="0"/>
              <a:t> party script or style</a:t>
            </a:r>
          </a:p>
          <a:p>
            <a:pPr lvl="1"/>
            <a:endParaRPr lang="en-US" dirty="0"/>
          </a:p>
        </p:txBody>
      </p:sp>
    </p:spTree>
    <p:extLst>
      <p:ext uri="{BB962C8B-B14F-4D97-AF65-F5344CB8AC3E}">
        <p14:creationId xmlns:p14="http://schemas.microsoft.com/office/powerpoint/2010/main" val="82001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preconnect</a:t>
            </a:r>
            <a:r>
              <a:rPr lang="en-US" b="1" dirty="0"/>
              <a:t>:</a:t>
            </a:r>
            <a:br>
              <a:rPr lang="en-US" b="1" dirty="0"/>
            </a:br>
            <a:r>
              <a:rPr lang="en-US" b="1" dirty="0"/>
              <a:t>caniuse.com – Oct. 22, 2019</a:t>
            </a:r>
            <a:endParaRPr lang="en-US" dirty="0"/>
          </a:p>
        </p:txBody>
      </p:sp>
      <p:pic>
        <p:nvPicPr>
          <p:cNvPr id="5" name="Picture 4">
            <a:extLst>
              <a:ext uri="{FF2B5EF4-FFF2-40B4-BE49-F238E27FC236}">
                <a16:creationId xmlns:a16="http://schemas.microsoft.com/office/drawing/2014/main" id="{E619B572-7B42-4DFD-AA17-91346BECA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92" y="2057400"/>
            <a:ext cx="11875039" cy="4192291"/>
          </a:xfrm>
          <a:prstGeom prst="rect">
            <a:avLst/>
          </a:prstGeom>
        </p:spPr>
      </p:pic>
    </p:spTree>
    <p:extLst>
      <p:ext uri="{BB962C8B-B14F-4D97-AF65-F5344CB8AC3E}">
        <p14:creationId xmlns:p14="http://schemas.microsoft.com/office/powerpoint/2010/main" val="13346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a:t>prefetch</a:t>
            </a:r>
          </a:p>
        </p:txBody>
      </p:sp>
    </p:spTree>
    <p:extLst>
      <p:ext uri="{BB962C8B-B14F-4D97-AF65-F5344CB8AC3E}">
        <p14:creationId xmlns:p14="http://schemas.microsoft.com/office/powerpoint/2010/main" val="79637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a:t>prefetch</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b="1" dirty="0"/>
              <a:t>prefetch</a:t>
            </a:r>
            <a:r>
              <a:rPr lang="en-US" dirty="0"/>
              <a:t> asks the browser to download and cache a resource (like, a script or a stylesheet) in the background. Once a web page has finished loading and the idle time has passed, the browser begins downloading other resources</a:t>
            </a:r>
          </a:p>
          <a:p>
            <a:pPr marL="0" indent="0">
              <a:buNone/>
            </a:pPr>
            <a:r>
              <a:rPr lang="en-US" dirty="0"/>
              <a:t>There is no same-origin restriction for link prefetching. Limiting prefetching to only URLs from the same server would not offer any increased browser security.</a:t>
            </a:r>
          </a:p>
          <a:p>
            <a:pPr marL="0" indent="0">
              <a:buNone/>
            </a:pPr>
            <a:r>
              <a:rPr lang="en-US" dirty="0"/>
              <a:t>The browser doesn’t do anything with the resource after downloading it. Scripts aren’t executed, stylesheets aren’t applied. It’s just cached – so that when something else needs it, it’s available immediately</a:t>
            </a:r>
          </a:p>
        </p:txBody>
      </p:sp>
    </p:spTree>
    <p:extLst>
      <p:ext uri="{BB962C8B-B14F-4D97-AF65-F5344CB8AC3E}">
        <p14:creationId xmlns:p14="http://schemas.microsoft.com/office/powerpoint/2010/main" val="362975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Loads with lowest priority on current page</a:t>
            </a:r>
          </a:p>
          <a:p>
            <a:pPr lvl="1"/>
            <a:r>
              <a:rPr lang="en-US" dirty="0"/>
              <a:t>Probably safe to use liberally</a:t>
            </a:r>
          </a:p>
          <a:p>
            <a:r>
              <a:rPr lang="en-US" dirty="0"/>
              <a:t>Preemptively loads assets for subsequent pages</a:t>
            </a:r>
          </a:p>
          <a:p>
            <a:r>
              <a:rPr lang="en-US" dirty="0"/>
              <a:t>HTTPS content can be prefetched</a:t>
            </a:r>
          </a:p>
        </p:txBody>
      </p:sp>
    </p:spTree>
    <p:extLst>
      <p:ext uri="{BB962C8B-B14F-4D97-AF65-F5344CB8AC3E}">
        <p14:creationId xmlns:p14="http://schemas.microsoft.com/office/powerpoint/2010/main" val="183776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No same-origin restriction for link prefetching</a:t>
            </a:r>
          </a:p>
          <a:p>
            <a:r>
              <a:rPr lang="en-US" dirty="0"/>
              <a:t>The  browser is not required to follow the </a:t>
            </a:r>
            <a:r>
              <a:rPr lang="en-US" b="1" dirty="0"/>
              <a:t>prefetch</a:t>
            </a:r>
            <a:r>
              <a:rPr lang="en-US" dirty="0"/>
              <a:t> hint</a:t>
            </a:r>
          </a:p>
          <a:p>
            <a:r>
              <a:rPr lang="en-US" dirty="0"/>
              <a:t>Use the </a:t>
            </a:r>
            <a:r>
              <a:rPr lang="en-US" i="1" dirty="0"/>
              <a:t>as</a:t>
            </a:r>
            <a:r>
              <a:rPr lang="en-US" dirty="0"/>
              <a:t> attribute – it helps the browser prioritize and schedule the download properly</a:t>
            </a:r>
          </a:p>
          <a:p>
            <a:r>
              <a:rPr lang="en-US" dirty="0"/>
              <a:t>Only cacheable elements should be prefetched – anchor (&lt;a&gt;) tags are not prefetched</a:t>
            </a:r>
          </a:p>
          <a:p>
            <a:r>
              <a:rPr lang="en-US" dirty="0"/>
              <a:t>Mobile users</a:t>
            </a:r>
          </a:p>
          <a:p>
            <a:pPr lvl="1"/>
            <a:r>
              <a:rPr lang="en-US" dirty="0"/>
              <a:t>User data restrictions could apply – possibly costing them money</a:t>
            </a:r>
          </a:p>
          <a:p>
            <a:r>
              <a:rPr lang="en-US" dirty="0"/>
              <a:t>Do not use for urgently needed assets on current page</a:t>
            </a:r>
          </a:p>
          <a:p>
            <a:endParaRPr lang="en-US" dirty="0"/>
          </a:p>
          <a:p>
            <a:pPr marL="0" indent="0">
              <a:buNone/>
            </a:pPr>
            <a:endParaRPr lang="en-US" dirty="0"/>
          </a:p>
        </p:txBody>
      </p:sp>
    </p:spTree>
    <p:extLst>
      <p:ext uri="{BB962C8B-B14F-4D97-AF65-F5344CB8AC3E}">
        <p14:creationId xmlns:p14="http://schemas.microsoft.com/office/powerpoint/2010/main" val="18526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238929876"/>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67056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latin typeface="Consolas" panose="020B0609020204030204" pitchFamily="49" charset="0"/>
              </a:rPr>
              <a:t>rel</a:t>
            </a:r>
            <a:r>
              <a:rPr lang="en-US" b="1" dirty="0">
                <a:solidFill>
                  <a:schemeClr val="bg1"/>
                </a:solidFill>
                <a:latin typeface="Consolas" panose="020B0609020204030204" pitchFamily="49" charset="0"/>
              </a:rPr>
              <a:t>=“prefetch” href=“/library.js” as=“script”&gt;</a:t>
            </a:r>
          </a:p>
        </p:txBody>
      </p:sp>
    </p:spTree>
    <p:extLst>
      <p:ext uri="{BB962C8B-B14F-4D97-AF65-F5344CB8AC3E}">
        <p14:creationId xmlns:p14="http://schemas.microsoft.com/office/powerpoint/2010/main" val="404691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prefetch:</a:t>
            </a:r>
            <a:br>
              <a:rPr lang="en-US" b="1" dirty="0"/>
            </a:br>
            <a:r>
              <a:rPr lang="en-US" b="1" dirty="0"/>
              <a:t>Resource request sequence: issue</a:t>
            </a:r>
            <a:endParaRPr lang="en-US" dirty="0"/>
          </a:p>
        </p:txBody>
      </p:sp>
      <p:sp>
        <p:nvSpPr>
          <p:cNvPr id="30" name="Rectangle 29">
            <a:extLst>
              <a:ext uri="{FF2B5EF4-FFF2-40B4-BE49-F238E27FC236}">
                <a16:creationId xmlns:a16="http://schemas.microsoft.com/office/drawing/2014/main" id="{467783E8-C2C3-4A14-BBC3-6FF9CAD34A92}"/>
              </a:ext>
            </a:extLst>
          </p:cNvPr>
          <p:cNvSpPr/>
          <p:nvPr/>
        </p:nvSpPr>
        <p:spPr>
          <a:xfrm>
            <a:off x="1827213" y="296711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31" name="Rectangle 30">
            <a:extLst>
              <a:ext uri="{FF2B5EF4-FFF2-40B4-BE49-F238E27FC236}">
                <a16:creationId xmlns:a16="http://schemas.microsoft.com/office/drawing/2014/main" id="{61FA3208-E81C-422B-B3C5-74BA1F3EF384}"/>
              </a:ext>
            </a:extLst>
          </p:cNvPr>
          <p:cNvSpPr/>
          <p:nvPr/>
        </p:nvSpPr>
        <p:spPr>
          <a:xfrm>
            <a:off x="4875212" y="3048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sp>
        <p:nvSpPr>
          <p:cNvPr id="32" name="Rectangle 31">
            <a:extLst>
              <a:ext uri="{FF2B5EF4-FFF2-40B4-BE49-F238E27FC236}">
                <a16:creationId xmlns:a16="http://schemas.microsoft.com/office/drawing/2014/main" id="{12FF69D8-1441-4258-A2B9-256B9DDC898F}"/>
              </a:ext>
            </a:extLst>
          </p:cNvPr>
          <p:cNvSpPr/>
          <p:nvPr/>
        </p:nvSpPr>
        <p:spPr>
          <a:xfrm>
            <a:off x="8317390" y="3148906"/>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3</a:t>
            </a:r>
          </a:p>
        </p:txBody>
      </p:sp>
      <p:sp>
        <p:nvSpPr>
          <p:cNvPr id="36" name="TextBox 35">
            <a:extLst>
              <a:ext uri="{FF2B5EF4-FFF2-40B4-BE49-F238E27FC236}">
                <a16:creationId xmlns:a16="http://schemas.microsoft.com/office/drawing/2014/main" id="{1770B0B2-F4F7-47BD-8A75-8134E4E5DEA4}"/>
              </a:ext>
            </a:extLst>
          </p:cNvPr>
          <p:cNvSpPr txBox="1"/>
          <p:nvPr/>
        </p:nvSpPr>
        <p:spPr>
          <a:xfrm>
            <a:off x="4223056" y="3621302"/>
            <a:ext cx="2523511" cy="923330"/>
          </a:xfrm>
          <a:prstGeom prst="rect">
            <a:avLst/>
          </a:prstGeom>
          <a:noFill/>
        </p:spPr>
        <p:txBody>
          <a:bodyPr wrap="square" rtlCol="0">
            <a:spAutoFit/>
          </a:bodyPr>
          <a:lstStyle/>
          <a:p>
            <a:pPr algn="ctr"/>
            <a:r>
              <a:rPr lang="en-US" dirty="0"/>
              <a:t>Uses </a:t>
            </a:r>
            <a:r>
              <a:rPr lang="en-US" dirty="0" err="1"/>
              <a:t>PinkFuzzyBunnySlippers</a:t>
            </a:r>
            <a:r>
              <a:rPr lang="en-US" dirty="0"/>
              <a:t> image</a:t>
            </a:r>
          </a:p>
        </p:txBody>
      </p:sp>
      <p:sp>
        <p:nvSpPr>
          <p:cNvPr id="37" name="TextBox 36">
            <a:extLst>
              <a:ext uri="{FF2B5EF4-FFF2-40B4-BE49-F238E27FC236}">
                <a16:creationId xmlns:a16="http://schemas.microsoft.com/office/drawing/2014/main" id="{BB5EDFC8-1F10-440F-8862-5088E1B74915}"/>
              </a:ext>
            </a:extLst>
          </p:cNvPr>
          <p:cNvSpPr txBox="1"/>
          <p:nvPr/>
        </p:nvSpPr>
        <p:spPr>
          <a:xfrm>
            <a:off x="7481717" y="3759802"/>
            <a:ext cx="2879895" cy="923330"/>
          </a:xfrm>
          <a:prstGeom prst="rect">
            <a:avLst/>
          </a:prstGeom>
          <a:noFill/>
        </p:spPr>
        <p:txBody>
          <a:bodyPr wrap="square" rtlCol="0">
            <a:spAutoFit/>
          </a:bodyPr>
          <a:lstStyle/>
          <a:p>
            <a:pPr algn="ctr"/>
            <a:r>
              <a:rPr lang="en-US" dirty="0"/>
              <a:t>Uses </a:t>
            </a:r>
            <a:r>
              <a:rPr lang="en-US" dirty="0" err="1"/>
              <a:t>PinkFuzzyBunnySlippers</a:t>
            </a:r>
            <a:r>
              <a:rPr lang="en-US" dirty="0"/>
              <a:t> theme for styling</a:t>
            </a:r>
          </a:p>
        </p:txBody>
      </p:sp>
      <p:cxnSp>
        <p:nvCxnSpPr>
          <p:cNvPr id="38" name="Straight Arrow Connector 37">
            <a:extLst>
              <a:ext uri="{FF2B5EF4-FFF2-40B4-BE49-F238E27FC236}">
                <a16:creationId xmlns:a16="http://schemas.microsoft.com/office/drawing/2014/main" id="{6C3D6723-C68C-4D45-902A-142741BAF4B5}"/>
              </a:ext>
            </a:extLst>
          </p:cNvPr>
          <p:cNvCxnSpPr>
            <a:cxnSpLocks/>
          </p:cNvCxnSpPr>
          <p:nvPr/>
        </p:nvCxnSpPr>
        <p:spPr>
          <a:xfrm>
            <a:off x="3035150" y="3390966"/>
            <a:ext cx="1826810"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9" name="TextBox 38">
            <a:extLst>
              <a:ext uri="{FF2B5EF4-FFF2-40B4-BE49-F238E27FC236}">
                <a16:creationId xmlns:a16="http://schemas.microsoft.com/office/drawing/2014/main" id="{B7E2F97B-88D1-49E6-9D7B-21A45966025F}"/>
              </a:ext>
            </a:extLst>
          </p:cNvPr>
          <p:cNvSpPr txBox="1"/>
          <p:nvPr/>
        </p:nvSpPr>
        <p:spPr>
          <a:xfrm>
            <a:off x="1694931" y="3594867"/>
            <a:ext cx="1483764" cy="369332"/>
          </a:xfrm>
          <a:prstGeom prst="rect">
            <a:avLst/>
          </a:prstGeom>
          <a:noFill/>
        </p:spPr>
        <p:txBody>
          <a:bodyPr wrap="square" rtlCol="0">
            <a:spAutoFit/>
          </a:bodyPr>
          <a:lstStyle/>
          <a:p>
            <a:r>
              <a:rPr lang="en-US" dirty="0"/>
              <a:t>Landing page</a:t>
            </a:r>
          </a:p>
        </p:txBody>
      </p:sp>
      <p:cxnSp>
        <p:nvCxnSpPr>
          <p:cNvPr id="40" name="Straight Arrow Connector 39">
            <a:extLst>
              <a:ext uri="{FF2B5EF4-FFF2-40B4-BE49-F238E27FC236}">
                <a16:creationId xmlns:a16="http://schemas.microsoft.com/office/drawing/2014/main" id="{F912CA77-F011-40E3-9315-E8FE3A236FA6}"/>
              </a:ext>
            </a:extLst>
          </p:cNvPr>
          <p:cNvCxnSpPr>
            <a:cxnSpLocks/>
          </p:cNvCxnSpPr>
          <p:nvPr/>
        </p:nvCxnSpPr>
        <p:spPr>
          <a:xfrm>
            <a:off x="6025128" y="3390966"/>
            <a:ext cx="2431484"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FC7E6D71-6257-4465-9029-A05F007CD7C1}"/>
              </a:ext>
            </a:extLst>
          </p:cNvPr>
          <p:cNvSpPr txBox="1"/>
          <p:nvPr/>
        </p:nvSpPr>
        <p:spPr>
          <a:xfrm>
            <a:off x="4216945" y="5259669"/>
            <a:ext cx="2523511" cy="646331"/>
          </a:xfrm>
          <a:prstGeom prst="rect">
            <a:avLst/>
          </a:prstGeom>
          <a:noFill/>
          <a:ln w="57150">
            <a:solidFill>
              <a:srgbClr val="FF0000"/>
            </a:solidFill>
            <a:prstDash val="solid"/>
          </a:ln>
        </p:spPr>
        <p:txBody>
          <a:bodyPr wrap="square" rtlCol="0">
            <a:spAutoFit/>
          </a:bodyPr>
          <a:lstStyle/>
          <a:p>
            <a:pPr algn="ctr"/>
            <a:r>
              <a:rPr lang="en-US" dirty="0" err="1"/>
              <a:t>PinkFuzzyBunnySlippers</a:t>
            </a:r>
            <a:r>
              <a:rPr lang="en-US" dirty="0"/>
              <a:t> image downloaded now</a:t>
            </a:r>
          </a:p>
        </p:txBody>
      </p:sp>
      <p:cxnSp>
        <p:nvCxnSpPr>
          <p:cNvPr id="12" name="Straight Arrow Connector 11">
            <a:extLst>
              <a:ext uri="{FF2B5EF4-FFF2-40B4-BE49-F238E27FC236}">
                <a16:creationId xmlns:a16="http://schemas.microsoft.com/office/drawing/2014/main" id="{0A1146FB-5249-4EF5-9E65-99CEDEA60A9D}"/>
              </a:ext>
            </a:extLst>
          </p:cNvPr>
          <p:cNvCxnSpPr>
            <a:cxnSpLocks/>
            <a:stCxn id="11" idx="0"/>
            <a:endCxn id="36" idx="2"/>
          </p:cNvCxnSpPr>
          <p:nvPr/>
        </p:nvCxnSpPr>
        <p:spPr>
          <a:xfrm flipV="1">
            <a:off x="5478701" y="4544632"/>
            <a:ext cx="6111" cy="715037"/>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4FFC76F8-44D3-4ADC-8484-379B0730FDCB}"/>
              </a:ext>
            </a:extLst>
          </p:cNvPr>
          <p:cNvSpPr txBox="1"/>
          <p:nvPr/>
        </p:nvSpPr>
        <p:spPr>
          <a:xfrm>
            <a:off x="7658338" y="5259669"/>
            <a:ext cx="2523510" cy="646331"/>
          </a:xfrm>
          <a:prstGeom prst="rect">
            <a:avLst/>
          </a:prstGeom>
          <a:noFill/>
          <a:ln w="57150">
            <a:solidFill>
              <a:srgbClr val="FF0000"/>
            </a:solidFill>
            <a:prstDash val="solid"/>
          </a:ln>
        </p:spPr>
        <p:txBody>
          <a:bodyPr wrap="square" rtlCol="0">
            <a:spAutoFit/>
          </a:bodyPr>
          <a:lstStyle/>
          <a:p>
            <a:pPr algn="ctr"/>
            <a:r>
              <a:rPr lang="en-US" dirty="0" err="1"/>
              <a:t>PinkFuzzyBunnySlippers</a:t>
            </a:r>
            <a:r>
              <a:rPr lang="en-US" dirty="0"/>
              <a:t> CSS downloaded now</a:t>
            </a:r>
          </a:p>
        </p:txBody>
      </p:sp>
      <p:cxnSp>
        <p:nvCxnSpPr>
          <p:cNvPr id="14" name="Straight Arrow Connector 13">
            <a:extLst>
              <a:ext uri="{FF2B5EF4-FFF2-40B4-BE49-F238E27FC236}">
                <a16:creationId xmlns:a16="http://schemas.microsoft.com/office/drawing/2014/main" id="{37CB3C8F-3E9B-4A44-B0FF-D2E58D825C01}"/>
              </a:ext>
            </a:extLst>
          </p:cNvPr>
          <p:cNvCxnSpPr>
            <a:cxnSpLocks/>
            <a:stCxn id="13" idx="0"/>
            <a:endCxn id="37" idx="2"/>
          </p:cNvCxnSpPr>
          <p:nvPr/>
        </p:nvCxnSpPr>
        <p:spPr>
          <a:xfrm flipV="1">
            <a:off x="8920093" y="4683132"/>
            <a:ext cx="1572" cy="576537"/>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2849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prefetch:</a:t>
            </a:r>
            <a:br>
              <a:rPr lang="en-US" b="1" dirty="0"/>
            </a:br>
            <a:r>
              <a:rPr lang="en-US" b="1" dirty="0"/>
              <a:t>Resource request sequence: resolution</a:t>
            </a:r>
            <a:endParaRPr lang="en-US" dirty="0"/>
          </a:p>
        </p:txBody>
      </p:sp>
      <p:sp>
        <p:nvSpPr>
          <p:cNvPr id="3" name="Rectangle 2">
            <a:extLst>
              <a:ext uri="{FF2B5EF4-FFF2-40B4-BE49-F238E27FC236}">
                <a16:creationId xmlns:a16="http://schemas.microsoft.com/office/drawing/2014/main" id="{0BFEC6C1-45C2-4409-B413-D0D197ACE7E0}"/>
              </a:ext>
            </a:extLst>
          </p:cNvPr>
          <p:cNvSpPr/>
          <p:nvPr/>
        </p:nvSpPr>
        <p:spPr>
          <a:xfrm>
            <a:off x="1827213" y="41374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8" name="Rectangle 7">
            <a:extLst>
              <a:ext uri="{FF2B5EF4-FFF2-40B4-BE49-F238E27FC236}">
                <a16:creationId xmlns:a16="http://schemas.microsoft.com/office/drawing/2014/main" id="{B421E058-A337-4C3A-9B0F-2D175563F4C1}"/>
              </a:ext>
            </a:extLst>
          </p:cNvPr>
          <p:cNvSpPr/>
          <p:nvPr/>
        </p:nvSpPr>
        <p:spPr>
          <a:xfrm>
            <a:off x="5415406" y="418033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sp>
        <p:nvSpPr>
          <p:cNvPr id="9" name="Rectangle 8">
            <a:extLst>
              <a:ext uri="{FF2B5EF4-FFF2-40B4-BE49-F238E27FC236}">
                <a16:creationId xmlns:a16="http://schemas.microsoft.com/office/drawing/2014/main" id="{0CBFB228-8960-44FD-939A-DBA115696A2F}"/>
              </a:ext>
            </a:extLst>
          </p:cNvPr>
          <p:cNvSpPr/>
          <p:nvPr/>
        </p:nvSpPr>
        <p:spPr>
          <a:xfrm>
            <a:off x="8837610" y="4218368"/>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3</a:t>
            </a:r>
          </a:p>
        </p:txBody>
      </p:sp>
      <p:sp>
        <p:nvSpPr>
          <p:cNvPr id="13" name="TextBox 12">
            <a:extLst>
              <a:ext uri="{FF2B5EF4-FFF2-40B4-BE49-F238E27FC236}">
                <a16:creationId xmlns:a16="http://schemas.microsoft.com/office/drawing/2014/main" id="{CFA6D45A-8EDA-4EBA-A907-69D86F646D9E}"/>
              </a:ext>
            </a:extLst>
          </p:cNvPr>
          <p:cNvSpPr txBox="1"/>
          <p:nvPr/>
        </p:nvSpPr>
        <p:spPr>
          <a:xfrm>
            <a:off x="4763250" y="4791670"/>
            <a:ext cx="2523511" cy="923330"/>
          </a:xfrm>
          <a:prstGeom prst="rect">
            <a:avLst/>
          </a:prstGeom>
          <a:noFill/>
        </p:spPr>
        <p:txBody>
          <a:bodyPr wrap="square" rtlCol="0">
            <a:spAutoFit/>
          </a:bodyPr>
          <a:lstStyle/>
          <a:p>
            <a:pPr algn="ctr"/>
            <a:r>
              <a:rPr lang="en-US" dirty="0"/>
              <a:t>Uses </a:t>
            </a:r>
            <a:r>
              <a:rPr lang="en-US" dirty="0" err="1"/>
              <a:t>PinkFuzzyBunnySlippers</a:t>
            </a:r>
            <a:r>
              <a:rPr lang="en-US" dirty="0"/>
              <a:t> image</a:t>
            </a:r>
          </a:p>
        </p:txBody>
      </p:sp>
      <p:sp>
        <p:nvSpPr>
          <p:cNvPr id="15" name="TextBox 14">
            <a:extLst>
              <a:ext uri="{FF2B5EF4-FFF2-40B4-BE49-F238E27FC236}">
                <a16:creationId xmlns:a16="http://schemas.microsoft.com/office/drawing/2014/main" id="{8BF2EDB7-BCF7-4510-92F9-A3326890F808}"/>
              </a:ext>
            </a:extLst>
          </p:cNvPr>
          <p:cNvSpPr txBox="1"/>
          <p:nvPr/>
        </p:nvSpPr>
        <p:spPr>
          <a:xfrm>
            <a:off x="7847013" y="4930170"/>
            <a:ext cx="3048000" cy="646331"/>
          </a:xfrm>
          <a:prstGeom prst="rect">
            <a:avLst/>
          </a:prstGeom>
          <a:noFill/>
        </p:spPr>
        <p:txBody>
          <a:bodyPr wrap="square" rtlCol="0">
            <a:spAutoFit/>
          </a:bodyPr>
          <a:lstStyle/>
          <a:p>
            <a:pPr algn="ctr"/>
            <a:r>
              <a:rPr lang="en-US" dirty="0"/>
              <a:t>Uses </a:t>
            </a:r>
            <a:r>
              <a:rPr lang="en-US" dirty="0" err="1"/>
              <a:t>PinkFuzzyBunnySlippers</a:t>
            </a:r>
            <a:r>
              <a:rPr lang="en-US" dirty="0"/>
              <a:t> theme for styling</a:t>
            </a:r>
          </a:p>
        </p:txBody>
      </p: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2977128" y="4561334"/>
            <a:ext cx="2431484"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8" name="TextBox 27">
            <a:extLst>
              <a:ext uri="{FF2B5EF4-FFF2-40B4-BE49-F238E27FC236}">
                <a16:creationId xmlns:a16="http://schemas.microsoft.com/office/drawing/2014/main" id="{7202EF33-183C-47F4-BEEA-EBA46AD61A89}"/>
              </a:ext>
            </a:extLst>
          </p:cNvPr>
          <p:cNvSpPr txBox="1"/>
          <p:nvPr/>
        </p:nvSpPr>
        <p:spPr>
          <a:xfrm>
            <a:off x="1694931" y="4765235"/>
            <a:ext cx="1483764" cy="369332"/>
          </a:xfrm>
          <a:prstGeom prst="rect">
            <a:avLst/>
          </a:prstGeom>
          <a:noFill/>
        </p:spPr>
        <p:txBody>
          <a:bodyPr wrap="square" rtlCol="0">
            <a:spAutoFit/>
          </a:bodyPr>
          <a:lstStyle/>
          <a:p>
            <a:r>
              <a:rPr lang="en-US" dirty="0"/>
              <a:t>Landing page</a:t>
            </a:r>
          </a:p>
        </p:txBody>
      </p:sp>
      <p:cxnSp>
        <p:nvCxnSpPr>
          <p:cNvPr id="29" name="Straight Arrow Connector 28">
            <a:extLst>
              <a:ext uri="{FF2B5EF4-FFF2-40B4-BE49-F238E27FC236}">
                <a16:creationId xmlns:a16="http://schemas.microsoft.com/office/drawing/2014/main" id="{21F73849-7387-42EE-AB6F-47E700ED4DDA}"/>
              </a:ext>
            </a:extLst>
          </p:cNvPr>
          <p:cNvCxnSpPr>
            <a:cxnSpLocks/>
          </p:cNvCxnSpPr>
          <p:nvPr/>
        </p:nvCxnSpPr>
        <p:spPr>
          <a:xfrm>
            <a:off x="6634606" y="4518479"/>
            <a:ext cx="2300276" cy="4285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FC0C3182-F311-4EFC-ACAB-31EEE9AD6B1A}"/>
              </a:ext>
            </a:extLst>
          </p:cNvPr>
          <p:cNvSpPr txBox="1"/>
          <p:nvPr/>
        </p:nvSpPr>
        <p:spPr>
          <a:xfrm>
            <a:off x="836383" y="2362200"/>
            <a:ext cx="3200860" cy="1200329"/>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=“prefetch” </a:t>
            </a:r>
            <a:r>
              <a:rPr lang="en-US" dirty="0"/>
              <a:t>href=“my-app.com/images/PFBS.jpg” as=“image” /&gt;</a:t>
            </a:r>
          </a:p>
        </p:txBody>
      </p:sp>
      <p:sp>
        <p:nvSpPr>
          <p:cNvPr id="12" name="TextBox 11">
            <a:extLst>
              <a:ext uri="{FF2B5EF4-FFF2-40B4-BE49-F238E27FC236}">
                <a16:creationId xmlns:a16="http://schemas.microsoft.com/office/drawing/2014/main" id="{680C47C7-C3AE-456E-9799-5BF248E5C10E}"/>
              </a:ext>
            </a:extLst>
          </p:cNvPr>
          <p:cNvSpPr txBox="1"/>
          <p:nvPr/>
        </p:nvSpPr>
        <p:spPr>
          <a:xfrm>
            <a:off x="4493980" y="2353981"/>
            <a:ext cx="3200861" cy="1200329"/>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=“prefetch” </a:t>
            </a:r>
            <a:r>
              <a:rPr lang="en-US" dirty="0"/>
              <a:t>href=“my-app.com/styles/PFBS.css” as=“style” /&gt;</a:t>
            </a:r>
          </a:p>
        </p:txBody>
      </p:sp>
      <p:cxnSp>
        <p:nvCxnSpPr>
          <p:cNvPr id="14" name="Straight Arrow Connector 13">
            <a:extLst>
              <a:ext uri="{FF2B5EF4-FFF2-40B4-BE49-F238E27FC236}">
                <a16:creationId xmlns:a16="http://schemas.microsoft.com/office/drawing/2014/main" id="{AF896B74-D1BE-441F-AA97-89FE8B1560B3}"/>
              </a:ext>
            </a:extLst>
          </p:cNvPr>
          <p:cNvCxnSpPr>
            <a:cxnSpLocks/>
          </p:cNvCxnSpPr>
          <p:nvPr/>
        </p:nvCxnSpPr>
        <p:spPr>
          <a:xfrm flipV="1">
            <a:off x="2474981" y="3673515"/>
            <a:ext cx="0" cy="544853"/>
          </a:xfrm>
          <a:prstGeom prst="straightConnector1">
            <a:avLst/>
          </a:prstGeom>
          <a:ln>
            <a:prstDash val="dash"/>
            <a:tailEnd type="triangle" w="lg" len="med"/>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77F0CDB2-8CE3-463E-9356-2B003A98173D}"/>
              </a:ext>
            </a:extLst>
          </p:cNvPr>
          <p:cNvCxnSpPr>
            <a:cxnSpLocks/>
          </p:cNvCxnSpPr>
          <p:nvPr/>
        </p:nvCxnSpPr>
        <p:spPr>
          <a:xfrm flipV="1">
            <a:off x="6094411" y="3690186"/>
            <a:ext cx="0" cy="544853"/>
          </a:xfrm>
          <a:prstGeom prst="straightConnector1">
            <a:avLst/>
          </a:prstGeom>
          <a:ln>
            <a:prstDash val="dash"/>
            <a:tailEnd type="triangle" w="lg" len="med"/>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823FB493-30D4-403B-AB4D-74E0163CE76A}"/>
              </a:ext>
            </a:extLst>
          </p:cNvPr>
          <p:cNvCxnSpPr>
            <a:cxnSpLocks/>
          </p:cNvCxnSpPr>
          <p:nvPr/>
        </p:nvCxnSpPr>
        <p:spPr>
          <a:xfrm>
            <a:off x="2817812" y="3762985"/>
            <a:ext cx="2597594" cy="656615"/>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FD4B92F2-DB8E-4C68-83BC-078A560B5C86}"/>
              </a:ext>
            </a:extLst>
          </p:cNvPr>
          <p:cNvCxnSpPr>
            <a:cxnSpLocks/>
          </p:cNvCxnSpPr>
          <p:nvPr/>
        </p:nvCxnSpPr>
        <p:spPr>
          <a:xfrm>
            <a:off x="6353320" y="3779154"/>
            <a:ext cx="2597594" cy="656615"/>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674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When to use</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Assets used on other pages</a:t>
            </a:r>
          </a:p>
          <a:p>
            <a:pPr lvl="1"/>
            <a:r>
              <a:rPr lang="en-US" dirty="0"/>
              <a:t>Shifts loading time to speed rendering of that page</a:t>
            </a:r>
          </a:p>
          <a:p>
            <a:r>
              <a:rPr lang="en-US" dirty="0"/>
              <a:t>Not urgently needed assets</a:t>
            </a:r>
          </a:p>
          <a:p>
            <a:pPr lvl="1"/>
            <a:r>
              <a:rPr lang="en-US" dirty="0"/>
              <a:t>Use &lt;link </a:t>
            </a:r>
            <a:r>
              <a:rPr lang="en-US" dirty="0" err="1"/>
              <a:t>rel</a:t>
            </a:r>
            <a:r>
              <a:rPr lang="en-US" dirty="0"/>
              <a:t>=“preload”&gt; instead</a:t>
            </a:r>
          </a:p>
        </p:txBody>
      </p:sp>
    </p:spTree>
    <p:extLst>
      <p:ext uri="{BB962C8B-B14F-4D97-AF65-F5344CB8AC3E}">
        <p14:creationId xmlns:p14="http://schemas.microsoft.com/office/powerpoint/2010/main" val="452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are resource hints?</a:t>
            </a:r>
          </a:p>
        </p:txBody>
      </p:sp>
      <p:sp>
        <p:nvSpPr>
          <p:cNvPr id="14" name="Content Placeholder 13"/>
          <p:cNvSpPr>
            <a:spLocks noGrp="1"/>
          </p:cNvSpPr>
          <p:nvPr>
            <p:ph idx="1"/>
          </p:nvPr>
        </p:nvSpPr>
        <p:spPr/>
        <p:txBody>
          <a:bodyPr>
            <a:normAutofit/>
          </a:bodyPr>
          <a:lstStyle/>
          <a:p>
            <a:r>
              <a:rPr lang="en-US" dirty="0"/>
              <a:t>Allow us to help the browser find the resources it will need and download them ahead of time for better performance</a:t>
            </a:r>
          </a:p>
          <a:p>
            <a:r>
              <a:rPr lang="en-US" dirty="0"/>
              <a:t>If a browser doesn’t support resource hints, it will simply ignore them. So your web page will still load normally.</a:t>
            </a:r>
          </a:p>
          <a:p>
            <a:r>
              <a:rPr lang="en-US" dirty="0"/>
              <a:t>There are 5 resource hints that can be grouped accordingly:</a:t>
            </a:r>
          </a:p>
          <a:p>
            <a:endParaRPr lang="en-US" dirty="0"/>
          </a:p>
          <a:p>
            <a:endParaRPr lang="en-US" dirty="0"/>
          </a:p>
        </p:txBody>
      </p:sp>
      <p:graphicFrame>
        <p:nvGraphicFramePr>
          <p:cNvPr id="4" name="Table 3">
            <a:extLst>
              <a:ext uri="{FF2B5EF4-FFF2-40B4-BE49-F238E27FC236}">
                <a16:creationId xmlns:a16="http://schemas.microsoft.com/office/drawing/2014/main" id="{16D9F770-3250-46D0-AEA2-F9073A8ED532}"/>
              </a:ext>
            </a:extLst>
          </p:cNvPr>
          <p:cNvGraphicFramePr>
            <a:graphicFrameLocks noGrp="1"/>
          </p:cNvGraphicFramePr>
          <p:nvPr>
            <p:extLst>
              <p:ext uri="{D42A27DB-BD31-4B8C-83A1-F6EECF244321}">
                <p14:modId xmlns:p14="http://schemas.microsoft.com/office/powerpoint/2010/main" val="3709044905"/>
              </p:ext>
            </p:extLst>
          </p:nvPr>
        </p:nvGraphicFramePr>
        <p:xfrm>
          <a:off x="1827212" y="4191000"/>
          <a:ext cx="6094413" cy="111252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665300865"/>
                    </a:ext>
                  </a:extLst>
                </a:gridCol>
                <a:gridCol w="2031471">
                  <a:extLst>
                    <a:ext uri="{9D8B030D-6E8A-4147-A177-3AD203B41FA5}">
                      <a16:colId xmlns:a16="http://schemas.microsoft.com/office/drawing/2014/main" val="1079172634"/>
                    </a:ext>
                  </a:extLst>
                </a:gridCol>
                <a:gridCol w="2031471">
                  <a:extLst>
                    <a:ext uri="{9D8B030D-6E8A-4147-A177-3AD203B41FA5}">
                      <a16:colId xmlns:a16="http://schemas.microsoft.com/office/drawing/2014/main" val="2961839777"/>
                    </a:ext>
                  </a:extLst>
                </a:gridCol>
              </a:tblGrid>
              <a:tr h="370840">
                <a:tc>
                  <a:txBody>
                    <a:bodyPr/>
                    <a:lstStyle/>
                    <a:p>
                      <a:pPr algn="ctr"/>
                      <a:r>
                        <a:rPr lang="en-US" dirty="0"/>
                        <a:t>DNS-specific</a:t>
                      </a:r>
                    </a:p>
                  </a:txBody>
                  <a:tcPr/>
                </a:tc>
                <a:tc>
                  <a:txBody>
                    <a:bodyPr/>
                    <a:lstStyle/>
                    <a:p>
                      <a:pPr algn="ctr"/>
                      <a:r>
                        <a:rPr lang="en-US" dirty="0"/>
                        <a:t>Resource-specific</a:t>
                      </a:r>
                    </a:p>
                  </a:txBody>
                  <a:tcPr/>
                </a:tc>
                <a:tc>
                  <a:txBody>
                    <a:bodyPr/>
                    <a:lstStyle/>
                    <a:p>
                      <a:pPr algn="ctr"/>
                      <a:r>
                        <a:rPr lang="en-US" dirty="0"/>
                        <a:t>Page-Specific</a:t>
                      </a:r>
                    </a:p>
                  </a:txBody>
                  <a:tcPr/>
                </a:tc>
                <a:extLst>
                  <a:ext uri="{0D108BD9-81ED-4DB2-BD59-A6C34878D82A}">
                    <a16:rowId xmlns:a16="http://schemas.microsoft.com/office/drawing/2014/main" val="2519074643"/>
                  </a:ext>
                </a:extLst>
              </a:tr>
              <a:tr h="370840">
                <a:tc>
                  <a:txBody>
                    <a:bodyPr/>
                    <a:lstStyle/>
                    <a:p>
                      <a:pPr algn="ctr"/>
                      <a:r>
                        <a:rPr lang="en-US" dirty="0" err="1"/>
                        <a:t>dns</a:t>
                      </a:r>
                      <a:r>
                        <a:rPr lang="en-US" dirty="0"/>
                        <a:t>-prefetch</a:t>
                      </a:r>
                    </a:p>
                  </a:txBody>
                  <a:tcPr/>
                </a:tc>
                <a:tc>
                  <a:txBody>
                    <a:bodyPr/>
                    <a:lstStyle/>
                    <a:p>
                      <a:pPr algn="ctr"/>
                      <a:r>
                        <a:rPr lang="en-US" dirty="0"/>
                        <a:t>prefetch</a:t>
                      </a:r>
                    </a:p>
                  </a:txBody>
                  <a:tcPr/>
                </a:tc>
                <a:tc>
                  <a:txBody>
                    <a:bodyPr/>
                    <a:lstStyle/>
                    <a:p>
                      <a:pPr algn="ctr"/>
                      <a:r>
                        <a:rPr lang="en-US" dirty="0"/>
                        <a:t>prerender</a:t>
                      </a:r>
                    </a:p>
                  </a:txBody>
                  <a:tcPr/>
                </a:tc>
                <a:extLst>
                  <a:ext uri="{0D108BD9-81ED-4DB2-BD59-A6C34878D82A}">
                    <a16:rowId xmlns:a16="http://schemas.microsoft.com/office/drawing/2014/main" val="3783029408"/>
                  </a:ext>
                </a:extLst>
              </a:tr>
              <a:tr h="370840">
                <a:tc>
                  <a:txBody>
                    <a:bodyPr/>
                    <a:lstStyle/>
                    <a:p>
                      <a:pPr algn="ctr"/>
                      <a:r>
                        <a:rPr lang="en-US" dirty="0" err="1"/>
                        <a:t>preconnect</a:t>
                      </a:r>
                      <a:endParaRPr lang="en-US" dirty="0"/>
                    </a:p>
                  </a:txBody>
                  <a:tcPr/>
                </a:tc>
                <a:tc>
                  <a:txBody>
                    <a:bodyPr/>
                    <a:lstStyle/>
                    <a:p>
                      <a:pPr algn="ctr"/>
                      <a:r>
                        <a:rPr lang="en-US" dirty="0"/>
                        <a:t>preload</a:t>
                      </a:r>
                    </a:p>
                  </a:txBody>
                  <a:tcPr/>
                </a:tc>
                <a:tc>
                  <a:txBody>
                    <a:bodyPr/>
                    <a:lstStyle/>
                    <a:p>
                      <a:pPr algn="ctr"/>
                      <a:r>
                        <a:rPr lang="en-US" dirty="0"/>
                        <a:t>-</a:t>
                      </a:r>
                    </a:p>
                  </a:txBody>
                  <a:tcPr/>
                </a:tc>
                <a:extLst>
                  <a:ext uri="{0D108BD9-81ED-4DB2-BD59-A6C34878D82A}">
                    <a16:rowId xmlns:a16="http://schemas.microsoft.com/office/drawing/2014/main" val="4254799880"/>
                  </a:ext>
                </a:extLst>
              </a:tr>
            </a:tbl>
          </a:graphicData>
        </a:graphic>
      </p:graphicFrame>
    </p:spTree>
    <p:extLst>
      <p:ext uri="{BB962C8B-B14F-4D97-AF65-F5344CB8AC3E}">
        <p14:creationId xmlns:p14="http://schemas.microsoft.com/office/powerpoint/2010/main" val="163606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prefetch:</a:t>
            </a:r>
            <a:br>
              <a:rPr lang="en-US" b="1" dirty="0"/>
            </a:br>
            <a:r>
              <a:rPr lang="en-US" b="1" dirty="0"/>
              <a:t>caniuse.com – Oct. 28, 2019</a:t>
            </a:r>
            <a:endParaRPr lang="en-US" dirty="0"/>
          </a:p>
        </p:txBody>
      </p:sp>
      <p:pic>
        <p:nvPicPr>
          <p:cNvPr id="4" name="Picture 3">
            <a:extLst>
              <a:ext uri="{FF2B5EF4-FFF2-40B4-BE49-F238E27FC236}">
                <a16:creationId xmlns:a16="http://schemas.microsoft.com/office/drawing/2014/main" id="{CB3F85CE-C41F-4AF1-8365-C42D3731C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16" y="2003424"/>
            <a:ext cx="11816600" cy="4184269"/>
          </a:xfrm>
          <a:prstGeom prst="rect">
            <a:avLst/>
          </a:prstGeom>
        </p:spPr>
      </p:pic>
    </p:spTree>
    <p:extLst>
      <p:ext uri="{BB962C8B-B14F-4D97-AF65-F5344CB8AC3E}">
        <p14:creationId xmlns:p14="http://schemas.microsoft.com/office/powerpoint/2010/main" val="23101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a:t>preload</a:t>
            </a:r>
          </a:p>
        </p:txBody>
      </p:sp>
    </p:spTree>
    <p:extLst>
      <p:ext uri="{BB962C8B-B14F-4D97-AF65-F5344CB8AC3E}">
        <p14:creationId xmlns:p14="http://schemas.microsoft.com/office/powerpoint/2010/main" val="41811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a:t>preload</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b="1" dirty="0"/>
              <a:t>preload</a:t>
            </a:r>
            <a:r>
              <a:rPr lang="en-US" dirty="0"/>
              <a:t> is used to retrieve a resource that will be needed on the </a:t>
            </a:r>
            <a:r>
              <a:rPr lang="en-US" i="1" dirty="0"/>
              <a:t>same</a:t>
            </a:r>
            <a:r>
              <a:rPr lang="en-US" dirty="0"/>
              <a:t> page. Starting the load early in the page life-cycle ensures resources are available earlier and are less likely to block the page’s render.</a:t>
            </a:r>
          </a:p>
          <a:p>
            <a:pPr marL="0" indent="0">
              <a:buNone/>
            </a:pPr>
            <a:r>
              <a:rPr lang="en-US" b="1" dirty="0"/>
              <a:t>preload</a:t>
            </a:r>
            <a:r>
              <a:rPr lang="en-US" dirty="0"/>
              <a:t> is a </a:t>
            </a:r>
            <a:r>
              <a:rPr lang="en-US" u="sng" dirty="0"/>
              <a:t>mandatory</a:t>
            </a:r>
            <a:r>
              <a:rPr lang="en-US" dirty="0"/>
              <a:t> and high-priority action for a resource that is necessary for the current navigation. </a:t>
            </a:r>
          </a:p>
          <a:p>
            <a:pPr marL="0" indent="0">
              <a:buNone/>
            </a:pPr>
            <a:r>
              <a:rPr lang="en-US" dirty="0"/>
              <a:t>It is actually the only mandatory resource hint, so remember, “With great power comes great responsibility”.</a:t>
            </a:r>
          </a:p>
        </p:txBody>
      </p:sp>
    </p:spTree>
    <p:extLst>
      <p:ext uri="{BB962C8B-B14F-4D97-AF65-F5344CB8AC3E}">
        <p14:creationId xmlns:p14="http://schemas.microsoft.com/office/powerpoint/2010/main" val="221746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Can jump the gun and start earlier loading of a needed resource for the current page after the page loads</a:t>
            </a:r>
          </a:p>
          <a:p>
            <a:pPr lvl="1"/>
            <a:r>
              <a:rPr lang="en-US" dirty="0"/>
              <a:t>Resources that are pointed to from inside CSS, like fonts or images</a:t>
            </a:r>
          </a:p>
          <a:p>
            <a:pPr lvl="1"/>
            <a:r>
              <a:rPr lang="en-US" dirty="0"/>
              <a:t>Resources that JavaScript can request, like JSON, imported scripts, or web workers</a:t>
            </a:r>
          </a:p>
          <a:p>
            <a:pPr lvl="1"/>
            <a:r>
              <a:rPr lang="en-US" dirty="0"/>
              <a:t>CSS files loaded by JavaScript (Critical CSS approach)</a:t>
            </a:r>
          </a:p>
          <a:p>
            <a:pPr lvl="1"/>
            <a:r>
              <a:rPr lang="en-US" dirty="0"/>
              <a:t>Larger images and video files</a:t>
            </a:r>
          </a:p>
          <a:p>
            <a:pPr lvl="1"/>
            <a:endParaRPr lang="en-US" dirty="0"/>
          </a:p>
        </p:txBody>
      </p:sp>
    </p:spTree>
    <p:extLst>
      <p:ext uri="{BB962C8B-B14F-4D97-AF65-F5344CB8AC3E}">
        <p14:creationId xmlns:p14="http://schemas.microsoft.com/office/powerpoint/2010/main" val="91421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It is a hint that is compulsory for the browser</a:t>
            </a:r>
          </a:p>
          <a:p>
            <a:r>
              <a:rPr lang="en-US" dirty="0"/>
              <a:t>It is specific to the current page</a:t>
            </a:r>
          </a:p>
          <a:p>
            <a:r>
              <a:rPr lang="en-US" dirty="0"/>
              <a:t>Do not overuse it</a:t>
            </a:r>
          </a:p>
          <a:p>
            <a:pPr lvl="1"/>
            <a:r>
              <a:rPr lang="en-US" dirty="0"/>
              <a:t>Doing so will likely prevent the browser from scheduling everything smartly</a:t>
            </a:r>
          </a:p>
          <a:p>
            <a:r>
              <a:rPr lang="en-US" dirty="0"/>
              <a:t>Do not confuse with </a:t>
            </a:r>
            <a:r>
              <a:rPr lang="en-US" b="1" dirty="0"/>
              <a:t>prefetch</a:t>
            </a:r>
            <a:endParaRPr lang="en-US" dirty="0"/>
          </a:p>
          <a:p>
            <a:pPr lvl="1"/>
            <a:r>
              <a:rPr lang="en-US" dirty="0"/>
              <a:t>Do not use if you do not immediately need a resource after the page loads</a:t>
            </a:r>
          </a:p>
          <a:p>
            <a:r>
              <a:rPr lang="en-US" dirty="0"/>
              <a:t>Set the </a:t>
            </a:r>
            <a:r>
              <a:rPr lang="en-US" b="1" dirty="0"/>
              <a:t>as</a:t>
            </a:r>
            <a:r>
              <a:rPr lang="en-US" dirty="0"/>
              <a:t> attribute</a:t>
            </a:r>
          </a:p>
          <a:p>
            <a:pPr lvl="1"/>
            <a:r>
              <a:rPr lang="en-US" dirty="0"/>
              <a:t>Browsers will use this attribute to determine the resource’s priority</a:t>
            </a:r>
          </a:p>
        </p:txBody>
      </p:sp>
    </p:spTree>
    <p:extLst>
      <p:ext uri="{BB962C8B-B14F-4D97-AF65-F5344CB8AC3E}">
        <p14:creationId xmlns:p14="http://schemas.microsoft.com/office/powerpoint/2010/main" val="31825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950377422"/>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67056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latin typeface="Consolas" panose="020B0609020204030204" pitchFamily="49" charset="0"/>
              </a:rPr>
              <a:t>rel</a:t>
            </a:r>
            <a:r>
              <a:rPr lang="en-US" b="1" dirty="0">
                <a:solidFill>
                  <a:schemeClr val="bg1"/>
                </a:solidFill>
                <a:latin typeface="Consolas" panose="020B0609020204030204" pitchFamily="49" charset="0"/>
              </a:rPr>
              <a:t>=“preload” href=“/library.js” as=“script”&gt;</a:t>
            </a:r>
          </a:p>
        </p:txBody>
      </p:sp>
    </p:spTree>
    <p:extLst>
      <p:ext uri="{BB962C8B-B14F-4D97-AF65-F5344CB8AC3E}">
        <p14:creationId xmlns:p14="http://schemas.microsoft.com/office/powerpoint/2010/main" val="30882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lstStyle/>
          <a:p>
            <a:r>
              <a:rPr lang="en-US" b="1" dirty="0"/>
              <a:t>preload:</a:t>
            </a:r>
            <a:br>
              <a:rPr lang="en-US" b="1" dirty="0"/>
            </a:br>
            <a:r>
              <a:rPr lang="en-US" b="1" dirty="0"/>
              <a:t>Page resource usage: issue</a:t>
            </a:r>
            <a:endParaRPr lang="en-US" dirty="0"/>
          </a:p>
        </p:txBody>
      </p:sp>
      <p:sp>
        <p:nvSpPr>
          <p:cNvPr id="39" name="TextBox 38">
            <a:extLst>
              <a:ext uri="{FF2B5EF4-FFF2-40B4-BE49-F238E27FC236}">
                <a16:creationId xmlns:a16="http://schemas.microsoft.com/office/drawing/2014/main" id="{B7E2F97B-88D1-49E6-9D7B-21A45966025F}"/>
              </a:ext>
            </a:extLst>
          </p:cNvPr>
          <p:cNvSpPr txBox="1"/>
          <p:nvPr/>
        </p:nvSpPr>
        <p:spPr>
          <a:xfrm>
            <a:off x="1838215" y="2551593"/>
            <a:ext cx="1483764" cy="369332"/>
          </a:xfrm>
          <a:prstGeom prst="rect">
            <a:avLst/>
          </a:prstGeom>
          <a:noFill/>
        </p:spPr>
        <p:txBody>
          <a:bodyPr wrap="square" rtlCol="0">
            <a:spAutoFit/>
          </a:bodyPr>
          <a:lstStyle/>
          <a:p>
            <a:r>
              <a:rPr lang="en-US" dirty="0"/>
              <a:t>index.html</a:t>
            </a:r>
          </a:p>
        </p:txBody>
      </p:sp>
      <p:sp>
        <p:nvSpPr>
          <p:cNvPr id="11" name="TextBox 10">
            <a:extLst>
              <a:ext uri="{FF2B5EF4-FFF2-40B4-BE49-F238E27FC236}">
                <a16:creationId xmlns:a16="http://schemas.microsoft.com/office/drawing/2014/main" id="{FC7E6D71-6257-4465-9029-A05F007CD7C1}"/>
              </a:ext>
            </a:extLst>
          </p:cNvPr>
          <p:cNvSpPr txBox="1"/>
          <p:nvPr/>
        </p:nvSpPr>
        <p:spPr>
          <a:xfrm>
            <a:off x="7304335" y="4410670"/>
            <a:ext cx="3623958" cy="923330"/>
          </a:xfrm>
          <a:prstGeom prst="rect">
            <a:avLst/>
          </a:prstGeom>
          <a:noFill/>
          <a:ln w="57150">
            <a:solidFill>
              <a:srgbClr val="FF0000"/>
            </a:solidFill>
            <a:prstDash val="solid"/>
          </a:ln>
        </p:spPr>
        <p:txBody>
          <a:bodyPr wrap="square" rtlCol="0">
            <a:spAutoFit/>
          </a:bodyPr>
          <a:lstStyle/>
          <a:p>
            <a:pPr algn="ctr"/>
            <a:r>
              <a:rPr lang="en-US" dirty="0"/>
              <a:t>By default, comic-sans.woff2 will start downloading only when style.css is fetched an applied.</a:t>
            </a:r>
          </a:p>
        </p:txBody>
      </p:sp>
      <p:cxnSp>
        <p:nvCxnSpPr>
          <p:cNvPr id="12" name="Straight Arrow Connector 11">
            <a:extLst>
              <a:ext uri="{FF2B5EF4-FFF2-40B4-BE49-F238E27FC236}">
                <a16:creationId xmlns:a16="http://schemas.microsoft.com/office/drawing/2014/main" id="{0A1146FB-5249-4EF5-9E65-99CEDEA60A9D}"/>
              </a:ext>
            </a:extLst>
          </p:cNvPr>
          <p:cNvCxnSpPr>
            <a:cxnSpLocks/>
            <a:stCxn id="11" idx="1"/>
          </p:cNvCxnSpPr>
          <p:nvPr/>
        </p:nvCxnSpPr>
        <p:spPr>
          <a:xfrm flipH="1">
            <a:off x="6475412" y="4872335"/>
            <a:ext cx="828923" cy="0"/>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3" name="Rectangle: Rounded Corners 2">
            <a:extLst>
              <a:ext uri="{FF2B5EF4-FFF2-40B4-BE49-F238E27FC236}">
                <a16:creationId xmlns:a16="http://schemas.microsoft.com/office/drawing/2014/main" id="{8A1E2AAE-E2AE-43BA-9790-6EF46B38829B}"/>
              </a:ext>
            </a:extLst>
          </p:cNvPr>
          <p:cNvSpPr/>
          <p:nvPr/>
        </p:nvSpPr>
        <p:spPr>
          <a:xfrm>
            <a:off x="1674812" y="2971801"/>
            <a:ext cx="4738724"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16E92E1-F79B-494E-846B-9E3A9C5D3C72}"/>
              </a:ext>
            </a:extLst>
          </p:cNvPr>
          <p:cNvSpPr txBox="1"/>
          <p:nvPr/>
        </p:nvSpPr>
        <p:spPr>
          <a:xfrm>
            <a:off x="1836491" y="3124200"/>
            <a:ext cx="4110084" cy="923330"/>
          </a:xfrm>
          <a:prstGeom prst="rect">
            <a:avLst/>
          </a:prstGeom>
          <a:noFill/>
        </p:spPr>
        <p:txBody>
          <a:bodyPr wrap="square" rtlCol="0">
            <a:spAutoFit/>
          </a:bodyPr>
          <a:lstStyle/>
          <a:p>
            <a:r>
              <a:rPr lang="en-US" dirty="0">
                <a:solidFill>
                  <a:schemeClr val="bg1"/>
                </a:solidFill>
              </a:rPr>
              <a:t>&lt;head&gt;</a:t>
            </a:r>
          </a:p>
          <a:p>
            <a:r>
              <a:rPr lang="en-US" dirty="0">
                <a:solidFill>
                  <a:schemeClr val="bg1"/>
                </a:solidFill>
              </a:rPr>
              <a:t>   &lt;link </a:t>
            </a:r>
            <a:r>
              <a:rPr lang="en-US" dirty="0" err="1">
                <a:solidFill>
                  <a:schemeClr val="bg1"/>
                </a:solidFill>
              </a:rPr>
              <a:t>rel</a:t>
            </a:r>
            <a:r>
              <a:rPr lang="en-US" dirty="0">
                <a:solidFill>
                  <a:schemeClr val="bg1"/>
                </a:solidFill>
              </a:rPr>
              <a:t>=“stylesheet” href=“style.css” /&gt;</a:t>
            </a:r>
          </a:p>
          <a:p>
            <a:r>
              <a:rPr lang="en-US" dirty="0">
                <a:solidFill>
                  <a:schemeClr val="bg1"/>
                </a:solidFill>
              </a:rPr>
              <a:t>&lt;/head&gt;</a:t>
            </a:r>
          </a:p>
        </p:txBody>
      </p:sp>
      <p:sp>
        <p:nvSpPr>
          <p:cNvPr id="18" name="TextBox 17">
            <a:extLst>
              <a:ext uri="{FF2B5EF4-FFF2-40B4-BE49-F238E27FC236}">
                <a16:creationId xmlns:a16="http://schemas.microsoft.com/office/drawing/2014/main" id="{46BA4282-A6AF-4B6A-BCE5-64CB3991A527}"/>
              </a:ext>
            </a:extLst>
          </p:cNvPr>
          <p:cNvSpPr txBox="1"/>
          <p:nvPr/>
        </p:nvSpPr>
        <p:spPr>
          <a:xfrm>
            <a:off x="1836491" y="4088659"/>
            <a:ext cx="4110084" cy="369332"/>
          </a:xfrm>
          <a:prstGeom prst="rect">
            <a:avLst/>
          </a:prstGeom>
          <a:noFill/>
        </p:spPr>
        <p:txBody>
          <a:bodyPr wrap="square" rtlCol="0">
            <a:spAutoFit/>
          </a:bodyPr>
          <a:lstStyle/>
          <a:p>
            <a:r>
              <a:rPr lang="en-US" dirty="0">
                <a:solidFill>
                  <a:srgbClr val="00B050"/>
                </a:solidFill>
              </a:rPr>
              <a:t>/* style.css */</a:t>
            </a:r>
          </a:p>
        </p:txBody>
      </p:sp>
      <p:sp>
        <p:nvSpPr>
          <p:cNvPr id="19" name="TextBox 18">
            <a:extLst>
              <a:ext uri="{FF2B5EF4-FFF2-40B4-BE49-F238E27FC236}">
                <a16:creationId xmlns:a16="http://schemas.microsoft.com/office/drawing/2014/main" id="{620AF4FD-45C8-4A69-B95D-B2ED9826D4AA}"/>
              </a:ext>
            </a:extLst>
          </p:cNvPr>
          <p:cNvSpPr txBox="1"/>
          <p:nvPr/>
        </p:nvSpPr>
        <p:spPr>
          <a:xfrm>
            <a:off x="1836490" y="4397533"/>
            <a:ext cx="4577045" cy="923330"/>
          </a:xfrm>
          <a:prstGeom prst="rect">
            <a:avLst/>
          </a:prstGeom>
          <a:noFill/>
        </p:spPr>
        <p:txBody>
          <a:bodyPr wrap="square" rtlCol="0">
            <a:spAutoFit/>
          </a:bodyPr>
          <a:lstStyle/>
          <a:p>
            <a:r>
              <a:rPr lang="en-US" dirty="0">
                <a:solidFill>
                  <a:schemeClr val="bg1"/>
                </a:solidFill>
              </a:rPr>
              <a:t>@font-face {</a:t>
            </a:r>
          </a:p>
          <a:p>
            <a:r>
              <a:rPr lang="en-US" dirty="0">
                <a:solidFill>
                  <a:schemeClr val="bg1"/>
                </a:solidFill>
              </a:rPr>
              <a:t>   </a:t>
            </a:r>
            <a:r>
              <a:rPr lang="en-US" dirty="0" err="1">
                <a:solidFill>
                  <a:schemeClr val="bg1"/>
                </a:solidFill>
              </a:rPr>
              <a:t>src</a:t>
            </a:r>
            <a:r>
              <a:rPr lang="en-US" dirty="0">
                <a:solidFill>
                  <a:schemeClr val="bg1"/>
                </a:solidFill>
              </a:rPr>
              <a:t>: </a:t>
            </a:r>
            <a:r>
              <a:rPr lang="en-US" dirty="0" err="1">
                <a:solidFill>
                  <a:schemeClr val="bg1"/>
                </a:solidFill>
              </a:rPr>
              <a:t>url</a:t>
            </a:r>
            <a:r>
              <a:rPr lang="en-US" dirty="0">
                <a:solidFill>
                  <a:schemeClr val="bg1"/>
                </a:solidFill>
              </a:rPr>
              <a:t>(“comic-sans.woff2”) format(“woff2”);</a:t>
            </a:r>
          </a:p>
          <a:p>
            <a:r>
              <a:rPr lang="en-US" dirty="0">
                <a:solidFill>
                  <a:schemeClr val="bg1"/>
                </a:solidFill>
              </a:rPr>
              <a:t>}</a:t>
            </a:r>
          </a:p>
        </p:txBody>
      </p:sp>
    </p:spTree>
    <p:extLst>
      <p:ext uri="{BB962C8B-B14F-4D97-AF65-F5344CB8AC3E}">
        <p14:creationId xmlns:p14="http://schemas.microsoft.com/office/powerpoint/2010/main" val="98270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lstStyle/>
          <a:p>
            <a:r>
              <a:rPr lang="en-US" b="1" dirty="0"/>
              <a:t>preload:</a:t>
            </a:r>
            <a:br>
              <a:rPr lang="en-US" b="1" dirty="0"/>
            </a:br>
            <a:r>
              <a:rPr lang="en-US" b="1" dirty="0"/>
              <a:t>Page resource usage: resolution</a:t>
            </a:r>
            <a:endParaRPr lang="en-US" dirty="0"/>
          </a:p>
        </p:txBody>
      </p:sp>
      <p:sp>
        <p:nvSpPr>
          <p:cNvPr id="39" name="TextBox 38">
            <a:extLst>
              <a:ext uri="{FF2B5EF4-FFF2-40B4-BE49-F238E27FC236}">
                <a16:creationId xmlns:a16="http://schemas.microsoft.com/office/drawing/2014/main" id="{B7E2F97B-88D1-49E6-9D7B-21A45966025F}"/>
              </a:ext>
            </a:extLst>
          </p:cNvPr>
          <p:cNvSpPr txBox="1"/>
          <p:nvPr/>
        </p:nvSpPr>
        <p:spPr>
          <a:xfrm>
            <a:off x="1838215" y="2551593"/>
            <a:ext cx="1483764" cy="369332"/>
          </a:xfrm>
          <a:prstGeom prst="rect">
            <a:avLst/>
          </a:prstGeom>
          <a:noFill/>
        </p:spPr>
        <p:txBody>
          <a:bodyPr wrap="square" rtlCol="0">
            <a:spAutoFit/>
          </a:bodyPr>
          <a:lstStyle/>
          <a:p>
            <a:r>
              <a:rPr lang="en-US" dirty="0"/>
              <a:t>Landing page</a:t>
            </a:r>
          </a:p>
        </p:txBody>
      </p:sp>
      <p:sp>
        <p:nvSpPr>
          <p:cNvPr id="11" name="TextBox 10">
            <a:extLst>
              <a:ext uri="{FF2B5EF4-FFF2-40B4-BE49-F238E27FC236}">
                <a16:creationId xmlns:a16="http://schemas.microsoft.com/office/drawing/2014/main" id="{FC7E6D71-6257-4465-9029-A05F007CD7C1}"/>
              </a:ext>
            </a:extLst>
          </p:cNvPr>
          <p:cNvSpPr txBox="1"/>
          <p:nvPr/>
        </p:nvSpPr>
        <p:spPr>
          <a:xfrm>
            <a:off x="8447335" y="3331915"/>
            <a:ext cx="3414676" cy="1200329"/>
          </a:xfrm>
          <a:prstGeom prst="rect">
            <a:avLst/>
          </a:prstGeom>
          <a:noFill/>
          <a:ln w="57150">
            <a:solidFill>
              <a:srgbClr val="00B050"/>
            </a:solidFill>
            <a:prstDash val="solid"/>
          </a:ln>
        </p:spPr>
        <p:txBody>
          <a:bodyPr wrap="square" rtlCol="0">
            <a:spAutoFit/>
          </a:bodyPr>
          <a:lstStyle/>
          <a:p>
            <a:pPr algn="ctr"/>
            <a:r>
              <a:rPr lang="en-US" dirty="0"/>
              <a:t>Instead of waiting for style.css to be fetched and applied, </a:t>
            </a:r>
            <a:r>
              <a:rPr lang="en-US" b="1" dirty="0"/>
              <a:t>preload</a:t>
            </a:r>
            <a:r>
              <a:rPr lang="en-US" dirty="0"/>
              <a:t> can be used to initiate the download of the font sooner.</a:t>
            </a:r>
          </a:p>
        </p:txBody>
      </p:sp>
      <p:sp>
        <p:nvSpPr>
          <p:cNvPr id="3" name="Rectangle: Rounded Corners 2">
            <a:extLst>
              <a:ext uri="{FF2B5EF4-FFF2-40B4-BE49-F238E27FC236}">
                <a16:creationId xmlns:a16="http://schemas.microsoft.com/office/drawing/2014/main" id="{8A1E2AAE-E2AE-43BA-9790-6EF46B38829B}"/>
              </a:ext>
            </a:extLst>
          </p:cNvPr>
          <p:cNvSpPr/>
          <p:nvPr/>
        </p:nvSpPr>
        <p:spPr>
          <a:xfrm>
            <a:off x="1674811" y="2940089"/>
            <a:ext cx="5867401" cy="300351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46BA4282-A6AF-4B6A-BCE5-64CB3991A527}"/>
              </a:ext>
            </a:extLst>
          </p:cNvPr>
          <p:cNvSpPr txBox="1"/>
          <p:nvPr/>
        </p:nvSpPr>
        <p:spPr>
          <a:xfrm>
            <a:off x="1836491" y="4482796"/>
            <a:ext cx="4110084" cy="369332"/>
          </a:xfrm>
          <a:prstGeom prst="rect">
            <a:avLst/>
          </a:prstGeom>
          <a:noFill/>
        </p:spPr>
        <p:txBody>
          <a:bodyPr wrap="square" rtlCol="0">
            <a:spAutoFit/>
          </a:bodyPr>
          <a:lstStyle/>
          <a:p>
            <a:r>
              <a:rPr lang="en-US" dirty="0">
                <a:solidFill>
                  <a:srgbClr val="00B050"/>
                </a:solidFill>
              </a:rPr>
              <a:t>/* style.css */</a:t>
            </a:r>
          </a:p>
        </p:txBody>
      </p:sp>
      <p:sp>
        <p:nvSpPr>
          <p:cNvPr id="19" name="TextBox 18">
            <a:extLst>
              <a:ext uri="{FF2B5EF4-FFF2-40B4-BE49-F238E27FC236}">
                <a16:creationId xmlns:a16="http://schemas.microsoft.com/office/drawing/2014/main" id="{620AF4FD-45C8-4A69-B95D-B2ED9826D4AA}"/>
              </a:ext>
            </a:extLst>
          </p:cNvPr>
          <p:cNvSpPr txBox="1"/>
          <p:nvPr/>
        </p:nvSpPr>
        <p:spPr>
          <a:xfrm>
            <a:off x="1836490" y="4791670"/>
            <a:ext cx="4577045" cy="923330"/>
          </a:xfrm>
          <a:prstGeom prst="rect">
            <a:avLst/>
          </a:prstGeom>
          <a:noFill/>
        </p:spPr>
        <p:txBody>
          <a:bodyPr wrap="square" rtlCol="0">
            <a:spAutoFit/>
          </a:bodyPr>
          <a:lstStyle/>
          <a:p>
            <a:r>
              <a:rPr lang="en-US" dirty="0">
                <a:solidFill>
                  <a:schemeClr val="bg1"/>
                </a:solidFill>
              </a:rPr>
              <a:t>@font-face {</a:t>
            </a:r>
          </a:p>
          <a:p>
            <a:r>
              <a:rPr lang="en-US" dirty="0">
                <a:solidFill>
                  <a:schemeClr val="bg1"/>
                </a:solidFill>
              </a:rPr>
              <a:t>   </a:t>
            </a:r>
            <a:r>
              <a:rPr lang="en-US" dirty="0" err="1">
                <a:solidFill>
                  <a:schemeClr val="bg1"/>
                </a:solidFill>
              </a:rPr>
              <a:t>src</a:t>
            </a:r>
            <a:r>
              <a:rPr lang="en-US" dirty="0">
                <a:solidFill>
                  <a:schemeClr val="bg1"/>
                </a:solidFill>
              </a:rPr>
              <a:t>: </a:t>
            </a:r>
            <a:r>
              <a:rPr lang="en-US" dirty="0" err="1">
                <a:solidFill>
                  <a:schemeClr val="bg1"/>
                </a:solidFill>
              </a:rPr>
              <a:t>url</a:t>
            </a:r>
            <a:r>
              <a:rPr lang="en-US" dirty="0">
                <a:solidFill>
                  <a:schemeClr val="bg1"/>
                </a:solidFill>
              </a:rPr>
              <a:t>(“comic-sans.woff2”) format(“woff2”);</a:t>
            </a:r>
          </a:p>
          <a:p>
            <a:r>
              <a:rPr lang="en-US" dirty="0">
                <a:solidFill>
                  <a:schemeClr val="bg1"/>
                </a:solidFill>
              </a:rPr>
              <a:t>}</a:t>
            </a:r>
          </a:p>
        </p:txBody>
      </p:sp>
      <p:sp>
        <p:nvSpPr>
          <p:cNvPr id="13" name="TextBox 12">
            <a:extLst>
              <a:ext uri="{FF2B5EF4-FFF2-40B4-BE49-F238E27FC236}">
                <a16:creationId xmlns:a16="http://schemas.microsoft.com/office/drawing/2014/main" id="{72B1651C-26D4-4815-ADC2-EC70127CDC47}"/>
              </a:ext>
            </a:extLst>
          </p:cNvPr>
          <p:cNvSpPr txBox="1"/>
          <p:nvPr/>
        </p:nvSpPr>
        <p:spPr>
          <a:xfrm>
            <a:off x="1836490" y="3065810"/>
            <a:ext cx="5705722" cy="1200329"/>
          </a:xfrm>
          <a:prstGeom prst="rect">
            <a:avLst/>
          </a:prstGeom>
          <a:noFill/>
        </p:spPr>
        <p:txBody>
          <a:bodyPr wrap="square" rtlCol="0">
            <a:spAutoFit/>
          </a:bodyPr>
          <a:lstStyle/>
          <a:p>
            <a:r>
              <a:rPr lang="en-US" dirty="0">
                <a:solidFill>
                  <a:schemeClr val="bg1"/>
                </a:solidFill>
              </a:rPr>
              <a:t>&lt;head&gt;</a:t>
            </a:r>
          </a:p>
          <a:p>
            <a:r>
              <a:rPr lang="en-US" dirty="0">
                <a:solidFill>
                  <a:schemeClr val="bg1"/>
                </a:solidFill>
              </a:rPr>
              <a:t>   &lt;link </a:t>
            </a:r>
            <a:r>
              <a:rPr lang="en-US" dirty="0" err="1">
                <a:solidFill>
                  <a:schemeClr val="bg1"/>
                </a:solidFill>
              </a:rPr>
              <a:t>rel</a:t>
            </a:r>
            <a:r>
              <a:rPr lang="en-US" dirty="0">
                <a:solidFill>
                  <a:schemeClr val="bg1"/>
                </a:solidFill>
              </a:rPr>
              <a:t>=“preload” href=“comic-sans.woff2” as=“font” /&gt;</a:t>
            </a:r>
          </a:p>
          <a:p>
            <a:r>
              <a:rPr lang="en-US" dirty="0">
                <a:solidFill>
                  <a:schemeClr val="bg1"/>
                </a:solidFill>
              </a:rPr>
              <a:t>   &lt;link </a:t>
            </a:r>
            <a:r>
              <a:rPr lang="en-US" dirty="0" err="1">
                <a:solidFill>
                  <a:schemeClr val="bg1"/>
                </a:solidFill>
              </a:rPr>
              <a:t>rel</a:t>
            </a:r>
            <a:r>
              <a:rPr lang="en-US" dirty="0">
                <a:solidFill>
                  <a:schemeClr val="bg1"/>
                </a:solidFill>
              </a:rPr>
              <a:t>=“stylesheet” href=“style.css” /&gt;</a:t>
            </a:r>
          </a:p>
          <a:p>
            <a:r>
              <a:rPr lang="en-US" dirty="0">
                <a:solidFill>
                  <a:schemeClr val="bg1"/>
                </a:solidFill>
              </a:rPr>
              <a:t>&lt;/head&gt;</a:t>
            </a:r>
          </a:p>
        </p:txBody>
      </p:sp>
      <p:cxnSp>
        <p:nvCxnSpPr>
          <p:cNvPr id="20" name="Straight Arrow Connector 19">
            <a:extLst>
              <a:ext uri="{FF2B5EF4-FFF2-40B4-BE49-F238E27FC236}">
                <a16:creationId xmlns:a16="http://schemas.microsoft.com/office/drawing/2014/main" id="{1C387968-8277-4A41-A3F3-47275014797F}"/>
              </a:ext>
            </a:extLst>
          </p:cNvPr>
          <p:cNvCxnSpPr>
            <a:cxnSpLocks/>
          </p:cNvCxnSpPr>
          <p:nvPr/>
        </p:nvCxnSpPr>
        <p:spPr>
          <a:xfrm flipH="1">
            <a:off x="7618412" y="3551285"/>
            <a:ext cx="828923" cy="0"/>
          </a:xfrm>
          <a:prstGeom prst="straightConnector1">
            <a:avLst/>
          </a:prstGeom>
          <a:ln>
            <a:solidFill>
              <a:srgbClr val="00B05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0665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When to use</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You need an asset for the current page – and soon</a:t>
            </a:r>
          </a:p>
          <a:p>
            <a:pPr lvl="1"/>
            <a:r>
              <a:rPr lang="en-US" dirty="0"/>
              <a:t>Allows you to start loading of an asset quicker than normal</a:t>
            </a:r>
          </a:p>
        </p:txBody>
      </p:sp>
    </p:spTree>
    <p:extLst>
      <p:ext uri="{BB962C8B-B14F-4D97-AF65-F5344CB8AC3E}">
        <p14:creationId xmlns:p14="http://schemas.microsoft.com/office/powerpoint/2010/main" val="345885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preload:</a:t>
            </a:r>
            <a:br>
              <a:rPr lang="en-US" b="1" dirty="0"/>
            </a:br>
            <a:r>
              <a:rPr lang="en-US" b="1" dirty="0"/>
              <a:t>caniuse.com – Oct. 30, 2019</a:t>
            </a:r>
            <a:endParaRPr lang="en-US" dirty="0"/>
          </a:p>
        </p:txBody>
      </p:sp>
      <p:pic>
        <p:nvPicPr>
          <p:cNvPr id="5" name="Picture 4">
            <a:extLst>
              <a:ext uri="{FF2B5EF4-FFF2-40B4-BE49-F238E27FC236}">
                <a16:creationId xmlns:a16="http://schemas.microsoft.com/office/drawing/2014/main" id="{7061AEBE-2E8C-4BD3-88C5-6DF0A3C9C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3" y="1981200"/>
            <a:ext cx="11518097" cy="3790950"/>
          </a:xfrm>
          <a:prstGeom prst="rect">
            <a:avLst/>
          </a:prstGeom>
        </p:spPr>
      </p:pic>
    </p:spTree>
    <p:extLst>
      <p:ext uri="{BB962C8B-B14F-4D97-AF65-F5344CB8AC3E}">
        <p14:creationId xmlns:p14="http://schemas.microsoft.com/office/powerpoint/2010/main" val="93542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51037" y="2514600"/>
            <a:ext cx="8286750" cy="1828800"/>
          </a:xfrm>
        </p:spPr>
        <p:txBody>
          <a:bodyPr>
            <a:normAutofit fontScale="90000"/>
          </a:bodyPr>
          <a:lstStyle/>
          <a:p>
            <a:pPr algn="ctr"/>
            <a:r>
              <a:rPr lang="en-US" sz="9600" dirty="0"/>
              <a:t>2. What Resource Hints Are There?</a:t>
            </a:r>
          </a:p>
        </p:txBody>
      </p:sp>
    </p:spTree>
    <p:extLst>
      <p:ext uri="{BB962C8B-B14F-4D97-AF65-F5344CB8AC3E}">
        <p14:creationId xmlns:p14="http://schemas.microsoft.com/office/powerpoint/2010/main" val="321594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a:t>prerender</a:t>
            </a:r>
          </a:p>
        </p:txBody>
      </p:sp>
    </p:spTree>
    <p:extLst>
      <p:ext uri="{BB962C8B-B14F-4D97-AF65-F5344CB8AC3E}">
        <p14:creationId xmlns:p14="http://schemas.microsoft.com/office/powerpoint/2010/main" val="299224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a:t>prerender</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dirty="0"/>
              <a:t>Pre-rendering asks the browser to load a URL and render it in an invisible tab. When a user clicks on a link to that URL, the page should be rendered immediately. It’s helpful when you’re sure a user will visit a specific page next, and you want to render it faster.</a:t>
            </a:r>
          </a:p>
          <a:p>
            <a:pPr marL="0" indent="0">
              <a:buNone/>
            </a:pPr>
            <a:r>
              <a:rPr lang="en-US" dirty="0"/>
              <a:t>As the browser executes scripts on the pre-rendered page, you may encounter some unexpected consequences such as analytics beacons being fired without the page being displayed. You can use the </a:t>
            </a:r>
            <a:r>
              <a:rPr lang="en-US" u="sng" dirty="0">
                <a:solidFill>
                  <a:schemeClr val="bg2">
                    <a:lumMod val="50000"/>
                    <a:lumOff val="50000"/>
                  </a:schemeClr>
                </a:solidFill>
              </a:rPr>
              <a:t>Page Visibility API</a:t>
            </a:r>
            <a:r>
              <a:rPr lang="en-US" dirty="0">
                <a:solidFill>
                  <a:schemeClr val="bg2">
                    <a:lumMod val="50000"/>
                    <a:lumOff val="50000"/>
                  </a:schemeClr>
                </a:solidFill>
              </a:rPr>
              <a:t> </a:t>
            </a:r>
            <a:r>
              <a:rPr lang="en-US" dirty="0"/>
              <a:t>to account for these situations.</a:t>
            </a:r>
          </a:p>
          <a:p>
            <a:pPr marL="0" indent="0">
              <a:buNone/>
            </a:pPr>
            <a:r>
              <a:rPr lang="en-US" dirty="0"/>
              <a:t>Be aware that the decision to start the prerender process is left to the browser, and that the browser may choose not to start or to abandon the pre-render off your content based on a set of </a:t>
            </a:r>
            <a:r>
              <a:rPr lang="en-US" u="sng" dirty="0">
                <a:solidFill>
                  <a:schemeClr val="bg2">
                    <a:lumMod val="50000"/>
                    <a:lumOff val="50000"/>
                  </a:schemeClr>
                </a:solidFill>
                <a:hlinkClick r:id="rId3">
                  <a:extLst>
                    <a:ext uri="{A12FA001-AC4F-418D-AE19-62706E023703}">
                      <ahyp:hlinkClr xmlns:ahyp="http://schemas.microsoft.com/office/drawing/2018/hyperlinkcolor" val="tx"/>
                    </a:ext>
                  </a:extLst>
                </a:hlinkClick>
              </a:rPr>
              <a:t>predefined rules</a:t>
            </a:r>
            <a:r>
              <a:rPr lang="en-US" dirty="0"/>
              <a:t>.</a:t>
            </a:r>
          </a:p>
        </p:txBody>
      </p:sp>
    </p:spTree>
    <p:extLst>
      <p:ext uri="{BB962C8B-B14F-4D97-AF65-F5344CB8AC3E}">
        <p14:creationId xmlns:p14="http://schemas.microsoft.com/office/powerpoint/2010/main" val="222303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prerender:</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Queue up an entire page in the background</a:t>
            </a:r>
          </a:p>
          <a:p>
            <a:endParaRPr lang="en-US" dirty="0"/>
          </a:p>
        </p:txBody>
      </p:sp>
    </p:spTree>
    <p:extLst>
      <p:ext uri="{BB962C8B-B14F-4D97-AF65-F5344CB8AC3E}">
        <p14:creationId xmlns:p14="http://schemas.microsoft.com/office/powerpoint/2010/main" val="240624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prerender:</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Not widely supported across browsers</a:t>
            </a:r>
          </a:p>
          <a:p>
            <a:pPr lvl="1"/>
            <a:r>
              <a:rPr lang="en-US" dirty="0"/>
              <a:t>Firefox has an implementation bug which has been open for 7+ years</a:t>
            </a:r>
          </a:p>
          <a:p>
            <a:r>
              <a:rPr lang="en-US" dirty="0"/>
              <a:t>Analytics beacons can be adversely affected</a:t>
            </a:r>
          </a:p>
          <a:p>
            <a:pPr lvl="1"/>
            <a:r>
              <a:rPr lang="en-US" dirty="0"/>
              <a:t>The </a:t>
            </a:r>
            <a:r>
              <a:rPr lang="en-US" dirty="0">
                <a:solidFill>
                  <a:srgbClr val="00B0F0"/>
                </a:solidFill>
                <a:hlinkClick r:id="rId3">
                  <a:extLst>
                    <a:ext uri="{A12FA001-AC4F-418D-AE19-62706E023703}">
                      <ahyp:hlinkClr xmlns:ahyp="http://schemas.microsoft.com/office/drawing/2018/hyperlinkcolor" val="tx"/>
                    </a:ext>
                  </a:extLst>
                </a:hlinkClick>
              </a:rPr>
              <a:t>Page Visibility API</a:t>
            </a:r>
            <a:r>
              <a:rPr lang="en-US" dirty="0"/>
              <a:t> can be used to guard against scripts firing before they're rendered on the user's screen</a:t>
            </a:r>
          </a:p>
          <a:p>
            <a:r>
              <a:rPr lang="en-US" dirty="0"/>
              <a:t>Should be high degree of confidence that page will be viewed</a:t>
            </a:r>
          </a:p>
          <a:p>
            <a:pPr lvl="1"/>
            <a:r>
              <a:rPr lang="en-US" dirty="0"/>
              <a:t>Pre-rendering a page is very costly – both in terms of traffic and memory</a:t>
            </a:r>
          </a:p>
          <a:p>
            <a:r>
              <a:rPr lang="en-US" dirty="0"/>
              <a:t>The browser is not required to follow a &lt;link </a:t>
            </a:r>
            <a:r>
              <a:rPr lang="en-US" dirty="0" err="1"/>
              <a:t>rel</a:t>
            </a:r>
            <a:r>
              <a:rPr lang="en-US" dirty="0"/>
              <a:t>=“prerender”&gt; instruction.</a:t>
            </a:r>
          </a:p>
        </p:txBody>
      </p:sp>
    </p:spTree>
    <p:extLst>
      <p:ext uri="{BB962C8B-B14F-4D97-AF65-F5344CB8AC3E}">
        <p14:creationId xmlns:p14="http://schemas.microsoft.com/office/powerpoint/2010/main" val="58112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4021497543"/>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75438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latin typeface="Consolas" panose="020B0609020204030204" pitchFamily="49" charset="0"/>
              </a:rPr>
              <a:t>rel</a:t>
            </a:r>
            <a:r>
              <a:rPr lang="en-US" b="1" dirty="0">
                <a:solidFill>
                  <a:schemeClr val="bg1"/>
                </a:solidFill>
                <a:latin typeface="Consolas" panose="020B0609020204030204" pitchFamily="49" charset="0"/>
              </a:rPr>
              <a:t>=“prerender” href=“https://my-app.com/pricing”&gt;</a:t>
            </a:r>
          </a:p>
        </p:txBody>
      </p:sp>
    </p:spTree>
    <p:extLst>
      <p:ext uri="{BB962C8B-B14F-4D97-AF65-F5344CB8AC3E}">
        <p14:creationId xmlns:p14="http://schemas.microsoft.com/office/powerpoint/2010/main" val="208697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prerender:</a:t>
            </a:r>
            <a:br>
              <a:rPr lang="en-US" b="1" dirty="0"/>
            </a:br>
            <a:r>
              <a:rPr lang="en-US" b="1" dirty="0"/>
              <a:t>Page request sequence: issue</a:t>
            </a:r>
            <a:endParaRPr lang="en-US" dirty="0"/>
          </a:p>
        </p:txBody>
      </p:sp>
      <p:sp>
        <p:nvSpPr>
          <p:cNvPr id="30" name="Rectangle 29">
            <a:extLst>
              <a:ext uri="{FF2B5EF4-FFF2-40B4-BE49-F238E27FC236}">
                <a16:creationId xmlns:a16="http://schemas.microsoft.com/office/drawing/2014/main" id="{467783E8-C2C3-4A14-BBC3-6FF9CAD34A92}"/>
              </a:ext>
            </a:extLst>
          </p:cNvPr>
          <p:cNvSpPr/>
          <p:nvPr/>
        </p:nvSpPr>
        <p:spPr>
          <a:xfrm>
            <a:off x="2817813" y="287823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31" name="Rectangle 30">
            <a:extLst>
              <a:ext uri="{FF2B5EF4-FFF2-40B4-BE49-F238E27FC236}">
                <a16:creationId xmlns:a16="http://schemas.microsoft.com/office/drawing/2014/main" id="{61FA3208-E81C-422B-B3C5-74BA1F3EF384}"/>
              </a:ext>
            </a:extLst>
          </p:cNvPr>
          <p:cNvSpPr/>
          <p:nvPr/>
        </p:nvSpPr>
        <p:spPr>
          <a:xfrm>
            <a:off x="7271057" y="2959123"/>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cxnSp>
        <p:nvCxnSpPr>
          <p:cNvPr id="38" name="Straight Arrow Connector 37">
            <a:extLst>
              <a:ext uri="{FF2B5EF4-FFF2-40B4-BE49-F238E27FC236}">
                <a16:creationId xmlns:a16="http://schemas.microsoft.com/office/drawing/2014/main" id="{6C3D6723-C68C-4D45-902A-142741BAF4B5}"/>
              </a:ext>
            </a:extLst>
          </p:cNvPr>
          <p:cNvCxnSpPr>
            <a:cxnSpLocks/>
          </p:cNvCxnSpPr>
          <p:nvPr/>
        </p:nvCxnSpPr>
        <p:spPr>
          <a:xfrm>
            <a:off x="4025750" y="3302089"/>
            <a:ext cx="3245307"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9" name="TextBox 38">
            <a:extLst>
              <a:ext uri="{FF2B5EF4-FFF2-40B4-BE49-F238E27FC236}">
                <a16:creationId xmlns:a16="http://schemas.microsoft.com/office/drawing/2014/main" id="{B7E2F97B-88D1-49E6-9D7B-21A45966025F}"/>
              </a:ext>
            </a:extLst>
          </p:cNvPr>
          <p:cNvSpPr txBox="1"/>
          <p:nvPr/>
        </p:nvSpPr>
        <p:spPr>
          <a:xfrm>
            <a:off x="2685531" y="3505990"/>
            <a:ext cx="1483764" cy="369332"/>
          </a:xfrm>
          <a:prstGeom prst="rect">
            <a:avLst/>
          </a:prstGeom>
          <a:noFill/>
        </p:spPr>
        <p:txBody>
          <a:bodyPr wrap="square" rtlCol="0">
            <a:spAutoFit/>
          </a:bodyPr>
          <a:lstStyle/>
          <a:p>
            <a:r>
              <a:rPr lang="en-US" dirty="0"/>
              <a:t>Landing page</a:t>
            </a:r>
          </a:p>
        </p:txBody>
      </p:sp>
      <p:sp>
        <p:nvSpPr>
          <p:cNvPr id="11" name="TextBox 10">
            <a:extLst>
              <a:ext uri="{FF2B5EF4-FFF2-40B4-BE49-F238E27FC236}">
                <a16:creationId xmlns:a16="http://schemas.microsoft.com/office/drawing/2014/main" id="{FC7E6D71-6257-4465-9029-A05F007CD7C1}"/>
              </a:ext>
            </a:extLst>
          </p:cNvPr>
          <p:cNvSpPr txBox="1"/>
          <p:nvPr/>
        </p:nvSpPr>
        <p:spPr>
          <a:xfrm>
            <a:off x="3820590" y="4854745"/>
            <a:ext cx="2063512" cy="646331"/>
          </a:xfrm>
          <a:prstGeom prst="rect">
            <a:avLst/>
          </a:prstGeom>
          <a:noFill/>
          <a:ln w="57150">
            <a:solidFill>
              <a:schemeClr val="accent3"/>
            </a:solidFill>
            <a:prstDash val="solid"/>
          </a:ln>
        </p:spPr>
        <p:txBody>
          <a:bodyPr wrap="square" rtlCol="0">
            <a:spAutoFit/>
          </a:bodyPr>
          <a:lstStyle/>
          <a:p>
            <a:pPr algn="ctr"/>
            <a:r>
              <a:rPr lang="en-US" dirty="0"/>
              <a:t>URL clicked to navigate to Page 2</a:t>
            </a:r>
          </a:p>
        </p:txBody>
      </p:sp>
      <p:cxnSp>
        <p:nvCxnSpPr>
          <p:cNvPr id="12" name="Straight Arrow Connector 11">
            <a:extLst>
              <a:ext uri="{FF2B5EF4-FFF2-40B4-BE49-F238E27FC236}">
                <a16:creationId xmlns:a16="http://schemas.microsoft.com/office/drawing/2014/main" id="{0A1146FB-5249-4EF5-9E65-99CEDEA60A9D}"/>
              </a:ext>
            </a:extLst>
          </p:cNvPr>
          <p:cNvCxnSpPr>
            <a:cxnSpLocks/>
            <a:stCxn id="11" idx="0"/>
          </p:cNvCxnSpPr>
          <p:nvPr/>
        </p:nvCxnSpPr>
        <p:spPr>
          <a:xfrm flipV="1">
            <a:off x="4852346" y="3429433"/>
            <a:ext cx="0" cy="1425312"/>
          </a:xfrm>
          <a:prstGeom prst="straightConnector1">
            <a:avLst/>
          </a:prstGeom>
          <a:ln>
            <a:solidFill>
              <a:schemeClr val="accent3"/>
            </a:solidFill>
            <a:prstDash val="dash"/>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4FFC76F8-44D3-4ADC-8484-379B0730FDCB}"/>
              </a:ext>
            </a:extLst>
          </p:cNvPr>
          <p:cNvSpPr txBox="1"/>
          <p:nvPr/>
        </p:nvSpPr>
        <p:spPr>
          <a:xfrm>
            <a:off x="6304724" y="4186953"/>
            <a:ext cx="2913888" cy="1754326"/>
          </a:xfrm>
          <a:prstGeom prst="rect">
            <a:avLst/>
          </a:prstGeom>
          <a:noFill/>
          <a:ln w="57150">
            <a:solidFill>
              <a:srgbClr val="FF0000"/>
            </a:solidFill>
            <a:prstDash val="solid"/>
          </a:ln>
        </p:spPr>
        <p:txBody>
          <a:bodyPr wrap="square" rtlCol="0">
            <a:spAutoFit/>
          </a:bodyPr>
          <a:lstStyle/>
          <a:p>
            <a:pPr algn="ctr"/>
            <a:r>
              <a:rPr lang="en-US" dirty="0"/>
              <a:t>Browser renders Page 2, resources are loaded, the DOM is  created, stylesheets are applied, and JavaScript is executed. User feels a disturbance in The Force</a:t>
            </a:r>
          </a:p>
        </p:txBody>
      </p:sp>
      <p:cxnSp>
        <p:nvCxnSpPr>
          <p:cNvPr id="14" name="Straight Arrow Connector 13">
            <a:extLst>
              <a:ext uri="{FF2B5EF4-FFF2-40B4-BE49-F238E27FC236}">
                <a16:creationId xmlns:a16="http://schemas.microsoft.com/office/drawing/2014/main" id="{37CB3C8F-3E9B-4A44-B0FF-D2E58D825C01}"/>
              </a:ext>
            </a:extLst>
          </p:cNvPr>
          <p:cNvCxnSpPr>
            <a:cxnSpLocks/>
            <a:stCxn id="13" idx="0"/>
          </p:cNvCxnSpPr>
          <p:nvPr/>
        </p:nvCxnSpPr>
        <p:spPr>
          <a:xfrm flipV="1">
            <a:off x="7761668" y="3640234"/>
            <a:ext cx="0" cy="546719"/>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2448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prerender:</a:t>
            </a:r>
            <a:br>
              <a:rPr lang="en-US" b="1" dirty="0"/>
            </a:br>
            <a:r>
              <a:rPr lang="en-US" b="1" dirty="0"/>
              <a:t>Page request sequence: resolution</a:t>
            </a:r>
            <a:endParaRPr lang="en-US" dirty="0"/>
          </a:p>
        </p:txBody>
      </p:sp>
      <p:sp>
        <p:nvSpPr>
          <p:cNvPr id="30" name="Rectangle 29">
            <a:extLst>
              <a:ext uri="{FF2B5EF4-FFF2-40B4-BE49-F238E27FC236}">
                <a16:creationId xmlns:a16="http://schemas.microsoft.com/office/drawing/2014/main" id="{467783E8-C2C3-4A14-BBC3-6FF9CAD34A92}"/>
              </a:ext>
            </a:extLst>
          </p:cNvPr>
          <p:cNvSpPr/>
          <p:nvPr/>
        </p:nvSpPr>
        <p:spPr>
          <a:xfrm>
            <a:off x="2398942" y="2296472"/>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39" name="TextBox 38">
            <a:extLst>
              <a:ext uri="{FF2B5EF4-FFF2-40B4-BE49-F238E27FC236}">
                <a16:creationId xmlns:a16="http://schemas.microsoft.com/office/drawing/2014/main" id="{B7E2F97B-88D1-49E6-9D7B-21A45966025F}"/>
              </a:ext>
            </a:extLst>
          </p:cNvPr>
          <p:cNvSpPr txBox="1"/>
          <p:nvPr/>
        </p:nvSpPr>
        <p:spPr>
          <a:xfrm>
            <a:off x="2266660" y="2924228"/>
            <a:ext cx="1483764" cy="369332"/>
          </a:xfrm>
          <a:prstGeom prst="rect">
            <a:avLst/>
          </a:prstGeom>
          <a:noFill/>
        </p:spPr>
        <p:txBody>
          <a:bodyPr wrap="square" rtlCol="0">
            <a:spAutoFit/>
          </a:bodyPr>
          <a:lstStyle/>
          <a:p>
            <a:r>
              <a:rPr lang="en-US" dirty="0"/>
              <a:t>Landing page</a:t>
            </a:r>
          </a:p>
        </p:txBody>
      </p:sp>
      <p:sp>
        <p:nvSpPr>
          <p:cNvPr id="15" name="TextBox 14">
            <a:extLst>
              <a:ext uri="{FF2B5EF4-FFF2-40B4-BE49-F238E27FC236}">
                <a16:creationId xmlns:a16="http://schemas.microsoft.com/office/drawing/2014/main" id="{AA5984E9-A5E5-4363-B6FA-C92F13EF3609}"/>
              </a:ext>
            </a:extLst>
          </p:cNvPr>
          <p:cNvSpPr txBox="1"/>
          <p:nvPr/>
        </p:nvSpPr>
        <p:spPr>
          <a:xfrm>
            <a:off x="1408112" y="3459651"/>
            <a:ext cx="3200860" cy="923330"/>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=“prerender” </a:t>
            </a:r>
            <a:r>
              <a:rPr lang="en-US" dirty="0"/>
              <a:t>href=“//my-app.com/page2” /&gt;</a:t>
            </a:r>
          </a:p>
        </p:txBody>
      </p:sp>
      <p:sp>
        <p:nvSpPr>
          <p:cNvPr id="16" name="Rectangle 15">
            <a:extLst>
              <a:ext uri="{FF2B5EF4-FFF2-40B4-BE49-F238E27FC236}">
                <a16:creationId xmlns:a16="http://schemas.microsoft.com/office/drawing/2014/main" id="{BA0A22B2-140F-4279-AC20-78DEDC06C326}"/>
              </a:ext>
            </a:extLst>
          </p:cNvPr>
          <p:cNvSpPr/>
          <p:nvPr/>
        </p:nvSpPr>
        <p:spPr>
          <a:xfrm>
            <a:off x="5379447" y="4678851"/>
            <a:ext cx="1219200" cy="762000"/>
          </a:xfrm>
          <a:prstGeom prst="rect">
            <a:avLst/>
          </a:prstGeom>
          <a:solidFill>
            <a:schemeClr val="accent1">
              <a:alpha val="50000"/>
            </a:schemeClr>
          </a:solidFill>
          <a:ln>
            <a:solidFill>
              <a:schemeClr val="tx1"/>
            </a:solidFill>
            <a:prstDash val="dash"/>
          </a:ln>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sp>
        <p:nvSpPr>
          <p:cNvPr id="17" name="TextBox 16">
            <a:extLst>
              <a:ext uri="{FF2B5EF4-FFF2-40B4-BE49-F238E27FC236}">
                <a16:creationId xmlns:a16="http://schemas.microsoft.com/office/drawing/2014/main" id="{C07340AB-A644-4491-A0F2-53C84748221C}"/>
              </a:ext>
            </a:extLst>
          </p:cNvPr>
          <p:cNvSpPr txBox="1"/>
          <p:nvPr/>
        </p:nvSpPr>
        <p:spPr>
          <a:xfrm>
            <a:off x="4837112" y="5360186"/>
            <a:ext cx="2332026" cy="646331"/>
          </a:xfrm>
          <a:prstGeom prst="rect">
            <a:avLst/>
          </a:prstGeom>
          <a:noFill/>
        </p:spPr>
        <p:txBody>
          <a:bodyPr wrap="square" rtlCol="0">
            <a:spAutoFit/>
          </a:bodyPr>
          <a:lstStyle/>
          <a:p>
            <a:pPr algn="ctr"/>
            <a:r>
              <a:rPr lang="en-US" dirty="0"/>
              <a:t>Browser renders page in an invisible tab</a:t>
            </a:r>
          </a:p>
        </p:txBody>
      </p:sp>
      <p:cxnSp>
        <p:nvCxnSpPr>
          <p:cNvPr id="18" name="Straight Arrow Connector 17">
            <a:extLst>
              <a:ext uri="{FF2B5EF4-FFF2-40B4-BE49-F238E27FC236}">
                <a16:creationId xmlns:a16="http://schemas.microsoft.com/office/drawing/2014/main" id="{F4FF5F7D-75CD-4116-8E42-C210E372744D}"/>
              </a:ext>
            </a:extLst>
          </p:cNvPr>
          <p:cNvCxnSpPr>
            <a:cxnSpLocks/>
          </p:cNvCxnSpPr>
          <p:nvPr/>
        </p:nvCxnSpPr>
        <p:spPr>
          <a:xfrm flipV="1">
            <a:off x="4508980" y="5042098"/>
            <a:ext cx="870467" cy="13252"/>
          </a:xfrm>
          <a:prstGeom prst="straightConnector1">
            <a:avLst/>
          </a:prstGeom>
          <a:ln>
            <a:solidFill>
              <a:schemeClr val="accent2"/>
            </a:solidFill>
            <a:prstDash val="dash"/>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CCA956ED-B9BE-46D6-A16F-49BC92A0BE05}"/>
              </a:ext>
            </a:extLst>
          </p:cNvPr>
          <p:cNvCxnSpPr>
            <a:cxnSpLocks/>
            <a:stCxn id="26" idx="0"/>
            <a:endCxn id="15" idx="2"/>
          </p:cNvCxnSpPr>
          <p:nvPr/>
        </p:nvCxnSpPr>
        <p:spPr>
          <a:xfrm flipV="1">
            <a:off x="3008542" y="4382981"/>
            <a:ext cx="0" cy="382542"/>
          </a:xfrm>
          <a:prstGeom prst="straightConnector1">
            <a:avLst/>
          </a:prstGeom>
          <a:ln>
            <a:solidFill>
              <a:schemeClr val="accent2"/>
            </a:solidFill>
            <a:prstDash val="dash"/>
            <a:headEnd type="none" w="lg" len="med"/>
            <a:tailEnd type="none" w="lg" len="med"/>
          </a:ln>
        </p:spPr>
        <p:style>
          <a:lnRef idx="3">
            <a:schemeClr val="accent3"/>
          </a:lnRef>
          <a:fillRef idx="0">
            <a:schemeClr val="accent3"/>
          </a:fillRef>
          <a:effectRef idx="2">
            <a:schemeClr val="accent3"/>
          </a:effectRef>
          <a:fontRef idx="minor">
            <a:schemeClr val="tx1"/>
          </a:fontRef>
        </p:style>
      </p:cxnSp>
      <p:sp>
        <p:nvSpPr>
          <p:cNvPr id="14" name="Rectangle 13">
            <a:extLst>
              <a:ext uri="{FF2B5EF4-FFF2-40B4-BE49-F238E27FC236}">
                <a16:creationId xmlns:a16="http://schemas.microsoft.com/office/drawing/2014/main" id="{6E8660D1-F49B-4EBD-B707-0BD559B5166B}"/>
              </a:ext>
            </a:extLst>
          </p:cNvPr>
          <p:cNvSpPr/>
          <p:nvPr/>
        </p:nvSpPr>
        <p:spPr>
          <a:xfrm>
            <a:off x="8570912" y="22098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sp>
        <p:nvSpPr>
          <p:cNvPr id="20" name="TextBox 19">
            <a:extLst>
              <a:ext uri="{FF2B5EF4-FFF2-40B4-BE49-F238E27FC236}">
                <a16:creationId xmlns:a16="http://schemas.microsoft.com/office/drawing/2014/main" id="{71D129F7-8E62-48E9-8842-21B82D8AB15E}"/>
              </a:ext>
            </a:extLst>
          </p:cNvPr>
          <p:cNvSpPr txBox="1"/>
          <p:nvPr/>
        </p:nvSpPr>
        <p:spPr>
          <a:xfrm>
            <a:off x="8438630" y="2837556"/>
            <a:ext cx="1483764" cy="369332"/>
          </a:xfrm>
          <a:prstGeom prst="rect">
            <a:avLst/>
          </a:prstGeom>
          <a:noFill/>
        </p:spPr>
        <p:txBody>
          <a:bodyPr wrap="square" rtlCol="0">
            <a:spAutoFit/>
          </a:bodyPr>
          <a:lstStyle/>
          <a:p>
            <a:r>
              <a:rPr lang="en-US" dirty="0"/>
              <a:t>Landing page</a:t>
            </a:r>
          </a:p>
        </p:txBody>
      </p:sp>
      <p:cxnSp>
        <p:nvCxnSpPr>
          <p:cNvPr id="21" name="Straight Arrow Connector 20">
            <a:extLst>
              <a:ext uri="{FF2B5EF4-FFF2-40B4-BE49-F238E27FC236}">
                <a16:creationId xmlns:a16="http://schemas.microsoft.com/office/drawing/2014/main" id="{04AA7EBC-0308-4391-A186-3E8E64B8B803}"/>
              </a:ext>
            </a:extLst>
          </p:cNvPr>
          <p:cNvCxnSpPr>
            <a:cxnSpLocks/>
          </p:cNvCxnSpPr>
          <p:nvPr/>
        </p:nvCxnSpPr>
        <p:spPr>
          <a:xfrm>
            <a:off x="3554964" y="2697651"/>
            <a:ext cx="1572274"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 name="Flowchart: Manual Operation 2">
            <a:extLst>
              <a:ext uri="{FF2B5EF4-FFF2-40B4-BE49-F238E27FC236}">
                <a16:creationId xmlns:a16="http://schemas.microsoft.com/office/drawing/2014/main" id="{04E0F3D9-9C5E-4BE6-8C32-9116212B4952}"/>
              </a:ext>
            </a:extLst>
          </p:cNvPr>
          <p:cNvSpPr/>
          <p:nvPr/>
        </p:nvSpPr>
        <p:spPr>
          <a:xfrm>
            <a:off x="5113986" y="2391327"/>
            <a:ext cx="1932926" cy="815562"/>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clicks URL</a:t>
            </a:r>
          </a:p>
        </p:txBody>
      </p:sp>
      <p:cxnSp>
        <p:nvCxnSpPr>
          <p:cNvPr id="22" name="Straight Arrow Connector 21">
            <a:extLst>
              <a:ext uri="{FF2B5EF4-FFF2-40B4-BE49-F238E27FC236}">
                <a16:creationId xmlns:a16="http://schemas.microsoft.com/office/drawing/2014/main" id="{78057601-8A70-4809-ACE1-36F2E31DE3AB}"/>
              </a:ext>
            </a:extLst>
          </p:cNvPr>
          <p:cNvCxnSpPr>
            <a:cxnSpLocks/>
          </p:cNvCxnSpPr>
          <p:nvPr/>
        </p:nvCxnSpPr>
        <p:spPr>
          <a:xfrm>
            <a:off x="6086433" y="3206889"/>
            <a:ext cx="0" cy="153457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48E0FA92-305F-42B8-B7C5-069ACC9856C7}"/>
              </a:ext>
            </a:extLst>
          </p:cNvPr>
          <p:cNvSpPr txBox="1"/>
          <p:nvPr/>
        </p:nvSpPr>
        <p:spPr>
          <a:xfrm>
            <a:off x="7694612" y="3669454"/>
            <a:ext cx="2971800" cy="923330"/>
          </a:xfrm>
          <a:prstGeom prst="rect">
            <a:avLst/>
          </a:prstGeom>
          <a:noFill/>
          <a:ln w="57150">
            <a:solidFill>
              <a:schemeClr val="accent3"/>
            </a:solidFill>
            <a:prstDash val="solid"/>
          </a:ln>
        </p:spPr>
        <p:txBody>
          <a:bodyPr wrap="square" rtlCol="0">
            <a:spAutoFit/>
          </a:bodyPr>
          <a:lstStyle/>
          <a:p>
            <a:pPr algn="ctr"/>
            <a:r>
              <a:rPr lang="en-US" dirty="0"/>
              <a:t>Page is rendered immediately. User feels no disturbance in The Force</a:t>
            </a:r>
          </a:p>
        </p:txBody>
      </p:sp>
      <p:sp>
        <p:nvSpPr>
          <p:cNvPr id="26" name="TextBox 25">
            <a:extLst>
              <a:ext uri="{FF2B5EF4-FFF2-40B4-BE49-F238E27FC236}">
                <a16:creationId xmlns:a16="http://schemas.microsoft.com/office/drawing/2014/main" id="{6B538869-701E-429A-AFBD-7AF1432D076D}"/>
              </a:ext>
            </a:extLst>
          </p:cNvPr>
          <p:cNvSpPr txBox="1"/>
          <p:nvPr/>
        </p:nvSpPr>
        <p:spPr>
          <a:xfrm>
            <a:off x="1508104" y="4765523"/>
            <a:ext cx="3000876" cy="923330"/>
          </a:xfrm>
          <a:prstGeom prst="rect">
            <a:avLst/>
          </a:prstGeom>
          <a:noFill/>
          <a:ln w="57150">
            <a:solidFill>
              <a:srgbClr val="00B050"/>
            </a:solidFill>
          </a:ln>
        </p:spPr>
        <p:txBody>
          <a:bodyPr wrap="square" rtlCol="0">
            <a:spAutoFit/>
          </a:bodyPr>
          <a:lstStyle/>
          <a:p>
            <a:pPr algn="ctr"/>
            <a:r>
              <a:rPr lang="en-US" dirty="0"/>
              <a:t>Resources are downloaded, the DOM created, styling applied, JavaScript executed</a:t>
            </a:r>
          </a:p>
        </p:txBody>
      </p:sp>
      <p:cxnSp>
        <p:nvCxnSpPr>
          <p:cNvPr id="27" name="Straight Arrow Connector 26">
            <a:extLst>
              <a:ext uri="{FF2B5EF4-FFF2-40B4-BE49-F238E27FC236}">
                <a16:creationId xmlns:a16="http://schemas.microsoft.com/office/drawing/2014/main" id="{5F4594ED-0AE9-4984-B717-5AA01645C523}"/>
              </a:ext>
            </a:extLst>
          </p:cNvPr>
          <p:cNvCxnSpPr>
            <a:cxnSpLocks/>
            <a:endCxn id="25" idx="2"/>
          </p:cNvCxnSpPr>
          <p:nvPr/>
        </p:nvCxnSpPr>
        <p:spPr>
          <a:xfrm flipV="1">
            <a:off x="9180512" y="4592784"/>
            <a:ext cx="0" cy="45594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5724230A-986D-4AC2-943F-2C562B434EEA}"/>
              </a:ext>
            </a:extLst>
          </p:cNvPr>
          <p:cNvCxnSpPr>
            <a:cxnSpLocks/>
            <a:stCxn id="25" idx="0"/>
            <a:endCxn id="20" idx="2"/>
          </p:cNvCxnSpPr>
          <p:nvPr/>
        </p:nvCxnSpPr>
        <p:spPr>
          <a:xfrm flipV="1">
            <a:off x="9180512" y="3206888"/>
            <a:ext cx="0" cy="46256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3C6B1077-F0B5-4CE4-A76D-51613C6A71D8}"/>
              </a:ext>
            </a:extLst>
          </p:cNvPr>
          <p:cNvCxnSpPr>
            <a:cxnSpLocks/>
          </p:cNvCxnSpPr>
          <p:nvPr/>
        </p:nvCxnSpPr>
        <p:spPr>
          <a:xfrm>
            <a:off x="6598647" y="5055350"/>
            <a:ext cx="2581865" cy="0"/>
          </a:xfrm>
          <a:prstGeom prst="straightConnector1">
            <a:avLst/>
          </a:prstGeom>
          <a:ln>
            <a:tailEnd type="non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5573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prerender:</a:t>
            </a:r>
            <a:br>
              <a:rPr lang="en-US" b="1" dirty="0"/>
            </a:br>
            <a:r>
              <a:rPr lang="en-US" b="1" dirty="0"/>
              <a:t>When to use</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You are really sure a user will got to some page next</a:t>
            </a:r>
          </a:p>
          <a:p>
            <a:endParaRPr lang="en-US" dirty="0"/>
          </a:p>
        </p:txBody>
      </p:sp>
    </p:spTree>
    <p:extLst>
      <p:ext uri="{BB962C8B-B14F-4D97-AF65-F5344CB8AC3E}">
        <p14:creationId xmlns:p14="http://schemas.microsoft.com/office/powerpoint/2010/main" val="261497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prerender:</a:t>
            </a:r>
            <a:br>
              <a:rPr lang="en-US" b="1" dirty="0"/>
            </a:br>
            <a:r>
              <a:rPr lang="en-US" b="1" dirty="0"/>
              <a:t>caniuse.com – Nov. 7, 2019</a:t>
            </a:r>
            <a:endParaRPr lang="en-US" dirty="0"/>
          </a:p>
        </p:txBody>
      </p:sp>
      <p:pic>
        <p:nvPicPr>
          <p:cNvPr id="4" name="Picture 3">
            <a:extLst>
              <a:ext uri="{FF2B5EF4-FFF2-40B4-BE49-F238E27FC236}">
                <a16:creationId xmlns:a16="http://schemas.microsoft.com/office/drawing/2014/main" id="{51FA597F-64E2-44D3-9E16-E5BCAE103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24" y="2057400"/>
            <a:ext cx="11742776" cy="3538539"/>
          </a:xfrm>
          <a:prstGeom prst="rect">
            <a:avLst/>
          </a:prstGeom>
        </p:spPr>
      </p:pic>
    </p:spTree>
    <p:extLst>
      <p:ext uri="{BB962C8B-B14F-4D97-AF65-F5344CB8AC3E}">
        <p14:creationId xmlns:p14="http://schemas.microsoft.com/office/powerpoint/2010/main" val="142692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741612" y="2514600"/>
            <a:ext cx="6705600" cy="1828800"/>
          </a:xfrm>
        </p:spPr>
        <p:txBody>
          <a:bodyPr>
            <a:normAutofit fontScale="90000"/>
          </a:bodyPr>
          <a:lstStyle/>
          <a:p>
            <a:pPr algn="ctr"/>
            <a:r>
              <a:rPr lang="en-US" sz="9600" dirty="0"/>
              <a:t>3. Hints Inside of Hints</a:t>
            </a:r>
          </a:p>
        </p:txBody>
      </p:sp>
    </p:spTree>
    <p:extLst>
      <p:ext uri="{BB962C8B-B14F-4D97-AF65-F5344CB8AC3E}">
        <p14:creationId xmlns:p14="http://schemas.microsoft.com/office/powerpoint/2010/main" val="24981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pPr algn="ctr"/>
            <a:r>
              <a:rPr lang="en-US" sz="9600" dirty="0" err="1"/>
              <a:t>dns</a:t>
            </a:r>
            <a:r>
              <a:rPr lang="en-US" sz="9600" dirty="0"/>
              <a:t>-prefetch</a:t>
            </a:r>
          </a:p>
        </p:txBody>
      </p:sp>
    </p:spTree>
    <p:extLst>
      <p:ext uri="{BB962C8B-B14F-4D97-AF65-F5344CB8AC3E}">
        <p14:creationId xmlns:p14="http://schemas.microsoft.com/office/powerpoint/2010/main" val="390518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pPr algn="ctr"/>
            <a:r>
              <a:rPr lang="en-US" sz="9600" dirty="0"/>
              <a:t>The </a:t>
            </a:r>
            <a:r>
              <a:rPr lang="en-US" sz="9600" i="1" dirty="0"/>
              <a:t>as</a:t>
            </a:r>
            <a:r>
              <a:rPr lang="en-US" sz="9600" dirty="0"/>
              <a:t> Attribute</a:t>
            </a:r>
          </a:p>
        </p:txBody>
      </p:sp>
    </p:spTree>
    <p:extLst>
      <p:ext uri="{BB962C8B-B14F-4D97-AF65-F5344CB8AC3E}">
        <p14:creationId xmlns:p14="http://schemas.microsoft.com/office/powerpoint/2010/main" val="187973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as</a:t>
            </a:r>
            <a:r>
              <a:rPr lang="en-US" b="1" dirty="0"/>
              <a:t> attribute</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It helps the browser prioritize and schedule downloads properly by specifying type of content to be preloaded allowing the browser to:</a:t>
            </a:r>
          </a:p>
          <a:p>
            <a:pPr lvl="1"/>
            <a:r>
              <a:rPr lang="en-US" dirty="0"/>
              <a:t>Store in the cache for future requests reusing the resource, if appropriate</a:t>
            </a:r>
          </a:p>
          <a:p>
            <a:pPr lvl="1"/>
            <a:r>
              <a:rPr lang="en-US" dirty="0"/>
              <a:t>Apply the correct content security policy to the resource</a:t>
            </a:r>
          </a:p>
          <a:p>
            <a:pPr lvl="1"/>
            <a:r>
              <a:rPr lang="en-US" dirty="0"/>
              <a:t>Set the correct Accept request headers for it</a:t>
            </a:r>
          </a:p>
          <a:p>
            <a:r>
              <a:rPr lang="en-US" dirty="0"/>
              <a:t>Applies to loading of resources for a page, so the </a:t>
            </a:r>
            <a:r>
              <a:rPr lang="en-US" b="1" dirty="0"/>
              <a:t>prefetch</a:t>
            </a:r>
            <a:r>
              <a:rPr lang="en-US" dirty="0"/>
              <a:t> and </a:t>
            </a:r>
            <a:r>
              <a:rPr lang="en-US" b="1" dirty="0"/>
              <a:t>preload</a:t>
            </a:r>
            <a:r>
              <a:rPr lang="en-US" dirty="0"/>
              <a:t> resource hints</a:t>
            </a:r>
          </a:p>
        </p:txBody>
      </p:sp>
    </p:spTree>
    <p:extLst>
      <p:ext uri="{BB962C8B-B14F-4D97-AF65-F5344CB8AC3E}">
        <p14:creationId xmlns:p14="http://schemas.microsoft.com/office/powerpoint/2010/main" val="88982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as</a:t>
            </a:r>
            <a:r>
              <a:rPr lang="en-US" b="1" dirty="0"/>
              <a:t> attribute</a:t>
            </a:r>
            <a:br>
              <a:rPr lang="en-US" b="1" dirty="0"/>
            </a:br>
            <a:r>
              <a:rPr lang="en-US" b="1" dirty="0"/>
              <a:t>Possible values</a:t>
            </a:r>
          </a:p>
        </p:txBody>
      </p:sp>
      <p:sp>
        <p:nvSpPr>
          <p:cNvPr id="14" name="Content Placeholder 13"/>
          <p:cNvSpPr>
            <a:spLocks noGrp="1"/>
          </p:cNvSpPr>
          <p:nvPr>
            <p:ph idx="1"/>
          </p:nvPr>
        </p:nvSpPr>
        <p:spPr>
          <a:xfrm>
            <a:off x="1522413" y="1904999"/>
            <a:ext cx="9134391" cy="4572001"/>
          </a:xfrm>
        </p:spPr>
        <p:txBody>
          <a:bodyPr numCol="2">
            <a:normAutofit fontScale="92500"/>
          </a:bodyPr>
          <a:lstStyle/>
          <a:p>
            <a:r>
              <a:rPr lang="en-US" dirty="0"/>
              <a:t>audio: Audio file, as typically used in &lt;audio&gt;</a:t>
            </a:r>
          </a:p>
          <a:p>
            <a:r>
              <a:rPr lang="en-US" dirty="0"/>
              <a:t>document: An HTML document intended to be embedded by a &lt;frame&gt; or &lt;iframe&gt;</a:t>
            </a:r>
          </a:p>
          <a:p>
            <a:r>
              <a:rPr lang="en-US" dirty="0"/>
              <a:t>embed: A resource to be embedded inside an &lt;embed&gt; element</a:t>
            </a:r>
          </a:p>
          <a:p>
            <a:r>
              <a:rPr lang="en-US" dirty="0"/>
              <a:t>fetch: Resource to be accessed by a fetch or XHR request, such as an </a:t>
            </a:r>
            <a:r>
              <a:rPr lang="en-US" dirty="0" err="1"/>
              <a:t>ArrayBuffer</a:t>
            </a:r>
            <a:r>
              <a:rPr lang="en-US" dirty="0"/>
              <a:t> or JSON file</a:t>
            </a:r>
          </a:p>
          <a:p>
            <a:r>
              <a:rPr lang="en-US" dirty="0"/>
              <a:t>font: Font file</a:t>
            </a:r>
          </a:p>
          <a:p>
            <a:r>
              <a:rPr lang="en-US" dirty="0"/>
              <a:t>image: Image file</a:t>
            </a:r>
          </a:p>
          <a:p>
            <a:r>
              <a:rPr lang="en-US" dirty="0"/>
              <a:t>object: A resource to be embedded inside an &lt;object&gt; element</a:t>
            </a:r>
          </a:p>
          <a:p>
            <a:r>
              <a:rPr lang="en-US" dirty="0"/>
              <a:t>script: JavaScript file</a:t>
            </a:r>
          </a:p>
          <a:p>
            <a:r>
              <a:rPr lang="en-US" dirty="0"/>
              <a:t>style: CSS stylesheet</a:t>
            </a:r>
          </a:p>
          <a:p>
            <a:r>
              <a:rPr lang="en-US" dirty="0"/>
              <a:t>track: </a:t>
            </a:r>
            <a:r>
              <a:rPr lang="en-US" dirty="0" err="1"/>
              <a:t>WebVTT</a:t>
            </a:r>
            <a:r>
              <a:rPr lang="en-US" dirty="0"/>
              <a:t> file</a:t>
            </a:r>
          </a:p>
          <a:p>
            <a:r>
              <a:rPr lang="en-US" dirty="0"/>
              <a:t>worker: A JavaScript web worker or shared worker</a:t>
            </a:r>
          </a:p>
          <a:p>
            <a:r>
              <a:rPr lang="en-US" dirty="0"/>
              <a:t>video: Video file, as typically used in &lt;video&gt;</a:t>
            </a:r>
          </a:p>
        </p:txBody>
      </p:sp>
    </p:spTree>
    <p:extLst>
      <p:ext uri="{BB962C8B-B14F-4D97-AF65-F5344CB8AC3E}">
        <p14:creationId xmlns:p14="http://schemas.microsoft.com/office/powerpoint/2010/main" val="30775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as</a:t>
            </a:r>
            <a:r>
              <a:rPr lang="en-US" b="1" dirty="0"/>
              <a:t> attribute</a:t>
            </a:r>
            <a:br>
              <a:rPr lang="en-US" b="1" dirty="0"/>
            </a:br>
            <a:r>
              <a:rPr lang="en-US" b="1" dirty="0"/>
              <a:t>Examples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&lt;link </a:t>
            </a:r>
            <a:r>
              <a:rPr lang="en-US" dirty="0" err="1"/>
              <a:t>rel</a:t>
            </a:r>
            <a:r>
              <a:rPr lang="en-US" dirty="0"/>
              <a:t>="prefetch" href="/style.css" </a:t>
            </a:r>
            <a:r>
              <a:rPr lang="en-US" b="1" dirty="0"/>
              <a:t>as="style" </a:t>
            </a:r>
            <a:r>
              <a:rPr lang="en-US" dirty="0"/>
              <a:t>/&gt;</a:t>
            </a:r>
          </a:p>
          <a:p>
            <a:r>
              <a:rPr lang="en-US" dirty="0"/>
              <a:t>&lt;link </a:t>
            </a:r>
            <a:r>
              <a:rPr lang="en-US" dirty="0" err="1"/>
              <a:t>rel</a:t>
            </a:r>
            <a:r>
              <a:rPr lang="en-US" dirty="0"/>
              <a:t>="preload" href="comic-sans.woff2" </a:t>
            </a:r>
            <a:r>
              <a:rPr lang="en-US" b="1" dirty="0"/>
              <a:t>as="font" </a:t>
            </a:r>
            <a:r>
              <a:rPr lang="en-US" dirty="0"/>
              <a:t>/&gt;</a:t>
            </a:r>
          </a:p>
          <a:p>
            <a:r>
              <a:rPr lang="en-US" dirty="0"/>
              <a:t>&lt;link </a:t>
            </a:r>
            <a:r>
              <a:rPr lang="en-US" dirty="0" err="1"/>
              <a:t>rel</a:t>
            </a:r>
            <a:r>
              <a:rPr lang="en-US" dirty="0"/>
              <a:t>="preload" href="main.js" </a:t>
            </a:r>
            <a:r>
              <a:rPr lang="en-US" b="1" dirty="0"/>
              <a:t>as="script"</a:t>
            </a:r>
            <a:r>
              <a:rPr lang="en-US" dirty="0"/>
              <a:t>&gt;</a:t>
            </a:r>
          </a:p>
        </p:txBody>
      </p:sp>
    </p:spTree>
    <p:extLst>
      <p:ext uri="{BB962C8B-B14F-4D97-AF65-F5344CB8AC3E}">
        <p14:creationId xmlns:p14="http://schemas.microsoft.com/office/powerpoint/2010/main" val="148153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r>
              <a:rPr lang="en-US" sz="9600" dirty="0"/>
              <a:t>TOP DIVIDER</a:t>
            </a:r>
          </a:p>
        </p:txBody>
      </p:sp>
    </p:spTree>
    <p:extLst>
      <p:ext uri="{BB962C8B-B14F-4D97-AF65-F5344CB8AC3E}">
        <p14:creationId xmlns:p14="http://schemas.microsoft.com/office/powerpoint/2010/main" val="1068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pPr algn="ctr"/>
            <a:r>
              <a:rPr lang="en-US" sz="9600" dirty="0"/>
              <a:t>The </a:t>
            </a:r>
            <a:r>
              <a:rPr lang="en-US" sz="9600" i="1" dirty="0" err="1"/>
              <a:t>pr</a:t>
            </a:r>
            <a:r>
              <a:rPr lang="en-US" sz="9600" dirty="0"/>
              <a:t> Attribute</a:t>
            </a:r>
          </a:p>
        </p:txBody>
      </p:sp>
    </p:spTree>
    <p:extLst>
      <p:ext uri="{BB962C8B-B14F-4D97-AF65-F5344CB8AC3E}">
        <p14:creationId xmlns:p14="http://schemas.microsoft.com/office/powerpoint/2010/main" val="157893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err="1"/>
              <a:t>pr</a:t>
            </a:r>
            <a:r>
              <a:rPr lang="en-US" b="1" dirty="0"/>
              <a:t> attribute</a:t>
            </a:r>
          </a:p>
        </p:txBody>
      </p:sp>
      <p:sp>
        <p:nvSpPr>
          <p:cNvPr id="14" name="Content Placeholder 13"/>
          <p:cNvSpPr>
            <a:spLocks noGrp="1"/>
          </p:cNvSpPr>
          <p:nvPr>
            <p:ph idx="1"/>
          </p:nvPr>
        </p:nvSpPr>
        <p:spPr>
          <a:xfrm>
            <a:off x="1522413" y="1904999"/>
            <a:ext cx="9134391" cy="2667001"/>
          </a:xfrm>
        </p:spPr>
        <p:txBody>
          <a:bodyPr>
            <a:normAutofit/>
          </a:bodyPr>
          <a:lstStyle/>
          <a:p>
            <a:r>
              <a:rPr lang="en-US" dirty="0"/>
              <a:t>Used to indicate the probability a given resource will be necessary</a:t>
            </a:r>
          </a:p>
          <a:p>
            <a:r>
              <a:rPr lang="en-US" dirty="0"/>
              <a:t>Can be used with every resource hint except </a:t>
            </a:r>
            <a:r>
              <a:rPr lang="en-US" b="1" dirty="0"/>
              <a:t>preload</a:t>
            </a:r>
          </a:p>
          <a:p>
            <a:r>
              <a:rPr lang="en-US" dirty="0"/>
              <a:t>In a resource constrained device, the browser may decide to only execute high probability hints</a:t>
            </a:r>
          </a:p>
          <a:p>
            <a:r>
              <a:rPr lang="en-US" dirty="0"/>
              <a:t>expects a float value in the [0.0-1.0] range</a:t>
            </a:r>
          </a:p>
        </p:txBody>
      </p:sp>
      <p:sp>
        <p:nvSpPr>
          <p:cNvPr id="2" name="TextBox 1">
            <a:extLst>
              <a:ext uri="{FF2B5EF4-FFF2-40B4-BE49-F238E27FC236}">
                <a16:creationId xmlns:a16="http://schemas.microsoft.com/office/drawing/2014/main" id="{37F7D25B-08B3-44F3-97B9-62CAD5552B7D}"/>
              </a:ext>
            </a:extLst>
          </p:cNvPr>
          <p:cNvSpPr txBox="1"/>
          <p:nvPr/>
        </p:nvSpPr>
        <p:spPr>
          <a:xfrm>
            <a:off x="1522413" y="4724399"/>
            <a:ext cx="8986796" cy="830997"/>
          </a:xfrm>
          <a:prstGeom prst="rect">
            <a:avLst/>
          </a:prstGeom>
          <a:noFill/>
        </p:spPr>
        <p:txBody>
          <a:bodyPr wrap="square" rtlCol="0">
            <a:spAutoFit/>
          </a:bodyPr>
          <a:lstStyle/>
          <a:p>
            <a:r>
              <a:rPr lang="en-US" sz="2400" u="sng" dirty="0"/>
              <a:t>Code example</a:t>
            </a:r>
            <a:br>
              <a:rPr lang="en-US" sz="2400" dirty="0"/>
            </a:br>
            <a:r>
              <a:rPr lang="en-US" sz="2400" dirty="0"/>
              <a:t>&lt;link </a:t>
            </a:r>
            <a:r>
              <a:rPr lang="en-US" sz="2400" dirty="0" err="1"/>
              <a:t>rel</a:t>
            </a:r>
            <a:r>
              <a:rPr lang="en-US" sz="2400" dirty="0"/>
              <a:t>="prefetch" href="//example.com/next-page.html" </a:t>
            </a:r>
            <a:r>
              <a:rPr lang="en-US" sz="2400" b="1" dirty="0" err="1"/>
              <a:t>pr</a:t>
            </a:r>
            <a:r>
              <a:rPr lang="en-US" sz="2400" b="1" dirty="0"/>
              <a:t>="0.75"</a:t>
            </a:r>
            <a:r>
              <a:rPr lang="en-US" sz="2400" dirty="0"/>
              <a:t>&gt;</a:t>
            </a:r>
          </a:p>
        </p:txBody>
      </p:sp>
    </p:spTree>
    <p:extLst>
      <p:ext uri="{BB962C8B-B14F-4D97-AF65-F5344CB8AC3E}">
        <p14:creationId xmlns:p14="http://schemas.microsoft.com/office/powerpoint/2010/main" val="740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2514600"/>
            <a:ext cx="8839200" cy="1828800"/>
          </a:xfrm>
        </p:spPr>
        <p:txBody>
          <a:bodyPr>
            <a:normAutofit fontScale="90000"/>
          </a:bodyPr>
          <a:lstStyle/>
          <a:p>
            <a:r>
              <a:rPr lang="en-US" sz="9600" dirty="0"/>
              <a:t>BOTTOM DIVIDER</a:t>
            </a:r>
          </a:p>
        </p:txBody>
      </p:sp>
    </p:spTree>
    <p:extLst>
      <p:ext uri="{BB962C8B-B14F-4D97-AF65-F5344CB8AC3E}">
        <p14:creationId xmlns:p14="http://schemas.microsoft.com/office/powerpoint/2010/main" val="227331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132012" y="2514600"/>
            <a:ext cx="7315200" cy="1828800"/>
          </a:xfrm>
        </p:spPr>
        <p:txBody>
          <a:bodyPr>
            <a:normAutofit fontScale="90000"/>
          </a:bodyPr>
          <a:lstStyle/>
          <a:p>
            <a:pPr algn="ctr"/>
            <a:r>
              <a:rPr lang="en-US" sz="9600" dirty="0"/>
              <a:t>4. When To Use Resource Hints</a:t>
            </a:r>
          </a:p>
        </p:txBody>
      </p:sp>
    </p:spTree>
    <p:extLst>
      <p:ext uri="{BB962C8B-B14F-4D97-AF65-F5344CB8AC3E}">
        <p14:creationId xmlns:p14="http://schemas.microsoft.com/office/powerpoint/2010/main" val="156682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When to use resource hints?</a:t>
            </a:r>
          </a:p>
        </p:txBody>
      </p:sp>
      <p:sp>
        <p:nvSpPr>
          <p:cNvPr id="14" name="Content Placeholder 13"/>
          <p:cNvSpPr>
            <a:spLocks noGrp="1"/>
          </p:cNvSpPr>
          <p:nvPr>
            <p:ph idx="1"/>
          </p:nvPr>
        </p:nvSpPr>
        <p:spPr>
          <a:xfrm>
            <a:off x="1522413" y="1904999"/>
            <a:ext cx="9134391" cy="4419601"/>
          </a:xfrm>
        </p:spPr>
        <p:txBody>
          <a:bodyPr/>
          <a:lstStyle/>
          <a:p>
            <a:r>
              <a:rPr lang="en-US" dirty="0"/>
              <a:t>As developers, we know our applications better than the browser does. We can use our knowledge to inform the browser about core resources to expedite downloading of those resources.</a:t>
            </a:r>
          </a:p>
          <a:p>
            <a:r>
              <a:rPr lang="en-US" dirty="0"/>
              <a:t>Questions to ask yourself and your team are:</a:t>
            </a:r>
          </a:p>
          <a:p>
            <a:pPr lvl="1"/>
            <a:r>
              <a:rPr lang="en-US" dirty="0"/>
              <a:t>Which are the most critical resources on each page?</a:t>
            </a:r>
          </a:p>
          <a:p>
            <a:pPr lvl="1"/>
            <a:r>
              <a:rPr lang="en-US" dirty="0"/>
              <a:t>What actions trigger the download of additional content?</a:t>
            </a:r>
          </a:p>
          <a:p>
            <a:pPr lvl="1"/>
            <a:r>
              <a:rPr lang="en-US" dirty="0"/>
              <a:t>Which assets are on the critical rendering path?</a:t>
            </a:r>
          </a:p>
          <a:p>
            <a:pPr lvl="1"/>
            <a:r>
              <a:rPr lang="en-US" dirty="0"/>
              <a:t>Which are the most visited pages?</a:t>
            </a:r>
          </a:p>
          <a:p>
            <a:pPr lvl="1"/>
            <a:r>
              <a:rPr lang="en-US" dirty="0"/>
              <a:t>What is the journey your users take to conversion?</a:t>
            </a:r>
          </a:p>
          <a:p>
            <a:pPr lvl="1"/>
            <a:r>
              <a:rPr lang="en-US" dirty="0"/>
              <a:t>What is the frequency of a certain action?</a:t>
            </a:r>
          </a:p>
          <a:p>
            <a:endParaRPr lang="en-US" dirty="0"/>
          </a:p>
        </p:txBody>
      </p:sp>
    </p:spTree>
    <p:extLst>
      <p:ext uri="{BB962C8B-B14F-4D97-AF65-F5344CB8AC3E}">
        <p14:creationId xmlns:p14="http://schemas.microsoft.com/office/powerpoint/2010/main" val="277038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err="1"/>
              <a:t>dns</a:t>
            </a:r>
            <a:r>
              <a:rPr lang="en-US" b="1" dirty="0"/>
              <a:t>-prefetch</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dirty="0" err="1"/>
              <a:t>dns</a:t>
            </a:r>
            <a:r>
              <a:rPr lang="en-US" dirty="0"/>
              <a:t>-prefetching is the process of initiating the DNS resolution of each domain where a site has hosted resources, before the browser </a:t>
            </a:r>
            <a:r>
              <a:rPr lang="en-US" i="1" u="sng" dirty="0"/>
              <a:t>may</a:t>
            </a:r>
            <a:r>
              <a:rPr lang="en-US" dirty="0"/>
              <a:t> make a request for them, with the goal to save the DNS resolution time when the resource is needed on the page. </a:t>
            </a:r>
          </a:p>
          <a:p>
            <a:pPr marL="0" indent="0">
              <a:buNone/>
            </a:pPr>
            <a:r>
              <a:rPr lang="en-US" dirty="0"/>
              <a:t>DNS resolution only affects the first resource downloaded from that domain, but it still matters. If you perform a DNS resolution in advance, you’ll save that time and load that resource faster.</a:t>
            </a:r>
          </a:p>
        </p:txBody>
      </p:sp>
    </p:spTree>
    <p:extLst>
      <p:ext uri="{BB962C8B-B14F-4D97-AF65-F5344CB8AC3E}">
        <p14:creationId xmlns:p14="http://schemas.microsoft.com/office/powerpoint/2010/main" val="365320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When to use resource hints?</a:t>
            </a:r>
          </a:p>
        </p:txBody>
      </p:sp>
      <p:sp>
        <p:nvSpPr>
          <p:cNvPr id="14" name="Content Placeholder 13"/>
          <p:cNvSpPr>
            <a:spLocks noGrp="1"/>
          </p:cNvSpPr>
          <p:nvPr>
            <p:ph idx="1"/>
          </p:nvPr>
        </p:nvSpPr>
        <p:spPr>
          <a:xfrm>
            <a:off x="1522413" y="1904999"/>
            <a:ext cx="5562599" cy="457201"/>
          </a:xfrm>
        </p:spPr>
        <p:txBody>
          <a:bodyPr/>
          <a:lstStyle/>
          <a:p>
            <a:pPr marL="0" indent="0">
              <a:buNone/>
            </a:pPr>
            <a:r>
              <a:rPr lang="en-US" dirty="0"/>
              <a:t>The greatest requirement for their use is…</a:t>
            </a:r>
          </a:p>
          <a:p>
            <a:endParaRPr lang="en-US" dirty="0"/>
          </a:p>
        </p:txBody>
      </p:sp>
      <p:pic>
        <p:nvPicPr>
          <p:cNvPr id="5" name="Picture 4">
            <a:extLst>
              <a:ext uri="{FF2B5EF4-FFF2-40B4-BE49-F238E27FC236}">
                <a16:creationId xmlns:a16="http://schemas.microsoft.com/office/drawing/2014/main" id="{FB59C98B-E638-471A-8B65-BE29FDE11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014" y="2288403"/>
            <a:ext cx="4414796" cy="4414796"/>
          </a:xfrm>
          <a:prstGeom prst="rect">
            <a:avLst/>
          </a:prstGeom>
        </p:spPr>
      </p:pic>
    </p:spTree>
    <p:extLst>
      <p:ext uri="{BB962C8B-B14F-4D97-AF65-F5344CB8AC3E}">
        <p14:creationId xmlns:p14="http://schemas.microsoft.com/office/powerpoint/2010/main" val="391537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132012" y="2514600"/>
            <a:ext cx="7924800" cy="1828800"/>
          </a:xfrm>
        </p:spPr>
        <p:txBody>
          <a:bodyPr>
            <a:normAutofit fontScale="90000"/>
          </a:bodyPr>
          <a:lstStyle/>
          <a:p>
            <a:pPr algn="ctr"/>
            <a:r>
              <a:rPr lang="en-US" sz="9600" dirty="0"/>
              <a:t>Contact Info and Helpful Links</a:t>
            </a:r>
          </a:p>
        </p:txBody>
      </p:sp>
    </p:spTree>
    <p:extLst>
      <p:ext uri="{BB962C8B-B14F-4D97-AF65-F5344CB8AC3E}">
        <p14:creationId xmlns:p14="http://schemas.microsoft.com/office/powerpoint/2010/main" val="369091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Helpful links used while researching</a:t>
            </a:r>
          </a:p>
        </p:txBody>
      </p:sp>
      <p:sp>
        <p:nvSpPr>
          <p:cNvPr id="14" name="Content Placeholder 13"/>
          <p:cNvSpPr>
            <a:spLocks noGrp="1"/>
          </p:cNvSpPr>
          <p:nvPr>
            <p:ph idx="1"/>
          </p:nvPr>
        </p:nvSpPr>
        <p:spPr/>
        <p:txBody>
          <a:bodyPr/>
          <a:lstStyle/>
          <a:p>
            <a:r>
              <a:rPr lang="en-US" dirty="0">
                <a:hlinkClick r:id="rId2"/>
              </a:rPr>
              <a:t>https://3perf.com/blog/link-rels/</a:t>
            </a:r>
            <a:endParaRPr lang="en-US" dirty="0"/>
          </a:p>
          <a:p>
            <a:r>
              <a:rPr lang="en-US" dirty="0">
                <a:hlinkClick r:id="rId3"/>
              </a:rPr>
              <a:t>https://medium.com/@luisvieira_gmr/html5-prefetch-1e54f6dda15d</a:t>
            </a:r>
            <a:endParaRPr lang="en-US" dirty="0"/>
          </a:p>
          <a:p>
            <a:r>
              <a:rPr lang="en-US" dirty="0">
                <a:hlinkClick r:id="rId4"/>
              </a:rPr>
              <a:t>https://css-tricks.com/prefetching-preloading-prebrowsing/</a:t>
            </a:r>
            <a:endParaRPr lang="en-US" dirty="0"/>
          </a:p>
          <a:p>
            <a:r>
              <a:rPr lang="en-US" dirty="0">
                <a:hlinkClick r:id="rId5"/>
              </a:rPr>
              <a:t>https://developer.mozilla.org/en-US/docs/Web/HTML/Preloading_content#What_types_of_content_can_be_preloaded</a:t>
            </a:r>
            <a:endParaRPr lang="en-US" dirty="0"/>
          </a:p>
        </p:txBody>
      </p:sp>
    </p:spTree>
    <p:extLst>
      <p:ext uri="{BB962C8B-B14F-4D97-AF65-F5344CB8AC3E}">
        <p14:creationId xmlns:p14="http://schemas.microsoft.com/office/powerpoint/2010/main" val="229357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 am Tony Mangino</a:t>
            </a:r>
          </a:p>
        </p:txBody>
      </p:sp>
      <p:sp>
        <p:nvSpPr>
          <p:cNvPr id="14" name="Content Placeholder 13"/>
          <p:cNvSpPr>
            <a:spLocks noGrp="1"/>
          </p:cNvSpPr>
          <p:nvPr>
            <p:ph idx="1"/>
          </p:nvPr>
        </p:nvSpPr>
        <p:spPr>
          <a:xfrm>
            <a:off x="1522413" y="1904999"/>
            <a:ext cx="9134391" cy="4419601"/>
          </a:xfrm>
        </p:spPr>
        <p:txBody>
          <a:bodyPr/>
          <a:lstStyle/>
          <a:p>
            <a:r>
              <a:rPr lang="en-US" dirty="0"/>
              <a:t>Email me at </a:t>
            </a:r>
            <a:r>
              <a:rPr lang="en-US" dirty="0">
                <a:hlinkClick r:id="rId2"/>
              </a:rPr>
              <a:t>tm13089@gmail.com</a:t>
            </a:r>
            <a:endParaRPr lang="en-US" dirty="0"/>
          </a:p>
          <a:p>
            <a:r>
              <a:rPr lang="en-US" dirty="0"/>
              <a:t>This PowerPoint is on GitHub at foo</a:t>
            </a:r>
          </a:p>
          <a:p>
            <a:r>
              <a:rPr lang="en-US" dirty="0"/>
              <a:t>Find me on LinkedIn at </a:t>
            </a:r>
            <a:r>
              <a:rPr lang="en-US" dirty="0">
                <a:hlinkClick r:id="rId3"/>
              </a:rPr>
              <a:t>www.linkedin.com/in/tonymangino</a:t>
            </a:r>
            <a:r>
              <a:rPr lang="en-US" dirty="0"/>
              <a:t> </a:t>
            </a:r>
          </a:p>
        </p:txBody>
      </p:sp>
    </p:spTree>
    <p:extLst>
      <p:ext uri="{BB962C8B-B14F-4D97-AF65-F5344CB8AC3E}">
        <p14:creationId xmlns:p14="http://schemas.microsoft.com/office/powerpoint/2010/main" val="414089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1C3E4-48C3-4D2D-B747-B116AFD90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078" y="0"/>
            <a:ext cx="8466667" cy="6858000"/>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Chart</a:t>
            </a:r>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426050944"/>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654082240"/>
              </p:ext>
            </p:extLst>
          </p:nvPr>
        </p:nvGraphicFramePr>
        <p:xfrm>
          <a:off x="6229350" y="1905000"/>
          <a:ext cx="4419600" cy="2057400"/>
        </p:xfrm>
        <a:graphic>
          <a:graphicData uri="http://schemas.openxmlformats.org/drawingml/2006/table">
            <a:tbl>
              <a:tblPr firstRow="1" bandRow="1">
                <a:tableStyleId>{073A0DAA-6AF3-43AB-8588-CEC1D06C72B9}</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143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14350">
                <a:tc>
                  <a:txBody>
                    <a:bodyPr/>
                    <a:lstStyle/>
                    <a:p>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143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SmartArt</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5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DNS resolution occurs in the background</a:t>
            </a:r>
          </a:p>
          <a:p>
            <a:r>
              <a:rPr lang="en-US" dirty="0"/>
              <a:t>Save time when new, external resource requested (20-120ms)</a:t>
            </a:r>
          </a:p>
          <a:p>
            <a:r>
              <a:rPr lang="en-US" dirty="0"/>
              <a:t>Lightweight expense versus opening/keeping connection</a:t>
            </a:r>
          </a:p>
          <a:p>
            <a:r>
              <a:rPr lang="en-US" dirty="0"/>
              <a:t>Initiate resolution of resources the browser will not be aware of when parsing page</a:t>
            </a:r>
          </a:p>
          <a:p>
            <a:r>
              <a:rPr lang="en-US" dirty="0"/>
              <a:t>Strong browser support</a:t>
            </a:r>
          </a:p>
        </p:txBody>
      </p:sp>
    </p:spTree>
    <p:extLst>
      <p:ext uri="{BB962C8B-B14F-4D97-AF65-F5344CB8AC3E}">
        <p14:creationId xmlns:p14="http://schemas.microsoft.com/office/powerpoint/2010/main" val="227958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35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2" name="Picture Placeholder 1"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The browser is not required to follow a &lt;link </a:t>
            </a:r>
            <a:r>
              <a:rPr lang="en-US" dirty="0" err="1"/>
              <a:t>rel</a:t>
            </a:r>
            <a:r>
              <a:rPr lang="en-US" dirty="0"/>
              <a:t>=“</a:t>
            </a:r>
            <a:r>
              <a:rPr lang="en-US" dirty="0" err="1"/>
              <a:t>dns</a:t>
            </a:r>
            <a:r>
              <a:rPr lang="en-US" dirty="0"/>
              <a:t>-prefetch”&gt; instruction. This means it can decide not to perform the DNS resolve.</a:t>
            </a:r>
          </a:p>
          <a:p>
            <a:pPr lvl="1"/>
            <a:r>
              <a:rPr lang="en-US" dirty="0"/>
              <a:t>Therefore, pages that use resources must still have &lt;link&gt;’s to those resources.</a:t>
            </a:r>
          </a:p>
          <a:p>
            <a:r>
              <a:rPr lang="en-US" dirty="0"/>
              <a:t>Using both the </a:t>
            </a:r>
            <a:r>
              <a:rPr lang="en-US" b="1" dirty="0" err="1"/>
              <a:t>dns</a:t>
            </a:r>
            <a:r>
              <a:rPr lang="en-US" b="1" dirty="0"/>
              <a:t>-prefetch</a:t>
            </a:r>
            <a:r>
              <a:rPr lang="en-US" dirty="0"/>
              <a:t> and </a:t>
            </a:r>
            <a:r>
              <a:rPr lang="en-US" b="1" dirty="0" err="1"/>
              <a:t>preconnect</a:t>
            </a:r>
            <a:r>
              <a:rPr lang="en-US" dirty="0"/>
              <a:t> tags for the same domain is not useful as </a:t>
            </a:r>
            <a:r>
              <a:rPr lang="en-US" b="1" dirty="0" err="1"/>
              <a:t>preconnect</a:t>
            </a:r>
            <a:r>
              <a:rPr lang="en-US" dirty="0"/>
              <a:t> does everything </a:t>
            </a:r>
            <a:r>
              <a:rPr lang="en-US" b="1" dirty="0" err="1"/>
              <a:t>dns</a:t>
            </a:r>
            <a:r>
              <a:rPr lang="en-US" b="1" dirty="0"/>
              <a:t>-prefetch</a:t>
            </a:r>
            <a:r>
              <a:rPr lang="en-US" dirty="0"/>
              <a:t> does and more</a:t>
            </a:r>
          </a:p>
          <a:p>
            <a:pPr lvl="1"/>
            <a:r>
              <a:rPr lang="en-US" dirty="0"/>
              <a:t>Exceptions:</a:t>
            </a:r>
          </a:p>
          <a:p>
            <a:pPr lvl="2"/>
            <a:r>
              <a:rPr lang="en-US" dirty="0"/>
              <a:t>You want to support older browsers (see caniuse.com charts that follow)</a:t>
            </a:r>
          </a:p>
          <a:p>
            <a:pPr lvl="2"/>
            <a:r>
              <a:rPr lang="en-US" dirty="0"/>
              <a:t>You want to speed up more than 4 domains without the expense of opening and keeping a connection</a:t>
            </a:r>
          </a:p>
        </p:txBody>
      </p:sp>
    </p:spTree>
    <p:extLst>
      <p:ext uri="{BB962C8B-B14F-4D97-AF65-F5344CB8AC3E}">
        <p14:creationId xmlns:p14="http://schemas.microsoft.com/office/powerpoint/2010/main" val="58124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6255</TotalTime>
  <Words>4767</Words>
  <Application>Microsoft Office PowerPoint</Application>
  <PresentationFormat>Custom</PresentationFormat>
  <Paragraphs>623</Paragraphs>
  <Slides>83</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Consolas</vt:lpstr>
      <vt:lpstr>Corbel</vt:lpstr>
      <vt:lpstr>Digital Blue Tunnel 16x9</vt:lpstr>
      <vt:lpstr>Resource Hints</vt:lpstr>
      <vt:lpstr>Presentation Summary</vt:lpstr>
      <vt:lpstr>1. What Are Resource Hints?</vt:lpstr>
      <vt:lpstr>What are resource hints?</vt:lpstr>
      <vt:lpstr>2. What Resource Hints Are There?</vt:lpstr>
      <vt:lpstr>dns-prefetch</vt:lpstr>
      <vt:lpstr>What resource hints are there? dns-prefetch</vt:lpstr>
      <vt:lpstr>dns-prefetch: Benefits</vt:lpstr>
      <vt:lpstr>dns-prefetch: Be aware of</vt:lpstr>
      <vt:lpstr>dns-prefetch: dns-prefetch, preconnect Exception Example</vt:lpstr>
      <vt:lpstr>dns-prefetch: How it works</vt:lpstr>
      <vt:lpstr>dns-prefetch: Example – JavaScript Issue</vt:lpstr>
      <vt:lpstr>dns-prefetch: Example – JavaScript Resolution</vt:lpstr>
      <vt:lpstr>dns-prefetch: Example – Google Fonts Issue part I</vt:lpstr>
      <vt:lpstr>dns-prefetch: Example – Google Fonts Issue part II</vt:lpstr>
      <vt:lpstr>dns-prefetch: Example – Google Fonts Resolution</vt:lpstr>
      <vt:lpstr>dns-prefetch: 10,000 ft. view, sans prefetching</vt:lpstr>
      <vt:lpstr>dns-prefetch: 10,000 ft. view, prefetching salvation</vt:lpstr>
      <vt:lpstr>dns-prefetch: When to use?</vt:lpstr>
      <vt:lpstr>dns-prefetch: caniuse.com – Sept 9, 2019</vt:lpstr>
      <vt:lpstr>preconnect</vt:lpstr>
      <vt:lpstr>What resource hints are there? preconnect</vt:lpstr>
      <vt:lpstr>preconnect: Benefits</vt:lpstr>
      <vt:lpstr>preconnect: Be aware of</vt:lpstr>
      <vt:lpstr>preconnect: How it works</vt:lpstr>
      <vt:lpstr>preconnect: Example – JavaScript Issue</vt:lpstr>
      <vt:lpstr>preconnect: Example – JavaScript Resolution</vt:lpstr>
      <vt:lpstr>preconnect: 10,000 ft. view, sans preconnecting</vt:lpstr>
      <vt:lpstr>preconnect: 10,000 ft. view, preconnecting salvation</vt:lpstr>
      <vt:lpstr>preconnect: When to use</vt:lpstr>
      <vt:lpstr>preconnect: caniuse.com – Oct. 22, 2019</vt:lpstr>
      <vt:lpstr>prefetch</vt:lpstr>
      <vt:lpstr>What resource hints are there? prefetch</vt:lpstr>
      <vt:lpstr>prefetch: Benefits</vt:lpstr>
      <vt:lpstr>prefetch: Be aware of</vt:lpstr>
      <vt:lpstr>prefetch: How it works</vt:lpstr>
      <vt:lpstr>prefetch: Resource request sequence: issue</vt:lpstr>
      <vt:lpstr>prefetch: Resource request sequence: resolution</vt:lpstr>
      <vt:lpstr>prefetch: When to use</vt:lpstr>
      <vt:lpstr>prefetch: caniuse.com – Oct. 28, 2019</vt:lpstr>
      <vt:lpstr>preload</vt:lpstr>
      <vt:lpstr>What resource hints are there? preload</vt:lpstr>
      <vt:lpstr>preload: Benefits</vt:lpstr>
      <vt:lpstr>preload: Be aware of</vt:lpstr>
      <vt:lpstr>preload: How it works</vt:lpstr>
      <vt:lpstr>preload: Page resource usage: issue</vt:lpstr>
      <vt:lpstr>preload: Page resource usage: resolution</vt:lpstr>
      <vt:lpstr>preload: When to use</vt:lpstr>
      <vt:lpstr>preload: caniuse.com – Oct. 30, 2019</vt:lpstr>
      <vt:lpstr>prerender</vt:lpstr>
      <vt:lpstr>What resource hints are there? prerender</vt:lpstr>
      <vt:lpstr>prerender: Benefits</vt:lpstr>
      <vt:lpstr>prerender: Be aware of</vt:lpstr>
      <vt:lpstr>preload: How it works</vt:lpstr>
      <vt:lpstr>prerender: Page request sequence: issue</vt:lpstr>
      <vt:lpstr>prerender: Page request sequence: resolution</vt:lpstr>
      <vt:lpstr>prerender: When to use</vt:lpstr>
      <vt:lpstr>prerender: caniuse.com – Nov. 7, 2019</vt:lpstr>
      <vt:lpstr>3. Hints Inside of Hints</vt:lpstr>
      <vt:lpstr>The as Attribute</vt:lpstr>
      <vt:lpstr>The as attribute</vt:lpstr>
      <vt:lpstr>The as attribute Possible values</vt:lpstr>
      <vt:lpstr>The as attribute Examples</vt:lpstr>
      <vt:lpstr>TOP DIVIDER</vt:lpstr>
      <vt:lpstr>The pr Attribute</vt:lpstr>
      <vt:lpstr>The pr attribute</vt:lpstr>
      <vt:lpstr>BOTTOM DIVIDER</vt:lpstr>
      <vt:lpstr>4. When To Use Resource Hints</vt:lpstr>
      <vt:lpstr>When to use resource hints?</vt:lpstr>
      <vt:lpstr>When to use resource hints?</vt:lpstr>
      <vt:lpstr>Contact Info and Helpful Links</vt:lpstr>
      <vt:lpstr>Helpful links used while researching</vt:lpstr>
      <vt:lpstr>I am Tony Mangino</vt:lpstr>
      <vt:lpstr>PowerPoint Presentation</vt:lpstr>
      <vt:lpstr>Title and Content Layout with Chart</vt:lpstr>
      <vt:lpstr>Two Content Layout with Table</vt:lpstr>
      <vt:lpstr>Title and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Mangino, Tony</dc:creator>
  <cp:lastModifiedBy>Mangino, Tony</cp:lastModifiedBy>
  <cp:revision>267</cp:revision>
  <dcterms:created xsi:type="dcterms:W3CDTF">2019-10-07T20:15:43Z</dcterms:created>
  <dcterms:modified xsi:type="dcterms:W3CDTF">2019-11-12T15:07:51Z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