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4" r:id="rId5"/>
    <p:sldId id="265" r:id="rId6"/>
    <p:sldId id="266" r:id="rId7"/>
    <p:sldId id="267" r:id="rId8"/>
    <p:sldId id="268" r:id="rId9"/>
    <p:sldId id="263" r:id="rId10"/>
    <p:sldId id="270" r:id="rId11"/>
    <p:sldId id="269"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101"/>
    <a:srgbClr val="DF2420"/>
    <a:srgbClr val="2A2A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60"/>
  </p:normalViewPr>
  <p:slideViewPr>
    <p:cSldViewPr snapToGrid="0">
      <p:cViewPr varScale="1">
        <p:scale>
          <a:sx n="110" d="100"/>
          <a:sy n="110" d="100"/>
        </p:scale>
        <p:origin x="5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D517E-F807-435C-8770-94177BDD8E2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67625C4A-FBF2-48AB-A018-44DED8DF29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8BAA12C-A92E-483D-A7D5-2894E824801A}"/>
              </a:ext>
            </a:extLst>
          </p:cNvPr>
          <p:cNvSpPr>
            <a:spLocks noGrp="1"/>
          </p:cNvSpPr>
          <p:nvPr>
            <p:ph type="dt" sz="half" idx="10"/>
          </p:nvPr>
        </p:nvSpPr>
        <p:spPr/>
        <p:txBody>
          <a:bodyPr/>
          <a:lstStyle/>
          <a:p>
            <a:fld id="{89307A4D-B226-4BA3-962E-BF8260B31A73}" type="datetimeFigureOut">
              <a:rPr lang="es-ES" smtClean="0"/>
              <a:t>30/11/2021</a:t>
            </a:fld>
            <a:endParaRPr lang="es-ES"/>
          </a:p>
        </p:txBody>
      </p:sp>
      <p:sp>
        <p:nvSpPr>
          <p:cNvPr id="5" name="Marcador de pie de página 4">
            <a:extLst>
              <a:ext uri="{FF2B5EF4-FFF2-40B4-BE49-F238E27FC236}">
                <a16:creationId xmlns:a16="http://schemas.microsoft.com/office/drawing/2014/main" id="{7F0C3D6A-D80F-46A7-A97D-56C3738F9FE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0F50CA3-37E2-48CA-AB17-06166E9C3B10}"/>
              </a:ext>
            </a:extLst>
          </p:cNvPr>
          <p:cNvSpPr>
            <a:spLocks noGrp="1"/>
          </p:cNvSpPr>
          <p:nvPr>
            <p:ph type="sldNum" sz="quarter" idx="12"/>
          </p:nvPr>
        </p:nvSpPr>
        <p:spPr/>
        <p:txBody>
          <a:bodyPr/>
          <a:lstStyle/>
          <a:p>
            <a:fld id="{ADCADE2D-90AF-4257-8688-6A6D21D4A337}" type="slidenum">
              <a:rPr lang="es-ES" smtClean="0"/>
              <a:t>‹Nº›</a:t>
            </a:fld>
            <a:endParaRPr lang="es-ES"/>
          </a:p>
        </p:txBody>
      </p:sp>
    </p:spTree>
    <p:extLst>
      <p:ext uri="{BB962C8B-B14F-4D97-AF65-F5344CB8AC3E}">
        <p14:creationId xmlns:p14="http://schemas.microsoft.com/office/powerpoint/2010/main" val="68879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BCD218-E866-4F36-B3F0-B4B0E63EAEF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1788C74-A7DF-4B94-B673-534DB8BFF87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C1F3F0E-6FE0-42FA-BD96-C48DBC07BFED}"/>
              </a:ext>
            </a:extLst>
          </p:cNvPr>
          <p:cNvSpPr>
            <a:spLocks noGrp="1"/>
          </p:cNvSpPr>
          <p:nvPr>
            <p:ph type="dt" sz="half" idx="10"/>
          </p:nvPr>
        </p:nvSpPr>
        <p:spPr/>
        <p:txBody>
          <a:bodyPr/>
          <a:lstStyle/>
          <a:p>
            <a:fld id="{89307A4D-B226-4BA3-962E-BF8260B31A73}" type="datetimeFigureOut">
              <a:rPr lang="es-ES" smtClean="0"/>
              <a:t>30/11/2021</a:t>
            </a:fld>
            <a:endParaRPr lang="es-ES"/>
          </a:p>
        </p:txBody>
      </p:sp>
      <p:sp>
        <p:nvSpPr>
          <p:cNvPr id="5" name="Marcador de pie de página 4">
            <a:extLst>
              <a:ext uri="{FF2B5EF4-FFF2-40B4-BE49-F238E27FC236}">
                <a16:creationId xmlns:a16="http://schemas.microsoft.com/office/drawing/2014/main" id="{0841AB48-B697-47E9-87E0-2360A469E40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51476EC-EDA6-4FB3-B1C2-2ED5A13AEF07}"/>
              </a:ext>
            </a:extLst>
          </p:cNvPr>
          <p:cNvSpPr>
            <a:spLocks noGrp="1"/>
          </p:cNvSpPr>
          <p:nvPr>
            <p:ph type="sldNum" sz="quarter" idx="12"/>
          </p:nvPr>
        </p:nvSpPr>
        <p:spPr/>
        <p:txBody>
          <a:bodyPr/>
          <a:lstStyle/>
          <a:p>
            <a:fld id="{ADCADE2D-90AF-4257-8688-6A6D21D4A337}" type="slidenum">
              <a:rPr lang="es-ES" smtClean="0"/>
              <a:t>‹Nº›</a:t>
            </a:fld>
            <a:endParaRPr lang="es-ES"/>
          </a:p>
        </p:txBody>
      </p:sp>
    </p:spTree>
    <p:extLst>
      <p:ext uri="{BB962C8B-B14F-4D97-AF65-F5344CB8AC3E}">
        <p14:creationId xmlns:p14="http://schemas.microsoft.com/office/powerpoint/2010/main" val="958558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0743BF2-DC16-4917-A9BD-FAC9E7F3801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B5AE0F1-0ACA-4936-A30E-B79AAFC8AE9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273882E-7761-4C6C-B3A3-147C5661C675}"/>
              </a:ext>
            </a:extLst>
          </p:cNvPr>
          <p:cNvSpPr>
            <a:spLocks noGrp="1"/>
          </p:cNvSpPr>
          <p:nvPr>
            <p:ph type="dt" sz="half" idx="10"/>
          </p:nvPr>
        </p:nvSpPr>
        <p:spPr/>
        <p:txBody>
          <a:bodyPr/>
          <a:lstStyle/>
          <a:p>
            <a:fld id="{89307A4D-B226-4BA3-962E-BF8260B31A73}" type="datetimeFigureOut">
              <a:rPr lang="es-ES" smtClean="0"/>
              <a:t>30/11/2021</a:t>
            </a:fld>
            <a:endParaRPr lang="es-ES"/>
          </a:p>
        </p:txBody>
      </p:sp>
      <p:sp>
        <p:nvSpPr>
          <p:cNvPr id="5" name="Marcador de pie de página 4">
            <a:extLst>
              <a:ext uri="{FF2B5EF4-FFF2-40B4-BE49-F238E27FC236}">
                <a16:creationId xmlns:a16="http://schemas.microsoft.com/office/drawing/2014/main" id="{75209452-8370-4101-9F5B-8FC8C3E9B96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EDD21E1-3B27-4FB1-9397-50A6E97EB632}"/>
              </a:ext>
            </a:extLst>
          </p:cNvPr>
          <p:cNvSpPr>
            <a:spLocks noGrp="1"/>
          </p:cNvSpPr>
          <p:nvPr>
            <p:ph type="sldNum" sz="quarter" idx="12"/>
          </p:nvPr>
        </p:nvSpPr>
        <p:spPr/>
        <p:txBody>
          <a:bodyPr/>
          <a:lstStyle/>
          <a:p>
            <a:fld id="{ADCADE2D-90AF-4257-8688-6A6D21D4A337}" type="slidenum">
              <a:rPr lang="es-ES" smtClean="0"/>
              <a:t>‹Nº›</a:t>
            </a:fld>
            <a:endParaRPr lang="es-ES"/>
          </a:p>
        </p:txBody>
      </p:sp>
    </p:spTree>
    <p:extLst>
      <p:ext uri="{BB962C8B-B14F-4D97-AF65-F5344CB8AC3E}">
        <p14:creationId xmlns:p14="http://schemas.microsoft.com/office/powerpoint/2010/main" val="325069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862E68-AE84-4191-9B7C-48286351622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2293373-67FA-42E1-BAAC-DC596F2BC1A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48C1BAF-064C-4F6E-A24F-ABA6AE917750}"/>
              </a:ext>
            </a:extLst>
          </p:cNvPr>
          <p:cNvSpPr>
            <a:spLocks noGrp="1"/>
          </p:cNvSpPr>
          <p:nvPr>
            <p:ph type="dt" sz="half" idx="10"/>
          </p:nvPr>
        </p:nvSpPr>
        <p:spPr/>
        <p:txBody>
          <a:bodyPr/>
          <a:lstStyle/>
          <a:p>
            <a:fld id="{89307A4D-B226-4BA3-962E-BF8260B31A73}" type="datetimeFigureOut">
              <a:rPr lang="es-ES" smtClean="0"/>
              <a:t>30/11/2021</a:t>
            </a:fld>
            <a:endParaRPr lang="es-ES"/>
          </a:p>
        </p:txBody>
      </p:sp>
      <p:sp>
        <p:nvSpPr>
          <p:cNvPr id="5" name="Marcador de pie de página 4">
            <a:extLst>
              <a:ext uri="{FF2B5EF4-FFF2-40B4-BE49-F238E27FC236}">
                <a16:creationId xmlns:a16="http://schemas.microsoft.com/office/drawing/2014/main" id="{F1C62092-4005-4133-B360-CAE33974F7E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BE9C6EC-70CF-4514-BDDB-9571218B92C9}"/>
              </a:ext>
            </a:extLst>
          </p:cNvPr>
          <p:cNvSpPr>
            <a:spLocks noGrp="1"/>
          </p:cNvSpPr>
          <p:nvPr>
            <p:ph type="sldNum" sz="quarter" idx="12"/>
          </p:nvPr>
        </p:nvSpPr>
        <p:spPr/>
        <p:txBody>
          <a:bodyPr/>
          <a:lstStyle/>
          <a:p>
            <a:fld id="{ADCADE2D-90AF-4257-8688-6A6D21D4A337}" type="slidenum">
              <a:rPr lang="es-ES" smtClean="0"/>
              <a:t>‹Nº›</a:t>
            </a:fld>
            <a:endParaRPr lang="es-ES"/>
          </a:p>
        </p:txBody>
      </p:sp>
    </p:spTree>
    <p:extLst>
      <p:ext uri="{BB962C8B-B14F-4D97-AF65-F5344CB8AC3E}">
        <p14:creationId xmlns:p14="http://schemas.microsoft.com/office/powerpoint/2010/main" val="2163924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83E584-BF58-4F4B-B023-3ECB8BD05C2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97F1797-9DFA-4FEF-8DFA-F5228F6812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DE99D38-A9EB-4E24-BF25-478357A4A837}"/>
              </a:ext>
            </a:extLst>
          </p:cNvPr>
          <p:cNvSpPr>
            <a:spLocks noGrp="1"/>
          </p:cNvSpPr>
          <p:nvPr>
            <p:ph type="dt" sz="half" idx="10"/>
          </p:nvPr>
        </p:nvSpPr>
        <p:spPr/>
        <p:txBody>
          <a:bodyPr/>
          <a:lstStyle/>
          <a:p>
            <a:fld id="{89307A4D-B226-4BA3-962E-BF8260B31A73}" type="datetimeFigureOut">
              <a:rPr lang="es-ES" smtClean="0"/>
              <a:t>30/11/2021</a:t>
            </a:fld>
            <a:endParaRPr lang="es-ES"/>
          </a:p>
        </p:txBody>
      </p:sp>
      <p:sp>
        <p:nvSpPr>
          <p:cNvPr id="5" name="Marcador de pie de página 4">
            <a:extLst>
              <a:ext uri="{FF2B5EF4-FFF2-40B4-BE49-F238E27FC236}">
                <a16:creationId xmlns:a16="http://schemas.microsoft.com/office/drawing/2014/main" id="{CEEFFC81-27C6-46FE-A10E-F968EC20B31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BC6F72C-B770-4728-9B0B-4D39500C990A}"/>
              </a:ext>
            </a:extLst>
          </p:cNvPr>
          <p:cNvSpPr>
            <a:spLocks noGrp="1"/>
          </p:cNvSpPr>
          <p:nvPr>
            <p:ph type="sldNum" sz="quarter" idx="12"/>
          </p:nvPr>
        </p:nvSpPr>
        <p:spPr/>
        <p:txBody>
          <a:bodyPr/>
          <a:lstStyle/>
          <a:p>
            <a:fld id="{ADCADE2D-90AF-4257-8688-6A6D21D4A337}" type="slidenum">
              <a:rPr lang="es-ES" smtClean="0"/>
              <a:t>‹Nº›</a:t>
            </a:fld>
            <a:endParaRPr lang="es-ES"/>
          </a:p>
        </p:txBody>
      </p:sp>
    </p:spTree>
    <p:extLst>
      <p:ext uri="{BB962C8B-B14F-4D97-AF65-F5344CB8AC3E}">
        <p14:creationId xmlns:p14="http://schemas.microsoft.com/office/powerpoint/2010/main" val="4121048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1007EA-1B97-4F3F-8086-9D30E24720F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7D5E79A-07D8-49B4-BF7D-99DF5B05050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50CB04B7-7718-47C4-92E0-DACC55E12AC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39624EEC-DF1C-48FD-A71B-C679EF957085}"/>
              </a:ext>
            </a:extLst>
          </p:cNvPr>
          <p:cNvSpPr>
            <a:spLocks noGrp="1"/>
          </p:cNvSpPr>
          <p:nvPr>
            <p:ph type="dt" sz="half" idx="10"/>
          </p:nvPr>
        </p:nvSpPr>
        <p:spPr/>
        <p:txBody>
          <a:bodyPr/>
          <a:lstStyle/>
          <a:p>
            <a:fld id="{89307A4D-B226-4BA3-962E-BF8260B31A73}" type="datetimeFigureOut">
              <a:rPr lang="es-ES" smtClean="0"/>
              <a:t>30/11/2021</a:t>
            </a:fld>
            <a:endParaRPr lang="es-ES"/>
          </a:p>
        </p:txBody>
      </p:sp>
      <p:sp>
        <p:nvSpPr>
          <p:cNvPr id="6" name="Marcador de pie de página 5">
            <a:extLst>
              <a:ext uri="{FF2B5EF4-FFF2-40B4-BE49-F238E27FC236}">
                <a16:creationId xmlns:a16="http://schemas.microsoft.com/office/drawing/2014/main" id="{0A6C0811-FC9C-4434-B860-BCCCCDC02D0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260575D-2CB6-4D77-AB27-E0DCB476BD70}"/>
              </a:ext>
            </a:extLst>
          </p:cNvPr>
          <p:cNvSpPr>
            <a:spLocks noGrp="1"/>
          </p:cNvSpPr>
          <p:nvPr>
            <p:ph type="sldNum" sz="quarter" idx="12"/>
          </p:nvPr>
        </p:nvSpPr>
        <p:spPr/>
        <p:txBody>
          <a:bodyPr/>
          <a:lstStyle/>
          <a:p>
            <a:fld id="{ADCADE2D-90AF-4257-8688-6A6D21D4A337}" type="slidenum">
              <a:rPr lang="es-ES" smtClean="0"/>
              <a:t>‹Nº›</a:t>
            </a:fld>
            <a:endParaRPr lang="es-ES"/>
          </a:p>
        </p:txBody>
      </p:sp>
    </p:spTree>
    <p:extLst>
      <p:ext uri="{BB962C8B-B14F-4D97-AF65-F5344CB8AC3E}">
        <p14:creationId xmlns:p14="http://schemas.microsoft.com/office/powerpoint/2010/main" val="2828475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10180-4C35-454A-9DBF-A97024C159F3}"/>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3B7223B-4CF7-4FFA-B888-11614DC377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B753DE0-7564-4D82-81EC-F15AF82D143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DDC9C9C-C68A-4E49-9898-8627FA81E2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66A63B3-CAA9-4694-B7BE-79D8C696497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4D3B059-7921-4042-82EF-1102DAFA7169}"/>
              </a:ext>
            </a:extLst>
          </p:cNvPr>
          <p:cNvSpPr>
            <a:spLocks noGrp="1"/>
          </p:cNvSpPr>
          <p:nvPr>
            <p:ph type="dt" sz="half" idx="10"/>
          </p:nvPr>
        </p:nvSpPr>
        <p:spPr/>
        <p:txBody>
          <a:bodyPr/>
          <a:lstStyle/>
          <a:p>
            <a:fld id="{89307A4D-B226-4BA3-962E-BF8260B31A73}" type="datetimeFigureOut">
              <a:rPr lang="es-ES" smtClean="0"/>
              <a:t>30/11/2021</a:t>
            </a:fld>
            <a:endParaRPr lang="es-ES"/>
          </a:p>
        </p:txBody>
      </p:sp>
      <p:sp>
        <p:nvSpPr>
          <p:cNvPr id="8" name="Marcador de pie de página 7">
            <a:extLst>
              <a:ext uri="{FF2B5EF4-FFF2-40B4-BE49-F238E27FC236}">
                <a16:creationId xmlns:a16="http://schemas.microsoft.com/office/drawing/2014/main" id="{7F44394D-A2C5-456A-947B-673381F7CDD1}"/>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E5929BC2-6152-4A0E-83A3-E1E4D3F20D6D}"/>
              </a:ext>
            </a:extLst>
          </p:cNvPr>
          <p:cNvSpPr>
            <a:spLocks noGrp="1"/>
          </p:cNvSpPr>
          <p:nvPr>
            <p:ph type="sldNum" sz="quarter" idx="12"/>
          </p:nvPr>
        </p:nvSpPr>
        <p:spPr/>
        <p:txBody>
          <a:bodyPr/>
          <a:lstStyle/>
          <a:p>
            <a:fld id="{ADCADE2D-90AF-4257-8688-6A6D21D4A337}" type="slidenum">
              <a:rPr lang="es-ES" smtClean="0"/>
              <a:t>‹Nº›</a:t>
            </a:fld>
            <a:endParaRPr lang="es-ES"/>
          </a:p>
        </p:txBody>
      </p:sp>
    </p:spTree>
    <p:extLst>
      <p:ext uri="{BB962C8B-B14F-4D97-AF65-F5344CB8AC3E}">
        <p14:creationId xmlns:p14="http://schemas.microsoft.com/office/powerpoint/2010/main" val="53222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49132C-DF60-4D97-BA0D-420E3272281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2E753619-EC74-4A11-BB52-5F879E5A4ED4}"/>
              </a:ext>
            </a:extLst>
          </p:cNvPr>
          <p:cNvSpPr>
            <a:spLocks noGrp="1"/>
          </p:cNvSpPr>
          <p:nvPr>
            <p:ph type="dt" sz="half" idx="10"/>
          </p:nvPr>
        </p:nvSpPr>
        <p:spPr/>
        <p:txBody>
          <a:bodyPr/>
          <a:lstStyle/>
          <a:p>
            <a:fld id="{89307A4D-B226-4BA3-962E-BF8260B31A73}" type="datetimeFigureOut">
              <a:rPr lang="es-ES" smtClean="0"/>
              <a:t>30/11/2021</a:t>
            </a:fld>
            <a:endParaRPr lang="es-ES"/>
          </a:p>
        </p:txBody>
      </p:sp>
      <p:sp>
        <p:nvSpPr>
          <p:cNvPr id="4" name="Marcador de pie de página 3">
            <a:extLst>
              <a:ext uri="{FF2B5EF4-FFF2-40B4-BE49-F238E27FC236}">
                <a16:creationId xmlns:a16="http://schemas.microsoft.com/office/drawing/2014/main" id="{E62E59C1-80A1-4DDB-BFC9-010D5E40F31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AED8254-A701-41C4-BECE-DF86EBDF9638}"/>
              </a:ext>
            </a:extLst>
          </p:cNvPr>
          <p:cNvSpPr>
            <a:spLocks noGrp="1"/>
          </p:cNvSpPr>
          <p:nvPr>
            <p:ph type="sldNum" sz="quarter" idx="12"/>
          </p:nvPr>
        </p:nvSpPr>
        <p:spPr/>
        <p:txBody>
          <a:bodyPr/>
          <a:lstStyle/>
          <a:p>
            <a:fld id="{ADCADE2D-90AF-4257-8688-6A6D21D4A337}" type="slidenum">
              <a:rPr lang="es-ES" smtClean="0"/>
              <a:t>‹Nº›</a:t>
            </a:fld>
            <a:endParaRPr lang="es-ES"/>
          </a:p>
        </p:txBody>
      </p:sp>
    </p:spTree>
    <p:extLst>
      <p:ext uri="{BB962C8B-B14F-4D97-AF65-F5344CB8AC3E}">
        <p14:creationId xmlns:p14="http://schemas.microsoft.com/office/powerpoint/2010/main" val="2852789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C77DEB1-5FC3-4037-B427-F6E7B96A2DC0}"/>
              </a:ext>
            </a:extLst>
          </p:cNvPr>
          <p:cNvSpPr>
            <a:spLocks noGrp="1"/>
          </p:cNvSpPr>
          <p:nvPr>
            <p:ph type="dt" sz="half" idx="10"/>
          </p:nvPr>
        </p:nvSpPr>
        <p:spPr/>
        <p:txBody>
          <a:bodyPr/>
          <a:lstStyle/>
          <a:p>
            <a:fld id="{89307A4D-B226-4BA3-962E-BF8260B31A73}" type="datetimeFigureOut">
              <a:rPr lang="es-ES" smtClean="0"/>
              <a:t>30/11/2021</a:t>
            </a:fld>
            <a:endParaRPr lang="es-ES"/>
          </a:p>
        </p:txBody>
      </p:sp>
      <p:sp>
        <p:nvSpPr>
          <p:cNvPr id="3" name="Marcador de pie de página 2">
            <a:extLst>
              <a:ext uri="{FF2B5EF4-FFF2-40B4-BE49-F238E27FC236}">
                <a16:creationId xmlns:a16="http://schemas.microsoft.com/office/drawing/2014/main" id="{BE101385-7D8E-4D7C-B70B-3CA95E31DFF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BB2B31D-B3F9-43DA-BDD5-9D3096A32ACA}"/>
              </a:ext>
            </a:extLst>
          </p:cNvPr>
          <p:cNvSpPr>
            <a:spLocks noGrp="1"/>
          </p:cNvSpPr>
          <p:nvPr>
            <p:ph type="sldNum" sz="quarter" idx="12"/>
          </p:nvPr>
        </p:nvSpPr>
        <p:spPr/>
        <p:txBody>
          <a:bodyPr/>
          <a:lstStyle/>
          <a:p>
            <a:fld id="{ADCADE2D-90AF-4257-8688-6A6D21D4A337}" type="slidenum">
              <a:rPr lang="es-ES" smtClean="0"/>
              <a:t>‹Nº›</a:t>
            </a:fld>
            <a:endParaRPr lang="es-ES"/>
          </a:p>
        </p:txBody>
      </p:sp>
    </p:spTree>
    <p:extLst>
      <p:ext uri="{BB962C8B-B14F-4D97-AF65-F5344CB8AC3E}">
        <p14:creationId xmlns:p14="http://schemas.microsoft.com/office/powerpoint/2010/main" val="673657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40FA39-8074-453B-BB6B-61480C02214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AF405F5-09E0-4573-9676-87DB770311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68F57CA-2B1D-4E7D-A6E7-8D46212B2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2DD5AFA-8EA2-4D80-9F97-DE43EDDCD8F7}"/>
              </a:ext>
            </a:extLst>
          </p:cNvPr>
          <p:cNvSpPr>
            <a:spLocks noGrp="1"/>
          </p:cNvSpPr>
          <p:nvPr>
            <p:ph type="dt" sz="half" idx="10"/>
          </p:nvPr>
        </p:nvSpPr>
        <p:spPr/>
        <p:txBody>
          <a:bodyPr/>
          <a:lstStyle/>
          <a:p>
            <a:fld id="{89307A4D-B226-4BA3-962E-BF8260B31A73}" type="datetimeFigureOut">
              <a:rPr lang="es-ES" smtClean="0"/>
              <a:t>30/11/2021</a:t>
            </a:fld>
            <a:endParaRPr lang="es-ES"/>
          </a:p>
        </p:txBody>
      </p:sp>
      <p:sp>
        <p:nvSpPr>
          <p:cNvPr id="6" name="Marcador de pie de página 5">
            <a:extLst>
              <a:ext uri="{FF2B5EF4-FFF2-40B4-BE49-F238E27FC236}">
                <a16:creationId xmlns:a16="http://schemas.microsoft.com/office/drawing/2014/main" id="{B7A39589-30EE-4C45-85AF-030E0CEF36B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4FD9FEB-7D09-4E64-857B-D8AFCC69FA83}"/>
              </a:ext>
            </a:extLst>
          </p:cNvPr>
          <p:cNvSpPr>
            <a:spLocks noGrp="1"/>
          </p:cNvSpPr>
          <p:nvPr>
            <p:ph type="sldNum" sz="quarter" idx="12"/>
          </p:nvPr>
        </p:nvSpPr>
        <p:spPr/>
        <p:txBody>
          <a:bodyPr/>
          <a:lstStyle/>
          <a:p>
            <a:fld id="{ADCADE2D-90AF-4257-8688-6A6D21D4A337}" type="slidenum">
              <a:rPr lang="es-ES" smtClean="0"/>
              <a:t>‹Nº›</a:t>
            </a:fld>
            <a:endParaRPr lang="es-ES"/>
          </a:p>
        </p:txBody>
      </p:sp>
    </p:spTree>
    <p:extLst>
      <p:ext uri="{BB962C8B-B14F-4D97-AF65-F5344CB8AC3E}">
        <p14:creationId xmlns:p14="http://schemas.microsoft.com/office/powerpoint/2010/main" val="178595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2EDE5-1740-4DAA-BBEC-D9BB3C3A772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581C7AF-2DF9-4CE6-8177-8DA696D5C4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6071D5F-0702-412F-A3C1-709F0E04E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97213ED-3BD3-4F88-9A97-54E1FFC097D5}"/>
              </a:ext>
            </a:extLst>
          </p:cNvPr>
          <p:cNvSpPr>
            <a:spLocks noGrp="1"/>
          </p:cNvSpPr>
          <p:nvPr>
            <p:ph type="dt" sz="half" idx="10"/>
          </p:nvPr>
        </p:nvSpPr>
        <p:spPr/>
        <p:txBody>
          <a:bodyPr/>
          <a:lstStyle/>
          <a:p>
            <a:fld id="{89307A4D-B226-4BA3-962E-BF8260B31A73}" type="datetimeFigureOut">
              <a:rPr lang="es-ES" smtClean="0"/>
              <a:t>30/11/2021</a:t>
            </a:fld>
            <a:endParaRPr lang="es-ES"/>
          </a:p>
        </p:txBody>
      </p:sp>
      <p:sp>
        <p:nvSpPr>
          <p:cNvPr id="6" name="Marcador de pie de página 5">
            <a:extLst>
              <a:ext uri="{FF2B5EF4-FFF2-40B4-BE49-F238E27FC236}">
                <a16:creationId xmlns:a16="http://schemas.microsoft.com/office/drawing/2014/main" id="{FFE2D62C-D389-489D-9617-AA69FFA4B74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04FDCDC-FE27-4956-90DC-94E41D9C99E0}"/>
              </a:ext>
            </a:extLst>
          </p:cNvPr>
          <p:cNvSpPr>
            <a:spLocks noGrp="1"/>
          </p:cNvSpPr>
          <p:nvPr>
            <p:ph type="sldNum" sz="quarter" idx="12"/>
          </p:nvPr>
        </p:nvSpPr>
        <p:spPr/>
        <p:txBody>
          <a:bodyPr/>
          <a:lstStyle/>
          <a:p>
            <a:fld id="{ADCADE2D-90AF-4257-8688-6A6D21D4A337}" type="slidenum">
              <a:rPr lang="es-ES" smtClean="0"/>
              <a:t>‹Nº›</a:t>
            </a:fld>
            <a:endParaRPr lang="es-ES"/>
          </a:p>
        </p:txBody>
      </p:sp>
    </p:spTree>
    <p:extLst>
      <p:ext uri="{BB962C8B-B14F-4D97-AF65-F5344CB8AC3E}">
        <p14:creationId xmlns:p14="http://schemas.microsoft.com/office/powerpoint/2010/main" val="155673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D8C194A-E648-4095-AE1E-0AD1B8FCDF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ED8DEBC-EE91-4294-9DD5-FB9F6F2545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64D85A4-A730-4707-B9C8-4EB3B627EE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07A4D-B226-4BA3-962E-BF8260B31A73}" type="datetimeFigureOut">
              <a:rPr lang="es-ES" smtClean="0"/>
              <a:t>30/11/2021</a:t>
            </a:fld>
            <a:endParaRPr lang="es-ES"/>
          </a:p>
        </p:txBody>
      </p:sp>
      <p:sp>
        <p:nvSpPr>
          <p:cNvPr id="5" name="Marcador de pie de página 4">
            <a:extLst>
              <a:ext uri="{FF2B5EF4-FFF2-40B4-BE49-F238E27FC236}">
                <a16:creationId xmlns:a16="http://schemas.microsoft.com/office/drawing/2014/main" id="{3D631984-6B90-4F41-9FBA-FAD8F837E2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D092D1D7-7ACB-4740-AB23-9271014586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ADE2D-90AF-4257-8688-6A6D21D4A337}" type="slidenum">
              <a:rPr lang="es-ES" smtClean="0"/>
              <a:t>‹Nº›</a:t>
            </a:fld>
            <a:endParaRPr lang="es-ES"/>
          </a:p>
        </p:txBody>
      </p:sp>
    </p:spTree>
    <p:extLst>
      <p:ext uri="{BB962C8B-B14F-4D97-AF65-F5344CB8AC3E}">
        <p14:creationId xmlns:p14="http://schemas.microsoft.com/office/powerpoint/2010/main" val="3363020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jpg"/><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C03DD90-E355-4731-A76B-9D7763430AA8}"/>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l="36779" t="34437" r="36448" b="58029"/>
          <a:stretch/>
        </p:blipFill>
        <p:spPr>
          <a:xfrm>
            <a:off x="4152802" y="2074943"/>
            <a:ext cx="3886395" cy="755689"/>
          </a:xfrm>
          <a:prstGeom prst="rect">
            <a:avLst/>
          </a:prstGeom>
        </p:spPr>
      </p:pic>
      <p:sp>
        <p:nvSpPr>
          <p:cNvPr id="7" name="CuadroTexto 6">
            <a:extLst>
              <a:ext uri="{FF2B5EF4-FFF2-40B4-BE49-F238E27FC236}">
                <a16:creationId xmlns:a16="http://schemas.microsoft.com/office/drawing/2014/main" id="{5222E2FC-5CAE-4381-95C5-6FB64DF85EC3}"/>
              </a:ext>
            </a:extLst>
          </p:cNvPr>
          <p:cNvSpPr txBox="1"/>
          <p:nvPr/>
        </p:nvSpPr>
        <p:spPr>
          <a:xfrm>
            <a:off x="1744863" y="894985"/>
            <a:ext cx="8702270" cy="551993"/>
          </a:xfrm>
          <a:prstGeom prst="rect">
            <a:avLst/>
          </a:prstGeom>
          <a:noFill/>
        </p:spPr>
        <p:txBody>
          <a:bodyPr wrap="square">
            <a:prstTxWarp prst="textPlain">
              <a:avLst/>
            </a:prstTxWarp>
            <a:spAutoFit/>
          </a:bodyPr>
          <a:lstStyle/>
          <a:p>
            <a:pPr>
              <a:buClr>
                <a:srgbClr val="92D050"/>
              </a:buClr>
            </a:pPr>
            <a:r>
              <a:rPr lang="es-MX" sz="4000" b="1" dirty="0">
                <a:solidFill>
                  <a:srgbClr val="FF0000"/>
                </a:solidFill>
                <a:effectLst>
                  <a:outerShdw blurRad="38100" dist="38100" dir="2700000" algn="tl">
                    <a:srgbClr val="000000">
                      <a:alpha val="43137"/>
                    </a:srgbClr>
                  </a:outerShdw>
                </a:effectLst>
                <a:latin typeface="Franklin Gothic Medium" pitchFamily="34" charset="0"/>
              </a:rPr>
              <a:t>FLUJO DE TRABAJO PLATAFORMA</a:t>
            </a:r>
          </a:p>
        </p:txBody>
      </p:sp>
      <p:pic>
        <p:nvPicPr>
          <p:cNvPr id="8" name="Picture 2">
            <a:extLst>
              <a:ext uri="{FF2B5EF4-FFF2-40B4-BE49-F238E27FC236}">
                <a16:creationId xmlns:a16="http://schemas.microsoft.com/office/drawing/2014/main" id="{0F793D48-D3A9-4F7A-9706-6EF21E77ED08}"/>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saturation sat="66000"/>
                    </a14:imgEffect>
                    <a14:imgEffect>
                      <a14:brightnessContrast contrast="20000"/>
                    </a14:imgEffect>
                  </a14:imgLayer>
                </a14:imgProps>
              </a:ext>
            </a:extLst>
          </a:blip>
          <a:srcRect l="500" t="81703"/>
          <a:stretch/>
        </p:blipFill>
        <p:spPr bwMode="auto">
          <a:xfrm>
            <a:off x="0" y="5456161"/>
            <a:ext cx="12192000" cy="1401839"/>
          </a:xfrm>
          <a:prstGeom prst="rect">
            <a:avLst/>
          </a:prstGeom>
          <a:noFill/>
          <a:ln w="9525">
            <a:noFill/>
            <a:miter lim="800000"/>
            <a:headEnd/>
            <a:tailEnd/>
          </a:ln>
        </p:spPr>
      </p:pic>
      <p:pic>
        <p:nvPicPr>
          <p:cNvPr id="11" name="Imagen 10">
            <a:extLst>
              <a:ext uri="{FF2B5EF4-FFF2-40B4-BE49-F238E27FC236}">
                <a16:creationId xmlns:a16="http://schemas.microsoft.com/office/drawing/2014/main" id="{7F5DE714-D7A8-4C7B-B9E2-A0B75C09C412}"/>
              </a:ext>
            </a:extLst>
          </p:cNvPr>
          <p:cNvPicPr>
            <a:picLocks noChangeAspect="1"/>
          </p:cNvPicPr>
          <p:nvPr/>
        </p:nvPicPr>
        <p:blipFill rotWithShape="1">
          <a:blip r:embed="rId6">
            <a:extLst>
              <a:ext uri="{28A0092B-C50C-407E-A947-70E740481C1C}">
                <a14:useLocalDpi xmlns:a14="http://schemas.microsoft.com/office/drawing/2010/main" val="0"/>
              </a:ext>
            </a:extLst>
          </a:blip>
          <a:srcRect l="15857" t="28246" r="29850" b="47310"/>
          <a:stretch/>
        </p:blipFill>
        <p:spPr>
          <a:xfrm>
            <a:off x="3126376" y="4450351"/>
            <a:ext cx="5259979" cy="1332077"/>
          </a:xfrm>
          <a:prstGeom prst="rect">
            <a:avLst/>
          </a:prstGeom>
        </p:spPr>
      </p:pic>
    </p:spTree>
    <p:extLst>
      <p:ext uri="{BB962C8B-B14F-4D97-AF65-F5344CB8AC3E}">
        <p14:creationId xmlns:p14="http://schemas.microsoft.com/office/powerpoint/2010/main" val="731740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C03DD90-E355-4731-A76B-9D7763430AA8}"/>
              </a:ext>
            </a:extLst>
          </p:cNvPr>
          <p:cNvPicPr>
            <a:picLocks noChangeAspect="1"/>
          </p:cNvPicPr>
          <p:nvPr/>
        </p:nvPicPr>
        <p:blipFill rotWithShape="1">
          <a:blip r:embed="rId2"/>
          <a:srcRect t="18031" b="66956"/>
          <a:stretch/>
        </p:blipFill>
        <p:spPr>
          <a:xfrm>
            <a:off x="1200938" y="87087"/>
            <a:ext cx="9790124" cy="1015666"/>
          </a:xfrm>
          <a:prstGeom prst="rect">
            <a:avLst/>
          </a:prstGeom>
        </p:spPr>
      </p:pic>
      <p:pic>
        <p:nvPicPr>
          <p:cNvPr id="8" name="Picture 2">
            <a:extLst>
              <a:ext uri="{FF2B5EF4-FFF2-40B4-BE49-F238E27FC236}">
                <a16:creationId xmlns:a16="http://schemas.microsoft.com/office/drawing/2014/main" id="{0F793D48-D3A9-4F7A-9706-6EF21E77ED08}"/>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66000"/>
                    </a14:imgEffect>
                    <a14:imgEffect>
                      <a14:brightnessContrast contrast="20000"/>
                    </a14:imgEffect>
                  </a14:imgLayer>
                </a14:imgProps>
              </a:ext>
            </a:extLst>
          </a:blip>
          <a:srcRect l="500" t="81703"/>
          <a:stretch/>
        </p:blipFill>
        <p:spPr bwMode="auto">
          <a:xfrm>
            <a:off x="0" y="5456161"/>
            <a:ext cx="12192000" cy="1401839"/>
          </a:xfrm>
          <a:prstGeom prst="rect">
            <a:avLst/>
          </a:prstGeom>
          <a:noFill/>
          <a:ln w="9525">
            <a:noFill/>
            <a:miter lim="800000"/>
            <a:headEnd/>
            <a:tailEnd/>
          </a:ln>
        </p:spPr>
      </p:pic>
      <p:pic>
        <p:nvPicPr>
          <p:cNvPr id="7" name="Imagen 6">
            <a:extLst>
              <a:ext uri="{FF2B5EF4-FFF2-40B4-BE49-F238E27FC236}">
                <a16:creationId xmlns:a16="http://schemas.microsoft.com/office/drawing/2014/main" id="{CC404FFC-D10D-4E2F-91CD-1B8331E23D38}"/>
              </a:ext>
            </a:extLst>
          </p:cNvPr>
          <p:cNvPicPr>
            <a:picLocks noChangeAspect="1"/>
          </p:cNvPicPr>
          <p:nvPr/>
        </p:nvPicPr>
        <p:blipFill rotWithShape="1">
          <a:blip r:embed="rId5">
            <a:extLst>
              <a:ext uri="{BEBA8EAE-BF5A-486C-A8C5-ECC9F3942E4B}">
                <a14:imgProps xmlns:a14="http://schemas.microsoft.com/office/drawing/2010/main">
                  <a14:imgLayer r:embed="rId6">
                    <a14:imgEffect>
                      <a14:brightnessContrast contrast="20000"/>
                    </a14:imgEffect>
                  </a14:imgLayer>
                </a14:imgProps>
              </a:ext>
            </a:extLst>
          </a:blip>
          <a:srcRect l="36779" t="34437" r="36448" b="58029"/>
          <a:stretch/>
        </p:blipFill>
        <p:spPr>
          <a:xfrm rot="21272206">
            <a:off x="9263365" y="861267"/>
            <a:ext cx="2483861" cy="482973"/>
          </a:xfrm>
          <a:prstGeom prst="rect">
            <a:avLst/>
          </a:prstGeom>
        </p:spPr>
      </p:pic>
      <p:sp>
        <p:nvSpPr>
          <p:cNvPr id="2" name="CuadroTexto 1">
            <a:extLst>
              <a:ext uri="{FF2B5EF4-FFF2-40B4-BE49-F238E27FC236}">
                <a16:creationId xmlns:a16="http://schemas.microsoft.com/office/drawing/2014/main" id="{DB3050D1-C564-4757-9E61-B7CB74881E12}"/>
              </a:ext>
            </a:extLst>
          </p:cNvPr>
          <p:cNvSpPr txBox="1"/>
          <p:nvPr/>
        </p:nvSpPr>
        <p:spPr>
          <a:xfrm>
            <a:off x="951992" y="866629"/>
            <a:ext cx="9951139" cy="3323987"/>
          </a:xfrm>
          <a:prstGeom prst="rect">
            <a:avLst/>
          </a:prstGeom>
          <a:noFill/>
        </p:spPr>
        <p:txBody>
          <a:bodyPr wrap="square" rtlCol="0">
            <a:spAutoFit/>
          </a:bodyPr>
          <a:lstStyle/>
          <a:p>
            <a:endParaRPr lang="es-ES" dirty="0"/>
          </a:p>
          <a:p>
            <a:r>
              <a:rPr lang="es-ES" sz="3200" dirty="0"/>
              <a:t>LEYENDA DE COLORES</a:t>
            </a:r>
          </a:p>
          <a:p>
            <a:endParaRPr lang="es-ES" sz="3200" dirty="0"/>
          </a:p>
          <a:p>
            <a:r>
              <a:rPr lang="es-ES" sz="3200" b="1" dirty="0">
                <a:solidFill>
                  <a:srgbClr val="00B050"/>
                </a:solidFill>
              </a:rPr>
              <a:t>LOS SLAVE DIRECTOS</a:t>
            </a:r>
            <a:endParaRPr lang="es-ES" sz="3200" dirty="0"/>
          </a:p>
          <a:p>
            <a:r>
              <a:rPr lang="es-ES" sz="3200" b="1" dirty="0">
                <a:solidFill>
                  <a:srgbClr val="0070C0"/>
                </a:solidFill>
              </a:rPr>
              <a:t>LOS SLAVE DE DC</a:t>
            </a:r>
          </a:p>
          <a:p>
            <a:r>
              <a:rPr lang="es-ES" sz="3200" b="1" dirty="0">
                <a:solidFill>
                  <a:srgbClr val="FF0000"/>
                </a:solidFill>
              </a:rPr>
              <a:t>LOS TÉCNICOS DIMSPORT</a:t>
            </a:r>
            <a:endParaRPr lang="es-ES" sz="3200" b="1" dirty="0">
              <a:solidFill>
                <a:srgbClr val="0070C0"/>
              </a:solidFill>
            </a:endParaRPr>
          </a:p>
          <a:p>
            <a:endParaRPr lang="es-ES" sz="3200" dirty="0"/>
          </a:p>
        </p:txBody>
      </p:sp>
    </p:spTree>
    <p:extLst>
      <p:ext uri="{BB962C8B-B14F-4D97-AF65-F5344CB8AC3E}">
        <p14:creationId xmlns:p14="http://schemas.microsoft.com/office/powerpoint/2010/main" val="1457729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C03DD90-E355-4731-A76B-9D7763430AA8}"/>
              </a:ext>
            </a:extLst>
          </p:cNvPr>
          <p:cNvPicPr>
            <a:picLocks noChangeAspect="1"/>
          </p:cNvPicPr>
          <p:nvPr/>
        </p:nvPicPr>
        <p:blipFill rotWithShape="1">
          <a:blip r:embed="rId2"/>
          <a:srcRect t="18031" b="66956"/>
          <a:stretch/>
        </p:blipFill>
        <p:spPr>
          <a:xfrm>
            <a:off x="1200938" y="87087"/>
            <a:ext cx="9790124" cy="1015666"/>
          </a:xfrm>
          <a:prstGeom prst="rect">
            <a:avLst/>
          </a:prstGeom>
        </p:spPr>
      </p:pic>
      <p:pic>
        <p:nvPicPr>
          <p:cNvPr id="8" name="Picture 2">
            <a:extLst>
              <a:ext uri="{FF2B5EF4-FFF2-40B4-BE49-F238E27FC236}">
                <a16:creationId xmlns:a16="http://schemas.microsoft.com/office/drawing/2014/main" id="{0F793D48-D3A9-4F7A-9706-6EF21E77ED08}"/>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66000"/>
                    </a14:imgEffect>
                    <a14:imgEffect>
                      <a14:brightnessContrast contrast="20000"/>
                    </a14:imgEffect>
                  </a14:imgLayer>
                </a14:imgProps>
              </a:ext>
            </a:extLst>
          </a:blip>
          <a:srcRect l="500" t="81703"/>
          <a:stretch/>
        </p:blipFill>
        <p:spPr bwMode="auto">
          <a:xfrm>
            <a:off x="0" y="5456161"/>
            <a:ext cx="12192000" cy="1401839"/>
          </a:xfrm>
          <a:prstGeom prst="rect">
            <a:avLst/>
          </a:prstGeom>
          <a:noFill/>
          <a:ln w="9525">
            <a:noFill/>
            <a:miter lim="800000"/>
            <a:headEnd/>
            <a:tailEnd/>
          </a:ln>
        </p:spPr>
      </p:pic>
      <p:pic>
        <p:nvPicPr>
          <p:cNvPr id="7" name="Imagen 6">
            <a:extLst>
              <a:ext uri="{FF2B5EF4-FFF2-40B4-BE49-F238E27FC236}">
                <a16:creationId xmlns:a16="http://schemas.microsoft.com/office/drawing/2014/main" id="{CC404FFC-D10D-4E2F-91CD-1B8331E23D38}"/>
              </a:ext>
            </a:extLst>
          </p:cNvPr>
          <p:cNvPicPr>
            <a:picLocks noChangeAspect="1"/>
          </p:cNvPicPr>
          <p:nvPr/>
        </p:nvPicPr>
        <p:blipFill rotWithShape="1">
          <a:blip r:embed="rId5">
            <a:extLst>
              <a:ext uri="{BEBA8EAE-BF5A-486C-A8C5-ECC9F3942E4B}">
                <a14:imgProps xmlns:a14="http://schemas.microsoft.com/office/drawing/2010/main">
                  <a14:imgLayer r:embed="rId6">
                    <a14:imgEffect>
                      <a14:brightnessContrast contrast="20000"/>
                    </a14:imgEffect>
                  </a14:imgLayer>
                </a14:imgProps>
              </a:ext>
            </a:extLst>
          </a:blip>
          <a:srcRect l="36779" t="34437" r="36448" b="58029"/>
          <a:stretch/>
        </p:blipFill>
        <p:spPr>
          <a:xfrm rot="21272206">
            <a:off x="9263365" y="861267"/>
            <a:ext cx="2483861" cy="482973"/>
          </a:xfrm>
          <a:prstGeom prst="rect">
            <a:avLst/>
          </a:prstGeom>
        </p:spPr>
      </p:pic>
      <p:sp>
        <p:nvSpPr>
          <p:cNvPr id="2" name="CuadroTexto 1">
            <a:extLst>
              <a:ext uri="{FF2B5EF4-FFF2-40B4-BE49-F238E27FC236}">
                <a16:creationId xmlns:a16="http://schemas.microsoft.com/office/drawing/2014/main" id="{DB3050D1-C564-4757-9E61-B7CB74881E12}"/>
              </a:ext>
            </a:extLst>
          </p:cNvPr>
          <p:cNvSpPr txBox="1"/>
          <p:nvPr/>
        </p:nvSpPr>
        <p:spPr>
          <a:xfrm>
            <a:off x="975360" y="1201965"/>
            <a:ext cx="9945188" cy="4254196"/>
          </a:xfrm>
          <a:prstGeom prst="rect">
            <a:avLst/>
          </a:prstGeom>
          <a:noFill/>
        </p:spPr>
        <p:txBody>
          <a:bodyPr wrap="square" rtlCol="0">
            <a:spAutoFit/>
          </a:bodyPr>
          <a:lstStyle/>
          <a:p>
            <a:endParaRPr lang="es-ES" dirty="0"/>
          </a:p>
          <a:p>
            <a:r>
              <a:rPr lang="es-ES" sz="3200" dirty="0">
                <a:solidFill>
                  <a:srgbClr val="FF0000"/>
                </a:solidFill>
              </a:rPr>
              <a:t>OTRAS IMPLEMENTACIONES PLATAFORMA</a:t>
            </a:r>
          </a:p>
          <a:p>
            <a:endParaRPr lang="es-ES" sz="1600" dirty="0"/>
          </a:p>
          <a:p>
            <a:endParaRPr lang="es-ES" sz="1600" dirty="0"/>
          </a:p>
          <a:p>
            <a:r>
              <a:rPr lang="es-ES" sz="2000" dirty="0"/>
              <a:t>CABE LA POSIBILIDAD DE HABILITAR UNA FUNCIÓN DE </a:t>
            </a:r>
            <a:r>
              <a:rPr lang="es-ES" sz="2000" i="1" dirty="0">
                <a:solidFill>
                  <a:srgbClr val="FF0000"/>
                </a:solidFill>
              </a:rPr>
              <a:t>MENSAJE DE WHATSAPP </a:t>
            </a:r>
            <a:r>
              <a:rPr lang="es-ES" sz="2000" dirty="0"/>
              <a:t>AL TLF.DEL CLIENTE QUE DÉ DE ALTA, PARA INFORMARLE DEL ENVÍO/RECEPCIÓN DE LOS ARCHIVOS MEDIANTE WHATSAPP?</a:t>
            </a:r>
          </a:p>
          <a:p>
            <a:endParaRPr lang="es-ES" sz="2000" dirty="0"/>
          </a:p>
          <a:p>
            <a:endParaRPr lang="es-ES" sz="2000" dirty="0"/>
          </a:p>
          <a:p>
            <a:endParaRPr lang="es-ES" sz="3200" dirty="0"/>
          </a:p>
          <a:p>
            <a:endParaRPr lang="es-ES" sz="3200" dirty="0"/>
          </a:p>
          <a:p>
            <a:r>
              <a:rPr lang="es-ES" dirty="0"/>
              <a:t>	</a:t>
            </a:r>
          </a:p>
        </p:txBody>
      </p:sp>
    </p:spTree>
    <p:extLst>
      <p:ext uri="{BB962C8B-B14F-4D97-AF65-F5344CB8AC3E}">
        <p14:creationId xmlns:p14="http://schemas.microsoft.com/office/powerpoint/2010/main" val="192195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C03DD90-E355-4731-A76B-9D7763430AA8}"/>
              </a:ext>
            </a:extLst>
          </p:cNvPr>
          <p:cNvPicPr>
            <a:picLocks noChangeAspect="1"/>
          </p:cNvPicPr>
          <p:nvPr/>
        </p:nvPicPr>
        <p:blipFill rotWithShape="1">
          <a:blip r:embed="rId2"/>
          <a:srcRect t="18031"/>
          <a:stretch/>
        </p:blipFill>
        <p:spPr>
          <a:xfrm>
            <a:off x="1626812" y="387440"/>
            <a:ext cx="8764203" cy="4964369"/>
          </a:xfrm>
          <a:prstGeom prst="rect">
            <a:avLst/>
          </a:prstGeom>
        </p:spPr>
      </p:pic>
      <p:pic>
        <p:nvPicPr>
          <p:cNvPr id="8" name="Picture 2">
            <a:extLst>
              <a:ext uri="{FF2B5EF4-FFF2-40B4-BE49-F238E27FC236}">
                <a16:creationId xmlns:a16="http://schemas.microsoft.com/office/drawing/2014/main" id="{0F793D48-D3A9-4F7A-9706-6EF21E77ED08}"/>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66000"/>
                    </a14:imgEffect>
                    <a14:imgEffect>
                      <a14:brightnessContrast contrast="20000"/>
                    </a14:imgEffect>
                  </a14:imgLayer>
                </a14:imgProps>
              </a:ext>
            </a:extLst>
          </a:blip>
          <a:srcRect l="500" t="81703"/>
          <a:stretch/>
        </p:blipFill>
        <p:spPr bwMode="auto">
          <a:xfrm>
            <a:off x="0" y="5456161"/>
            <a:ext cx="12192000" cy="1401839"/>
          </a:xfrm>
          <a:prstGeom prst="rect">
            <a:avLst/>
          </a:prstGeom>
          <a:noFill/>
          <a:ln w="9525">
            <a:noFill/>
            <a:miter lim="800000"/>
            <a:headEnd/>
            <a:tailEnd/>
          </a:ln>
        </p:spPr>
      </p:pic>
      <p:pic>
        <p:nvPicPr>
          <p:cNvPr id="6" name="Imagen 5">
            <a:extLst>
              <a:ext uri="{FF2B5EF4-FFF2-40B4-BE49-F238E27FC236}">
                <a16:creationId xmlns:a16="http://schemas.microsoft.com/office/drawing/2014/main" id="{D88408A3-CBC8-408D-880C-576BB1EC30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232670">
            <a:off x="8336324" y="5131782"/>
            <a:ext cx="3286125" cy="561975"/>
          </a:xfrm>
          <a:prstGeom prst="rect">
            <a:avLst/>
          </a:prstGeom>
        </p:spPr>
      </p:pic>
    </p:spTree>
    <p:extLst>
      <p:ext uri="{BB962C8B-B14F-4D97-AF65-F5344CB8AC3E}">
        <p14:creationId xmlns:p14="http://schemas.microsoft.com/office/powerpoint/2010/main" val="4290616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C03DD90-E355-4731-A76B-9D7763430AA8}"/>
              </a:ext>
            </a:extLst>
          </p:cNvPr>
          <p:cNvPicPr>
            <a:picLocks noChangeAspect="1"/>
          </p:cNvPicPr>
          <p:nvPr/>
        </p:nvPicPr>
        <p:blipFill rotWithShape="1">
          <a:blip r:embed="rId2"/>
          <a:srcRect t="18031" b="66956"/>
          <a:stretch/>
        </p:blipFill>
        <p:spPr>
          <a:xfrm>
            <a:off x="1911110" y="97220"/>
            <a:ext cx="7389175" cy="748666"/>
          </a:xfrm>
          <a:prstGeom prst="rect">
            <a:avLst/>
          </a:prstGeom>
        </p:spPr>
      </p:pic>
      <p:pic>
        <p:nvPicPr>
          <p:cNvPr id="8" name="Picture 2">
            <a:extLst>
              <a:ext uri="{FF2B5EF4-FFF2-40B4-BE49-F238E27FC236}">
                <a16:creationId xmlns:a16="http://schemas.microsoft.com/office/drawing/2014/main" id="{0F793D48-D3A9-4F7A-9706-6EF21E77ED08}"/>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66000"/>
                    </a14:imgEffect>
                    <a14:imgEffect>
                      <a14:brightnessContrast contrast="20000"/>
                    </a14:imgEffect>
                  </a14:imgLayer>
                </a14:imgProps>
              </a:ext>
            </a:extLst>
          </a:blip>
          <a:srcRect l="500" t="81703"/>
          <a:stretch/>
        </p:blipFill>
        <p:spPr bwMode="auto">
          <a:xfrm>
            <a:off x="0" y="5456161"/>
            <a:ext cx="12192000" cy="1401839"/>
          </a:xfrm>
          <a:prstGeom prst="rect">
            <a:avLst/>
          </a:prstGeom>
          <a:noFill/>
          <a:ln w="9525">
            <a:noFill/>
            <a:miter lim="800000"/>
            <a:headEnd/>
            <a:tailEnd/>
          </a:ln>
        </p:spPr>
      </p:pic>
      <p:pic>
        <p:nvPicPr>
          <p:cNvPr id="7" name="Imagen 6">
            <a:extLst>
              <a:ext uri="{FF2B5EF4-FFF2-40B4-BE49-F238E27FC236}">
                <a16:creationId xmlns:a16="http://schemas.microsoft.com/office/drawing/2014/main" id="{CC404FFC-D10D-4E2F-91CD-1B8331E23D38}"/>
              </a:ext>
            </a:extLst>
          </p:cNvPr>
          <p:cNvPicPr>
            <a:picLocks noChangeAspect="1"/>
          </p:cNvPicPr>
          <p:nvPr/>
        </p:nvPicPr>
        <p:blipFill rotWithShape="1">
          <a:blip r:embed="rId5">
            <a:extLst>
              <a:ext uri="{BEBA8EAE-BF5A-486C-A8C5-ECC9F3942E4B}">
                <a14:imgProps xmlns:a14="http://schemas.microsoft.com/office/drawing/2010/main">
                  <a14:imgLayer r:embed="rId6">
                    <a14:imgEffect>
                      <a14:brightnessContrast contrast="20000"/>
                    </a14:imgEffect>
                  </a14:imgLayer>
                </a14:imgProps>
              </a:ext>
            </a:extLst>
          </a:blip>
          <a:srcRect l="36779" t="34437" r="36448" b="58029"/>
          <a:stretch/>
        </p:blipFill>
        <p:spPr>
          <a:xfrm rot="21272206">
            <a:off x="9317635" y="470489"/>
            <a:ext cx="2483861" cy="482973"/>
          </a:xfrm>
          <a:prstGeom prst="rect">
            <a:avLst/>
          </a:prstGeom>
        </p:spPr>
      </p:pic>
      <p:sp>
        <p:nvSpPr>
          <p:cNvPr id="2" name="CuadroTexto 1">
            <a:extLst>
              <a:ext uri="{FF2B5EF4-FFF2-40B4-BE49-F238E27FC236}">
                <a16:creationId xmlns:a16="http://schemas.microsoft.com/office/drawing/2014/main" id="{DB3050D1-C564-4757-9E61-B7CB74881E12}"/>
              </a:ext>
            </a:extLst>
          </p:cNvPr>
          <p:cNvSpPr txBox="1"/>
          <p:nvPr/>
        </p:nvSpPr>
        <p:spPr>
          <a:xfrm>
            <a:off x="418480" y="543594"/>
            <a:ext cx="11400366" cy="5770811"/>
          </a:xfrm>
          <a:prstGeom prst="rect">
            <a:avLst/>
          </a:prstGeom>
          <a:noFill/>
        </p:spPr>
        <p:txBody>
          <a:bodyPr wrap="square" rtlCol="0">
            <a:spAutoFit/>
          </a:bodyPr>
          <a:lstStyle/>
          <a:p>
            <a:endParaRPr lang="es-ES" dirty="0"/>
          </a:p>
          <a:p>
            <a:r>
              <a:rPr lang="es-ES" sz="2400" b="1" u="sng" dirty="0"/>
              <a:t>CASO 1</a:t>
            </a:r>
            <a:r>
              <a:rPr lang="es-ES" b="1" u="sng" dirty="0"/>
              <a:t>: </a:t>
            </a:r>
            <a:r>
              <a:rPr lang="es-ES" b="1" u="sng" dirty="0">
                <a:solidFill>
                  <a:srgbClr val="00B050"/>
                </a:solidFill>
              </a:rPr>
              <a:t>CLIENTE SLAVE DIRECTO DIMSPORT SPAIN</a:t>
            </a:r>
          </a:p>
          <a:p>
            <a:endParaRPr lang="es-ES" dirty="0"/>
          </a:p>
          <a:p>
            <a:r>
              <a:rPr lang="es-ES" sz="2400" b="1" dirty="0">
                <a:solidFill>
                  <a:srgbClr val="FF0000"/>
                </a:solidFill>
              </a:rPr>
              <a:t>FLUJO DE TRABAJO COMPLETO </a:t>
            </a:r>
          </a:p>
          <a:p>
            <a:endParaRPr lang="es-ES" sz="1700" dirty="0"/>
          </a:p>
          <a:p>
            <a:pPr marL="342900" indent="-342900">
              <a:buSzPct val="115000"/>
              <a:buFont typeface="+mj-lt"/>
              <a:buAutoNum type="arabicPeriod"/>
            </a:pPr>
            <a:r>
              <a:rPr lang="es-ES" sz="1700" b="1" dirty="0">
                <a:solidFill>
                  <a:srgbClr val="00B050"/>
                </a:solidFill>
              </a:rPr>
              <a:t>CLIENTE SLAVE </a:t>
            </a:r>
            <a:r>
              <a:rPr lang="es-ES" sz="1700" dirty="0"/>
              <a:t>LEE EL ARCHIVO CON SU HERRAMIENTA NEW GENIUS O NEW TRASDATA</a:t>
            </a:r>
          </a:p>
          <a:p>
            <a:pPr marL="342900" indent="-342900">
              <a:buSzPct val="115000"/>
              <a:buFont typeface="+mj-lt"/>
              <a:buAutoNum type="arabicPeriod"/>
            </a:pPr>
            <a:r>
              <a:rPr lang="es-ES" sz="1700" b="1" dirty="0">
                <a:solidFill>
                  <a:srgbClr val="00B050"/>
                </a:solidFill>
              </a:rPr>
              <a:t>CLIENTE SLAVE  </a:t>
            </a:r>
            <a:r>
              <a:rPr lang="es-ES" sz="1700" dirty="0"/>
              <a:t>DESCARGA LA LECTURA EN EL PROGRAMA FLASHPOINT </a:t>
            </a:r>
          </a:p>
          <a:p>
            <a:pPr marL="342900" indent="-342900">
              <a:buSzPct val="115000"/>
              <a:buFont typeface="+mj-lt"/>
              <a:buAutoNum type="arabicPeriod"/>
            </a:pPr>
            <a:r>
              <a:rPr lang="es-ES" sz="1700" b="1" dirty="0">
                <a:solidFill>
                  <a:srgbClr val="00B050"/>
                </a:solidFill>
              </a:rPr>
              <a:t>CLIENTE SLAVE  </a:t>
            </a:r>
            <a:r>
              <a:rPr lang="es-ES" sz="1700" dirty="0"/>
              <a:t>LE DA AL ICONO DE ENVIAR ARCHIVO Y ENVIA/RECIBE ( EL ARCHIVO LO ENVÍA A TRAVÉS DEL FTP.DIMSPORT.ES)</a:t>
            </a:r>
          </a:p>
          <a:p>
            <a:pPr marL="342900" indent="-342900">
              <a:buSzPct val="115000"/>
              <a:buFont typeface="+mj-lt"/>
              <a:buAutoNum type="arabicPeriod"/>
            </a:pPr>
            <a:r>
              <a:rPr lang="es-ES" sz="1700" b="1" dirty="0">
                <a:solidFill>
                  <a:srgbClr val="00B050"/>
                </a:solidFill>
              </a:rPr>
              <a:t>CLIENTE SLAVE </a:t>
            </a:r>
            <a:r>
              <a:rPr lang="es-ES" sz="1700" dirty="0"/>
              <a:t>ABRE LA PLATAFORMA DIMSPAINFILES ACEPTANDO EL MENSAJE EMERGENTE QUE LE SALE EN ESE MOMENTO</a:t>
            </a:r>
          </a:p>
          <a:p>
            <a:pPr marL="342900" indent="-342900">
              <a:buSzPct val="115000"/>
              <a:buFont typeface="+mj-lt"/>
              <a:buAutoNum type="arabicPeriod"/>
            </a:pPr>
            <a:r>
              <a:rPr lang="es-ES" sz="1700" b="1" dirty="0">
                <a:solidFill>
                  <a:srgbClr val="00B050"/>
                </a:solidFill>
              </a:rPr>
              <a:t>CLIENTE SLAVE </a:t>
            </a:r>
            <a:r>
              <a:rPr lang="es-ES" sz="1700" dirty="0"/>
              <a:t>HACE EL LOGIN ( MARCAR CASILLA RECORDAR PARA LOGIN AUTOMÁTICO PARA FUTUROS PROCESOS )</a:t>
            </a:r>
          </a:p>
          <a:p>
            <a:pPr marL="342900" indent="-342900">
              <a:buSzPct val="115000"/>
              <a:buFont typeface="+mj-lt"/>
              <a:buAutoNum type="arabicPeriod"/>
            </a:pPr>
            <a:r>
              <a:rPr lang="es-ES" sz="1700" b="1" dirty="0">
                <a:solidFill>
                  <a:srgbClr val="00B050"/>
                </a:solidFill>
              </a:rPr>
              <a:t>CLIENTE SLAVE </a:t>
            </a:r>
            <a:r>
              <a:rPr lang="es-ES" sz="1700" dirty="0"/>
              <a:t>LE APARECE SU AREA RESERVADA DE DIMSPAINFILES EN EL APARTADO DE ENVIAR ARCHIVO </a:t>
            </a:r>
          </a:p>
          <a:p>
            <a:pPr marL="342900" indent="-342900">
              <a:buSzPct val="115000"/>
              <a:buFont typeface="+mj-lt"/>
              <a:buAutoNum type="arabicPeriod"/>
            </a:pPr>
            <a:r>
              <a:rPr lang="es-ES" sz="1700" b="1" dirty="0">
                <a:solidFill>
                  <a:srgbClr val="00B050"/>
                </a:solidFill>
              </a:rPr>
              <a:t>CLIENTE SLAVE </a:t>
            </a:r>
            <a:r>
              <a:rPr lang="es-ES" sz="1700" dirty="0"/>
              <a:t>SI ENVIA SOLO UN ARCHIVO POR OPERATIVA LA PLATAFORMA DEBE CUMPLIMENTAR TODOS LOS CAMPOS DE MARCA/MODELO/TIPO…ETC….DE MANERA AUTOMÁTICVA SIN QUE EL CLIENTE DEBA CLICAR EN NINGÚN ARCHIVO SHADOW Y ENTONCES SE LE MUESTRA SOLAMENTE LOS SERVICIOS DIPONIBLES PARA ESE CASO.</a:t>
            </a:r>
          </a:p>
          <a:p>
            <a:pPr marL="342900" indent="-342900">
              <a:buSzPct val="115000"/>
              <a:buFont typeface="+mj-lt"/>
              <a:buAutoNum type="arabicPeriod"/>
            </a:pPr>
            <a:r>
              <a:rPr lang="es-ES" sz="1700" b="1" dirty="0">
                <a:solidFill>
                  <a:srgbClr val="00B050"/>
                </a:solidFill>
              </a:rPr>
              <a:t>CLIENTE SLAVE</a:t>
            </a:r>
            <a:r>
              <a:rPr lang="es-ES" sz="1700" dirty="0"/>
              <a:t> SELECCIONA LOS SERVICIOS QUE NECESITE Y COMPLETA LA SOLICITUD DESCONTÁNDOSE DE SU CUENTA LOS CRÉDITOS CORRESPONDIENTES.</a:t>
            </a:r>
          </a:p>
          <a:p>
            <a:pPr marL="342900" indent="-342900">
              <a:buSzPct val="115000"/>
              <a:buFont typeface="+mj-lt"/>
              <a:buAutoNum type="arabicPeriod"/>
            </a:pPr>
            <a:r>
              <a:rPr lang="es-ES" sz="1700" b="1" dirty="0">
                <a:solidFill>
                  <a:srgbClr val="00B050"/>
                </a:solidFill>
              </a:rPr>
              <a:t>CLIENTE SLAVE </a:t>
            </a:r>
            <a:r>
              <a:rPr lang="es-ES" sz="1700" dirty="0"/>
              <a:t>PASA A VISUALIZAR SU PESTAÑA DE GESTIÓN DE ARCHIVOS-SOLICITUDES-ESTADOS</a:t>
            </a:r>
          </a:p>
          <a:p>
            <a:pPr lvl="5"/>
            <a:endParaRPr lang="es-ES" dirty="0"/>
          </a:p>
        </p:txBody>
      </p:sp>
    </p:spTree>
    <p:extLst>
      <p:ext uri="{BB962C8B-B14F-4D97-AF65-F5344CB8AC3E}">
        <p14:creationId xmlns:p14="http://schemas.microsoft.com/office/powerpoint/2010/main" val="4281249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C03DD90-E355-4731-A76B-9D7763430AA8}"/>
              </a:ext>
            </a:extLst>
          </p:cNvPr>
          <p:cNvPicPr>
            <a:picLocks noChangeAspect="1"/>
          </p:cNvPicPr>
          <p:nvPr/>
        </p:nvPicPr>
        <p:blipFill rotWithShape="1">
          <a:blip r:embed="rId2"/>
          <a:srcRect t="18031" b="66956"/>
          <a:stretch/>
        </p:blipFill>
        <p:spPr>
          <a:xfrm>
            <a:off x="966651" y="67762"/>
            <a:ext cx="10024411" cy="1015666"/>
          </a:xfrm>
          <a:prstGeom prst="rect">
            <a:avLst/>
          </a:prstGeom>
        </p:spPr>
      </p:pic>
      <p:pic>
        <p:nvPicPr>
          <p:cNvPr id="8" name="Picture 2">
            <a:extLst>
              <a:ext uri="{FF2B5EF4-FFF2-40B4-BE49-F238E27FC236}">
                <a16:creationId xmlns:a16="http://schemas.microsoft.com/office/drawing/2014/main" id="{0F793D48-D3A9-4F7A-9706-6EF21E77ED08}"/>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66000"/>
                    </a14:imgEffect>
                    <a14:imgEffect>
                      <a14:brightnessContrast contrast="20000"/>
                    </a14:imgEffect>
                  </a14:imgLayer>
                </a14:imgProps>
              </a:ext>
            </a:extLst>
          </a:blip>
          <a:srcRect l="500" t="81703"/>
          <a:stretch/>
        </p:blipFill>
        <p:spPr bwMode="auto">
          <a:xfrm>
            <a:off x="0" y="5456161"/>
            <a:ext cx="12192000" cy="1401839"/>
          </a:xfrm>
          <a:prstGeom prst="rect">
            <a:avLst/>
          </a:prstGeom>
          <a:noFill/>
          <a:ln w="9525">
            <a:noFill/>
            <a:miter lim="800000"/>
            <a:headEnd/>
            <a:tailEnd/>
          </a:ln>
        </p:spPr>
      </p:pic>
      <p:pic>
        <p:nvPicPr>
          <p:cNvPr id="7" name="Imagen 6">
            <a:extLst>
              <a:ext uri="{FF2B5EF4-FFF2-40B4-BE49-F238E27FC236}">
                <a16:creationId xmlns:a16="http://schemas.microsoft.com/office/drawing/2014/main" id="{CC404FFC-D10D-4E2F-91CD-1B8331E23D38}"/>
              </a:ext>
            </a:extLst>
          </p:cNvPr>
          <p:cNvPicPr>
            <a:picLocks noChangeAspect="1"/>
          </p:cNvPicPr>
          <p:nvPr/>
        </p:nvPicPr>
        <p:blipFill rotWithShape="1">
          <a:blip r:embed="rId5">
            <a:extLst>
              <a:ext uri="{BEBA8EAE-BF5A-486C-A8C5-ECC9F3942E4B}">
                <a14:imgProps xmlns:a14="http://schemas.microsoft.com/office/drawing/2010/main">
                  <a14:imgLayer r:embed="rId6">
                    <a14:imgEffect>
                      <a14:brightnessContrast contrast="20000"/>
                    </a14:imgEffect>
                  </a14:imgLayer>
                </a14:imgProps>
              </a:ext>
            </a:extLst>
          </a:blip>
          <a:srcRect l="36779" t="34437" r="36448" b="58029"/>
          <a:stretch/>
        </p:blipFill>
        <p:spPr>
          <a:xfrm rot="21272206">
            <a:off x="9317635" y="470489"/>
            <a:ext cx="2483861" cy="482973"/>
          </a:xfrm>
          <a:prstGeom prst="rect">
            <a:avLst/>
          </a:prstGeom>
        </p:spPr>
      </p:pic>
      <p:sp>
        <p:nvSpPr>
          <p:cNvPr id="2" name="CuadroTexto 1">
            <a:extLst>
              <a:ext uri="{FF2B5EF4-FFF2-40B4-BE49-F238E27FC236}">
                <a16:creationId xmlns:a16="http://schemas.microsoft.com/office/drawing/2014/main" id="{DB3050D1-C564-4757-9E61-B7CB74881E12}"/>
              </a:ext>
            </a:extLst>
          </p:cNvPr>
          <p:cNvSpPr txBox="1"/>
          <p:nvPr/>
        </p:nvSpPr>
        <p:spPr>
          <a:xfrm>
            <a:off x="504251" y="1083428"/>
            <a:ext cx="11400366" cy="5001369"/>
          </a:xfrm>
          <a:prstGeom prst="rect">
            <a:avLst/>
          </a:prstGeom>
          <a:noFill/>
        </p:spPr>
        <p:txBody>
          <a:bodyPr wrap="square" rtlCol="0">
            <a:spAutoFit/>
          </a:bodyPr>
          <a:lstStyle/>
          <a:p>
            <a:r>
              <a:rPr lang="es-ES" sz="2800" b="1" dirty="0">
                <a:solidFill>
                  <a:srgbClr val="FF0000"/>
                </a:solidFill>
              </a:rPr>
              <a:t>FLUJO DE TRABAJO COMPLETO ( sigue caso 1 )</a:t>
            </a:r>
          </a:p>
          <a:p>
            <a:endParaRPr lang="es-ES" dirty="0"/>
          </a:p>
          <a:p>
            <a:r>
              <a:rPr lang="es-ES" sz="1700" dirty="0"/>
              <a:t>SIGUE DE PASO ANTERIOR 9: </a:t>
            </a:r>
          </a:p>
          <a:p>
            <a:endParaRPr lang="es-ES" sz="1700" dirty="0"/>
          </a:p>
          <a:p>
            <a:pPr marL="342900" indent="-342900">
              <a:buSzPct val="115000"/>
              <a:buFont typeface="+mj-lt"/>
              <a:buAutoNum type="arabicPeriod" startAt="10"/>
            </a:pPr>
            <a:r>
              <a:rPr lang="es-ES" sz="1700" b="1" dirty="0">
                <a:solidFill>
                  <a:srgbClr val="FF0000"/>
                </a:solidFill>
              </a:rPr>
              <a:t>NOS LLEGA AL DTPO TÉCNICO</a:t>
            </a:r>
            <a:r>
              <a:rPr lang="es-ES" sz="1700" dirty="0">
                <a:solidFill>
                  <a:srgbClr val="FF0000"/>
                </a:solidFill>
              </a:rPr>
              <a:t>: </a:t>
            </a:r>
            <a:r>
              <a:rPr lang="es-ES" sz="1700" dirty="0"/>
              <a:t>POR UN LADO EL ARCHIVO POR EL RACE MANAGER ( FTP ) Y POR EL CRM TÉCNICO EL PEDIDO DEL MISMO.</a:t>
            </a:r>
          </a:p>
          <a:p>
            <a:pPr marL="342900" indent="-342900">
              <a:buSzPct val="115000"/>
              <a:buFont typeface="+mj-lt"/>
              <a:buAutoNum type="arabicPeriod" startAt="10"/>
            </a:pPr>
            <a:r>
              <a:rPr lang="es-ES" sz="1700" b="1" dirty="0">
                <a:solidFill>
                  <a:srgbClr val="FF0000"/>
                </a:solidFill>
              </a:rPr>
              <a:t>LOS TÉCNICOS </a:t>
            </a:r>
            <a:r>
              <a:rPr lang="es-ES" sz="1700" dirty="0"/>
              <a:t>VALIDAMOS EL PROCESO AL SIGUIENTE ESTADO “EN PROCESO”</a:t>
            </a:r>
          </a:p>
          <a:p>
            <a:pPr marL="342900" indent="-342900">
              <a:buSzPct val="115000"/>
              <a:buFont typeface="+mj-lt"/>
              <a:buAutoNum type="arabicPeriod" startAt="10"/>
            </a:pPr>
            <a:r>
              <a:rPr lang="es-ES" sz="1700" b="1" dirty="0">
                <a:solidFill>
                  <a:srgbClr val="FF0000"/>
                </a:solidFill>
              </a:rPr>
              <a:t>LOS TÉCNICOS </a:t>
            </a:r>
            <a:r>
              <a:rPr lang="es-ES" sz="1700" dirty="0"/>
              <a:t>HACEMOS EL MODIFICADO Y SE LO ENVIAMOS AL CLIENTE ( POR EL FTP – RACE MANAGER )</a:t>
            </a:r>
          </a:p>
          <a:p>
            <a:pPr marL="342900" indent="-342900">
              <a:buSzPct val="115000"/>
              <a:buFont typeface="+mj-lt"/>
              <a:buAutoNum type="arabicPeriod" startAt="10"/>
            </a:pPr>
            <a:r>
              <a:rPr lang="es-ES" sz="1700" b="1" dirty="0">
                <a:solidFill>
                  <a:srgbClr val="FF0000"/>
                </a:solidFill>
              </a:rPr>
              <a:t>LOS TÉCNICOS </a:t>
            </a:r>
            <a:r>
              <a:rPr lang="es-ES" sz="1700" dirty="0"/>
              <a:t>COMPLETAMOS EL PROCESO EN EL CRM AL SIGUIENTE ESTADO “COMPLETADO”</a:t>
            </a:r>
          </a:p>
          <a:p>
            <a:pPr marL="342900" indent="-342900">
              <a:buClr>
                <a:srgbClr val="00B050"/>
              </a:buClr>
              <a:buSzPct val="115000"/>
              <a:buFont typeface="+mj-lt"/>
              <a:buAutoNum type="arabicPeriod" startAt="10"/>
            </a:pPr>
            <a:endParaRPr lang="es-ES" sz="1700" dirty="0"/>
          </a:p>
          <a:p>
            <a:pPr marL="342900" indent="-342900">
              <a:buClr>
                <a:srgbClr val="00B050"/>
              </a:buClr>
              <a:buSzPct val="115000"/>
              <a:buFont typeface="+mj-lt"/>
              <a:buAutoNum type="arabicPeriod" startAt="10"/>
            </a:pPr>
            <a:endParaRPr lang="es-ES" sz="1700" dirty="0"/>
          </a:p>
          <a:p>
            <a:pPr marL="342900" indent="-342900">
              <a:buClr>
                <a:srgbClr val="00B050"/>
              </a:buClr>
              <a:buSzPct val="115000"/>
              <a:buFont typeface="+mj-lt"/>
              <a:buAutoNum type="arabicPeriod" startAt="10"/>
            </a:pPr>
            <a:r>
              <a:rPr lang="es-ES" sz="1700" b="1" dirty="0">
                <a:solidFill>
                  <a:srgbClr val="00B050"/>
                </a:solidFill>
              </a:rPr>
              <a:t>CLIENTE SLAVE </a:t>
            </a:r>
            <a:r>
              <a:rPr lang="es-ES" sz="1700" dirty="0"/>
              <a:t>LE DEBERÍA LLEGAR UN AVISO POR EMAIL DE LA PLATAFORMA, CUANDO LOS TÉCNICOS LE HEMOS MARCADO COMO COMPLETADO EL SERVICIO.</a:t>
            </a:r>
          </a:p>
          <a:p>
            <a:pPr marL="342900" indent="-342900">
              <a:buClr>
                <a:srgbClr val="00B050"/>
              </a:buClr>
              <a:buSzPct val="115000"/>
              <a:buFont typeface="+mj-lt"/>
              <a:buAutoNum type="arabicPeriod" startAt="10"/>
            </a:pPr>
            <a:r>
              <a:rPr lang="es-ES" sz="1700" b="1" dirty="0">
                <a:solidFill>
                  <a:srgbClr val="00B050"/>
                </a:solidFill>
              </a:rPr>
              <a:t>CLIENTE SLAVE </a:t>
            </a:r>
            <a:r>
              <a:rPr lang="es-ES" sz="1700" dirty="0"/>
              <a:t>LE DA A ENVIA/RECIBE EN SU FLASHPOINT Y LE LLEGA EL ARCHIVO MODIFICADO.</a:t>
            </a:r>
          </a:p>
          <a:p>
            <a:pPr marL="342900" indent="-342900">
              <a:buClr>
                <a:srgbClr val="00B050"/>
              </a:buClr>
              <a:buSzPct val="115000"/>
              <a:buFont typeface="+mj-lt"/>
              <a:buAutoNum type="arabicPeriod" startAt="10"/>
            </a:pPr>
            <a:r>
              <a:rPr lang="es-ES" sz="1700" b="1" dirty="0">
                <a:solidFill>
                  <a:srgbClr val="00B050"/>
                </a:solidFill>
              </a:rPr>
              <a:t>CLIENTE SLAVE </a:t>
            </a:r>
            <a:r>
              <a:rPr lang="es-ES" sz="1700" dirty="0"/>
              <a:t>CARGA EL ARCHIVO MODIFICADO EN SU COCHE O EN LA ECU. FINALIZAMOS EL PROCESO.</a:t>
            </a:r>
          </a:p>
          <a:p>
            <a:pPr marL="342900" indent="-342900">
              <a:buClr>
                <a:srgbClr val="00B050"/>
              </a:buClr>
              <a:buSzPct val="115000"/>
              <a:buFont typeface="+mj-lt"/>
              <a:buAutoNum type="arabicPeriod" startAt="10"/>
            </a:pPr>
            <a:endParaRPr lang="es-ES" sz="1700" dirty="0"/>
          </a:p>
          <a:p>
            <a:pPr>
              <a:buClr>
                <a:srgbClr val="00B050"/>
              </a:buClr>
              <a:buSzPct val="115000"/>
            </a:pPr>
            <a:endParaRPr lang="es-ES" sz="1700" dirty="0"/>
          </a:p>
          <a:p>
            <a:pPr lvl="5"/>
            <a:endParaRPr lang="es-ES" dirty="0"/>
          </a:p>
        </p:txBody>
      </p:sp>
    </p:spTree>
    <p:extLst>
      <p:ext uri="{BB962C8B-B14F-4D97-AF65-F5344CB8AC3E}">
        <p14:creationId xmlns:p14="http://schemas.microsoft.com/office/powerpoint/2010/main" val="3425017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C03DD90-E355-4731-A76B-9D7763430AA8}"/>
              </a:ext>
            </a:extLst>
          </p:cNvPr>
          <p:cNvPicPr>
            <a:picLocks noChangeAspect="1"/>
          </p:cNvPicPr>
          <p:nvPr/>
        </p:nvPicPr>
        <p:blipFill rotWithShape="1">
          <a:blip r:embed="rId2"/>
          <a:srcRect t="18031" b="66956"/>
          <a:stretch/>
        </p:blipFill>
        <p:spPr>
          <a:xfrm>
            <a:off x="1911110" y="97220"/>
            <a:ext cx="7389175" cy="748666"/>
          </a:xfrm>
          <a:prstGeom prst="rect">
            <a:avLst/>
          </a:prstGeom>
        </p:spPr>
      </p:pic>
      <p:pic>
        <p:nvPicPr>
          <p:cNvPr id="8" name="Picture 2">
            <a:extLst>
              <a:ext uri="{FF2B5EF4-FFF2-40B4-BE49-F238E27FC236}">
                <a16:creationId xmlns:a16="http://schemas.microsoft.com/office/drawing/2014/main" id="{0F793D48-D3A9-4F7A-9706-6EF21E77ED08}"/>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66000"/>
                    </a14:imgEffect>
                    <a14:imgEffect>
                      <a14:brightnessContrast contrast="20000"/>
                    </a14:imgEffect>
                  </a14:imgLayer>
                </a14:imgProps>
              </a:ext>
            </a:extLst>
          </a:blip>
          <a:srcRect l="500" t="81703"/>
          <a:stretch/>
        </p:blipFill>
        <p:spPr bwMode="auto">
          <a:xfrm>
            <a:off x="0" y="5456161"/>
            <a:ext cx="12192000" cy="1401839"/>
          </a:xfrm>
          <a:prstGeom prst="rect">
            <a:avLst/>
          </a:prstGeom>
          <a:noFill/>
          <a:ln w="9525">
            <a:noFill/>
            <a:miter lim="800000"/>
            <a:headEnd/>
            <a:tailEnd/>
          </a:ln>
        </p:spPr>
      </p:pic>
      <p:pic>
        <p:nvPicPr>
          <p:cNvPr id="7" name="Imagen 6">
            <a:extLst>
              <a:ext uri="{FF2B5EF4-FFF2-40B4-BE49-F238E27FC236}">
                <a16:creationId xmlns:a16="http://schemas.microsoft.com/office/drawing/2014/main" id="{CC404FFC-D10D-4E2F-91CD-1B8331E23D38}"/>
              </a:ext>
            </a:extLst>
          </p:cNvPr>
          <p:cNvPicPr>
            <a:picLocks noChangeAspect="1"/>
          </p:cNvPicPr>
          <p:nvPr/>
        </p:nvPicPr>
        <p:blipFill rotWithShape="1">
          <a:blip r:embed="rId5">
            <a:extLst>
              <a:ext uri="{BEBA8EAE-BF5A-486C-A8C5-ECC9F3942E4B}">
                <a14:imgProps xmlns:a14="http://schemas.microsoft.com/office/drawing/2010/main">
                  <a14:imgLayer r:embed="rId6">
                    <a14:imgEffect>
                      <a14:brightnessContrast contrast="20000"/>
                    </a14:imgEffect>
                  </a14:imgLayer>
                </a14:imgProps>
              </a:ext>
            </a:extLst>
          </a:blip>
          <a:srcRect l="36779" t="34437" r="36448" b="58029"/>
          <a:stretch/>
        </p:blipFill>
        <p:spPr>
          <a:xfrm rot="21272206">
            <a:off x="9317635" y="470489"/>
            <a:ext cx="2483861" cy="482973"/>
          </a:xfrm>
          <a:prstGeom prst="rect">
            <a:avLst/>
          </a:prstGeom>
        </p:spPr>
      </p:pic>
      <p:sp>
        <p:nvSpPr>
          <p:cNvPr id="2" name="CuadroTexto 1">
            <a:extLst>
              <a:ext uri="{FF2B5EF4-FFF2-40B4-BE49-F238E27FC236}">
                <a16:creationId xmlns:a16="http://schemas.microsoft.com/office/drawing/2014/main" id="{DB3050D1-C564-4757-9E61-B7CB74881E12}"/>
              </a:ext>
            </a:extLst>
          </p:cNvPr>
          <p:cNvSpPr txBox="1"/>
          <p:nvPr/>
        </p:nvSpPr>
        <p:spPr>
          <a:xfrm>
            <a:off x="470731" y="478602"/>
            <a:ext cx="11400366" cy="5832366"/>
          </a:xfrm>
          <a:prstGeom prst="rect">
            <a:avLst/>
          </a:prstGeom>
          <a:noFill/>
        </p:spPr>
        <p:txBody>
          <a:bodyPr wrap="square" rtlCol="0">
            <a:spAutoFit/>
          </a:bodyPr>
          <a:lstStyle/>
          <a:p>
            <a:endParaRPr lang="es-ES" dirty="0"/>
          </a:p>
          <a:p>
            <a:r>
              <a:rPr lang="es-ES" sz="2400" b="1" u="sng" dirty="0"/>
              <a:t>CASO 2</a:t>
            </a:r>
            <a:r>
              <a:rPr lang="es-ES" b="1" u="sng" dirty="0"/>
              <a:t>: </a:t>
            </a:r>
            <a:r>
              <a:rPr lang="es-ES" b="1" u="sng" dirty="0">
                <a:solidFill>
                  <a:srgbClr val="0070C0"/>
                </a:solidFill>
              </a:rPr>
              <a:t>CLIENTE SLAVE DE DISTRIBUIDOR-COMERCIAL</a:t>
            </a:r>
          </a:p>
          <a:p>
            <a:endParaRPr lang="es-ES" dirty="0"/>
          </a:p>
          <a:p>
            <a:r>
              <a:rPr lang="es-ES" sz="2800" b="1" dirty="0">
                <a:solidFill>
                  <a:srgbClr val="FF0000"/>
                </a:solidFill>
              </a:rPr>
              <a:t>FLUJO DE TRABAJO COMPLETO </a:t>
            </a:r>
          </a:p>
          <a:p>
            <a:endParaRPr lang="es-ES" sz="1700" dirty="0"/>
          </a:p>
          <a:p>
            <a:pPr marL="342900" indent="-342900">
              <a:buClr>
                <a:srgbClr val="00B050"/>
              </a:buClr>
              <a:buSzPct val="115000"/>
              <a:buFont typeface="+mj-lt"/>
              <a:buAutoNum type="arabicPeriod"/>
            </a:pPr>
            <a:r>
              <a:rPr lang="es-ES" sz="1700" b="1" dirty="0">
                <a:solidFill>
                  <a:srgbClr val="00B050"/>
                </a:solidFill>
              </a:rPr>
              <a:t>CLIENTE SLAVE </a:t>
            </a:r>
            <a:r>
              <a:rPr lang="es-ES" sz="1700" dirty="0"/>
              <a:t>LEE EL ARCHIVO CON SU HERRAMIENTA NEW GENIUS O NEW TRASDATA</a:t>
            </a:r>
          </a:p>
          <a:p>
            <a:pPr marL="342900" indent="-342900">
              <a:buClr>
                <a:srgbClr val="00B050"/>
              </a:buClr>
              <a:buSzPct val="115000"/>
              <a:buFont typeface="+mj-lt"/>
              <a:buAutoNum type="arabicPeriod"/>
            </a:pPr>
            <a:r>
              <a:rPr lang="es-ES" sz="1700" b="1" dirty="0">
                <a:solidFill>
                  <a:srgbClr val="00B050"/>
                </a:solidFill>
              </a:rPr>
              <a:t>CLIENTE SLAVE  </a:t>
            </a:r>
            <a:r>
              <a:rPr lang="es-ES" sz="1700" dirty="0"/>
              <a:t>DESCARGA LA LECTURA EN EL PROGRAMA FLASHPOINT </a:t>
            </a:r>
          </a:p>
          <a:p>
            <a:pPr marL="342900" indent="-342900">
              <a:buClr>
                <a:srgbClr val="00B050"/>
              </a:buClr>
              <a:buSzPct val="115000"/>
              <a:buFont typeface="+mj-lt"/>
              <a:buAutoNum type="arabicPeriod"/>
            </a:pPr>
            <a:r>
              <a:rPr lang="es-ES" sz="1700" b="1" dirty="0">
                <a:solidFill>
                  <a:srgbClr val="00B050"/>
                </a:solidFill>
              </a:rPr>
              <a:t>CLIENTE SLAVE  </a:t>
            </a:r>
            <a:r>
              <a:rPr lang="es-ES" sz="1700" dirty="0"/>
              <a:t>LE DA AL ICONO DE ENVIAR ARCHIVO Y ENVIA/RECIBE ( EL ARCHIVO LO ENVÍA A TRAVÉS DEL FTP.DIMSPORT.ES)</a:t>
            </a:r>
          </a:p>
          <a:p>
            <a:pPr marL="342900" indent="-342900">
              <a:buClr>
                <a:srgbClr val="00B050"/>
              </a:buClr>
              <a:buSzPct val="115000"/>
              <a:buFont typeface="+mj-lt"/>
              <a:buAutoNum type="arabicPeriod"/>
            </a:pPr>
            <a:r>
              <a:rPr lang="es-ES" sz="1700" b="1" dirty="0">
                <a:solidFill>
                  <a:srgbClr val="00B050"/>
                </a:solidFill>
              </a:rPr>
              <a:t>CLIENTE SLAVE </a:t>
            </a:r>
            <a:r>
              <a:rPr lang="es-ES" sz="1700" dirty="0"/>
              <a:t>ABRE LA PLATAFORMA DIMSPAINFILES ACEPTANDO EL MENSAJE EMERGENTE QUE LE SALE EN ESE MOMENTO</a:t>
            </a:r>
          </a:p>
          <a:p>
            <a:pPr marL="342900" indent="-342900">
              <a:buClr>
                <a:srgbClr val="00B050"/>
              </a:buClr>
              <a:buSzPct val="115000"/>
              <a:buFont typeface="+mj-lt"/>
              <a:buAutoNum type="arabicPeriod"/>
            </a:pPr>
            <a:r>
              <a:rPr lang="es-ES" sz="1700" b="1" dirty="0">
                <a:solidFill>
                  <a:srgbClr val="00B050"/>
                </a:solidFill>
              </a:rPr>
              <a:t>CLIENTE SLAVE </a:t>
            </a:r>
            <a:r>
              <a:rPr lang="es-ES" sz="1700" dirty="0"/>
              <a:t>HACE EL LOGIN ( MARCAR CASILLA RECORDAR PARA LOGIN AUTOMÁTICO PARA FUTUROS PROCESOS )</a:t>
            </a:r>
          </a:p>
          <a:p>
            <a:pPr marL="342900" indent="-342900">
              <a:buClr>
                <a:srgbClr val="00B050"/>
              </a:buClr>
              <a:buSzPct val="115000"/>
              <a:buFont typeface="+mj-lt"/>
              <a:buAutoNum type="arabicPeriod"/>
            </a:pPr>
            <a:r>
              <a:rPr lang="es-ES" sz="1700" b="1" dirty="0">
                <a:solidFill>
                  <a:srgbClr val="00B050"/>
                </a:solidFill>
              </a:rPr>
              <a:t>CLIENTE SLAVE </a:t>
            </a:r>
            <a:r>
              <a:rPr lang="es-ES" sz="1700" dirty="0"/>
              <a:t>LE APARECE SU AREA RESERVADA DE DIMSPAINFILES EN EL APARTADO DE ENVIAR ARCHIVO </a:t>
            </a:r>
          </a:p>
          <a:p>
            <a:pPr marL="342900" indent="-342900">
              <a:buClr>
                <a:srgbClr val="00B050"/>
              </a:buClr>
              <a:buSzPct val="115000"/>
              <a:buFont typeface="+mj-lt"/>
              <a:buAutoNum type="arabicPeriod"/>
            </a:pPr>
            <a:r>
              <a:rPr lang="es-ES" sz="1700" b="1" dirty="0">
                <a:solidFill>
                  <a:srgbClr val="00B050"/>
                </a:solidFill>
              </a:rPr>
              <a:t>CLIENTE SLAVE </a:t>
            </a:r>
            <a:r>
              <a:rPr lang="es-ES" sz="1700" dirty="0"/>
              <a:t>SI ENVIA SOLO UN ARCHIVO POR OPERATIVA LA PLATAFORMA DEBE CUMPLIMENTAR TODOS LOS CAMPOS DE MARCA/MODELO/TIPO…ETC….DE MANERA AUTOMÁTICVA SIN QUE EL CLIENTE DEBA CLICAR EN NINGÚN ARCHIVO SHADOW Y ENTONCES SE LE MUESTRA SOLAMENTE LOS SERVICIOS DIPONIBLES PARA ESE CASO.</a:t>
            </a:r>
          </a:p>
          <a:p>
            <a:pPr marL="342900" indent="-342900">
              <a:buClr>
                <a:srgbClr val="00B050"/>
              </a:buClr>
              <a:buSzPct val="115000"/>
              <a:buFont typeface="+mj-lt"/>
              <a:buAutoNum type="arabicPeriod"/>
            </a:pPr>
            <a:r>
              <a:rPr lang="es-ES" sz="1700" b="1" dirty="0">
                <a:solidFill>
                  <a:srgbClr val="00B050"/>
                </a:solidFill>
              </a:rPr>
              <a:t>CLIENTE SLAVE</a:t>
            </a:r>
            <a:r>
              <a:rPr lang="es-ES" sz="1700" dirty="0"/>
              <a:t> SELECCIONA LOS SERVICIOS QUE NECESITE Y COMPLETA LA SOLICITUD DESCONTÁNDOSE DE SU CUENTA LOS CRÉDITOS CORRESPONDIENTES.</a:t>
            </a:r>
          </a:p>
          <a:p>
            <a:pPr marL="342900" indent="-342900">
              <a:buClr>
                <a:srgbClr val="00B050"/>
              </a:buClr>
              <a:buSzPct val="115000"/>
              <a:buFont typeface="+mj-lt"/>
              <a:buAutoNum type="arabicPeriod"/>
            </a:pPr>
            <a:r>
              <a:rPr lang="es-ES" sz="1700" b="1" dirty="0">
                <a:solidFill>
                  <a:srgbClr val="00B050"/>
                </a:solidFill>
              </a:rPr>
              <a:t>CLIENTE SLAVE </a:t>
            </a:r>
            <a:r>
              <a:rPr lang="es-ES" sz="1700" dirty="0"/>
              <a:t>PASA A VISUALIZAR SU PESTAÑA DE GESTIÓN DE ARCHIVOS-SOLICITUDES-ESTADOS</a:t>
            </a:r>
          </a:p>
          <a:p>
            <a:pPr lvl="5"/>
            <a:endParaRPr lang="es-ES" dirty="0"/>
          </a:p>
        </p:txBody>
      </p:sp>
    </p:spTree>
    <p:extLst>
      <p:ext uri="{BB962C8B-B14F-4D97-AF65-F5344CB8AC3E}">
        <p14:creationId xmlns:p14="http://schemas.microsoft.com/office/powerpoint/2010/main" val="3936353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C03DD90-E355-4731-A76B-9D7763430AA8}"/>
              </a:ext>
            </a:extLst>
          </p:cNvPr>
          <p:cNvPicPr>
            <a:picLocks noChangeAspect="1"/>
          </p:cNvPicPr>
          <p:nvPr/>
        </p:nvPicPr>
        <p:blipFill rotWithShape="1">
          <a:blip r:embed="rId2"/>
          <a:srcRect t="18031" b="66956"/>
          <a:stretch/>
        </p:blipFill>
        <p:spPr>
          <a:xfrm>
            <a:off x="966651" y="67762"/>
            <a:ext cx="10024411" cy="1015666"/>
          </a:xfrm>
          <a:prstGeom prst="rect">
            <a:avLst/>
          </a:prstGeom>
        </p:spPr>
      </p:pic>
      <p:pic>
        <p:nvPicPr>
          <p:cNvPr id="8" name="Picture 2">
            <a:extLst>
              <a:ext uri="{FF2B5EF4-FFF2-40B4-BE49-F238E27FC236}">
                <a16:creationId xmlns:a16="http://schemas.microsoft.com/office/drawing/2014/main" id="{0F793D48-D3A9-4F7A-9706-6EF21E77ED08}"/>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66000"/>
                    </a14:imgEffect>
                    <a14:imgEffect>
                      <a14:brightnessContrast contrast="20000"/>
                    </a14:imgEffect>
                  </a14:imgLayer>
                </a14:imgProps>
              </a:ext>
            </a:extLst>
          </a:blip>
          <a:srcRect l="500" t="81703"/>
          <a:stretch/>
        </p:blipFill>
        <p:spPr bwMode="auto">
          <a:xfrm>
            <a:off x="0" y="5456161"/>
            <a:ext cx="12192000" cy="1401839"/>
          </a:xfrm>
          <a:prstGeom prst="rect">
            <a:avLst/>
          </a:prstGeom>
          <a:noFill/>
          <a:ln w="9525">
            <a:noFill/>
            <a:miter lim="800000"/>
            <a:headEnd/>
            <a:tailEnd/>
          </a:ln>
        </p:spPr>
      </p:pic>
      <p:pic>
        <p:nvPicPr>
          <p:cNvPr id="7" name="Imagen 6">
            <a:extLst>
              <a:ext uri="{FF2B5EF4-FFF2-40B4-BE49-F238E27FC236}">
                <a16:creationId xmlns:a16="http://schemas.microsoft.com/office/drawing/2014/main" id="{CC404FFC-D10D-4E2F-91CD-1B8331E23D38}"/>
              </a:ext>
            </a:extLst>
          </p:cNvPr>
          <p:cNvPicPr>
            <a:picLocks noChangeAspect="1"/>
          </p:cNvPicPr>
          <p:nvPr/>
        </p:nvPicPr>
        <p:blipFill rotWithShape="1">
          <a:blip r:embed="rId5">
            <a:extLst>
              <a:ext uri="{BEBA8EAE-BF5A-486C-A8C5-ECC9F3942E4B}">
                <a14:imgProps xmlns:a14="http://schemas.microsoft.com/office/drawing/2010/main">
                  <a14:imgLayer r:embed="rId6">
                    <a14:imgEffect>
                      <a14:brightnessContrast contrast="20000"/>
                    </a14:imgEffect>
                  </a14:imgLayer>
                </a14:imgProps>
              </a:ext>
            </a:extLst>
          </a:blip>
          <a:srcRect l="36779" t="34437" r="36448" b="58029"/>
          <a:stretch/>
        </p:blipFill>
        <p:spPr>
          <a:xfrm rot="21272206">
            <a:off x="9317635" y="470489"/>
            <a:ext cx="2483861" cy="482973"/>
          </a:xfrm>
          <a:prstGeom prst="rect">
            <a:avLst/>
          </a:prstGeom>
        </p:spPr>
      </p:pic>
      <p:sp>
        <p:nvSpPr>
          <p:cNvPr id="2" name="CuadroTexto 1">
            <a:extLst>
              <a:ext uri="{FF2B5EF4-FFF2-40B4-BE49-F238E27FC236}">
                <a16:creationId xmlns:a16="http://schemas.microsoft.com/office/drawing/2014/main" id="{DB3050D1-C564-4757-9E61-B7CB74881E12}"/>
              </a:ext>
            </a:extLst>
          </p:cNvPr>
          <p:cNvSpPr txBox="1"/>
          <p:nvPr/>
        </p:nvSpPr>
        <p:spPr>
          <a:xfrm>
            <a:off x="504251" y="1083428"/>
            <a:ext cx="11400366" cy="5262979"/>
          </a:xfrm>
          <a:prstGeom prst="rect">
            <a:avLst/>
          </a:prstGeom>
          <a:noFill/>
        </p:spPr>
        <p:txBody>
          <a:bodyPr wrap="square" rtlCol="0">
            <a:spAutoFit/>
          </a:bodyPr>
          <a:lstStyle/>
          <a:p>
            <a:r>
              <a:rPr lang="es-ES" sz="2800" b="1" dirty="0">
                <a:solidFill>
                  <a:srgbClr val="FF0000"/>
                </a:solidFill>
              </a:rPr>
              <a:t>FLUJO DE TRABAJO COMPLETO ( sigue caso 2 )</a:t>
            </a:r>
          </a:p>
          <a:p>
            <a:endParaRPr lang="es-ES" dirty="0"/>
          </a:p>
          <a:p>
            <a:r>
              <a:rPr lang="es-ES" sz="1700" dirty="0"/>
              <a:t>SIGUE DE PASO ANTERIOR 9: </a:t>
            </a:r>
          </a:p>
          <a:p>
            <a:endParaRPr lang="es-ES" sz="1700" dirty="0"/>
          </a:p>
          <a:p>
            <a:endParaRPr lang="es-ES" sz="1700" dirty="0"/>
          </a:p>
          <a:p>
            <a:pPr marL="342900" indent="-342900">
              <a:buClr>
                <a:srgbClr val="0070C0"/>
              </a:buClr>
              <a:buSzPct val="115000"/>
              <a:buFont typeface="+mj-lt"/>
              <a:buAutoNum type="arabicPeriod" startAt="10"/>
            </a:pPr>
            <a:r>
              <a:rPr lang="es-ES" sz="1700" b="1" dirty="0">
                <a:solidFill>
                  <a:srgbClr val="0070C0"/>
                </a:solidFill>
              </a:rPr>
              <a:t>DISTRIBUIDOR-COMERCIAL</a:t>
            </a:r>
            <a:r>
              <a:rPr lang="es-ES" sz="1700" dirty="0"/>
              <a:t> LE LLEGA UN EMAIL DE AVISO DEL PEDIDO DE SU CLIENTE SLAVE( EN CASO DE QUE HAYA PODIDO COMPLETAR EL PROCESO DE ENVÍO SIGNIFICA QUE SU CLIENTE SLAVE TIENE CRÉDITOS POR LO QUE ES SOLAMENTE INFORMATIVO)</a:t>
            </a:r>
          </a:p>
          <a:p>
            <a:pPr marL="342900" indent="-342900">
              <a:buClr>
                <a:srgbClr val="0070C0"/>
              </a:buClr>
              <a:buSzPct val="115000"/>
              <a:buFont typeface="+mj-lt"/>
              <a:buAutoNum type="arabicPeriod" startAt="10"/>
            </a:pPr>
            <a:r>
              <a:rPr lang="es-ES" sz="1700" b="1" dirty="0">
                <a:solidFill>
                  <a:srgbClr val="0070C0"/>
                </a:solidFill>
              </a:rPr>
              <a:t>DISTRIBUIDOR-COMERCIAL</a:t>
            </a:r>
            <a:r>
              <a:rPr lang="es-ES" sz="1700" dirty="0"/>
              <a:t> EN CUALQUIER MOMENTO PUEDE ACCEDER A SU ÁREA RESERVADA DE LA PLATAFORMA DIMSPAINFILES PARA CONTROLAR SUS CLIENTES, CLICANDO EN CADA UNO DE ELLOS PUEDE VER LOS ULTIMOS PEDIDOS REALIZADOS A MODO DE HISTORIAL.</a:t>
            </a:r>
          </a:p>
          <a:p>
            <a:pPr marL="342900" indent="-342900">
              <a:buClr>
                <a:srgbClr val="00B050"/>
              </a:buClr>
              <a:buSzPct val="115000"/>
              <a:buFont typeface="+mj-lt"/>
              <a:buAutoNum type="arabicPeriod" startAt="10"/>
            </a:pPr>
            <a:r>
              <a:rPr lang="es-ES" sz="1700" b="1" dirty="0">
                <a:solidFill>
                  <a:srgbClr val="FF0000"/>
                </a:solidFill>
              </a:rPr>
              <a:t>NOS LLEGA AL DTPO TÉCNICO</a:t>
            </a:r>
            <a:r>
              <a:rPr lang="es-ES" sz="1700" dirty="0">
                <a:solidFill>
                  <a:srgbClr val="FF0000"/>
                </a:solidFill>
              </a:rPr>
              <a:t>: </a:t>
            </a:r>
            <a:r>
              <a:rPr lang="es-ES" sz="1700" dirty="0"/>
              <a:t>POR UN LADO ARCHIVO POR EL RACE MANAGER ( FTP ) Y POR EL CRM TÉCNICO EL PEDIDO DEL MISMO.</a:t>
            </a:r>
          </a:p>
          <a:p>
            <a:pPr marL="342900" indent="-342900">
              <a:buClr>
                <a:srgbClr val="00B050"/>
              </a:buClr>
              <a:buSzPct val="115000"/>
              <a:buFont typeface="+mj-lt"/>
              <a:buAutoNum type="arabicPeriod" startAt="10"/>
            </a:pPr>
            <a:r>
              <a:rPr lang="es-ES" sz="1700" b="1" dirty="0">
                <a:solidFill>
                  <a:srgbClr val="FF0000"/>
                </a:solidFill>
              </a:rPr>
              <a:t>LOS TÉCNICOS </a:t>
            </a:r>
            <a:r>
              <a:rPr lang="es-ES" sz="1700" dirty="0"/>
              <a:t>VALIDAMOS EL PROCESO AL SIGUIENTE ESTADO “EN PROCESO”</a:t>
            </a:r>
          </a:p>
          <a:p>
            <a:pPr marL="342900" indent="-342900">
              <a:buClr>
                <a:srgbClr val="00B050"/>
              </a:buClr>
              <a:buSzPct val="115000"/>
              <a:buFont typeface="+mj-lt"/>
              <a:buAutoNum type="arabicPeriod" startAt="10"/>
            </a:pPr>
            <a:r>
              <a:rPr lang="es-ES" sz="1700" b="1" dirty="0">
                <a:solidFill>
                  <a:srgbClr val="FF0000"/>
                </a:solidFill>
              </a:rPr>
              <a:t>LOS TÉCNICOS </a:t>
            </a:r>
            <a:r>
              <a:rPr lang="es-ES" sz="1700" dirty="0"/>
              <a:t>HACEMOS EL MODIFICADO Y SE LO ENVIAMOS AL CLIENTE ( POR EL FTP – RACE MANAGER )</a:t>
            </a:r>
          </a:p>
          <a:p>
            <a:pPr marL="342900" indent="-342900">
              <a:buClr>
                <a:srgbClr val="00B050"/>
              </a:buClr>
              <a:buSzPct val="115000"/>
              <a:buFont typeface="+mj-lt"/>
              <a:buAutoNum type="arabicPeriod" startAt="10"/>
            </a:pPr>
            <a:r>
              <a:rPr lang="es-ES" sz="1700" b="1" dirty="0">
                <a:solidFill>
                  <a:srgbClr val="FF0000"/>
                </a:solidFill>
              </a:rPr>
              <a:t>LOS TÉCNICOS </a:t>
            </a:r>
            <a:r>
              <a:rPr lang="es-ES" sz="1700" dirty="0"/>
              <a:t>COMPLETAMOS EL PROCESO EN EL CRM AL SIGUIENTE ESTADO “COMPLETADO”</a:t>
            </a:r>
          </a:p>
          <a:p>
            <a:pPr marL="342900" indent="-342900">
              <a:buClr>
                <a:srgbClr val="00B050"/>
              </a:buClr>
              <a:buSzPct val="115000"/>
              <a:buFont typeface="+mj-lt"/>
              <a:buAutoNum type="arabicPeriod" startAt="10"/>
            </a:pPr>
            <a:endParaRPr lang="es-ES" sz="1700" dirty="0"/>
          </a:p>
          <a:p>
            <a:pPr marL="342900" indent="-342900">
              <a:buClr>
                <a:srgbClr val="00B050"/>
              </a:buClr>
              <a:buSzPct val="115000"/>
              <a:buFont typeface="+mj-lt"/>
              <a:buAutoNum type="arabicPeriod" startAt="10"/>
            </a:pPr>
            <a:endParaRPr lang="es-ES" sz="1700" dirty="0"/>
          </a:p>
          <a:p>
            <a:pPr lvl="5"/>
            <a:endParaRPr lang="es-ES" dirty="0"/>
          </a:p>
        </p:txBody>
      </p:sp>
    </p:spTree>
    <p:extLst>
      <p:ext uri="{BB962C8B-B14F-4D97-AF65-F5344CB8AC3E}">
        <p14:creationId xmlns:p14="http://schemas.microsoft.com/office/powerpoint/2010/main" val="941749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C03DD90-E355-4731-A76B-9D7763430AA8}"/>
              </a:ext>
            </a:extLst>
          </p:cNvPr>
          <p:cNvPicPr>
            <a:picLocks noChangeAspect="1"/>
          </p:cNvPicPr>
          <p:nvPr/>
        </p:nvPicPr>
        <p:blipFill rotWithShape="1">
          <a:blip r:embed="rId2"/>
          <a:srcRect t="18031" b="66956"/>
          <a:stretch/>
        </p:blipFill>
        <p:spPr>
          <a:xfrm>
            <a:off x="966651" y="67762"/>
            <a:ext cx="10024411" cy="1015666"/>
          </a:xfrm>
          <a:prstGeom prst="rect">
            <a:avLst/>
          </a:prstGeom>
        </p:spPr>
      </p:pic>
      <p:pic>
        <p:nvPicPr>
          <p:cNvPr id="8" name="Picture 2">
            <a:extLst>
              <a:ext uri="{FF2B5EF4-FFF2-40B4-BE49-F238E27FC236}">
                <a16:creationId xmlns:a16="http://schemas.microsoft.com/office/drawing/2014/main" id="{0F793D48-D3A9-4F7A-9706-6EF21E77ED08}"/>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66000"/>
                    </a14:imgEffect>
                    <a14:imgEffect>
                      <a14:brightnessContrast contrast="20000"/>
                    </a14:imgEffect>
                  </a14:imgLayer>
                </a14:imgProps>
              </a:ext>
            </a:extLst>
          </a:blip>
          <a:srcRect l="500" t="81703"/>
          <a:stretch/>
        </p:blipFill>
        <p:spPr bwMode="auto">
          <a:xfrm>
            <a:off x="0" y="5456161"/>
            <a:ext cx="12192000" cy="1401839"/>
          </a:xfrm>
          <a:prstGeom prst="rect">
            <a:avLst/>
          </a:prstGeom>
          <a:noFill/>
          <a:ln w="9525">
            <a:noFill/>
            <a:miter lim="800000"/>
            <a:headEnd/>
            <a:tailEnd/>
          </a:ln>
        </p:spPr>
      </p:pic>
      <p:pic>
        <p:nvPicPr>
          <p:cNvPr id="7" name="Imagen 6">
            <a:extLst>
              <a:ext uri="{FF2B5EF4-FFF2-40B4-BE49-F238E27FC236}">
                <a16:creationId xmlns:a16="http://schemas.microsoft.com/office/drawing/2014/main" id="{CC404FFC-D10D-4E2F-91CD-1B8331E23D38}"/>
              </a:ext>
            </a:extLst>
          </p:cNvPr>
          <p:cNvPicPr>
            <a:picLocks noChangeAspect="1"/>
          </p:cNvPicPr>
          <p:nvPr/>
        </p:nvPicPr>
        <p:blipFill rotWithShape="1">
          <a:blip r:embed="rId5">
            <a:extLst>
              <a:ext uri="{BEBA8EAE-BF5A-486C-A8C5-ECC9F3942E4B}">
                <a14:imgProps xmlns:a14="http://schemas.microsoft.com/office/drawing/2010/main">
                  <a14:imgLayer r:embed="rId6">
                    <a14:imgEffect>
                      <a14:brightnessContrast contrast="20000"/>
                    </a14:imgEffect>
                  </a14:imgLayer>
                </a14:imgProps>
              </a:ext>
            </a:extLst>
          </a:blip>
          <a:srcRect l="36779" t="34437" r="36448" b="58029"/>
          <a:stretch/>
        </p:blipFill>
        <p:spPr>
          <a:xfrm rot="21272206">
            <a:off x="9317635" y="470489"/>
            <a:ext cx="2483861" cy="482973"/>
          </a:xfrm>
          <a:prstGeom prst="rect">
            <a:avLst/>
          </a:prstGeom>
        </p:spPr>
      </p:pic>
      <p:sp>
        <p:nvSpPr>
          <p:cNvPr id="2" name="CuadroTexto 1">
            <a:extLst>
              <a:ext uri="{FF2B5EF4-FFF2-40B4-BE49-F238E27FC236}">
                <a16:creationId xmlns:a16="http://schemas.microsoft.com/office/drawing/2014/main" id="{DB3050D1-C564-4757-9E61-B7CB74881E12}"/>
              </a:ext>
            </a:extLst>
          </p:cNvPr>
          <p:cNvSpPr txBox="1"/>
          <p:nvPr/>
        </p:nvSpPr>
        <p:spPr>
          <a:xfrm>
            <a:off x="504251" y="1083428"/>
            <a:ext cx="11400366" cy="3954929"/>
          </a:xfrm>
          <a:prstGeom prst="rect">
            <a:avLst/>
          </a:prstGeom>
          <a:noFill/>
        </p:spPr>
        <p:txBody>
          <a:bodyPr wrap="square" rtlCol="0">
            <a:spAutoFit/>
          </a:bodyPr>
          <a:lstStyle/>
          <a:p>
            <a:r>
              <a:rPr lang="es-ES" sz="2800" b="1" dirty="0">
                <a:solidFill>
                  <a:srgbClr val="FF0000"/>
                </a:solidFill>
              </a:rPr>
              <a:t>FLUJO DE TRABAJO COMPLETO ( sigue caso 2 )</a:t>
            </a:r>
          </a:p>
          <a:p>
            <a:endParaRPr lang="es-ES" dirty="0"/>
          </a:p>
          <a:p>
            <a:r>
              <a:rPr lang="es-ES" sz="1700" dirty="0"/>
              <a:t>SIGUE DE PASO ANTERIOR 15: </a:t>
            </a:r>
          </a:p>
          <a:p>
            <a:endParaRPr lang="es-ES" sz="1700" dirty="0"/>
          </a:p>
          <a:p>
            <a:pPr>
              <a:buClr>
                <a:srgbClr val="00B050"/>
              </a:buClr>
              <a:buSzPct val="115000"/>
            </a:pPr>
            <a:endParaRPr lang="es-ES" sz="1700" dirty="0"/>
          </a:p>
          <a:p>
            <a:pPr marL="342900" indent="-342900">
              <a:buClr>
                <a:srgbClr val="0070C0"/>
              </a:buClr>
              <a:buSzPct val="115000"/>
              <a:buFont typeface="+mj-lt"/>
              <a:buAutoNum type="arabicPeriod" startAt="16"/>
            </a:pPr>
            <a:r>
              <a:rPr lang="es-ES" sz="1700" b="1" dirty="0">
                <a:solidFill>
                  <a:srgbClr val="0070C0"/>
                </a:solidFill>
              </a:rPr>
              <a:t>DISTRIBUIDOR-COMERCIAL</a:t>
            </a:r>
            <a:r>
              <a:rPr lang="es-ES" sz="1700" dirty="0"/>
              <a:t> LE DEBERÍA LLEGAR UN EMAIL DE AVISO CUANDO LOS TÉCNICOS LE HEMOS MARCADO COMO COMPLETADO EL SERVICIO DE SUCLIENTE SLAVE(ES SOLAMENTE INFORMATIVO)</a:t>
            </a:r>
            <a:endParaRPr lang="es-ES" sz="1700" b="1" dirty="0">
              <a:solidFill>
                <a:srgbClr val="00B050"/>
              </a:solidFill>
            </a:endParaRPr>
          </a:p>
          <a:p>
            <a:pPr marL="342900" indent="-342900">
              <a:buClr>
                <a:srgbClr val="00B050"/>
              </a:buClr>
              <a:buSzPct val="115000"/>
              <a:buFont typeface="+mj-lt"/>
              <a:buAutoNum type="arabicPeriod" startAt="16"/>
            </a:pPr>
            <a:r>
              <a:rPr lang="es-ES" sz="1700" b="1" dirty="0">
                <a:solidFill>
                  <a:srgbClr val="00B050"/>
                </a:solidFill>
              </a:rPr>
              <a:t>CLIENTE SLAVE </a:t>
            </a:r>
            <a:r>
              <a:rPr lang="es-ES" sz="1700" dirty="0"/>
              <a:t>LE DEBERÍA LLEGAR UN AVISO POR EMAIL DE LA PLATAFORMA, CUANDO LOS TÉCNICOS LE HEMOS MARCADO COMO COMPLETADO EL SERVICIO.</a:t>
            </a:r>
          </a:p>
          <a:p>
            <a:pPr marL="342900" indent="-342900">
              <a:buClr>
                <a:srgbClr val="00B050"/>
              </a:buClr>
              <a:buSzPct val="115000"/>
              <a:buFont typeface="+mj-lt"/>
              <a:buAutoNum type="arabicPeriod" startAt="16"/>
            </a:pPr>
            <a:r>
              <a:rPr lang="es-ES" sz="1700" b="1" dirty="0">
                <a:solidFill>
                  <a:srgbClr val="00B050"/>
                </a:solidFill>
              </a:rPr>
              <a:t>CLIENTE SLAVE </a:t>
            </a:r>
            <a:r>
              <a:rPr lang="es-ES" sz="1700" dirty="0"/>
              <a:t>LE DA A ENVIA/RECIBE EN SU FLASHPOINT Y LE LLEGA EL ARCHIVO MODIFICADO.</a:t>
            </a:r>
          </a:p>
          <a:p>
            <a:pPr marL="342900" indent="-342900">
              <a:buClr>
                <a:srgbClr val="00B050"/>
              </a:buClr>
              <a:buSzPct val="115000"/>
              <a:buFont typeface="+mj-lt"/>
              <a:buAutoNum type="arabicPeriod" startAt="16"/>
            </a:pPr>
            <a:r>
              <a:rPr lang="es-ES" sz="1700" b="1" dirty="0">
                <a:solidFill>
                  <a:srgbClr val="00B050"/>
                </a:solidFill>
              </a:rPr>
              <a:t>CLIENTE SLAVE </a:t>
            </a:r>
            <a:r>
              <a:rPr lang="es-ES" sz="1700" dirty="0"/>
              <a:t>CARGA EL ARCHIVO MODIFICADO EN SU COCHE O EN LA ECU. FINALIZAMOS EL PROCESO.</a:t>
            </a:r>
          </a:p>
          <a:p>
            <a:pPr marL="342900" indent="-342900">
              <a:buClr>
                <a:srgbClr val="00B050"/>
              </a:buClr>
              <a:buSzPct val="115000"/>
              <a:buFont typeface="+mj-lt"/>
              <a:buAutoNum type="arabicPeriod" startAt="16"/>
            </a:pPr>
            <a:endParaRPr lang="es-ES" sz="1700" dirty="0"/>
          </a:p>
          <a:p>
            <a:pPr>
              <a:buClr>
                <a:srgbClr val="00B050"/>
              </a:buClr>
              <a:buSzPct val="115000"/>
            </a:pPr>
            <a:endParaRPr lang="es-ES" sz="1700" dirty="0"/>
          </a:p>
          <a:p>
            <a:pPr lvl="5"/>
            <a:endParaRPr lang="es-ES" dirty="0"/>
          </a:p>
        </p:txBody>
      </p:sp>
    </p:spTree>
    <p:extLst>
      <p:ext uri="{BB962C8B-B14F-4D97-AF65-F5344CB8AC3E}">
        <p14:creationId xmlns:p14="http://schemas.microsoft.com/office/powerpoint/2010/main" val="3287979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C03DD90-E355-4731-A76B-9D7763430AA8}"/>
              </a:ext>
            </a:extLst>
          </p:cNvPr>
          <p:cNvPicPr>
            <a:picLocks noChangeAspect="1"/>
          </p:cNvPicPr>
          <p:nvPr/>
        </p:nvPicPr>
        <p:blipFill rotWithShape="1">
          <a:blip r:embed="rId2"/>
          <a:srcRect t="18031" b="66956"/>
          <a:stretch/>
        </p:blipFill>
        <p:spPr>
          <a:xfrm>
            <a:off x="1200938" y="87087"/>
            <a:ext cx="9790124" cy="1015666"/>
          </a:xfrm>
          <a:prstGeom prst="rect">
            <a:avLst/>
          </a:prstGeom>
        </p:spPr>
      </p:pic>
      <p:pic>
        <p:nvPicPr>
          <p:cNvPr id="8" name="Picture 2">
            <a:extLst>
              <a:ext uri="{FF2B5EF4-FFF2-40B4-BE49-F238E27FC236}">
                <a16:creationId xmlns:a16="http://schemas.microsoft.com/office/drawing/2014/main" id="{0F793D48-D3A9-4F7A-9706-6EF21E77ED08}"/>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66000"/>
                    </a14:imgEffect>
                    <a14:imgEffect>
                      <a14:brightnessContrast contrast="20000"/>
                    </a14:imgEffect>
                  </a14:imgLayer>
                </a14:imgProps>
              </a:ext>
            </a:extLst>
          </a:blip>
          <a:srcRect l="500" t="81703"/>
          <a:stretch/>
        </p:blipFill>
        <p:spPr bwMode="auto">
          <a:xfrm>
            <a:off x="0" y="5456161"/>
            <a:ext cx="12192000" cy="1401839"/>
          </a:xfrm>
          <a:prstGeom prst="rect">
            <a:avLst/>
          </a:prstGeom>
          <a:noFill/>
          <a:ln w="9525">
            <a:noFill/>
            <a:miter lim="800000"/>
            <a:headEnd/>
            <a:tailEnd/>
          </a:ln>
        </p:spPr>
      </p:pic>
      <p:pic>
        <p:nvPicPr>
          <p:cNvPr id="7" name="Imagen 6">
            <a:extLst>
              <a:ext uri="{FF2B5EF4-FFF2-40B4-BE49-F238E27FC236}">
                <a16:creationId xmlns:a16="http://schemas.microsoft.com/office/drawing/2014/main" id="{CC404FFC-D10D-4E2F-91CD-1B8331E23D38}"/>
              </a:ext>
            </a:extLst>
          </p:cNvPr>
          <p:cNvPicPr>
            <a:picLocks noChangeAspect="1"/>
          </p:cNvPicPr>
          <p:nvPr/>
        </p:nvPicPr>
        <p:blipFill rotWithShape="1">
          <a:blip r:embed="rId5">
            <a:extLst>
              <a:ext uri="{BEBA8EAE-BF5A-486C-A8C5-ECC9F3942E4B}">
                <a14:imgProps xmlns:a14="http://schemas.microsoft.com/office/drawing/2010/main">
                  <a14:imgLayer r:embed="rId6">
                    <a14:imgEffect>
                      <a14:brightnessContrast contrast="20000"/>
                    </a14:imgEffect>
                  </a14:imgLayer>
                </a14:imgProps>
              </a:ext>
            </a:extLst>
          </a:blip>
          <a:srcRect l="36779" t="34437" r="36448" b="58029"/>
          <a:stretch/>
        </p:blipFill>
        <p:spPr>
          <a:xfrm rot="21272206">
            <a:off x="9263365" y="861267"/>
            <a:ext cx="2483861" cy="482973"/>
          </a:xfrm>
          <a:prstGeom prst="rect">
            <a:avLst/>
          </a:prstGeom>
        </p:spPr>
      </p:pic>
      <p:sp>
        <p:nvSpPr>
          <p:cNvPr id="2" name="CuadroTexto 1">
            <a:extLst>
              <a:ext uri="{FF2B5EF4-FFF2-40B4-BE49-F238E27FC236}">
                <a16:creationId xmlns:a16="http://schemas.microsoft.com/office/drawing/2014/main" id="{DB3050D1-C564-4757-9E61-B7CB74881E12}"/>
              </a:ext>
            </a:extLst>
          </p:cNvPr>
          <p:cNvSpPr txBox="1"/>
          <p:nvPr/>
        </p:nvSpPr>
        <p:spPr>
          <a:xfrm>
            <a:off x="951992" y="866629"/>
            <a:ext cx="10812584" cy="6001643"/>
          </a:xfrm>
          <a:prstGeom prst="rect">
            <a:avLst/>
          </a:prstGeom>
          <a:noFill/>
        </p:spPr>
        <p:txBody>
          <a:bodyPr wrap="square" rtlCol="0">
            <a:spAutoFit/>
          </a:bodyPr>
          <a:lstStyle/>
          <a:p>
            <a:endParaRPr lang="es-ES" dirty="0"/>
          </a:p>
          <a:p>
            <a:r>
              <a:rPr lang="es-ES" sz="3200" dirty="0"/>
              <a:t>OTRAS OPERATIVAS DE LA PLATAFORMA</a:t>
            </a:r>
          </a:p>
          <a:p>
            <a:r>
              <a:rPr lang="es-ES" sz="3200" dirty="0">
                <a:solidFill>
                  <a:srgbClr val="FF0000"/>
                </a:solidFill>
              </a:rPr>
              <a:t>COMPRA DE CRÉDITOS </a:t>
            </a:r>
            <a:r>
              <a:rPr lang="es-ES" sz="3200" b="1" dirty="0">
                <a:solidFill>
                  <a:srgbClr val="00B050"/>
                </a:solidFill>
              </a:rPr>
              <a:t>CASO 1</a:t>
            </a:r>
          </a:p>
          <a:p>
            <a:r>
              <a:rPr lang="es-ES" sz="2000" b="1" dirty="0">
                <a:solidFill>
                  <a:srgbClr val="00B050"/>
                </a:solidFill>
              </a:rPr>
              <a:t>LOS SLAVE DEL CASO 1 </a:t>
            </a:r>
          </a:p>
          <a:p>
            <a:pPr marL="342900" indent="-342900">
              <a:buFont typeface="+mj-lt"/>
              <a:buAutoNum type="arabicPeriod"/>
            </a:pPr>
            <a:r>
              <a:rPr lang="es-ES" sz="1600" dirty="0"/>
              <a:t>EN EL MOMENTO QUE NO TIENEN CRÉDITOS SUFICIENTES PARA UN NUEVO PEDIDO, NO PUEDEN ENVIAR EL ARCHIVO Y SI PUEDEN COMPRAR CRÉDITOS ELLOS MISMOS. </a:t>
            </a:r>
          </a:p>
          <a:p>
            <a:pPr marL="342900" indent="-342900">
              <a:buFont typeface="+mj-lt"/>
              <a:buAutoNum type="arabicPeriod"/>
            </a:pPr>
            <a:r>
              <a:rPr lang="es-ES" sz="1600" dirty="0"/>
              <a:t>LO DEBEN HACER DESDE LA PESTAÑA DE COMPRA DE CRÉDITOS, Y QUE PUEDAN COMPRAR POR LOS MÉTODOS DE PAGO QUE HAY: TRANSFERENCIA/TPV/PAYPAL</a:t>
            </a:r>
          </a:p>
          <a:p>
            <a:pPr marL="342900" indent="-342900">
              <a:buFont typeface="+mj-lt"/>
              <a:buAutoNum type="arabicPeriod"/>
            </a:pPr>
            <a:r>
              <a:rPr lang="es-ES" sz="1600" dirty="0"/>
              <a:t>EN ESE MOMENTO LA PLATAFORMA NOS TIENE QUE GENERAR UN PEDIDO AL CRM TÉCNICO-CON COPIA A GESTIÓN PARA FACTURAR ESA ACTIVACIÓN. </a:t>
            </a:r>
          </a:p>
          <a:p>
            <a:pPr marL="342900" indent="-342900">
              <a:buFont typeface="+mj-lt"/>
              <a:buAutoNum type="arabicPeriod"/>
            </a:pPr>
            <a:r>
              <a:rPr lang="es-ES" sz="1600" dirty="0"/>
              <a:t>ESE NUMERO DE PEDIDO TIENE QUE CONTENER DATOS OBLIGATORIOS COMO: CÓDIGO DE CLIENTE SLAVE/PAQUETE DE CRÉDITOS SOLICITADO.</a:t>
            </a:r>
          </a:p>
          <a:p>
            <a:pPr marL="342900" indent="-342900">
              <a:buFont typeface="+mj-lt"/>
              <a:buAutoNum type="arabicPeriod"/>
            </a:pPr>
            <a:r>
              <a:rPr lang="es-ES" sz="1600" b="1" dirty="0">
                <a:solidFill>
                  <a:srgbClr val="FF0000"/>
                </a:solidFill>
              </a:rPr>
              <a:t>LOS TÉCNICOS </a:t>
            </a:r>
            <a:r>
              <a:rPr lang="es-ES" sz="1600" dirty="0"/>
              <a:t>RECARGAMOS LOS CRÉDITOS AL CLIENTE SLAVE DESDE EL CRM </a:t>
            </a:r>
          </a:p>
          <a:p>
            <a:endParaRPr lang="es-ES" sz="1600" dirty="0"/>
          </a:p>
          <a:p>
            <a:endParaRPr lang="es-ES" sz="2000" dirty="0"/>
          </a:p>
          <a:p>
            <a:endParaRPr lang="es-ES" sz="2000" dirty="0"/>
          </a:p>
          <a:p>
            <a:endParaRPr lang="es-ES" sz="3200" dirty="0"/>
          </a:p>
          <a:p>
            <a:endParaRPr lang="es-ES" sz="3200" dirty="0"/>
          </a:p>
          <a:p>
            <a:r>
              <a:rPr lang="es-ES" dirty="0"/>
              <a:t>	</a:t>
            </a:r>
          </a:p>
        </p:txBody>
      </p:sp>
    </p:spTree>
    <p:extLst>
      <p:ext uri="{BB962C8B-B14F-4D97-AF65-F5344CB8AC3E}">
        <p14:creationId xmlns:p14="http://schemas.microsoft.com/office/powerpoint/2010/main" val="98173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C03DD90-E355-4731-A76B-9D7763430AA8}"/>
              </a:ext>
            </a:extLst>
          </p:cNvPr>
          <p:cNvPicPr>
            <a:picLocks noChangeAspect="1"/>
          </p:cNvPicPr>
          <p:nvPr/>
        </p:nvPicPr>
        <p:blipFill rotWithShape="1">
          <a:blip r:embed="rId2"/>
          <a:srcRect t="18031" b="66956"/>
          <a:stretch/>
        </p:blipFill>
        <p:spPr>
          <a:xfrm>
            <a:off x="1200938" y="87087"/>
            <a:ext cx="9790124" cy="1015666"/>
          </a:xfrm>
          <a:prstGeom prst="rect">
            <a:avLst/>
          </a:prstGeom>
        </p:spPr>
      </p:pic>
      <p:pic>
        <p:nvPicPr>
          <p:cNvPr id="8" name="Picture 2">
            <a:extLst>
              <a:ext uri="{FF2B5EF4-FFF2-40B4-BE49-F238E27FC236}">
                <a16:creationId xmlns:a16="http://schemas.microsoft.com/office/drawing/2014/main" id="{0F793D48-D3A9-4F7A-9706-6EF21E77ED08}"/>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66000"/>
                    </a14:imgEffect>
                    <a14:imgEffect>
                      <a14:brightnessContrast contrast="20000"/>
                    </a14:imgEffect>
                  </a14:imgLayer>
                </a14:imgProps>
              </a:ext>
            </a:extLst>
          </a:blip>
          <a:srcRect l="500" t="81703"/>
          <a:stretch/>
        </p:blipFill>
        <p:spPr bwMode="auto">
          <a:xfrm>
            <a:off x="0" y="5456161"/>
            <a:ext cx="12192000" cy="1401839"/>
          </a:xfrm>
          <a:prstGeom prst="rect">
            <a:avLst/>
          </a:prstGeom>
          <a:noFill/>
          <a:ln w="9525">
            <a:noFill/>
            <a:miter lim="800000"/>
            <a:headEnd/>
            <a:tailEnd/>
          </a:ln>
        </p:spPr>
      </p:pic>
      <p:pic>
        <p:nvPicPr>
          <p:cNvPr id="7" name="Imagen 6">
            <a:extLst>
              <a:ext uri="{FF2B5EF4-FFF2-40B4-BE49-F238E27FC236}">
                <a16:creationId xmlns:a16="http://schemas.microsoft.com/office/drawing/2014/main" id="{CC404FFC-D10D-4E2F-91CD-1B8331E23D38}"/>
              </a:ext>
            </a:extLst>
          </p:cNvPr>
          <p:cNvPicPr>
            <a:picLocks noChangeAspect="1"/>
          </p:cNvPicPr>
          <p:nvPr/>
        </p:nvPicPr>
        <p:blipFill rotWithShape="1">
          <a:blip r:embed="rId5">
            <a:extLst>
              <a:ext uri="{BEBA8EAE-BF5A-486C-A8C5-ECC9F3942E4B}">
                <a14:imgProps xmlns:a14="http://schemas.microsoft.com/office/drawing/2010/main">
                  <a14:imgLayer r:embed="rId6">
                    <a14:imgEffect>
                      <a14:brightnessContrast contrast="20000"/>
                    </a14:imgEffect>
                  </a14:imgLayer>
                </a14:imgProps>
              </a:ext>
            </a:extLst>
          </a:blip>
          <a:srcRect l="36779" t="34437" r="36448" b="58029"/>
          <a:stretch/>
        </p:blipFill>
        <p:spPr>
          <a:xfrm rot="21272206">
            <a:off x="9263365" y="861267"/>
            <a:ext cx="2483861" cy="482973"/>
          </a:xfrm>
          <a:prstGeom prst="rect">
            <a:avLst/>
          </a:prstGeom>
        </p:spPr>
      </p:pic>
      <p:sp>
        <p:nvSpPr>
          <p:cNvPr id="2" name="CuadroTexto 1">
            <a:extLst>
              <a:ext uri="{FF2B5EF4-FFF2-40B4-BE49-F238E27FC236}">
                <a16:creationId xmlns:a16="http://schemas.microsoft.com/office/drawing/2014/main" id="{DB3050D1-C564-4757-9E61-B7CB74881E12}"/>
              </a:ext>
            </a:extLst>
          </p:cNvPr>
          <p:cNvSpPr txBox="1"/>
          <p:nvPr/>
        </p:nvSpPr>
        <p:spPr>
          <a:xfrm>
            <a:off x="951992" y="866629"/>
            <a:ext cx="9951139" cy="6494085"/>
          </a:xfrm>
          <a:prstGeom prst="rect">
            <a:avLst/>
          </a:prstGeom>
          <a:noFill/>
        </p:spPr>
        <p:txBody>
          <a:bodyPr wrap="square" rtlCol="0">
            <a:spAutoFit/>
          </a:bodyPr>
          <a:lstStyle/>
          <a:p>
            <a:endParaRPr lang="es-ES" dirty="0"/>
          </a:p>
          <a:p>
            <a:r>
              <a:rPr lang="es-ES" sz="3200" dirty="0"/>
              <a:t>OTRAS OPERATIVAS DE LA PLATAFORMA</a:t>
            </a:r>
          </a:p>
          <a:p>
            <a:r>
              <a:rPr lang="es-ES" sz="3200" dirty="0">
                <a:solidFill>
                  <a:srgbClr val="FF0000"/>
                </a:solidFill>
              </a:rPr>
              <a:t>CONFIRMACIÓN DE PEDIDO CRÉDITOS </a:t>
            </a:r>
            <a:r>
              <a:rPr lang="es-ES" sz="3200" b="1" dirty="0">
                <a:solidFill>
                  <a:srgbClr val="0070C0"/>
                </a:solidFill>
              </a:rPr>
              <a:t>CASO 2</a:t>
            </a:r>
          </a:p>
          <a:p>
            <a:r>
              <a:rPr lang="es-ES" sz="2000" b="1" dirty="0">
                <a:solidFill>
                  <a:srgbClr val="0070C0"/>
                </a:solidFill>
              </a:rPr>
              <a:t>LOS SLAVE DEL CASO 2 </a:t>
            </a:r>
            <a:r>
              <a:rPr lang="es-ES" sz="1600" dirty="0">
                <a:solidFill>
                  <a:srgbClr val="0070C0"/>
                </a:solidFill>
              </a:rPr>
              <a:t>(DISTRIBUIDORES-COMERCIALES) </a:t>
            </a:r>
          </a:p>
          <a:p>
            <a:pPr marL="342900" indent="-342900">
              <a:buFont typeface="+mj-lt"/>
              <a:buAutoNum type="arabicPeriod"/>
            </a:pPr>
            <a:r>
              <a:rPr lang="es-ES" sz="1600" dirty="0"/>
              <a:t>EN EL MOMENTO QUE NO TIENEN CRÉDITOS SUFICIENTES PARA UN NUEVO PEDIDO, NO PUEDEN ENVIAR EL ARCHIVO NI COMPRAR CRÉDITOS ELLOS MISMOS. </a:t>
            </a:r>
          </a:p>
          <a:p>
            <a:pPr marL="342900" indent="-342900">
              <a:buFont typeface="+mj-lt"/>
              <a:buAutoNum type="arabicPeriod"/>
            </a:pPr>
            <a:r>
              <a:rPr lang="es-ES" sz="1600" dirty="0"/>
              <a:t>LO QUE DEBEN HACER ES DESDE LA PESTAÑA DE COMPRA DE CRÉDITOS-TIENE QUE MOSTRAR EN ESOS CASOS PEDIDO DE CRÉDITOS, Y QUE PUEDAN SOLICITAR A SU DISTRIBUIDOR-COMERCIAL EL PAQUETE QUE QUIERAN.</a:t>
            </a:r>
          </a:p>
          <a:p>
            <a:pPr marL="342900" indent="-342900">
              <a:buFont typeface="+mj-lt"/>
              <a:buAutoNum type="arabicPeriod"/>
            </a:pPr>
            <a:r>
              <a:rPr lang="es-ES" sz="1600" b="1" dirty="0">
                <a:solidFill>
                  <a:srgbClr val="0070C0"/>
                </a:solidFill>
              </a:rPr>
              <a:t>DISTRIBUIDOR-COMERCIAL </a:t>
            </a:r>
            <a:r>
              <a:rPr lang="es-ES" sz="1600" dirty="0"/>
              <a:t> (DC) RECIBE POR EMAIL Y A SU MISMA VEZ, EN LA PLATAFORMA EL PEDIDO DE SU CLIENTE.</a:t>
            </a:r>
          </a:p>
          <a:p>
            <a:pPr marL="342900" indent="-342900">
              <a:buFont typeface="+mj-lt"/>
              <a:buAutoNum type="arabicPeriod"/>
            </a:pPr>
            <a:r>
              <a:rPr lang="es-ES" sz="1600" b="1" dirty="0">
                <a:solidFill>
                  <a:srgbClr val="0070C0"/>
                </a:solidFill>
              </a:rPr>
              <a:t>DISTRIBUIDOR-COMERCIAL </a:t>
            </a:r>
            <a:r>
              <a:rPr lang="es-ES" sz="1600" dirty="0"/>
              <a:t>EN ESE MOMENTO PUEDE ACTIVAR EL PAQUETE DE CRÉDITOS A SU CLIENTE SLAVE Y EN EL MISMO MOMENTO LA PLATAFORMA NOS TIENE QUE GENERAR UN PEDIDO AL CRM TÉCNICO PARA FACTURAR ESA ACTIVACIÓN. ESE NUMERO DE PEDIDO TIENE QUE CONTENER DATOS OBLIGATORIOS COMO: NOMBRE DISTRIBUIDOR/CÓDIGO DE CLIENTE SLAVE/PAQUETE DE CRÉDITOS SOLICITADO.</a:t>
            </a:r>
          </a:p>
          <a:p>
            <a:endParaRPr lang="es-ES" sz="1600" dirty="0"/>
          </a:p>
          <a:p>
            <a:endParaRPr lang="es-ES" sz="1600" dirty="0"/>
          </a:p>
          <a:p>
            <a:endParaRPr lang="es-ES" sz="2000" dirty="0"/>
          </a:p>
          <a:p>
            <a:endParaRPr lang="es-ES" sz="2000" dirty="0"/>
          </a:p>
          <a:p>
            <a:endParaRPr lang="es-ES" sz="3200" dirty="0"/>
          </a:p>
          <a:p>
            <a:endParaRPr lang="es-ES" sz="3200" dirty="0"/>
          </a:p>
          <a:p>
            <a:r>
              <a:rPr lang="es-ES" dirty="0"/>
              <a:t>	</a:t>
            </a:r>
          </a:p>
        </p:txBody>
      </p:sp>
    </p:spTree>
    <p:extLst>
      <p:ext uri="{BB962C8B-B14F-4D97-AF65-F5344CB8AC3E}">
        <p14:creationId xmlns:p14="http://schemas.microsoft.com/office/powerpoint/2010/main" val="337339583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599B6229008264090086DE3C7CFA961" ma:contentTypeVersion="3" ma:contentTypeDescription="Crear nuevo documento." ma:contentTypeScope="" ma:versionID="704f59ac6e02a9baa933e48328736b4f">
  <xsd:schema xmlns:xsd="http://www.w3.org/2001/XMLSchema" xmlns:xs="http://www.w3.org/2001/XMLSchema" xmlns:p="http://schemas.microsoft.com/office/2006/metadata/properties" xmlns:ns2="35b941e1-f247-4cd6-9152-424dfbc4d7ba" targetNamespace="http://schemas.microsoft.com/office/2006/metadata/properties" ma:root="true" ma:fieldsID="4510880cf1cf393a621ba6119011cda6" ns2:_="">
    <xsd:import namespace="35b941e1-f247-4cd6-9152-424dfbc4d7ba"/>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b941e1-f247-4cd6-9152-424dfbc4d7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49033A-9A91-4F6A-B327-6EA3737A0D02}"/>
</file>

<file path=customXml/itemProps2.xml><?xml version="1.0" encoding="utf-8"?>
<ds:datastoreItem xmlns:ds="http://schemas.openxmlformats.org/officeDocument/2006/customXml" ds:itemID="{91D36F4B-8D73-411B-8363-4378F3F13AB6}"/>
</file>

<file path=customXml/itemProps3.xml><?xml version="1.0" encoding="utf-8"?>
<ds:datastoreItem xmlns:ds="http://schemas.openxmlformats.org/officeDocument/2006/customXml" ds:itemID="{4161E422-8413-4CDD-AE12-70B5A8290A20}"/>
</file>

<file path=docProps/app.xml><?xml version="1.0" encoding="utf-8"?>
<Properties xmlns="http://schemas.openxmlformats.org/officeDocument/2006/extended-properties" xmlns:vt="http://schemas.openxmlformats.org/officeDocument/2006/docPropsVTypes">
  <TotalTime>2278</TotalTime>
  <Words>1124</Words>
  <Application>Microsoft Office PowerPoint</Application>
  <PresentationFormat>Panorámica</PresentationFormat>
  <Paragraphs>111</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Calibri Light</vt:lpstr>
      <vt:lpstr>Franklin Gothic Medium</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Juanma</dc:creator>
  <cp:lastModifiedBy>Juanma</cp:lastModifiedBy>
  <cp:revision>34</cp:revision>
  <dcterms:created xsi:type="dcterms:W3CDTF">2021-01-08T16:48:55Z</dcterms:created>
  <dcterms:modified xsi:type="dcterms:W3CDTF">2021-12-01T11:37:11Z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0x0101001599B6229008264090086DE3C7CFA961</vt:lpwstr>
  </property>
</Properties>
</file>