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5" r:id="rId3"/>
    <p:sldId id="257" r:id="rId4"/>
    <p:sldId id="258" r:id="rId5"/>
    <p:sldId id="309" r:id="rId6"/>
    <p:sldId id="310" r:id="rId7"/>
    <p:sldId id="274" r:id="rId8"/>
    <p:sldId id="313" r:id="rId9"/>
    <p:sldId id="295" r:id="rId10"/>
    <p:sldId id="294" r:id="rId11"/>
    <p:sldId id="293" r:id="rId12"/>
    <p:sldId id="312" r:id="rId13"/>
    <p:sldId id="303" r:id="rId14"/>
    <p:sldId id="314" r:id="rId15"/>
    <p:sldId id="308" r:id="rId16"/>
    <p:sldId id="291" r:id="rId17"/>
    <p:sldId id="266" r:id="rId18"/>
    <p:sldId id="282" r:id="rId19"/>
    <p:sldId id="280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Overpass" panose="020B0604020202020204" charset="0"/>
      <p:regular r:id="rId29"/>
    </p:embeddedFont>
    <p:embeddedFont>
      <p:font typeface="Overpass Bold" panose="020B0604020202020204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hyperlink" Target="https://colab.research.google.com/corgiredirector?site=https%3A%2F%2Fscholar.cu.edu.eg%2F%3Fq%3Dafahmy%2Fpages%2Fdatas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79790" y="9776236"/>
            <a:ext cx="1016420" cy="10215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71A607-CEAD-42AD-BADA-91BF0907EAB3}"/>
              </a:ext>
            </a:extLst>
          </p:cNvPr>
          <p:cNvSpPr txBox="1"/>
          <p:nvPr/>
        </p:nvSpPr>
        <p:spPr>
          <a:xfrm>
            <a:off x="10763649" y="3924300"/>
            <a:ext cx="4949203" cy="6055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Stephen Gathai.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Tony Munene.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Loise Mbago.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Nazra Nyangwara.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Cleophas Opati.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Immanuel Omondi.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500" dirty="0">
                <a:latin typeface="Century Gothic" panose="020B0502020202020204" pitchFamily="34" charset="0"/>
              </a:rPr>
              <a:t>Bahati Ndwiga.</a:t>
            </a:r>
          </a:p>
          <a:p>
            <a:pPr marL="514350" indent="-514350" rtl="0">
              <a:buFont typeface="+mj-lt"/>
              <a:buAutoNum type="arabicPeriod"/>
            </a:pPr>
            <a:endParaRPr lang="en-GB" sz="3500" b="1" dirty="0"/>
          </a:p>
          <a:p>
            <a:pPr rtl="0"/>
            <a:endParaRPr lang="en-GB" sz="2000" dirty="0"/>
          </a:p>
          <a:p>
            <a:pPr marL="0" indent="0" algn="ctr">
              <a:lnSpc>
                <a:spcPts val="5468"/>
              </a:lnSpc>
              <a:buNone/>
            </a:pPr>
            <a:endParaRPr lang="en-US" sz="2000" b="1" dirty="0">
              <a:solidFill>
                <a:srgbClr val="F16448"/>
              </a:solidFill>
              <a:latin typeface="Century Gothic" panose="020B0502020202020204" pitchFamily="34" charset="0"/>
            </a:endParaRPr>
          </a:p>
          <a:p>
            <a:pPr marL="0" indent="0" algn="ctr">
              <a:lnSpc>
                <a:spcPts val="5468"/>
              </a:lnSpc>
              <a:buNone/>
            </a:pPr>
            <a:endParaRPr lang="en-US" sz="4000" b="1" dirty="0">
              <a:solidFill>
                <a:srgbClr val="F16448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BB03F-816F-4836-94C1-4961B7728EB3}"/>
              </a:ext>
            </a:extLst>
          </p:cNvPr>
          <p:cNvSpPr txBox="1"/>
          <p:nvPr/>
        </p:nvSpPr>
        <p:spPr>
          <a:xfrm>
            <a:off x="4696691" y="5218606"/>
            <a:ext cx="939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K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762151-33E2-4010-AB05-AE022B042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DF7563-A29D-4C66-BF45-02125762E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118"/>
            <a:ext cx="10114855" cy="78848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23BFC3-9887-4E7F-97E6-FBDD9CF47E33}"/>
              </a:ext>
            </a:extLst>
          </p:cNvPr>
          <p:cNvSpPr txBox="1"/>
          <p:nvPr/>
        </p:nvSpPr>
        <p:spPr>
          <a:xfrm>
            <a:off x="838200" y="469494"/>
            <a:ext cx="143256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DEEP LEARNING BASED BREAST CANCER PREDICTION SYSTEM </a:t>
            </a:r>
            <a:endParaRPr lang="en-KE" sz="5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13C19-AF79-42FA-A28A-2A6942DFE9F1}"/>
              </a:ext>
            </a:extLst>
          </p:cNvPr>
          <p:cNvSpPr txBox="1"/>
          <p:nvPr/>
        </p:nvSpPr>
        <p:spPr>
          <a:xfrm>
            <a:off x="10589474" y="2402119"/>
            <a:ext cx="4861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STATS &amp; FACTS </a:t>
            </a:r>
            <a:endParaRPr lang="en-KE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BD30-C259-4B3F-9683-85B3AE3ABB6D}"/>
              </a:ext>
            </a:extLst>
          </p:cNvPr>
          <p:cNvSpPr txBox="1"/>
          <p:nvPr/>
        </p:nvSpPr>
        <p:spPr>
          <a:xfrm>
            <a:off x="3537304" y="433991"/>
            <a:ext cx="11213391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Image distribution per class</a:t>
            </a:r>
            <a:endParaRPr lang="en-US" sz="5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29B47-96CC-40BA-BB10-5509C135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" y="1765148"/>
            <a:ext cx="10991802" cy="8084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458BE-FE45-41F7-AFB2-ADB32F1D4E5E}"/>
              </a:ext>
            </a:extLst>
          </p:cNvPr>
          <p:cNvSpPr txBox="1"/>
          <p:nvPr/>
        </p:nvSpPr>
        <p:spPr>
          <a:xfrm>
            <a:off x="11582400" y="2552700"/>
            <a:ext cx="586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The output reveals a noticeable class imbalance in the dataset</a:t>
            </a:r>
          </a:p>
          <a:p>
            <a:pPr algn="l"/>
            <a:endParaRPr lang="en-GB" sz="2800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The benign category is significantly over represented compared to the other categories.</a:t>
            </a:r>
          </a:p>
          <a:p>
            <a:pPr algn="l"/>
            <a:endParaRPr lang="en-GB" sz="2800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5E228-DA32-40DE-8C5A-CC01BD3D3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679485" y="758536"/>
            <a:ext cx="10929029" cy="120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Data Preparation</a:t>
            </a:r>
            <a:endParaRPr lang="en-US" sz="5500" b="1" dirty="0">
              <a:solidFill>
                <a:srgbClr val="67BAE8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1600200" y="2245994"/>
            <a:ext cx="14554196" cy="7282470"/>
            <a:chOff x="0" y="-600733"/>
            <a:chExt cx="7429742" cy="6143701"/>
          </a:xfrm>
        </p:grpSpPr>
        <p:grpSp>
          <p:nvGrpSpPr>
            <p:cNvPr id="26" name="Group 26"/>
            <p:cNvGrpSpPr/>
            <p:nvPr/>
          </p:nvGrpSpPr>
          <p:grpSpPr>
            <a:xfrm>
              <a:off x="2912085" y="-600733"/>
              <a:ext cx="2685184" cy="3504273"/>
              <a:chOff x="55395" y="-152400"/>
              <a:chExt cx="681205" cy="889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55395" y="-67080"/>
                <a:ext cx="449030" cy="448477"/>
              </a:xfrm>
              <a:custGeom>
                <a:avLst/>
                <a:gdLst/>
                <a:ahLst/>
                <a:cxnLst/>
                <a:rect l="l" t="t" r="r" b="b"/>
                <a:pathLst>
                  <a:path w="449030" h="448477">
                    <a:moveTo>
                      <a:pt x="224515" y="0"/>
                    </a:moveTo>
                    <a:cubicBezTo>
                      <a:pt x="100519" y="0"/>
                      <a:pt x="0" y="100395"/>
                      <a:pt x="0" y="224239"/>
                    </a:cubicBezTo>
                    <a:cubicBezTo>
                      <a:pt x="0" y="348082"/>
                      <a:pt x="100519" y="448477"/>
                      <a:pt x="224515" y="448477"/>
                    </a:cubicBezTo>
                    <a:cubicBezTo>
                      <a:pt x="348511" y="448477"/>
                      <a:pt x="449030" y="348082"/>
                      <a:pt x="449030" y="224239"/>
                    </a:cubicBezTo>
                    <a:cubicBezTo>
                      <a:pt x="449030" y="100395"/>
                      <a:pt x="348511" y="0"/>
                      <a:pt x="224515" y="0"/>
                    </a:cubicBezTo>
                    <a:lnTo>
                      <a:pt x="224515" y="0"/>
                    </a:ln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KE" dirty="0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76200" y="-152400"/>
                <a:ext cx="6604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-217092"/>
              <a:ext cx="7429742" cy="5760060"/>
              <a:chOff x="0" y="-228600"/>
              <a:chExt cx="1467603" cy="11377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53786" y="-133548"/>
                <a:ext cx="1413817" cy="1042738"/>
              </a:xfrm>
              <a:custGeom>
                <a:avLst/>
                <a:gdLst/>
                <a:ahLst/>
                <a:cxnLst/>
                <a:rect l="l" t="t" r="r" b="b"/>
                <a:pathLst>
                  <a:path w="1413817" h="1042738">
                    <a:moveTo>
                      <a:pt x="36055" y="0"/>
                    </a:moveTo>
                    <a:lnTo>
                      <a:pt x="1377762" y="0"/>
                    </a:lnTo>
                    <a:cubicBezTo>
                      <a:pt x="1397675" y="0"/>
                      <a:pt x="1413817" y="16143"/>
                      <a:pt x="1413817" y="36055"/>
                    </a:cubicBezTo>
                    <a:lnTo>
                      <a:pt x="1413817" y="1006683"/>
                    </a:lnTo>
                    <a:cubicBezTo>
                      <a:pt x="1413817" y="1016246"/>
                      <a:pt x="1410019" y="1025416"/>
                      <a:pt x="1403257" y="1032178"/>
                    </a:cubicBezTo>
                    <a:cubicBezTo>
                      <a:pt x="1396495" y="1038940"/>
                      <a:pt x="1387325" y="1042738"/>
                      <a:pt x="1377762" y="1042738"/>
                    </a:cubicBezTo>
                    <a:lnTo>
                      <a:pt x="36055" y="1042738"/>
                    </a:lnTo>
                    <a:cubicBezTo>
                      <a:pt x="16143" y="1042738"/>
                      <a:pt x="0" y="1026596"/>
                      <a:pt x="0" y="1006683"/>
                    </a:cubicBezTo>
                    <a:lnTo>
                      <a:pt x="0" y="36055"/>
                    </a:lnTo>
                    <a:cubicBezTo>
                      <a:pt x="0" y="26493"/>
                      <a:pt x="3799" y="17322"/>
                      <a:pt x="10560" y="10560"/>
                    </a:cubicBezTo>
                    <a:cubicBezTo>
                      <a:pt x="17322" y="3799"/>
                      <a:pt x="26493" y="0"/>
                      <a:pt x="36055" y="0"/>
                    </a:cubicBez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pPr algn="l"/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</a:p>
              <a:p>
                <a:pPr algn="l"/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This step involved:</a:t>
                </a:r>
              </a:p>
              <a:p>
                <a:pPr algn="l"/>
                <a:endParaRPr lang="en-GB" sz="28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Addressing class imbalance</a:t>
                </a:r>
              </a:p>
              <a:p>
                <a:pPr algn="l"/>
                <a:endParaRPr lang="en-GB" sz="28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Resizing the images to a consistent size</a:t>
                </a:r>
              </a:p>
              <a:p>
                <a:pPr algn="l"/>
                <a:endParaRPr lang="en-GB" sz="28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Normalizing the pixel values to a range between 0 and 1</a:t>
                </a: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endParaRPr lang="en-GB" sz="28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Creating labels for each class</a:t>
                </a: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endParaRPr lang="en-GB" sz="28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Applying data augmentation techniques to increase the variability and size of the training dataset</a:t>
                </a:r>
              </a:p>
              <a:p>
                <a:endParaRPr lang="en-GB" sz="3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GB" sz="30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228600"/>
                <a:ext cx="812800" cy="1041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33" name="TextBox 33"/>
          <p:cNvSpPr txBox="1"/>
          <p:nvPr/>
        </p:nvSpPr>
        <p:spPr>
          <a:xfrm>
            <a:off x="5775280" y="4734551"/>
            <a:ext cx="6950120" cy="34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endParaRPr lang="en-US" sz="2100" dirty="0">
              <a:solidFill>
                <a:srgbClr val="15253D"/>
              </a:solidFill>
              <a:latin typeface="Overpas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20E692-EDD2-425E-98C1-CC4F50CB9B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BD30-C259-4B3F-9683-85B3AE3ABB6D}"/>
              </a:ext>
            </a:extLst>
          </p:cNvPr>
          <p:cNvSpPr txBox="1"/>
          <p:nvPr/>
        </p:nvSpPr>
        <p:spPr>
          <a:xfrm>
            <a:off x="1066800" y="395892"/>
            <a:ext cx="14401800" cy="150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Image distribution after handling class Imbalance</a:t>
            </a:r>
            <a:endParaRPr lang="en-US" sz="5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58BE-FE45-41F7-AFB2-ADB32F1D4E5E}"/>
              </a:ext>
            </a:extLst>
          </p:cNvPr>
          <p:cNvSpPr txBox="1"/>
          <p:nvPr/>
        </p:nvSpPr>
        <p:spPr>
          <a:xfrm>
            <a:off x="11887200" y="3804672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The Class Imbalance was completely addressed.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GB" sz="2800" dirty="0">
              <a:solidFill>
                <a:srgbClr val="212121"/>
              </a:solidFill>
              <a:latin typeface="Century Gothic" panose="020B0502020202020204" pitchFamily="34" charset="0"/>
            </a:endParaRPr>
          </a:p>
          <a:p>
            <a:pPr algn="l"/>
            <a:endParaRPr lang="en-GB" sz="2800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Each category has 437 images.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154A3-6E53-4AFF-967D-181B14B8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755"/>
            <a:ext cx="11049000" cy="75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6D970-BABA-4DC5-BF0A-7F1CD80B5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9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1B347-988D-4E16-9D56-FC3FEE24E3AC}"/>
              </a:ext>
            </a:extLst>
          </p:cNvPr>
          <p:cNvSpPr txBox="1"/>
          <p:nvPr/>
        </p:nvSpPr>
        <p:spPr>
          <a:xfrm>
            <a:off x="4572000" y="478287"/>
            <a:ext cx="9144000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Mask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64B31-70F7-4533-817A-FA75DEA7E5CD}"/>
              </a:ext>
            </a:extLst>
          </p:cNvPr>
          <p:cNvSpPr txBox="1"/>
          <p:nvPr/>
        </p:nvSpPr>
        <p:spPr>
          <a:xfrm>
            <a:off x="762000" y="8902005"/>
            <a:ext cx="17134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entury Gothic" panose="020B0502020202020204" pitchFamily="34" charset="0"/>
              </a:rPr>
              <a:t>Masking  is crucial for possibly  highlighting areas with cancerous cells</a:t>
            </a:r>
            <a:r>
              <a:rPr lang="en-US" sz="2800" dirty="0">
                <a:latin typeface="Century Gothic" panose="020B0502020202020204" pitchFamily="34" charset="0"/>
              </a:rPr>
              <a:t> as 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denoted by the white patch.</a:t>
            </a:r>
            <a:endParaRPr lang="en-US" sz="2800" dirty="0">
              <a:latin typeface="Century Gothic" panose="020B0502020202020204" pitchFamily="34" charset="0"/>
            </a:endParaRPr>
          </a:p>
          <a:p>
            <a:endParaRPr lang="en-US" sz="2800" b="0" i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6ADF6-EF31-4DDB-89FD-4651B8D6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6893"/>
            <a:ext cx="17134608" cy="690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AC43B1-7894-4428-A39F-5859EB841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51" y="1"/>
            <a:ext cx="1764049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BD30-C259-4B3F-9683-85B3AE3ABB6D}"/>
              </a:ext>
            </a:extLst>
          </p:cNvPr>
          <p:cNvSpPr txBox="1"/>
          <p:nvPr/>
        </p:nvSpPr>
        <p:spPr>
          <a:xfrm>
            <a:off x="2360687" y="470547"/>
            <a:ext cx="12420599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Image Augmentation </a:t>
            </a:r>
            <a:endParaRPr lang="en-US" sz="5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92A96-95D6-409C-B378-E914F7E9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3" y="3012895"/>
            <a:ext cx="5168611" cy="6321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85D48-88E8-4AAC-85E6-09FC71EF866C}"/>
              </a:ext>
            </a:extLst>
          </p:cNvPr>
          <p:cNvSpPr txBox="1"/>
          <p:nvPr/>
        </p:nvSpPr>
        <p:spPr>
          <a:xfrm flipH="1">
            <a:off x="891884" y="245699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entury Gothic" panose="020B0502020202020204" pitchFamily="34" charset="0"/>
              </a:rPr>
              <a:t>Augmented Normal image</a:t>
            </a:r>
            <a:endParaRPr lang="en-KE" sz="2400" b="1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C9E3D-35F8-40A0-92A3-E96C1D95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09433"/>
            <a:ext cx="5168611" cy="6321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8547F2-6972-42F3-A0C7-E67D1367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807" y="2918660"/>
            <a:ext cx="4962959" cy="64123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C113F9-D143-4CAA-BE62-8169AC32FA39}"/>
              </a:ext>
            </a:extLst>
          </p:cNvPr>
          <p:cNvSpPr txBox="1"/>
          <p:nvPr/>
        </p:nvSpPr>
        <p:spPr>
          <a:xfrm flipH="1">
            <a:off x="6476999" y="2456995"/>
            <a:ext cx="489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entury Gothic" panose="020B0502020202020204" pitchFamily="34" charset="0"/>
              </a:rPr>
              <a:t> Augmented  Benign image</a:t>
            </a:r>
            <a:endParaRPr lang="en-KE" sz="2400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4363C5-57B1-41A5-9232-2E30DD9DCA2C}"/>
              </a:ext>
            </a:extLst>
          </p:cNvPr>
          <p:cNvSpPr txBox="1"/>
          <p:nvPr/>
        </p:nvSpPr>
        <p:spPr>
          <a:xfrm flipH="1">
            <a:off x="12299807" y="2456995"/>
            <a:ext cx="509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entury Gothic" panose="020B0502020202020204" pitchFamily="34" charset="0"/>
              </a:rPr>
              <a:t>Augmented Malignant image </a:t>
            </a:r>
            <a:endParaRPr lang="en-KE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F9F2E-5A74-4C7C-8F8E-E88053DE0B13}"/>
              </a:ext>
            </a:extLst>
          </p:cNvPr>
          <p:cNvSpPr txBox="1"/>
          <p:nvPr/>
        </p:nvSpPr>
        <p:spPr>
          <a:xfrm>
            <a:off x="3505200" y="1622557"/>
            <a:ext cx="1203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entury Gothic" panose="020B0502020202020204" pitchFamily="34" charset="0"/>
              </a:rPr>
              <a:t>Data Augmentation increased the images form 1311 to 13110</a:t>
            </a:r>
            <a:endParaRPr lang="en-KE" sz="2800" dirty="0">
              <a:latin typeface="Century Gothic" panose="020B0502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09B52D-A365-4CE0-B793-D02B4CBC58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4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4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679483" y="275719"/>
            <a:ext cx="10929029" cy="120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Modeling </a:t>
            </a:r>
            <a:endParaRPr lang="en-US" sz="5500" b="1" dirty="0">
              <a:solidFill>
                <a:srgbClr val="67BAE8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775280" y="4734551"/>
            <a:ext cx="6950120" cy="34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endParaRPr lang="en-US" sz="2100" dirty="0">
              <a:solidFill>
                <a:srgbClr val="15253D"/>
              </a:solidFill>
              <a:latin typeface="Overpass"/>
            </a:endParaRPr>
          </a:p>
        </p:txBody>
      </p:sp>
      <p:grpSp>
        <p:nvGrpSpPr>
          <p:cNvPr id="79" name="Group 25">
            <a:extLst>
              <a:ext uri="{FF2B5EF4-FFF2-40B4-BE49-F238E27FC236}">
                <a16:creationId xmlns:a16="http://schemas.microsoft.com/office/drawing/2014/main" id="{2B55F6BE-6B00-4BDA-9FF5-776626CECA05}"/>
              </a:ext>
            </a:extLst>
          </p:cNvPr>
          <p:cNvGrpSpPr/>
          <p:nvPr/>
        </p:nvGrpSpPr>
        <p:grpSpPr>
          <a:xfrm>
            <a:off x="2264114" y="1932685"/>
            <a:ext cx="12344398" cy="7282470"/>
            <a:chOff x="0" y="-600733"/>
            <a:chExt cx="7050545" cy="6143701"/>
          </a:xfrm>
        </p:grpSpPr>
        <p:grpSp>
          <p:nvGrpSpPr>
            <p:cNvPr id="80" name="Group 26">
              <a:extLst>
                <a:ext uri="{FF2B5EF4-FFF2-40B4-BE49-F238E27FC236}">
                  <a16:creationId xmlns:a16="http://schemas.microsoft.com/office/drawing/2014/main" id="{AB7EF095-A808-4AC1-AE65-BED2D4707CC2}"/>
                </a:ext>
              </a:extLst>
            </p:cNvPr>
            <p:cNvGrpSpPr/>
            <p:nvPr/>
          </p:nvGrpSpPr>
          <p:grpSpPr>
            <a:xfrm>
              <a:off x="2912085" y="-600733"/>
              <a:ext cx="2685184" cy="3504273"/>
              <a:chOff x="55395" y="-152400"/>
              <a:chExt cx="681205" cy="889000"/>
            </a:xfrm>
          </p:grpSpPr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D56036F5-69B2-44D4-86D3-627CF1906793}"/>
                  </a:ext>
                </a:extLst>
              </p:cNvPr>
              <p:cNvSpPr/>
              <p:nvPr/>
            </p:nvSpPr>
            <p:spPr>
              <a:xfrm>
                <a:off x="55395" y="-67080"/>
                <a:ext cx="449030" cy="448477"/>
              </a:xfrm>
              <a:custGeom>
                <a:avLst/>
                <a:gdLst/>
                <a:ahLst/>
                <a:cxnLst/>
                <a:rect l="l" t="t" r="r" b="b"/>
                <a:pathLst>
                  <a:path w="449030" h="448477">
                    <a:moveTo>
                      <a:pt x="224515" y="0"/>
                    </a:moveTo>
                    <a:cubicBezTo>
                      <a:pt x="100519" y="0"/>
                      <a:pt x="0" y="100395"/>
                      <a:pt x="0" y="224239"/>
                    </a:cubicBezTo>
                    <a:cubicBezTo>
                      <a:pt x="0" y="348082"/>
                      <a:pt x="100519" y="448477"/>
                      <a:pt x="224515" y="448477"/>
                    </a:cubicBezTo>
                    <a:cubicBezTo>
                      <a:pt x="348511" y="448477"/>
                      <a:pt x="449030" y="348082"/>
                      <a:pt x="449030" y="224239"/>
                    </a:cubicBezTo>
                    <a:cubicBezTo>
                      <a:pt x="449030" y="100395"/>
                      <a:pt x="348511" y="0"/>
                      <a:pt x="224515" y="0"/>
                    </a:cubicBezTo>
                    <a:lnTo>
                      <a:pt x="224515" y="0"/>
                    </a:ln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KE" dirty="0"/>
              </a:p>
            </p:txBody>
          </p:sp>
          <p:sp>
            <p:nvSpPr>
              <p:cNvPr id="85" name="TextBox 28">
                <a:extLst>
                  <a:ext uri="{FF2B5EF4-FFF2-40B4-BE49-F238E27FC236}">
                    <a16:creationId xmlns:a16="http://schemas.microsoft.com/office/drawing/2014/main" id="{14EEC4C6-0A3A-4D3D-BCCC-0E554D45B28A}"/>
                  </a:ext>
                </a:extLst>
              </p:cNvPr>
              <p:cNvSpPr txBox="1"/>
              <p:nvPr/>
            </p:nvSpPr>
            <p:spPr>
              <a:xfrm>
                <a:off x="76200" y="-152400"/>
                <a:ext cx="6604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1" name="Group 29">
              <a:extLst>
                <a:ext uri="{FF2B5EF4-FFF2-40B4-BE49-F238E27FC236}">
                  <a16:creationId xmlns:a16="http://schemas.microsoft.com/office/drawing/2014/main" id="{5126B427-4A4B-41F6-8D5D-F54960B03660}"/>
                </a:ext>
              </a:extLst>
            </p:cNvPr>
            <p:cNvGrpSpPr/>
            <p:nvPr/>
          </p:nvGrpSpPr>
          <p:grpSpPr>
            <a:xfrm>
              <a:off x="0" y="-217092"/>
              <a:ext cx="7050545" cy="5760060"/>
              <a:chOff x="0" y="-228600"/>
              <a:chExt cx="1392700" cy="1137790"/>
            </a:xfrm>
          </p:grpSpPr>
          <p:sp>
            <p:nvSpPr>
              <p:cNvPr id="82" name="Freeform 30">
                <a:extLst>
                  <a:ext uri="{FF2B5EF4-FFF2-40B4-BE49-F238E27FC236}">
                    <a16:creationId xmlns:a16="http://schemas.microsoft.com/office/drawing/2014/main" id="{EC764BA5-0507-4A21-94AC-2B186CA3560E}"/>
                  </a:ext>
                </a:extLst>
              </p:cNvPr>
              <p:cNvSpPr/>
              <p:nvPr/>
            </p:nvSpPr>
            <p:spPr>
              <a:xfrm>
                <a:off x="94566" y="-45693"/>
                <a:ext cx="1298134" cy="954883"/>
              </a:xfrm>
              <a:custGeom>
                <a:avLst/>
                <a:gdLst/>
                <a:ahLst/>
                <a:cxnLst/>
                <a:rect l="l" t="t" r="r" b="b"/>
                <a:pathLst>
                  <a:path w="1413817" h="1042738">
                    <a:moveTo>
                      <a:pt x="36055" y="0"/>
                    </a:moveTo>
                    <a:lnTo>
                      <a:pt x="1377762" y="0"/>
                    </a:lnTo>
                    <a:cubicBezTo>
                      <a:pt x="1397675" y="0"/>
                      <a:pt x="1413817" y="16143"/>
                      <a:pt x="1413817" y="36055"/>
                    </a:cubicBezTo>
                    <a:lnTo>
                      <a:pt x="1413817" y="1006683"/>
                    </a:lnTo>
                    <a:cubicBezTo>
                      <a:pt x="1413817" y="1016246"/>
                      <a:pt x="1410019" y="1025416"/>
                      <a:pt x="1403257" y="1032178"/>
                    </a:cubicBezTo>
                    <a:cubicBezTo>
                      <a:pt x="1396495" y="1038940"/>
                      <a:pt x="1387325" y="1042738"/>
                      <a:pt x="1377762" y="1042738"/>
                    </a:cubicBezTo>
                    <a:lnTo>
                      <a:pt x="36055" y="1042738"/>
                    </a:lnTo>
                    <a:cubicBezTo>
                      <a:pt x="16143" y="1042738"/>
                      <a:pt x="0" y="1026596"/>
                      <a:pt x="0" y="1006683"/>
                    </a:cubicBezTo>
                    <a:lnTo>
                      <a:pt x="0" y="36055"/>
                    </a:lnTo>
                    <a:cubicBezTo>
                      <a:pt x="0" y="26493"/>
                      <a:pt x="3799" y="17322"/>
                      <a:pt x="10560" y="10560"/>
                    </a:cubicBezTo>
                    <a:cubicBezTo>
                      <a:pt x="17322" y="3799"/>
                      <a:pt x="26493" y="0"/>
                      <a:pt x="36055" y="0"/>
                    </a:cubicBez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pPr algn="l"/>
                <a:r>
                  <a:rPr lang="en-GB" sz="2800" b="0" i="0" dirty="0">
                    <a:solidFill>
                      <a:srgbClr val="21212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endParaRPr lang="en-GB" sz="3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GB" sz="3000" b="0" i="0" dirty="0">
                  <a:solidFill>
                    <a:srgbClr val="212121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31">
                <a:extLst>
                  <a:ext uri="{FF2B5EF4-FFF2-40B4-BE49-F238E27FC236}">
                    <a16:creationId xmlns:a16="http://schemas.microsoft.com/office/drawing/2014/main" id="{BEDA08DF-D1A2-43B7-A279-A3561C071CB8}"/>
                  </a:ext>
                </a:extLst>
              </p:cNvPr>
              <p:cNvSpPr txBox="1"/>
              <p:nvPr/>
            </p:nvSpPr>
            <p:spPr>
              <a:xfrm>
                <a:off x="0" y="-228600"/>
                <a:ext cx="812800" cy="1041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365DB2-8556-4CCE-9880-1E6F0BCD4F92}"/>
              </a:ext>
            </a:extLst>
          </p:cNvPr>
          <p:cNvSpPr txBox="1"/>
          <p:nvPr/>
        </p:nvSpPr>
        <p:spPr>
          <a:xfrm>
            <a:off x="4419600" y="4291095"/>
            <a:ext cx="8991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12121"/>
                </a:solidFill>
                <a:latin typeface="Century Gothic" panose="020B0502020202020204" pitchFamily="34" charset="0"/>
              </a:rPr>
              <a:t>The Following models were used;</a:t>
            </a:r>
          </a:p>
          <a:p>
            <a:endParaRPr lang="en-GB" sz="2800" dirty="0">
              <a:solidFill>
                <a:srgbClr val="212121"/>
              </a:solidFill>
              <a:latin typeface="Century Gothic" panose="020B0502020202020204" pitchFamily="34" charset="0"/>
            </a:endParaRPr>
          </a:p>
          <a:p>
            <a:endParaRPr lang="en-GB" sz="2800" dirty="0">
              <a:solidFill>
                <a:srgbClr val="212121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212121"/>
                </a:solidFill>
                <a:latin typeface="Century Gothic" panose="020B0502020202020204" pitchFamily="34" charset="0"/>
              </a:rPr>
              <a:t>Baseline CNN model</a:t>
            </a:r>
          </a:p>
          <a:p>
            <a:r>
              <a:rPr lang="en-GB" sz="2800" dirty="0">
                <a:solidFill>
                  <a:srgbClr val="212121"/>
                </a:solidFill>
                <a:latin typeface="Century Gothic" panose="020B0502020202020204" pitchFamily="34" charset="0"/>
              </a:rPr>
              <a:t> 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212121"/>
                </a:solidFill>
                <a:latin typeface="Century Gothic" panose="020B0502020202020204" pitchFamily="34" charset="0"/>
              </a:rPr>
              <a:t>Baseline CNN model with additional layers</a:t>
            </a:r>
          </a:p>
          <a:p>
            <a:r>
              <a:rPr lang="en-GB" sz="2800" dirty="0">
                <a:solidFill>
                  <a:srgbClr val="212121"/>
                </a:solidFill>
                <a:latin typeface="Century Gothic" panose="020B0502020202020204" pitchFamily="34" charset="0"/>
              </a:rPr>
              <a:t> 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212121"/>
                </a:solidFill>
                <a:latin typeface="Century Gothic" panose="020B0502020202020204" pitchFamily="34" charset="0"/>
              </a:rPr>
              <a:t>Pretrained VGG16 model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D87043E-DE27-440D-84F0-58D988A02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06F1D-C029-4C01-AEBE-2066A6E214DF}"/>
              </a:ext>
            </a:extLst>
          </p:cNvPr>
          <p:cNvSpPr txBox="1"/>
          <p:nvPr/>
        </p:nvSpPr>
        <p:spPr>
          <a:xfrm>
            <a:off x="2971800" y="890115"/>
            <a:ext cx="11213391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Modelling results and Evaluation</a:t>
            </a:r>
            <a:endParaRPr lang="en-US" sz="5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C533A-BE4E-48BC-8290-96BE195AA720}"/>
              </a:ext>
            </a:extLst>
          </p:cNvPr>
          <p:cNvSpPr txBox="1"/>
          <p:nvPr/>
        </p:nvSpPr>
        <p:spPr>
          <a:xfrm>
            <a:off x="12192000" y="2577885"/>
            <a:ext cx="54102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effectLst/>
                <a:latin typeface="Century Gothic" panose="020B0502020202020204" pitchFamily="34" charset="0"/>
              </a:rPr>
              <a:t>The baseline CNN model achieved an accuracy of 81%. It also demonstrated a balanced performance in terms of precision, recall, and F1-score, with values approximately around 0.88 for recall in the "Normal" class, 0.71 for recall in the "Benign" class, and 0.84 for recall in the "Malignant" class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latin typeface="Century Gothic" panose="020B0502020202020204" pitchFamily="34" charset="0"/>
              </a:rPr>
              <a:t>This was the best model at predicting the cancer detection in the images.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4F5B8-F403-4EA9-A14E-8FA6DBE1B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6743CA6-AA07-4C01-95D8-C8982BB50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90991"/>
              </p:ext>
            </p:extLst>
          </p:nvPr>
        </p:nvGraphicFramePr>
        <p:xfrm>
          <a:off x="838976" y="2324099"/>
          <a:ext cx="10668000" cy="58591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550384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21912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234017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4623342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60336469"/>
                    </a:ext>
                  </a:extLst>
                </a:gridCol>
              </a:tblGrid>
              <a:tr h="1414557">
                <a:tc>
                  <a:txBody>
                    <a:bodyPr/>
                    <a:lstStyle/>
                    <a:p>
                      <a:r>
                        <a:rPr lang="en-GB" sz="2500" b="1" dirty="0">
                          <a:latin typeface="Century Gothic" panose="020B0502020202020204" pitchFamily="34" charset="0"/>
                        </a:rPr>
                        <a:t>Models</a:t>
                      </a:r>
                      <a:endParaRPr lang="en-KE" sz="25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Accuracy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Recall Normal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Recall Benign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Recall Malignant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56704"/>
                  </a:ext>
                </a:extLst>
              </a:tr>
              <a:tr h="1414557">
                <a:tc>
                  <a:txBody>
                    <a:bodyPr/>
                    <a:lstStyle/>
                    <a:p>
                      <a:r>
                        <a:rPr lang="en-GB" sz="2500" b="0" dirty="0">
                          <a:latin typeface="Century Gothic" panose="020B0502020202020204" pitchFamily="34" charset="0"/>
                        </a:rPr>
                        <a:t>Baseline Model CNN</a:t>
                      </a:r>
                      <a:endParaRPr lang="en-KE" sz="25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0.81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0.88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0.71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0.84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04777"/>
                  </a:ext>
                </a:extLst>
              </a:tr>
              <a:tr h="1414557">
                <a:tc>
                  <a:txBody>
                    <a:bodyPr/>
                    <a:lstStyle/>
                    <a:p>
                      <a:r>
                        <a:rPr lang="en-GB" sz="2500" b="0" dirty="0">
                          <a:latin typeface="Century Gothic" panose="020B0502020202020204" pitchFamily="34" charset="0"/>
                        </a:rPr>
                        <a:t>Model 2_CNN Model with added layer </a:t>
                      </a:r>
                      <a:endParaRPr lang="en-KE" sz="25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0.34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0.04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0.00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0.99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56976"/>
                  </a:ext>
                </a:extLst>
              </a:tr>
              <a:tr h="1414557">
                <a:tc>
                  <a:txBody>
                    <a:bodyPr/>
                    <a:lstStyle/>
                    <a:p>
                      <a:r>
                        <a:rPr lang="en-GB" sz="2500" b="0" dirty="0">
                          <a:latin typeface="Century Gothic" panose="020B0502020202020204" pitchFamily="34" charset="0"/>
                        </a:rPr>
                        <a:t>Model 3_VGG16 </a:t>
                      </a:r>
                      <a:endParaRPr lang="en-KE" sz="25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0.53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0.54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0.49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Century Gothic" panose="020B0502020202020204" pitchFamily="34" charset="0"/>
                        </a:rPr>
                        <a:t>0.56</a:t>
                      </a:r>
                      <a:endParaRPr lang="en-KE" sz="25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4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24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35131"/>
            <a:ext cx="16306800" cy="9946206"/>
            <a:chOff x="-49530" y="-68580"/>
            <a:chExt cx="4928870" cy="3230880"/>
          </a:xfrm>
        </p:grpSpPr>
        <p:sp>
          <p:nvSpPr>
            <p:cNvPr id="3" name="Freeform 3"/>
            <p:cNvSpPr/>
            <p:nvPr/>
          </p:nvSpPr>
          <p:spPr>
            <a:xfrm>
              <a:off x="-49530" y="-68580"/>
              <a:ext cx="4928870" cy="3230880"/>
            </a:xfrm>
            <a:custGeom>
              <a:avLst/>
              <a:gdLst/>
              <a:ahLst/>
              <a:cxnLst/>
              <a:rect l="l" t="t" r="r" b="b"/>
              <a:pathLst>
                <a:path w="4928870" h="3230880">
                  <a:moveTo>
                    <a:pt x="3958590" y="3172460"/>
                  </a:moveTo>
                  <a:cubicBezTo>
                    <a:pt x="4445000" y="3230880"/>
                    <a:pt x="4659630" y="2989580"/>
                    <a:pt x="4765040" y="2711450"/>
                  </a:cubicBezTo>
                  <a:cubicBezTo>
                    <a:pt x="4928870" y="2282190"/>
                    <a:pt x="4828540" y="1756410"/>
                    <a:pt x="4850130" y="1301750"/>
                  </a:cubicBezTo>
                  <a:cubicBezTo>
                    <a:pt x="4860290" y="1082040"/>
                    <a:pt x="4876800" y="886460"/>
                    <a:pt x="4744720" y="713740"/>
                  </a:cubicBezTo>
                  <a:cubicBezTo>
                    <a:pt x="4630420" y="562610"/>
                    <a:pt x="4495800" y="408940"/>
                    <a:pt x="4358640" y="276860"/>
                  </a:cubicBezTo>
                  <a:cubicBezTo>
                    <a:pt x="4182110" y="107950"/>
                    <a:pt x="4043680" y="132080"/>
                    <a:pt x="3806190" y="121920"/>
                  </a:cubicBezTo>
                  <a:cubicBezTo>
                    <a:pt x="3456940" y="105410"/>
                    <a:pt x="3094990" y="100330"/>
                    <a:pt x="2750820" y="87630"/>
                  </a:cubicBezTo>
                  <a:cubicBezTo>
                    <a:pt x="2284730" y="71120"/>
                    <a:pt x="1819910" y="95250"/>
                    <a:pt x="1353820" y="85090"/>
                  </a:cubicBezTo>
                  <a:cubicBezTo>
                    <a:pt x="1017270" y="77470"/>
                    <a:pt x="490220" y="0"/>
                    <a:pt x="212090" y="248920"/>
                  </a:cubicBezTo>
                  <a:cubicBezTo>
                    <a:pt x="21590" y="417830"/>
                    <a:pt x="52070" y="655320"/>
                    <a:pt x="49530" y="894080"/>
                  </a:cubicBezTo>
                  <a:cubicBezTo>
                    <a:pt x="46990" y="1148080"/>
                    <a:pt x="81280" y="1399540"/>
                    <a:pt x="73660" y="1653540"/>
                  </a:cubicBezTo>
                  <a:cubicBezTo>
                    <a:pt x="66040" y="1983740"/>
                    <a:pt x="0" y="2283460"/>
                    <a:pt x="222250" y="2555240"/>
                  </a:cubicBezTo>
                  <a:cubicBezTo>
                    <a:pt x="386080" y="2755900"/>
                    <a:pt x="608330" y="3063240"/>
                    <a:pt x="869950" y="3136900"/>
                  </a:cubicBezTo>
                  <a:cubicBezTo>
                    <a:pt x="1139190" y="3213100"/>
                    <a:pt x="1250950" y="3158490"/>
                    <a:pt x="1541780" y="3158490"/>
                  </a:cubicBezTo>
                  <a:cubicBezTo>
                    <a:pt x="1938020" y="3158490"/>
                    <a:pt x="2052320" y="3192780"/>
                    <a:pt x="2475230" y="3163570"/>
                  </a:cubicBezTo>
                  <a:cubicBezTo>
                    <a:pt x="2900680" y="3131820"/>
                    <a:pt x="3747770" y="3148330"/>
                    <a:pt x="3958590" y="31724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34238" y="546904"/>
            <a:ext cx="9351818" cy="1142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74"/>
              </a:lnSpc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Conclusions</a:t>
            </a:r>
            <a:endParaRPr lang="en-US" sz="5500" b="1" u="none" dirty="0">
              <a:solidFill>
                <a:srgbClr val="F16448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Freeform 8"/>
          <p:cNvSpPr/>
          <p:nvPr/>
        </p:nvSpPr>
        <p:spPr>
          <a:xfrm flipH="1">
            <a:off x="15240000" y="132893"/>
            <a:ext cx="3162300" cy="4766435"/>
          </a:xfrm>
          <a:custGeom>
            <a:avLst/>
            <a:gdLst/>
            <a:ahLst/>
            <a:cxnLst/>
            <a:rect l="l" t="t" r="r" b="b"/>
            <a:pathLst>
              <a:path w="3997726" h="5832227">
                <a:moveTo>
                  <a:pt x="3997726" y="0"/>
                </a:moveTo>
                <a:lnTo>
                  <a:pt x="0" y="0"/>
                </a:lnTo>
                <a:lnTo>
                  <a:pt x="0" y="5832227"/>
                </a:lnTo>
                <a:lnTo>
                  <a:pt x="3997726" y="5832227"/>
                </a:lnTo>
                <a:lnTo>
                  <a:pt x="399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0DA1BE-3F94-4469-87C3-C1EB9E67C656}"/>
              </a:ext>
            </a:extLst>
          </p:cNvPr>
          <p:cNvSpPr/>
          <p:nvPr/>
        </p:nvSpPr>
        <p:spPr>
          <a:xfrm>
            <a:off x="641656" y="2128477"/>
            <a:ext cx="12344400" cy="14001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1.</a:t>
            </a:r>
            <a:r>
              <a:rPr lang="en-GB" sz="25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With specificity and sensitivity over 81%, The model shows promise in positively impacting early breast cancer detection and healthcare decisions</a:t>
            </a:r>
            <a:endParaRPr lang="en-KE" sz="25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536310-44E2-42BB-93C8-2E5E0721D90D}"/>
              </a:ext>
            </a:extLst>
          </p:cNvPr>
          <p:cNvSpPr/>
          <p:nvPr/>
        </p:nvSpPr>
        <p:spPr>
          <a:xfrm>
            <a:off x="2193626" y="4278303"/>
            <a:ext cx="11919402" cy="16264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2.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 model's training progress reveals steady improvement in breast cancer image classification, reflected by decreasing loss, indicating effective learning and convergence.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35E26-B818-4F6E-A2A2-C9A08C4FF047}"/>
              </a:ext>
            </a:extLst>
          </p:cNvPr>
          <p:cNvSpPr/>
          <p:nvPr/>
        </p:nvSpPr>
        <p:spPr>
          <a:xfrm>
            <a:off x="3320598" y="6346264"/>
            <a:ext cx="12452802" cy="17498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24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3.Overall, our deep learning based breast cancer prediction system holds significant promise for improving detection and intervention in breast cancer cases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3712952" y="9241848"/>
            <a:ext cx="2751430" cy="631794"/>
          </a:xfrm>
          <a:custGeom>
            <a:avLst/>
            <a:gdLst/>
            <a:ahLst/>
            <a:cxnLst/>
            <a:rect l="l" t="t" r="r" b="b"/>
            <a:pathLst>
              <a:path w="2751430" h="631794">
                <a:moveTo>
                  <a:pt x="0" y="0"/>
                </a:moveTo>
                <a:lnTo>
                  <a:pt x="2751429" y="0"/>
                </a:lnTo>
                <a:lnTo>
                  <a:pt x="2751429" y="631794"/>
                </a:lnTo>
                <a:lnTo>
                  <a:pt x="0" y="631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FE6B74-C74A-4709-94F2-0E3A9D797C2F}"/>
              </a:ext>
            </a:extLst>
          </p:cNvPr>
          <p:cNvCxnSpPr>
            <a:cxnSpLocks/>
          </p:cNvCxnSpPr>
          <p:nvPr/>
        </p:nvCxnSpPr>
        <p:spPr>
          <a:xfrm flipH="1" flipV="1">
            <a:off x="3345873" y="3740727"/>
            <a:ext cx="3879" cy="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inus Sign 21">
            <a:extLst>
              <a:ext uri="{FF2B5EF4-FFF2-40B4-BE49-F238E27FC236}">
                <a16:creationId xmlns:a16="http://schemas.microsoft.com/office/drawing/2014/main" id="{AF8606BF-C73D-418D-8DBD-2C7728FD2F40}"/>
              </a:ext>
            </a:extLst>
          </p:cNvPr>
          <p:cNvSpPr/>
          <p:nvPr/>
        </p:nvSpPr>
        <p:spPr>
          <a:xfrm>
            <a:off x="1523999" y="2895601"/>
            <a:ext cx="1607129" cy="457200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14D01067-56E0-4B58-A2C1-E8742D45219C}"/>
              </a:ext>
            </a:extLst>
          </p:cNvPr>
          <p:cNvSpPr/>
          <p:nvPr/>
        </p:nvSpPr>
        <p:spPr>
          <a:xfrm>
            <a:off x="1454727" y="4804064"/>
            <a:ext cx="1676401" cy="457200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83A3F15-B878-4AB9-9B4F-B60CE3F851E2}"/>
              </a:ext>
            </a:extLst>
          </p:cNvPr>
          <p:cNvSpPr/>
          <p:nvPr/>
        </p:nvSpPr>
        <p:spPr>
          <a:xfrm>
            <a:off x="1420714" y="6712527"/>
            <a:ext cx="1710413" cy="457200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CA8EC847-9B7A-47AE-9E90-4B53950832C4}"/>
              </a:ext>
            </a:extLst>
          </p:cNvPr>
          <p:cNvSpPr/>
          <p:nvPr/>
        </p:nvSpPr>
        <p:spPr>
          <a:xfrm>
            <a:off x="1437720" y="8544081"/>
            <a:ext cx="1779686" cy="457199"/>
          </a:xfrm>
          <a:prstGeom prst="mathMin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9A7252-5FC2-4484-9A34-C5B760AB0903}"/>
              </a:ext>
            </a:extLst>
          </p:cNvPr>
          <p:cNvSpPr/>
          <p:nvPr/>
        </p:nvSpPr>
        <p:spPr>
          <a:xfrm>
            <a:off x="940251" y="2240499"/>
            <a:ext cx="883367" cy="7307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FA3152-60D1-47A7-85F2-D3DB137A00EA}"/>
              </a:ext>
            </a:extLst>
          </p:cNvPr>
          <p:cNvSpPr/>
          <p:nvPr/>
        </p:nvSpPr>
        <p:spPr>
          <a:xfrm>
            <a:off x="2930236" y="2512871"/>
            <a:ext cx="12995564" cy="1309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entury Gothic" panose="020B0502020202020204" pitchFamily="34" charset="0"/>
              </a:rPr>
              <a:t>Experiment with different model architectures and pretrained models like ResNet, Inception, or Efficient Net to enhance model performance.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097843B-4C0A-4903-9AAE-8E91ADD64882}"/>
              </a:ext>
            </a:extLst>
          </p:cNvPr>
          <p:cNvSpPr/>
          <p:nvPr/>
        </p:nvSpPr>
        <p:spPr>
          <a:xfrm>
            <a:off x="2930235" y="4488597"/>
            <a:ext cx="12995564" cy="1309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entury Gothic" panose="020B0502020202020204" pitchFamily="34" charset="0"/>
              </a:rPr>
              <a:t>Establish a feedback loop with clinicians for model refinement.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8DAA87-85A7-47C2-818B-8968F95E6097}"/>
              </a:ext>
            </a:extLst>
          </p:cNvPr>
          <p:cNvSpPr/>
          <p:nvPr/>
        </p:nvSpPr>
        <p:spPr>
          <a:xfrm>
            <a:off x="2930235" y="6335465"/>
            <a:ext cx="12995563" cy="1309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entury Gothic" panose="020B0502020202020204" pitchFamily="34" charset="0"/>
              </a:rPr>
              <a:t>Expand the dataset with more diverse samples for increased model robustness.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29407A-62FE-4064-9332-A202BEECE4C9}"/>
              </a:ext>
            </a:extLst>
          </p:cNvPr>
          <p:cNvSpPr/>
          <p:nvPr/>
        </p:nvSpPr>
        <p:spPr>
          <a:xfrm>
            <a:off x="2986070" y="8117779"/>
            <a:ext cx="12939728" cy="1309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entury Gothic" panose="020B0502020202020204" pitchFamily="34" charset="0"/>
              </a:rPr>
              <a:t>Incorporate patient metadata and clinical parameters for improved accuracy</a:t>
            </a:r>
            <a:endParaRPr lang="en-KE" sz="2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A2A8367-D15E-49ED-AA78-D7176961A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BAA098-00C3-4D05-9244-6DFAE2BFE211}"/>
              </a:ext>
            </a:extLst>
          </p:cNvPr>
          <p:cNvSpPr txBox="1"/>
          <p:nvPr/>
        </p:nvSpPr>
        <p:spPr>
          <a:xfrm>
            <a:off x="4501893" y="859416"/>
            <a:ext cx="9144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Recommendations</a:t>
            </a:r>
            <a:endParaRPr lang="en-US" sz="1800" b="1" u="none" dirty="0">
              <a:solidFill>
                <a:srgbClr val="67BAE8"/>
              </a:solidFill>
              <a:latin typeface="Overpas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69361">
            <a:off x="15715786" y="2583802"/>
            <a:ext cx="2312468" cy="2266219"/>
          </a:xfrm>
          <a:prstGeom prst="rect">
            <a:avLst/>
          </a:prstGeom>
        </p:spPr>
      </p:pic>
      <p:sp>
        <p:nvSpPr>
          <p:cNvPr id="19" name="Freeform 19"/>
          <p:cNvSpPr/>
          <p:nvPr/>
        </p:nvSpPr>
        <p:spPr>
          <a:xfrm>
            <a:off x="14468371" y="4152899"/>
            <a:ext cx="4038687" cy="12948803"/>
          </a:xfrm>
          <a:custGeom>
            <a:avLst/>
            <a:gdLst/>
            <a:ahLst/>
            <a:cxnLst/>
            <a:rect l="l" t="t" r="r" b="b"/>
            <a:pathLst>
              <a:path w="4038687" h="13544378">
                <a:moveTo>
                  <a:pt x="0" y="0"/>
                </a:moveTo>
                <a:lnTo>
                  <a:pt x="4038687" y="0"/>
                </a:lnTo>
                <a:lnTo>
                  <a:pt x="4038687" y="13544378"/>
                </a:lnTo>
                <a:lnTo>
                  <a:pt x="0" y="135443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004401">
            <a:off x="-33134" y="3971522"/>
            <a:ext cx="2312468" cy="2266219"/>
          </a:xfrm>
          <a:prstGeom prst="rect">
            <a:avLst/>
          </a:prstGeom>
        </p:spPr>
      </p:pic>
      <p:sp>
        <p:nvSpPr>
          <p:cNvPr id="21" name="Freeform 21"/>
          <p:cNvSpPr/>
          <p:nvPr/>
        </p:nvSpPr>
        <p:spPr>
          <a:xfrm>
            <a:off x="1027774" y="4152899"/>
            <a:ext cx="3642251" cy="9864783"/>
          </a:xfrm>
          <a:custGeom>
            <a:avLst/>
            <a:gdLst/>
            <a:ahLst/>
            <a:cxnLst/>
            <a:rect l="l" t="t" r="r" b="b"/>
            <a:pathLst>
              <a:path w="4024191" h="11178308">
                <a:moveTo>
                  <a:pt x="0" y="0"/>
                </a:moveTo>
                <a:lnTo>
                  <a:pt x="4024191" y="0"/>
                </a:lnTo>
                <a:lnTo>
                  <a:pt x="4024191" y="11178309"/>
                </a:lnTo>
                <a:lnTo>
                  <a:pt x="0" y="111783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4635503" y="570297"/>
            <a:ext cx="9832868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9000" b="1" u="none" dirty="0">
                <a:solidFill>
                  <a:srgbClr val="F16448"/>
                </a:solidFill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4E459901-4C02-489A-98B8-4C505A10A947}"/>
              </a:ext>
            </a:extLst>
          </p:cNvPr>
          <p:cNvSpPr/>
          <p:nvPr/>
        </p:nvSpPr>
        <p:spPr>
          <a:xfrm flipH="1">
            <a:off x="5257799" y="2952804"/>
            <a:ext cx="7998449" cy="7296889"/>
          </a:xfrm>
          <a:custGeom>
            <a:avLst/>
            <a:gdLst/>
            <a:ahLst/>
            <a:cxnLst/>
            <a:rect l="l" t="t" r="r" b="b"/>
            <a:pathLst>
              <a:path w="5323120" h="5013412">
                <a:moveTo>
                  <a:pt x="5323120" y="0"/>
                </a:moveTo>
                <a:lnTo>
                  <a:pt x="0" y="0"/>
                </a:lnTo>
                <a:lnTo>
                  <a:pt x="0" y="5013412"/>
                </a:lnTo>
                <a:lnTo>
                  <a:pt x="5323120" y="5013412"/>
                </a:lnTo>
                <a:lnTo>
                  <a:pt x="532312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7C8444-5253-4D4C-8F9F-85AEDF9207FB}"/>
              </a:ext>
            </a:extLst>
          </p:cNvPr>
          <p:cNvSpPr txBox="1"/>
          <p:nvPr/>
        </p:nvSpPr>
        <p:spPr>
          <a:xfrm>
            <a:off x="6958575" y="5025138"/>
            <a:ext cx="4014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Q&amp;A?</a:t>
            </a:r>
            <a:endParaRPr lang="en-KE" sz="10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60E61-A0A3-472B-92FD-E4E25F0EB85D}"/>
              </a:ext>
            </a:extLst>
          </p:cNvPr>
          <p:cNvSpPr txBox="1"/>
          <p:nvPr/>
        </p:nvSpPr>
        <p:spPr>
          <a:xfrm>
            <a:off x="7391399" y="800100"/>
            <a:ext cx="8943109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6239"/>
              </a:lnSpc>
              <a:spcBef>
                <a:spcPct val="0"/>
              </a:spcBef>
            </a:pPr>
            <a:r>
              <a:rPr lang="en-US" sz="5500" b="1" u="sng" dirty="0">
                <a:solidFill>
                  <a:srgbClr val="F16448"/>
                </a:solidFill>
                <a:latin typeface="Century Gothic" panose="020B0502020202020204" pitchFamily="34" charset="0"/>
              </a:rPr>
              <a:t>TABLE OF CONTENT</a:t>
            </a:r>
            <a:endParaRPr lang="en-US" sz="5500" b="1" u="sng" dirty="0">
              <a:solidFill>
                <a:srgbClr val="67BAE8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F6FD5-57B0-4EA3-BC39-9352F2313D3D}"/>
              </a:ext>
            </a:extLst>
          </p:cNvPr>
          <p:cNvSpPr txBox="1"/>
          <p:nvPr/>
        </p:nvSpPr>
        <p:spPr>
          <a:xfrm>
            <a:off x="8001000" y="3086100"/>
            <a:ext cx="8001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Business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Success Criteria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Data Understanding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Data Preparation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Modelling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Conclusions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500" dirty="0">
                <a:latin typeface="Century Gothic" panose="020B0502020202020204" pitchFamily="34" charset="0"/>
              </a:rPr>
              <a:t>Recommendations</a:t>
            </a:r>
          </a:p>
          <a:p>
            <a:endParaRPr lang="en-K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28903-7EB9-47C6-9179-0FA11B76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39139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679485" y="602685"/>
            <a:ext cx="10929029" cy="123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Business Overview</a:t>
            </a:r>
            <a:r>
              <a:rPr lang="en-US" sz="5500" b="1" dirty="0">
                <a:solidFill>
                  <a:srgbClr val="67BAE8"/>
                </a:solidFill>
                <a:latin typeface="Century Gothic" panose="020B0502020202020204" pitchFamily="34" charset="0"/>
              </a:rPr>
              <a:t> 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45315" y="2247900"/>
            <a:ext cx="15400386" cy="7630776"/>
            <a:chOff x="0" y="-600733"/>
            <a:chExt cx="7157450" cy="6805835"/>
          </a:xfrm>
        </p:grpSpPr>
        <p:grpSp>
          <p:nvGrpSpPr>
            <p:cNvPr id="26" name="Group 26"/>
            <p:cNvGrpSpPr/>
            <p:nvPr/>
          </p:nvGrpSpPr>
          <p:grpSpPr>
            <a:xfrm>
              <a:off x="2713812" y="-600733"/>
              <a:ext cx="2883457" cy="3504273"/>
              <a:chOff x="5095" y="-152400"/>
              <a:chExt cx="731505" cy="889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5095" y="-48880"/>
                <a:ext cx="449030" cy="448477"/>
              </a:xfrm>
              <a:custGeom>
                <a:avLst/>
                <a:gdLst/>
                <a:ahLst/>
                <a:cxnLst/>
                <a:rect l="l" t="t" r="r" b="b"/>
                <a:pathLst>
                  <a:path w="449030" h="448477">
                    <a:moveTo>
                      <a:pt x="224515" y="0"/>
                    </a:moveTo>
                    <a:cubicBezTo>
                      <a:pt x="100519" y="0"/>
                      <a:pt x="0" y="100395"/>
                      <a:pt x="0" y="224239"/>
                    </a:cubicBezTo>
                    <a:cubicBezTo>
                      <a:pt x="0" y="348082"/>
                      <a:pt x="100519" y="448477"/>
                      <a:pt x="224515" y="448477"/>
                    </a:cubicBezTo>
                    <a:cubicBezTo>
                      <a:pt x="348511" y="448477"/>
                      <a:pt x="449030" y="348082"/>
                      <a:pt x="449030" y="224239"/>
                    </a:cubicBezTo>
                    <a:cubicBezTo>
                      <a:pt x="449030" y="100395"/>
                      <a:pt x="348511" y="0"/>
                      <a:pt x="224515" y="0"/>
                    </a:cubicBezTo>
                    <a:lnTo>
                      <a:pt x="224515" y="0"/>
                    </a:ln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76200" y="-152400"/>
                <a:ext cx="6604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-217092"/>
              <a:ext cx="7157450" cy="6422194"/>
              <a:chOff x="0" y="-228600"/>
              <a:chExt cx="1413817" cy="126858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78986" y="-91722"/>
                <a:ext cx="1334831" cy="1131704"/>
              </a:xfrm>
              <a:custGeom>
                <a:avLst/>
                <a:gdLst/>
                <a:ahLst/>
                <a:cxnLst/>
                <a:rect l="l" t="t" r="r" b="b"/>
                <a:pathLst>
                  <a:path w="1413817" h="1042738">
                    <a:moveTo>
                      <a:pt x="36055" y="0"/>
                    </a:moveTo>
                    <a:lnTo>
                      <a:pt x="1377762" y="0"/>
                    </a:lnTo>
                    <a:cubicBezTo>
                      <a:pt x="1397675" y="0"/>
                      <a:pt x="1413817" y="16143"/>
                      <a:pt x="1413817" y="36055"/>
                    </a:cubicBezTo>
                    <a:lnTo>
                      <a:pt x="1413817" y="1006683"/>
                    </a:lnTo>
                    <a:cubicBezTo>
                      <a:pt x="1413817" y="1016246"/>
                      <a:pt x="1410019" y="1025416"/>
                      <a:pt x="1403257" y="1032178"/>
                    </a:cubicBezTo>
                    <a:cubicBezTo>
                      <a:pt x="1396495" y="1038940"/>
                      <a:pt x="1387325" y="1042738"/>
                      <a:pt x="1377762" y="1042738"/>
                    </a:cubicBezTo>
                    <a:lnTo>
                      <a:pt x="36055" y="1042738"/>
                    </a:lnTo>
                    <a:cubicBezTo>
                      <a:pt x="16143" y="1042738"/>
                      <a:pt x="0" y="1026596"/>
                      <a:pt x="0" y="1006683"/>
                    </a:cubicBezTo>
                    <a:lnTo>
                      <a:pt x="0" y="36055"/>
                    </a:lnTo>
                    <a:cubicBezTo>
                      <a:pt x="0" y="26493"/>
                      <a:pt x="3799" y="17322"/>
                      <a:pt x="10560" y="10560"/>
                    </a:cubicBezTo>
                    <a:cubicBezTo>
                      <a:pt x="17322" y="3799"/>
                      <a:pt x="26493" y="0"/>
                      <a:pt x="36055" y="0"/>
                    </a:cubicBez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GB" sz="2800" dirty="0">
                  <a:latin typeface="Century Gothic" panose="020B0502020202020204" pitchFamily="34" charset="0"/>
                </a:endParaRPr>
              </a:p>
              <a:p>
                <a:endParaRPr lang="en-GB" sz="2800" dirty="0">
                  <a:latin typeface="Century Gothic" panose="020B0502020202020204" pitchFamily="34" charset="0"/>
                </a:endParaRPr>
              </a:p>
              <a:p>
                <a:r>
                  <a:rPr lang="en-GB" sz="2800" dirty="0">
                    <a:latin typeface="Century Gothic" panose="020B0502020202020204" pitchFamily="34" charset="0"/>
                  </a:rPr>
                  <a:t>Breast cancer is a leading global cancer and the second most common cause of cancer-related deaths, particularly among women aged 45-55. </a:t>
                </a:r>
              </a:p>
              <a:p>
                <a:r>
                  <a:rPr lang="en-GB" sz="2800" dirty="0">
                    <a:latin typeface="Century Gothic" panose="020B0502020202020204" pitchFamily="34" charset="0"/>
                  </a:rPr>
                  <a:t>Early detection is crucial for improving breast cancer outcomes, with proper diagnosis and treatment significantly enhancing survival rates.</a:t>
                </a:r>
              </a:p>
              <a:p>
                <a:endParaRPr lang="en-GB" sz="2800" dirty="0">
                  <a:latin typeface="Century Gothic" panose="020B0502020202020204" pitchFamily="34" charset="0"/>
                </a:endParaRPr>
              </a:p>
              <a:p>
                <a:r>
                  <a:rPr lang="en-GB" sz="2800" dirty="0">
                    <a:latin typeface="Century Gothic" panose="020B0502020202020204" pitchFamily="34" charset="0"/>
                  </a:rPr>
                  <a:t>Mammography and ultrasound are primary tools for early breast cancer diagnosis, but they have limitations. They often lead to false positives, requiring follow-up tests like aspiration or biopsy after a breast ultrasound. Some tumours also go undetected by ultrasound, and annual mammography can miss early tumours presenting as calcifications. Advanced tools are needed for more effective early breast cancer detection.</a:t>
                </a:r>
                <a:endParaRPr lang="en-KE" sz="28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228600"/>
                <a:ext cx="812800" cy="1041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33" name="TextBox 33"/>
          <p:cNvSpPr txBox="1"/>
          <p:nvPr/>
        </p:nvSpPr>
        <p:spPr>
          <a:xfrm>
            <a:off x="5775280" y="4734551"/>
            <a:ext cx="6950120" cy="34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endParaRPr lang="en-US" sz="2100" dirty="0">
              <a:solidFill>
                <a:srgbClr val="15253D"/>
              </a:solidFill>
              <a:latin typeface="Overpas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A3C6B2-7DED-429E-9D4C-C2EF3D684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027762" y="1026800"/>
            <a:ext cx="11957077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239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Problem Statement</a:t>
            </a:r>
            <a:endParaRPr lang="en-US" sz="5500" b="1" u="sng" dirty="0">
              <a:solidFill>
                <a:srgbClr val="67BAE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124940" y="4168140"/>
            <a:ext cx="4710657" cy="342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15253D"/>
                </a:solidFill>
                <a:latin typeface="Overpass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044888" y="4168140"/>
            <a:ext cx="4038119" cy="342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15253D"/>
              </a:solidFill>
              <a:latin typeface="Overpas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DDCA27-F342-4606-B908-00CB9B5A732C}"/>
              </a:ext>
            </a:extLst>
          </p:cNvPr>
          <p:cNvGrpSpPr/>
          <p:nvPr/>
        </p:nvGrpSpPr>
        <p:grpSpPr>
          <a:xfrm>
            <a:off x="1752600" y="1821889"/>
            <a:ext cx="14439900" cy="6950881"/>
            <a:chOff x="0" y="-600733"/>
            <a:chExt cx="7157450" cy="68197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EC59EE-AD72-425B-B3B1-8749D3F00846}"/>
                </a:ext>
              </a:extLst>
            </p:cNvPr>
            <p:cNvGrpSpPr/>
            <p:nvPr/>
          </p:nvGrpSpPr>
          <p:grpSpPr>
            <a:xfrm>
              <a:off x="2661720" y="-600733"/>
              <a:ext cx="2935548" cy="3504273"/>
              <a:chOff x="-8120" y="-152400"/>
              <a:chExt cx="744720" cy="889000"/>
            </a:xfrm>
          </p:grpSpPr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4EE4AD74-048D-4D9B-BC69-2820F3B11104}"/>
                  </a:ext>
                </a:extLst>
              </p:cNvPr>
              <p:cNvSpPr/>
              <p:nvPr/>
            </p:nvSpPr>
            <p:spPr>
              <a:xfrm>
                <a:off x="-8120" y="23898"/>
                <a:ext cx="449030" cy="483881"/>
              </a:xfrm>
              <a:custGeom>
                <a:avLst/>
                <a:gdLst/>
                <a:ahLst/>
                <a:cxnLst/>
                <a:rect l="l" t="t" r="r" b="b"/>
                <a:pathLst>
                  <a:path w="449030" h="448477">
                    <a:moveTo>
                      <a:pt x="224515" y="0"/>
                    </a:moveTo>
                    <a:cubicBezTo>
                      <a:pt x="100519" y="0"/>
                      <a:pt x="0" y="100395"/>
                      <a:pt x="0" y="224239"/>
                    </a:cubicBezTo>
                    <a:cubicBezTo>
                      <a:pt x="0" y="348082"/>
                      <a:pt x="100519" y="448477"/>
                      <a:pt x="224515" y="448477"/>
                    </a:cubicBezTo>
                    <a:cubicBezTo>
                      <a:pt x="348511" y="448477"/>
                      <a:pt x="449030" y="348082"/>
                      <a:pt x="449030" y="224239"/>
                    </a:cubicBezTo>
                    <a:cubicBezTo>
                      <a:pt x="449030" y="100395"/>
                      <a:pt x="348511" y="0"/>
                      <a:pt x="224515" y="0"/>
                    </a:cubicBezTo>
                    <a:lnTo>
                      <a:pt x="224515" y="0"/>
                    </a:ln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KE" dirty="0"/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85BF8F04-1A57-439C-8C49-FB7487454CF9}"/>
                  </a:ext>
                </a:extLst>
              </p:cNvPr>
              <p:cNvSpPr txBox="1"/>
              <p:nvPr/>
            </p:nvSpPr>
            <p:spPr>
              <a:xfrm>
                <a:off x="76200" y="-152400"/>
                <a:ext cx="6604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8" name="Group 29">
              <a:extLst>
                <a:ext uri="{FF2B5EF4-FFF2-40B4-BE49-F238E27FC236}">
                  <a16:creationId xmlns:a16="http://schemas.microsoft.com/office/drawing/2014/main" id="{D3E41937-EF55-4E7A-B9EB-835CD9ED298A}"/>
                </a:ext>
              </a:extLst>
            </p:cNvPr>
            <p:cNvGrpSpPr/>
            <p:nvPr/>
          </p:nvGrpSpPr>
          <p:grpSpPr>
            <a:xfrm>
              <a:off x="0" y="-217092"/>
              <a:ext cx="7157450" cy="6436146"/>
              <a:chOff x="0" y="-228600"/>
              <a:chExt cx="1413817" cy="1271338"/>
            </a:xfrm>
          </p:grpSpPr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D06A9AE4-B918-4D2A-9A2A-B784DD5E5D59}"/>
                  </a:ext>
                </a:extLst>
              </p:cNvPr>
              <p:cNvSpPr/>
              <p:nvPr/>
            </p:nvSpPr>
            <p:spPr>
              <a:xfrm>
                <a:off x="0" y="-35753"/>
                <a:ext cx="1413817" cy="1078491"/>
              </a:xfrm>
              <a:custGeom>
                <a:avLst/>
                <a:gdLst/>
                <a:ahLst/>
                <a:cxnLst/>
                <a:rect l="l" t="t" r="r" b="b"/>
                <a:pathLst>
                  <a:path w="1413817" h="1042738">
                    <a:moveTo>
                      <a:pt x="36055" y="0"/>
                    </a:moveTo>
                    <a:lnTo>
                      <a:pt x="1377762" y="0"/>
                    </a:lnTo>
                    <a:cubicBezTo>
                      <a:pt x="1397675" y="0"/>
                      <a:pt x="1413817" y="16143"/>
                      <a:pt x="1413817" y="36055"/>
                    </a:cubicBezTo>
                    <a:lnTo>
                      <a:pt x="1413817" y="1006683"/>
                    </a:lnTo>
                    <a:cubicBezTo>
                      <a:pt x="1413817" y="1016246"/>
                      <a:pt x="1410019" y="1025416"/>
                      <a:pt x="1403257" y="1032178"/>
                    </a:cubicBezTo>
                    <a:cubicBezTo>
                      <a:pt x="1396495" y="1038940"/>
                      <a:pt x="1387325" y="1042738"/>
                      <a:pt x="1377762" y="1042738"/>
                    </a:cubicBezTo>
                    <a:lnTo>
                      <a:pt x="36055" y="1042738"/>
                    </a:lnTo>
                    <a:cubicBezTo>
                      <a:pt x="16143" y="1042738"/>
                      <a:pt x="0" y="1026596"/>
                      <a:pt x="0" y="1006683"/>
                    </a:cubicBezTo>
                    <a:lnTo>
                      <a:pt x="0" y="36055"/>
                    </a:lnTo>
                    <a:cubicBezTo>
                      <a:pt x="0" y="26493"/>
                      <a:pt x="3799" y="17322"/>
                      <a:pt x="10560" y="10560"/>
                    </a:cubicBezTo>
                    <a:cubicBezTo>
                      <a:pt x="17322" y="3799"/>
                      <a:pt x="26493" y="0"/>
                      <a:pt x="36055" y="0"/>
                    </a:cubicBezTo>
                    <a:close/>
                  </a:path>
                </a:pathLst>
              </a:custGeom>
              <a:solidFill>
                <a:srgbClr val="E6E6EF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GB" sz="2800" dirty="0">
                  <a:latin typeface="Century Gothic" panose="020B0502020202020204" pitchFamily="34" charset="0"/>
                </a:endParaRPr>
              </a:p>
              <a:p>
                <a:r>
                  <a:rPr lang="en-GB" sz="2800" dirty="0">
                    <a:latin typeface="Century Gothic" panose="020B0502020202020204" pitchFamily="34" charset="0"/>
                  </a:rPr>
                  <a:t>The breast cancer research foundation (BCRF) has partnered with us to develop a breast cancer prediction system(BCPS) aimed at using deep learning technology to enhance early breast cancer detection.</a:t>
                </a:r>
              </a:p>
              <a:p>
                <a:endParaRPr lang="en-GB" sz="2800" dirty="0">
                  <a:latin typeface="Century Gothic" panose="020B0502020202020204" pitchFamily="34" charset="0"/>
                </a:endParaRPr>
              </a:p>
              <a:p>
                <a:r>
                  <a:rPr lang="en-GB" sz="2800" dirty="0">
                    <a:latin typeface="Century Gothic" panose="020B0502020202020204" pitchFamily="34" charset="0"/>
                  </a:rPr>
                  <a:t>This system will analyse medical imaging data, such as mammograms and ultrasounds, to detect breast cancer presence with a high degree of accuracy. Through the deep learning-</a:t>
                </a:r>
                <a:r>
                  <a:rPr lang="en-GB" sz="2800" dirty="0" err="1">
                    <a:latin typeface="Century Gothic" panose="020B0502020202020204" pitchFamily="34" charset="0"/>
                  </a:rPr>
                  <a:t>bcps</a:t>
                </a:r>
                <a:r>
                  <a:rPr lang="en-GB" sz="2800" dirty="0">
                    <a:latin typeface="Century Gothic" panose="020B0502020202020204" pitchFamily="34" charset="0"/>
                  </a:rPr>
                  <a:t>, BCRF seeks to transform breast cancer research, improving the precision and efficiency of diagnosis, providing a valuable tool for healthcare professionals to enable timely intervention, enhance patient outcomes, and support decision-making.</a:t>
                </a:r>
                <a:endParaRPr lang="en-KE" sz="28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59EA6561-4E03-4319-9B53-F37996542E58}"/>
                  </a:ext>
                </a:extLst>
              </p:cNvPr>
              <p:cNvSpPr txBox="1"/>
              <p:nvPr/>
            </p:nvSpPr>
            <p:spPr>
              <a:xfrm>
                <a:off x="0" y="-228600"/>
                <a:ext cx="812800" cy="1041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0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A78CD1D-E063-450E-A2F0-3B834E3C0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410525" y="753294"/>
            <a:ext cx="13466950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39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Objectives</a:t>
            </a:r>
            <a:endParaRPr lang="en-US" sz="5500" b="1" u="sng" dirty="0">
              <a:solidFill>
                <a:srgbClr val="67BAE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3FE3F-DE4D-4AD8-8123-CA885B290B6E}"/>
              </a:ext>
            </a:extLst>
          </p:cNvPr>
          <p:cNvSpPr/>
          <p:nvPr/>
        </p:nvSpPr>
        <p:spPr>
          <a:xfrm>
            <a:off x="2819400" y="1882028"/>
            <a:ext cx="5514275" cy="28042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To develop a deep learning model capable of efficient segmentation of breast masses in ultrasound images.</a:t>
            </a:r>
          </a:p>
          <a:p>
            <a:pPr algn="ctr"/>
            <a:endParaRPr lang="en-KE" sz="2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570CE0-8C2A-43B2-A9DD-F3A6BEEEF404}"/>
              </a:ext>
            </a:extLst>
          </p:cNvPr>
          <p:cNvSpPr/>
          <p:nvPr/>
        </p:nvSpPr>
        <p:spPr>
          <a:xfrm>
            <a:off x="10134600" y="2019300"/>
            <a:ext cx="5514275" cy="26669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GB" sz="1800" u="none" dirty="0">
                <a:latin typeface="Century Gothic" panose="020B0502020202020204" pitchFamily="34" charset="0"/>
              </a:rPr>
              <a:t> </a:t>
            </a: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To identify critical parameters for breast cancer detection</a:t>
            </a:r>
            <a:endParaRPr lang="en-GB" sz="2800" u="none" dirty="0">
              <a:latin typeface="Century Gothic" panose="020B0502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EB171F-994F-4339-A630-E3B5CE6E1D2B}"/>
              </a:ext>
            </a:extLst>
          </p:cNvPr>
          <p:cNvSpPr/>
          <p:nvPr/>
        </p:nvSpPr>
        <p:spPr>
          <a:xfrm>
            <a:off x="2819400" y="5728484"/>
            <a:ext cx="5725096" cy="28042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To implement a user-friendly interface for healthcare professionals to upload medical images and receive predictions.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F580D2-FBEB-4336-92D9-A42F34F316CB}"/>
              </a:ext>
            </a:extLst>
          </p:cNvPr>
          <p:cNvSpPr/>
          <p:nvPr/>
        </p:nvSpPr>
        <p:spPr>
          <a:xfrm>
            <a:off x="10242434" y="5728482"/>
            <a:ext cx="5648896" cy="28042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To develop a model with at least 90% specificity and 90% sensitivity for accurate predictions.</a:t>
            </a:r>
          </a:p>
          <a:p>
            <a:pPr>
              <a:spcBef>
                <a:spcPct val="0"/>
              </a:spcBef>
            </a:pPr>
            <a:endParaRPr lang="en-US" sz="1800" u="none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FA21DF-1853-4D50-A6D4-00F0D01BC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A948C-0678-4020-860A-1B5D29CA4B3E}"/>
              </a:ext>
            </a:extLst>
          </p:cNvPr>
          <p:cNvSpPr txBox="1"/>
          <p:nvPr/>
        </p:nvSpPr>
        <p:spPr>
          <a:xfrm>
            <a:off x="6400800" y="776208"/>
            <a:ext cx="6934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Success Criteria</a:t>
            </a:r>
            <a:endParaRPr lang="en-KE" sz="5500" b="1" dirty="0">
              <a:latin typeface="Century Gothic" panose="020B0502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57F97-6C2F-4EE0-810A-E216BF4157FE}"/>
              </a:ext>
            </a:extLst>
          </p:cNvPr>
          <p:cNvSpPr/>
          <p:nvPr/>
        </p:nvSpPr>
        <p:spPr>
          <a:xfrm>
            <a:off x="1295399" y="2171700"/>
            <a:ext cx="6764483" cy="3581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GB" sz="25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Achieve a classification accuracy of at least 85% on the test dataset</a:t>
            </a:r>
            <a:endParaRPr lang="en-KE" sz="2500" dirty="0">
              <a:latin typeface="Century Gothic" panose="020B0502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1FFC90-1524-42FC-B998-2228AB61680F}"/>
              </a:ext>
            </a:extLst>
          </p:cNvPr>
          <p:cNvSpPr/>
          <p:nvPr/>
        </p:nvSpPr>
        <p:spPr>
          <a:xfrm>
            <a:off x="9144000" y="2091316"/>
            <a:ext cx="6764483" cy="3581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sz="25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Achieve a sensitivity of at least 90% and a specificity of at least 90%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3F2BA7-382E-40B8-9704-01F36FAE654D}"/>
              </a:ext>
            </a:extLst>
          </p:cNvPr>
          <p:cNvSpPr/>
          <p:nvPr/>
        </p:nvSpPr>
        <p:spPr>
          <a:xfrm>
            <a:off x="1181099" y="6324600"/>
            <a:ext cx="6993081" cy="3581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sz="25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Have a high F1-score to ensure a balance between precision and recall</a:t>
            </a:r>
            <a:endParaRPr lang="en-KE" sz="2500" dirty="0">
              <a:latin typeface="Century Gothic" panose="020B0502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1097CD-0029-4294-9193-D47608C466B5}"/>
              </a:ext>
            </a:extLst>
          </p:cNvPr>
          <p:cNvSpPr/>
          <p:nvPr/>
        </p:nvSpPr>
        <p:spPr>
          <a:xfrm>
            <a:off x="9143999" y="6087205"/>
            <a:ext cx="6764483" cy="381879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5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Demonstrate good generalization by performing well on unseen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D2B31-57FE-42E8-A4E6-297C6EA10F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152400" y="3390900"/>
            <a:ext cx="4953000" cy="9396238"/>
          </a:xfrm>
          <a:custGeom>
            <a:avLst/>
            <a:gdLst/>
            <a:ahLst/>
            <a:cxnLst/>
            <a:rect l="l" t="t" r="r" b="b"/>
            <a:pathLst>
              <a:path w="6933839" h="14636071">
                <a:moveTo>
                  <a:pt x="0" y="0"/>
                </a:moveTo>
                <a:lnTo>
                  <a:pt x="6933839" y="0"/>
                </a:lnTo>
                <a:lnTo>
                  <a:pt x="6933839" y="14636071"/>
                </a:lnTo>
                <a:lnTo>
                  <a:pt x="0" y="14636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34059B2-730C-4F27-AA4D-E28678A2041F}"/>
              </a:ext>
            </a:extLst>
          </p:cNvPr>
          <p:cNvSpPr txBox="1"/>
          <p:nvPr/>
        </p:nvSpPr>
        <p:spPr>
          <a:xfrm>
            <a:off x="5562600" y="723900"/>
            <a:ext cx="8229599" cy="798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Data Understanding</a:t>
            </a:r>
            <a:endParaRPr lang="en-US" sz="5500" b="1" u="none" dirty="0">
              <a:solidFill>
                <a:srgbClr val="F16448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2D60B-9E7B-4D53-A4FA-C59AD036B98B}"/>
              </a:ext>
            </a:extLst>
          </p:cNvPr>
          <p:cNvSpPr txBox="1"/>
          <p:nvPr/>
        </p:nvSpPr>
        <p:spPr>
          <a:xfrm>
            <a:off x="5029200" y="2552700"/>
            <a:ext cx="12496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ts val="3220"/>
              </a:lnSpc>
              <a:spcBef>
                <a:spcPct val="0"/>
              </a:spcBef>
            </a:pPr>
            <a:r>
              <a:rPr lang="en-US" sz="3000" dirty="0">
                <a:latin typeface="Century Gothic" panose="020B0502020202020204" pitchFamily="34" charset="0"/>
              </a:rPr>
              <a:t>The project used</a:t>
            </a:r>
            <a:r>
              <a:rPr lang="en-US" sz="3000" b="0" i="0" dirty="0">
                <a:effectLst/>
                <a:latin typeface="Century Gothic" panose="020B0502020202020204" pitchFamily="34" charset="0"/>
              </a:rPr>
              <a:t> one </a:t>
            </a:r>
            <a:r>
              <a:rPr lang="en-US" sz="3000" b="0" i="0" dirty="0">
                <a:effectLst/>
                <a:latin typeface="Century Gothic" panose="020B0502020202020204" pitchFamily="34" charset="0"/>
                <a:hlinkClick r:id="rId4"/>
              </a:rPr>
              <a:t>dataset</a:t>
            </a:r>
            <a:r>
              <a:rPr lang="en-US" sz="3000" b="0" i="0" dirty="0">
                <a:effectLst/>
                <a:latin typeface="Century Gothic" panose="020B0502020202020204" pitchFamily="34" charset="0"/>
              </a:rPr>
              <a:t>, consisting of ultrasounds from the IN-breast database.</a:t>
            </a:r>
          </a:p>
          <a:p>
            <a:pPr marL="0" lvl="0" indent="0">
              <a:lnSpc>
                <a:spcPts val="3220"/>
              </a:lnSpc>
              <a:spcBef>
                <a:spcPct val="0"/>
              </a:spcBef>
            </a:pPr>
            <a:endParaRPr lang="en-GB" sz="3000" dirty="0">
              <a:solidFill>
                <a:srgbClr val="21212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GB" sz="3000" dirty="0">
                <a:solidFill>
                  <a:srgbClr val="212121"/>
                </a:solidFill>
                <a:latin typeface="Century Gothic" panose="020B0502020202020204" pitchFamily="34" charset="0"/>
              </a:rPr>
              <a:t>The dataset has </a:t>
            </a:r>
            <a:r>
              <a:rPr lang="en-GB" sz="3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780  breast ultrasound images from 600 female patients aged </a:t>
            </a:r>
            <a:r>
              <a:rPr lang="en-GB" sz="28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between</a:t>
            </a:r>
            <a:r>
              <a:rPr lang="en-GB" sz="3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 25 and 75 years.</a:t>
            </a:r>
          </a:p>
          <a:p>
            <a:pPr algn="l"/>
            <a:endParaRPr lang="en-GB" sz="3000" dirty="0">
              <a:solidFill>
                <a:srgbClr val="21212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GB" sz="3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The data is categorized into three sets:</a:t>
            </a:r>
          </a:p>
          <a:p>
            <a:pPr algn="l"/>
            <a:endParaRPr lang="en-GB" sz="3000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Benign-has 437 images.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Malignant-has 210 images.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Normal-has133 images.</a:t>
            </a:r>
          </a:p>
          <a:p>
            <a:endParaRPr lang="en-K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27271B-728F-4D5C-BA4F-A519BD3E6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BD30-C259-4B3F-9683-85B3AE3ABB6D}"/>
              </a:ext>
            </a:extLst>
          </p:cNvPr>
          <p:cNvSpPr txBox="1"/>
          <p:nvPr/>
        </p:nvSpPr>
        <p:spPr>
          <a:xfrm>
            <a:off x="3264609" y="437455"/>
            <a:ext cx="9985664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Sample Images</a:t>
            </a:r>
            <a:endParaRPr lang="en-US" sz="5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58BE-FE45-41F7-AFB2-ADB32F1D4E5E}"/>
              </a:ext>
            </a:extLst>
          </p:cNvPr>
          <p:cNvSpPr txBox="1"/>
          <p:nvPr/>
        </p:nvSpPr>
        <p:spPr>
          <a:xfrm>
            <a:off x="1351465" y="7336370"/>
            <a:ext cx="149830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800" b="0" i="0" dirty="0">
              <a:solidFill>
                <a:srgbClr val="212121"/>
              </a:solidFill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A 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normal image is mostly grey, with some white areas showing healthy dense tissue.</a:t>
            </a:r>
            <a:endParaRPr lang="en-GB" sz="2800" b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A Benign mass is usually circumscribed oval and round, it has a regular shape.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An irregular shape suggests a greater likelihood of malignancy.</a:t>
            </a:r>
            <a:endParaRPr lang="en-GB" sz="2800" b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  <a:p>
            <a:pPr algn="l"/>
            <a:endParaRPr lang="en-GB" sz="2800" dirty="0">
              <a:solidFill>
                <a:srgbClr val="212121"/>
              </a:solidFill>
              <a:highlight>
                <a:srgbClr val="FF0000"/>
              </a:highlight>
              <a:latin typeface="Century Gothic" panose="020B0502020202020204" pitchFamily="34" charset="0"/>
            </a:endParaRPr>
          </a:p>
          <a:p>
            <a:pPr algn="l"/>
            <a:endParaRPr lang="en-KE" sz="2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E348B-70E7-4784-B03B-00238EB3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3" y="2149714"/>
            <a:ext cx="6260392" cy="5237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72101F-FCD4-473C-A99E-170F2C18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05" y="2001501"/>
            <a:ext cx="5943601" cy="5531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D320A-B1E3-4CF7-BB0A-CEAA3E5C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556" y="2001501"/>
            <a:ext cx="5815444" cy="57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F7935-A74D-4796-80EB-C629CB0175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28727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8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BD30-C259-4B3F-9683-85B3AE3ABB6D}"/>
              </a:ext>
            </a:extLst>
          </p:cNvPr>
          <p:cNvSpPr txBox="1"/>
          <p:nvPr/>
        </p:nvSpPr>
        <p:spPr>
          <a:xfrm>
            <a:off x="3200400" y="464461"/>
            <a:ext cx="9985664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500" b="1" dirty="0">
                <a:solidFill>
                  <a:srgbClr val="F16448"/>
                </a:solidFill>
                <a:latin typeface="Century Gothic" panose="020B0502020202020204" pitchFamily="34" charset="0"/>
              </a:rPr>
              <a:t>Image Sizes</a:t>
            </a:r>
            <a:endParaRPr lang="en-US" sz="5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58BE-FE45-41F7-AFB2-ADB32F1D4E5E}"/>
              </a:ext>
            </a:extLst>
          </p:cNvPr>
          <p:cNvSpPr txBox="1"/>
          <p:nvPr/>
        </p:nvSpPr>
        <p:spPr>
          <a:xfrm>
            <a:off x="5029200" y="1569390"/>
            <a:ext cx="124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>
                <a:solidFill>
                  <a:srgbClr val="212121"/>
                </a:solidFill>
                <a:latin typeface="Century Gothic" panose="020B0502020202020204" pitchFamily="34" charset="0"/>
              </a:rPr>
              <a:t>The Images vary in width and height.</a:t>
            </a:r>
            <a:endParaRPr lang="en-GB" sz="2700" b="0" i="0" dirty="0">
              <a:solidFill>
                <a:srgbClr val="21212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69B27-D53D-4930-8185-385E81B0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0" y="2384496"/>
            <a:ext cx="16573190" cy="7559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D5FF8-FE17-4846-9B3D-58971A72D5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9" y="0"/>
            <a:ext cx="1894561" cy="2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8807</TotalTime>
  <Words>888</Words>
  <Application>Microsoft Office PowerPoint</Application>
  <PresentationFormat>Custom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Overpass</vt:lpstr>
      <vt:lpstr>Overpass Bold</vt:lpstr>
      <vt:lpstr>Roboto</vt:lpstr>
      <vt:lpstr>Century Gothic</vt:lpstr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Pastel Blue Pink Yellow and Orange Illustrations and Doodles Healthcare Center Presentation</dc:title>
  <dc:creator>Stephen Gathai</dc:creator>
  <cp:lastModifiedBy>Stephen Macharia</cp:lastModifiedBy>
  <cp:revision>154</cp:revision>
  <dcterms:created xsi:type="dcterms:W3CDTF">2006-08-16T00:00:00Z</dcterms:created>
  <dcterms:modified xsi:type="dcterms:W3CDTF">2023-10-19T07:56:11Z</dcterms:modified>
  <dc:identifier>DAFwlUe34Qk</dc:identifier>
</cp:coreProperties>
</file>