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4" r:id="rId4"/>
    <p:sldId id="260" r:id="rId5"/>
    <p:sldId id="259" r:id="rId6"/>
    <p:sldId id="261" r:id="rId7"/>
    <p:sldId id="262" r:id="rId8"/>
    <p:sldId id="277" r:id="rId9"/>
    <p:sldId id="263" r:id="rId10"/>
    <p:sldId id="264" r:id="rId11"/>
    <p:sldId id="279" r:id="rId12"/>
    <p:sldId id="275" r:id="rId13"/>
    <p:sldId id="278" r:id="rId14"/>
    <p:sldId id="280" r:id="rId15"/>
    <p:sldId id="281" r:id="rId16"/>
    <p:sldId id="283" r:id="rId17"/>
    <p:sldId id="28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FFFFFF"/>
    <a:srgbClr val="FFD7D7"/>
    <a:srgbClr val="FF6D6D"/>
    <a:srgbClr val="FA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433D-1142-4AA0-AEAA-8D9118594F67}" type="datetimeFigureOut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98E85-8376-450E-B6FA-0CA01717CB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3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8E85-8376-450E-B6FA-0CA01717CBE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68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F55F-A22F-417D-AB01-202DF1EA3863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5F30-682A-4058-ABB3-CD392D18D254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C1B8-EE4D-4665-B960-3C4EB35E3D0C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824E-01E8-4973-8E2C-881A40C71D63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DE602556-A4B2-42AE-BDC5-A8126E9102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94D6-34DA-47C7-B5F8-1E0645351B9B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4966-5A23-4B1E-AC27-3CB171124C36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54B4-0F62-4046-9F32-EC8F3F2ABE08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DD7-1D13-4172-976C-878D8642ECD9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CE98-66C7-455B-8A44-DA229FC3D462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B36-0A44-4F56-967B-1D1E44C28CFE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DAA0-6D1B-493B-8AAA-8AE9A620348D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602556-A4B2-42AE-BDC5-A8126E9102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557867"/>
            <a:ext cx="8229600" cy="476673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E7061A-7AD4-47B1-AB79-F71CB1439AF6}" type="datetime1">
              <a:rPr lang="zh-TW" altLang="en-US" smtClean="0"/>
              <a:t>2014/9/30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000">
                <a:solidFill>
                  <a:schemeClr val="tx2">
                    <a:shade val="9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DE602556-A4B2-42AE-BDC5-A8126E9102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3400" y="2924944"/>
            <a:ext cx="7851648" cy="1193304"/>
          </a:xfrm>
        </p:spPr>
        <p:txBody>
          <a:bodyPr/>
          <a:lstStyle/>
          <a:p>
            <a:pPr algn="ctr"/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雲端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消防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48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系統實作與成果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5770984" cy="324470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>
              <a:xfrm>
                <a:off x="457200" y="5085184"/>
                <a:ext cx="8229600" cy="12394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dirty="0" smtClean="0"/>
                  <a:t>由溫溼度感測器蒐集環境數據，顯示於七段顯示器上</a:t>
                </a:r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zh-TW" altLang="en-US" dirty="0" smtClean="0"/>
                  <a:t>例如：目前溫度為</a:t>
                </a:r>
                <a:r>
                  <a:rPr lang="en-US" altLang="zh-TW" dirty="0" smtClean="0"/>
                  <a:t>22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℃</m:t>
                    </m:r>
                  </m:oMath>
                </a14:m>
                <a:endParaRPr lang="en-US" altLang="zh-TW" dirty="0" smtClean="0">
                  <a:ea typeface="Cambria Math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85184"/>
                <a:ext cx="8229600" cy="1239416"/>
              </a:xfrm>
              <a:prstGeom prst="rect">
                <a:avLst/>
              </a:prstGeom>
              <a:blipFill rotWithShape="1">
                <a:blip r:embed="rId3"/>
                <a:stretch>
                  <a:fillRect l="-889" t="-4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8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系統實作與成果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4777924"/>
            <a:ext cx="8229600" cy="160340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模擬火災現場，藉由手機的閃光燈照射，光敏電阻感知火災光源</a:t>
            </a:r>
            <a:endParaRPr lang="en-US" altLang="zh-TW" dirty="0"/>
          </a:p>
          <a:p>
            <a:r>
              <a:rPr lang="zh-TW" altLang="en-US" dirty="0"/>
              <a:t>察覺火災發生時，</a:t>
            </a:r>
            <a:r>
              <a:rPr lang="en-US" altLang="zh-TW" dirty="0"/>
              <a:t>Arduino</a:t>
            </a:r>
            <a:r>
              <a:rPr lang="zh-TW" altLang="en-US" dirty="0"/>
              <a:t>則進入警報功能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600" dirty="0"/>
              <a:t>七段顯示器顯示</a:t>
            </a:r>
            <a:r>
              <a:rPr lang="en-US" altLang="zh-TW" sz="2600" dirty="0"/>
              <a:t>fire</a:t>
            </a:r>
            <a:r>
              <a:rPr lang="zh-TW" altLang="en-US" sz="2600" dirty="0"/>
              <a:t>訊息</a:t>
            </a:r>
            <a:endParaRPr lang="en-US" altLang="zh-TW" sz="26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600" dirty="0"/>
              <a:t>揚聲器發出警鈴聲響</a:t>
            </a:r>
            <a:endParaRPr lang="en-US" altLang="zh-TW" sz="26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600" dirty="0"/>
              <a:t>LED</a:t>
            </a:r>
            <a:r>
              <a:rPr lang="zh-TW" altLang="en-US" sz="2600" dirty="0"/>
              <a:t>燈閃爍</a:t>
            </a:r>
            <a:r>
              <a:rPr lang="zh-TW" altLang="en-US" sz="2600" dirty="0" smtClean="0"/>
              <a:t>示警</a:t>
            </a:r>
            <a:endParaRPr lang="zh-TW" altLang="en-US" dirty="0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34" y="1988840"/>
            <a:ext cx="4832550" cy="2717076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8" y="1556792"/>
            <a:ext cx="4618332" cy="2596634"/>
          </a:xfrm>
        </p:spPr>
      </p:pic>
    </p:spTree>
    <p:extLst>
      <p:ext uri="{BB962C8B-B14F-4D97-AF65-F5344CB8AC3E}">
        <p14:creationId xmlns:p14="http://schemas.microsoft.com/office/powerpoint/2010/main" val="25369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系統實作與成果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043686"/>
            <a:ext cx="8229600" cy="140965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Arduino</a:t>
            </a:r>
            <a:r>
              <a:rPr lang="zh-TW" altLang="en-US" dirty="0" smtClean="0"/>
              <a:t>偵測警訊傳送至伺服端</a:t>
            </a:r>
            <a:endParaRPr lang="en-US" altLang="zh-TW" dirty="0" smtClean="0"/>
          </a:p>
          <a:p>
            <a:r>
              <a:rPr lang="zh-TW" altLang="en-US" dirty="0" smtClean="0"/>
              <a:t>經過伺服端即時分析，其主要功能訊息為左圖標註的三列資訊，以下詳細說明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smtClean="0"/>
              <a:t>1.</a:t>
            </a:r>
            <a:r>
              <a:rPr lang="zh-TW" altLang="en-US" dirty="0" smtClean="0"/>
              <a:t>確認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是否經由串列埠傳輸警報訊息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smtClean="0"/>
              <a:t>2.</a:t>
            </a:r>
            <a:r>
              <a:rPr lang="zh-TW" altLang="en-US" dirty="0" smtClean="0"/>
              <a:t>伺服端通知警報狀態，例如：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System:Warning</a:t>
            </a:r>
            <a:r>
              <a:rPr lang="en-US" altLang="zh-TW" dirty="0" smtClean="0"/>
              <a:t>!”</a:t>
            </a:r>
            <a:r>
              <a:rPr lang="zh-TW" altLang="en-US" dirty="0" smtClean="0"/>
              <a:t>，則立刻啟動相關警報功能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smtClean="0"/>
              <a:t>3.</a:t>
            </a:r>
            <a:r>
              <a:rPr lang="zh-TW" altLang="en-US" dirty="0" smtClean="0"/>
              <a:t>通知客戶端發生警訊，以彈跳視窗加註</a:t>
            </a:r>
            <a:r>
              <a:rPr lang="en-US" altLang="zh-TW" dirty="0" smtClean="0"/>
              <a:t>SOS</a:t>
            </a:r>
            <a:r>
              <a:rPr lang="zh-TW" altLang="en-US" dirty="0" smtClean="0"/>
              <a:t>圖案、失火等表示，如右圖所示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958717" cy="348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17" y="2802033"/>
            <a:ext cx="3416207" cy="127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4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系統實作與成果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5589240"/>
            <a:ext cx="8229600" cy="735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客戶端在監控目標狀態列上，確實顯示警報訊息 </a:t>
            </a:r>
            <a:endParaRPr lang="en-US" altLang="zh-TW" dirty="0" smtClean="0">
              <a:ea typeface="Cambria Math"/>
            </a:endParaRPr>
          </a:p>
          <a:p>
            <a:pPr lvl="1"/>
            <a:endParaRPr lang="zh-TW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050087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9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系統實作與成果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5085184"/>
            <a:ext cx="8229600" cy="123941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若要取消火警，此系統提供以下途徑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smtClean="0"/>
              <a:t>1.</a:t>
            </a:r>
            <a:r>
              <a:rPr lang="zh-TW" altLang="en-US" dirty="0" smtClean="0"/>
              <a:t>使用紅外線遙控器，發送訊息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smtClean="0"/>
              <a:t>2.</a:t>
            </a:r>
            <a:r>
              <a:rPr lang="zh-TW" altLang="en-US" dirty="0" smtClean="0"/>
              <a:t>在客戶端上點擊救援，解除警報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TW" dirty="0" smtClean="0">
              <a:ea typeface="Cambria Math"/>
            </a:endParaRPr>
          </a:p>
          <a:p>
            <a:pPr lvl="1"/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348880"/>
            <a:ext cx="49339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6" y="1844824"/>
            <a:ext cx="4231498" cy="2379138"/>
          </a:xfrm>
        </p:spPr>
      </p:pic>
    </p:spTree>
    <p:extLst>
      <p:ext uri="{BB962C8B-B14F-4D97-AF65-F5344CB8AC3E}">
        <p14:creationId xmlns:p14="http://schemas.microsoft.com/office/powerpoint/2010/main" val="6244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系統實作與成果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4797152"/>
            <a:ext cx="8229600" cy="1527448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伺服端確實收到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System:Safe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!”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，表示火警解除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客戶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端亦同收到相同訊息，通知使用者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那端為安全狀態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以上流程，促使伺服端具備環境偵測以及客戶端達到環境監控等功能，確實符合系統實作與成果的預期方向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11" y="2937842"/>
            <a:ext cx="33528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78" y="1605831"/>
            <a:ext cx="3609962" cy="319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4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結論與未來展望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7867"/>
            <a:ext cx="8229600" cy="4967477"/>
          </a:xfrm>
        </p:spPr>
        <p:txBody>
          <a:bodyPr>
            <a:normAutofit fontScale="92500"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由於參與電資學院開辦的雲端就業學程，學習如何架構一個簡易的雲端平台，實在令我收穫良多。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如何架設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、伺服端、客戶端等三個元素，相互連為一體，具備環境偵測、資訊整合、即時分析、決策判斷及執行環境監控作業之科技整合系統，確實發揮雲端平台的特性。</a:t>
            </a:r>
            <a:endParaRPr lang="en-US" altLang="zh-TW" dirty="0" smtClean="0"/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展望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雲端運算是一種基於網際網路運算的概念，其將使用者所需的資源，整合至組織內部的運算與儲存設備。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除了有助於資源的組織及管理外，更可以經由各種網路連線的方式，將資源分享給各地的使用者。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例如目前介紹的雲端消防平台，可以應用於消防設施，達到環境監控的效果。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95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2511152"/>
          </a:xfrm>
        </p:spPr>
        <p:txBody>
          <a:bodyPr>
            <a:normAutofit/>
          </a:bodyPr>
          <a:lstStyle/>
          <a:p>
            <a:pPr marL="0" indent="0" algn="ctr"/>
            <a:r>
              <a:rPr lang="zh-TW" altLang="en-US" dirty="0"/>
              <a:t>感謝</a:t>
            </a:r>
            <a:r>
              <a:rPr lang="zh-TW" altLang="en-US" dirty="0" smtClean="0"/>
              <a:t>各位捧場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謝謝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8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前言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系統架構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系統實作與成果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結論與未來展望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19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824535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這是</a:t>
            </a:r>
            <a:r>
              <a:rPr lang="zh-TW" altLang="en-US" dirty="0"/>
              <a:t>電資學院與</a:t>
            </a:r>
            <a:r>
              <a:rPr lang="zh-TW" altLang="en-US" dirty="0" smtClean="0"/>
              <a:t>勞委會共同開辦</a:t>
            </a:r>
            <a:r>
              <a:rPr lang="zh-TW" altLang="en-US" dirty="0"/>
              <a:t>的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雲端就業學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其</a:t>
            </a:r>
            <a:r>
              <a:rPr lang="zh-TW" altLang="en-US" dirty="0"/>
              <a:t>學</a:t>
            </a:r>
            <a:r>
              <a:rPr lang="zh-TW" altLang="en-US" dirty="0" smtClean="0"/>
              <a:t>程目的是提供同學學習</a:t>
            </a:r>
            <a:r>
              <a:rPr lang="zh-TW" altLang="en-US" dirty="0"/>
              <a:t>當下正夯的</a:t>
            </a:r>
            <a:r>
              <a:rPr lang="zh-TW" altLang="en-US" b="1" dirty="0"/>
              <a:t>雲端科技應用</a:t>
            </a:r>
            <a:r>
              <a:rPr lang="zh-TW" altLang="en-US" dirty="0"/>
              <a:t>以及</a:t>
            </a:r>
            <a:r>
              <a:rPr lang="zh-TW" altLang="en-US" b="1" dirty="0"/>
              <a:t>共通核心職能</a:t>
            </a:r>
            <a:r>
              <a:rPr lang="zh-TW" altLang="en-US" dirty="0" smtClean="0"/>
              <a:t>，培養同學具備科技實務技能、就業素養等能力。</a:t>
            </a:r>
            <a:endParaRPr lang="en-US" altLang="zh-TW" dirty="0" smtClean="0"/>
          </a:p>
          <a:p>
            <a:r>
              <a:rPr lang="zh-TW" altLang="en-US" dirty="0" smtClean="0"/>
              <a:t>為了</a:t>
            </a:r>
            <a:r>
              <a:rPr lang="zh-TW" altLang="en-US" dirty="0"/>
              <a:t>應證自己是否確實習得學</a:t>
            </a:r>
            <a:r>
              <a:rPr lang="zh-TW" altLang="en-US" dirty="0" smtClean="0"/>
              <a:t>程的雲端科技知識</a:t>
            </a:r>
            <a:r>
              <a:rPr lang="zh-TW" altLang="en-US" dirty="0"/>
              <a:t>，於是學期末</a:t>
            </a:r>
            <a:r>
              <a:rPr lang="zh-TW" altLang="en-US" dirty="0" smtClean="0"/>
              <a:t>前因應老師要求，同學必須設想一個題目作為課程的實務</a:t>
            </a:r>
            <a:r>
              <a:rPr lang="zh-TW" altLang="en-US" dirty="0"/>
              <a:t>專題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面對手中現有的知識以及電子元件，於是我突發奇想，我想要從現實生活環境著手，做出</a:t>
            </a:r>
            <a:r>
              <a:rPr lang="zh-TW" altLang="en-US" dirty="0"/>
              <a:t>一個雲端消防平台</a:t>
            </a:r>
            <a:r>
              <a:rPr lang="zh-TW" altLang="en-US" dirty="0" smtClean="0"/>
              <a:t>，作為熟習、模擬的對象，而且這是個貼近生活需求的課題。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 smtClean="0"/>
              <a:t>有</a:t>
            </a:r>
            <a:r>
              <a:rPr lang="zh-TW" altLang="en-US" dirty="0"/>
              <a:t>一句</a:t>
            </a:r>
            <a:r>
              <a:rPr lang="zh-TW" altLang="en-US" dirty="0" smtClean="0"/>
              <a:t>話說：「</a:t>
            </a:r>
            <a:r>
              <a:rPr lang="zh-TW" altLang="en-US" b="1" dirty="0" smtClean="0"/>
              <a:t>科技始於人性</a:t>
            </a:r>
            <a:r>
              <a:rPr lang="zh-TW" altLang="en-US" dirty="0" smtClean="0"/>
              <a:t>。」因此以生活需求為實作目標，是最好的學習教材，我是如此認為的。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27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系統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212252" y="1556792"/>
            <a:ext cx="8784976" cy="2534610"/>
            <a:chOff x="179512" y="889410"/>
            <a:chExt cx="8784976" cy="2534610"/>
          </a:xfrm>
        </p:grpSpPr>
        <p:pic>
          <p:nvPicPr>
            <p:cNvPr id="6" name="Picture 4" descr="C:\Users\user\Desktop\arduino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258742"/>
              <a:ext cx="1843905" cy="1234154"/>
            </a:xfrm>
            <a:prstGeom prst="rect">
              <a:avLst/>
            </a:prstGeom>
            <a:noFill/>
            <a:effectLst>
              <a:outerShdw blurRad="203200" dist="1016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 descr="C:\Users\user\Desktop\NewTu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600" y="978099"/>
              <a:ext cx="1507380" cy="1795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向右箭號 7"/>
            <p:cNvSpPr/>
            <p:nvPr/>
          </p:nvSpPr>
          <p:spPr>
            <a:xfrm>
              <a:off x="2195736" y="1317353"/>
              <a:ext cx="1405107" cy="864096"/>
            </a:xfrm>
            <a:prstGeom prst="rightArrow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2700000"/>
              </a:lightRig>
            </a:scene3d>
            <a:sp3d prstMaterial="metal">
              <a:bevelT w="393700" h="254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向右箭號 8"/>
            <p:cNvSpPr/>
            <p:nvPr/>
          </p:nvSpPr>
          <p:spPr>
            <a:xfrm flipH="1">
              <a:off x="2195736" y="2189420"/>
              <a:ext cx="1405107" cy="864096"/>
            </a:xfrm>
            <a:prstGeom prst="rightArrow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2700000"/>
              </a:lightRig>
            </a:scene3d>
            <a:sp3d prstMaterial="metal">
              <a:bevelT w="393700" h="254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4700" y="2931577"/>
              <a:ext cx="179109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TW" sz="24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Arduino</a:t>
              </a:r>
              <a:endParaRPr lang="zh-TW" altLang="en-US" sz="2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39952" y="2916188"/>
              <a:ext cx="118718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TW" sz="2400" b="1" cap="all" spc="0" dirty="0" smtClean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sever</a:t>
              </a:r>
              <a:endParaRPr lang="zh-TW" altLang="en-US" sz="2400" b="1" cap="all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596336" y="2962355"/>
              <a:ext cx="136815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TW" sz="2400" b="1" cap="all" dirty="0" smtClean="0">
                  <a:ln w="0"/>
                  <a:solidFill>
                    <a:srgbClr val="FF6600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client</a:t>
              </a:r>
              <a:endParaRPr lang="zh-TW" altLang="en-US" sz="2400" b="1" cap="all" spc="0" dirty="0">
                <a:ln w="0"/>
                <a:solidFill>
                  <a:srgbClr val="FF6600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pic>
          <p:nvPicPr>
            <p:cNvPr id="13" name="Picture 6" descr="C:\Users\user\Desktop\chrome-icon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811" y="1443367"/>
              <a:ext cx="1170130" cy="1170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向右箭號 13"/>
            <p:cNvSpPr/>
            <p:nvPr/>
          </p:nvSpPr>
          <p:spPr>
            <a:xfrm>
              <a:off x="5868144" y="1268760"/>
              <a:ext cx="1405107" cy="864096"/>
            </a:xfrm>
            <a:prstGeom prst="rightArrow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2700000"/>
              </a:lightRig>
            </a:scene3d>
            <a:sp3d prstMaterial="metal">
              <a:bevelT w="393700" h="254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 flipH="1">
              <a:off x="5868144" y="2132856"/>
              <a:ext cx="1405107" cy="864096"/>
            </a:xfrm>
            <a:prstGeom prst="rightArrow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2700000"/>
              </a:lightRig>
            </a:scene3d>
            <a:sp3d prstMaterial="metal">
              <a:bevelT w="393700" h="254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025790" y="889410"/>
              <a:ext cx="1684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SerialPort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傳輸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786809" y="88941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node.js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操作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網頁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3224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雲端消防平台架構如上，其主要分為以下三個元素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TW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是一個開放原始碼的單晶片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微電腦</a:t>
            </a:r>
            <a:endParaRPr lang="en-US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主要作為環境偵測，將數據封包傳送至周遭設備</a:t>
            </a:r>
            <a:endParaRPr lang="en-US" altLang="zh-TW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TW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：使用作業系統為</a:t>
            </a:r>
            <a:r>
              <a:rPr lang="en-US" altLang="zh-TW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其扮演資訊整合、即時分析等</a:t>
            </a:r>
            <a:r>
              <a:rPr lang="zh-TW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功能，是系統架構的中心</a:t>
            </a:r>
            <a:endParaRPr lang="en-US" altLang="zh-TW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TW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：可從瀏覽器讀取網頁，例如：</a:t>
            </a:r>
            <a:r>
              <a:rPr lang="en-US" altLang="zh-TW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endParaRPr lang="en-US" altLang="zh-TW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為了發揮雲端無時無</a:t>
            </a:r>
            <a:r>
              <a:rPr lang="zh-TW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地服務的</a:t>
            </a:r>
            <a:r>
              <a:rPr lang="zh-TW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功能，客戶端可從網頁</a:t>
            </a:r>
            <a:r>
              <a:rPr lang="zh-TW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觀察系統資訊</a:t>
            </a:r>
            <a:endParaRPr lang="en-US" altLang="zh-TW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88748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採用了基於開放原始碼的軟硬體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構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建於開放原始碼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I/O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介面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板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使用類似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語言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Processing/Wiring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快速製作電子電路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原型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prototyping)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編輯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環境具備彈性、容易上手等特色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050" name="Picture 2" descr="http://files.tested.com/photos/2013/06/12/48912-arduinouno_r3_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800"/>
            <a:ext cx="3672408" cy="253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arduino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7" y="2041125"/>
            <a:ext cx="1843905" cy="1234154"/>
          </a:xfrm>
          <a:prstGeom prst="rect">
            <a:avLst/>
          </a:prstGeom>
          <a:noFill/>
          <a:effectLst>
            <a:outerShdw blurRad="203200" dist="101600" dir="2700000" algn="tl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136577" y="3569820"/>
            <a:ext cx="179109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Arduino</a:t>
            </a:r>
            <a:endParaRPr lang="zh-TW" altLang="en-US" sz="2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455440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使用作業系統為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，而桌面環境為</a:t>
            </a:r>
            <a:r>
              <a:rPr lang="zh-TW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Ubunt</a:t>
            </a:r>
            <a:r>
              <a:rPr lang="zh-TW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buntu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12.04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具有人性化的圖形操作介面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Picture 5" descr="C:\Users\user\Desktop\NewTu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55" y="1930273"/>
            <a:ext cx="1507380" cy="179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198655" y="3868363"/>
            <a:ext cx="11871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2400" b="1" cap="all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sever</a:t>
            </a:r>
            <a:endParaRPr lang="zh-TW" altLang="en-US" sz="2400" b="1" cap="all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2"/>
            <a:ext cx="4633054" cy="28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1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455440"/>
          </a:xfrm>
        </p:spPr>
        <p:txBody>
          <a:bodyPr>
            <a:normAutofit fontScale="92500"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</a:t>
            </a:r>
            <a:r>
              <a:rPr lang="zh-TW" altLang="en-US" dirty="0"/>
              <a:t>是指與伺服器相對應，為客戶提供本地服務的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/>
              <a:t>較常用的用戶端包括</a:t>
            </a:r>
            <a:r>
              <a:rPr lang="zh-TW" altLang="en-US" dirty="0" smtClean="0"/>
              <a:t>了如</a:t>
            </a:r>
            <a:r>
              <a:rPr lang="zh-TW" altLang="en-US" dirty="0"/>
              <a:t>全球資訊網使用的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網頁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瀏覽器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例如：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firefox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Opera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9773" y="3722211"/>
            <a:ext cx="13681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2400" b="1" cap="all" dirty="0" smtClean="0">
                <a:ln w="0"/>
                <a:solidFill>
                  <a:srgbClr val="FF6600"/>
                </a:solidFill>
                <a:effectLst>
                  <a:reflection blurRad="12700" stA="50000" endPos="50000" dist="5000" dir="5400000" sy="-100000" rotWithShape="0"/>
                </a:effectLst>
              </a:rPr>
              <a:t>client</a:t>
            </a:r>
            <a:endParaRPr lang="zh-TW" altLang="en-US" sz="2400" b="1" cap="all" spc="0" dirty="0">
              <a:ln w="0"/>
              <a:solidFill>
                <a:srgbClr val="FF66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Picture 6" descr="C:\Users\user\Desktop\chrome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48" y="2203223"/>
            <a:ext cx="1170130" cy="11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338660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8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系統實作與成果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5085184"/>
            <a:ext cx="8229600" cy="1239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首先，伺服端啟動網頁</a:t>
            </a:r>
            <a:endParaRPr lang="en-US" altLang="zh-TW" dirty="0" smtClean="0"/>
          </a:p>
          <a:p>
            <a:r>
              <a:rPr lang="zh-TW" altLang="en-US" dirty="0" smtClean="0"/>
              <a:t>客戶端獲得可瀏覽的頁面</a:t>
            </a:r>
            <a:endParaRPr lang="en-US" altLang="zh-TW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9" y="1628800"/>
            <a:ext cx="338660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94" y="1563663"/>
            <a:ext cx="5274294" cy="335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9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系統實作與成果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52744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電路配置如上圖，使用設備如下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smtClean="0"/>
              <a:t>Arduino</a:t>
            </a:r>
            <a:r>
              <a:rPr lang="zh-TW" altLang="en-US" dirty="0" smtClean="0"/>
              <a:t> </a:t>
            </a:r>
            <a:r>
              <a:rPr lang="en-US" altLang="zh-TW" dirty="0" smtClean="0"/>
              <a:t>UNO</a:t>
            </a:r>
            <a:r>
              <a:rPr lang="zh-TW" altLang="en-US" dirty="0" smtClean="0"/>
              <a:t>，作為</a:t>
            </a:r>
            <a:r>
              <a:rPr lang="zh-TW" altLang="en-US" dirty="0"/>
              <a:t>主要控制周遭</a:t>
            </a:r>
            <a:r>
              <a:rPr lang="zh-TW" altLang="en-US" dirty="0" smtClean="0"/>
              <a:t>裝置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紅外線感測器、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燈、七段顯示器、揚聲器、光敏電阻、溫濕度感測器等電子元件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556-A4B2-42AE-BDC5-A8126E910257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122" name="Picture 2" descr="C:\Users\user\Desktop\新增資料夾\DSC_016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32" y="1556792"/>
            <a:ext cx="550710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8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443</TotalTime>
  <Words>914</Words>
  <Application>Microsoft Office PowerPoint</Application>
  <PresentationFormat>如螢幕大小 (4:3)</PresentationFormat>
  <Paragraphs>104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流線</vt:lpstr>
      <vt:lpstr>雲端消防平台</vt:lpstr>
      <vt:lpstr>大綱</vt:lpstr>
      <vt:lpstr>前言</vt:lpstr>
      <vt:lpstr>系統架構</vt:lpstr>
      <vt:lpstr>Arduino</vt:lpstr>
      <vt:lpstr>Server</vt:lpstr>
      <vt:lpstr>Client</vt:lpstr>
      <vt:lpstr>系統實作與成果</vt:lpstr>
      <vt:lpstr>系統實作與成果</vt:lpstr>
      <vt:lpstr>系統實作與成果</vt:lpstr>
      <vt:lpstr>系統實作與成果</vt:lpstr>
      <vt:lpstr>系統實作與成果</vt:lpstr>
      <vt:lpstr>系統實作與成果</vt:lpstr>
      <vt:lpstr>系統實作與成果</vt:lpstr>
      <vt:lpstr>系統實作與成果</vt:lpstr>
      <vt:lpstr>結論與未來展望</vt:lpstr>
      <vt:lpstr>感謝各位捧場 謝謝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楊東霖</cp:lastModifiedBy>
  <cp:revision>38</cp:revision>
  <dcterms:created xsi:type="dcterms:W3CDTF">2014-01-29T12:33:02Z</dcterms:created>
  <dcterms:modified xsi:type="dcterms:W3CDTF">2014-09-30T05:15:56Z</dcterms:modified>
</cp:coreProperties>
</file>