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</p:sldMasterIdLst>
  <p:notesMasterIdLst>
    <p:notesMasterId r:id="rId53"/>
  </p:notesMasterIdLst>
  <p:sldIdLst>
    <p:sldId id="256" r:id="rId2"/>
    <p:sldId id="293" r:id="rId3"/>
    <p:sldId id="330" r:id="rId4"/>
    <p:sldId id="258" r:id="rId5"/>
    <p:sldId id="273" r:id="rId6"/>
    <p:sldId id="266" r:id="rId7"/>
    <p:sldId id="269" r:id="rId8"/>
    <p:sldId id="296" r:id="rId9"/>
    <p:sldId id="270" r:id="rId10"/>
    <p:sldId id="294" r:id="rId11"/>
    <p:sldId id="271" r:id="rId12"/>
    <p:sldId id="297" r:id="rId13"/>
    <p:sldId id="260" r:id="rId14"/>
    <p:sldId id="272" r:id="rId15"/>
    <p:sldId id="298" r:id="rId16"/>
    <p:sldId id="261" r:id="rId17"/>
    <p:sldId id="299" r:id="rId18"/>
    <p:sldId id="262" r:id="rId19"/>
    <p:sldId id="300" r:id="rId20"/>
    <p:sldId id="301" r:id="rId21"/>
    <p:sldId id="274" r:id="rId22"/>
    <p:sldId id="275" r:id="rId23"/>
    <p:sldId id="277" r:id="rId24"/>
    <p:sldId id="288" r:id="rId25"/>
    <p:sldId id="289" r:id="rId26"/>
    <p:sldId id="302" r:id="rId27"/>
    <p:sldId id="276" r:id="rId28"/>
    <p:sldId id="310" r:id="rId29"/>
    <p:sldId id="303" r:id="rId30"/>
    <p:sldId id="311" r:id="rId31"/>
    <p:sldId id="305" r:id="rId32"/>
    <p:sldId id="307" r:id="rId33"/>
    <p:sldId id="306" r:id="rId34"/>
    <p:sldId id="308" r:id="rId35"/>
    <p:sldId id="312" r:id="rId36"/>
    <p:sldId id="314" r:id="rId37"/>
    <p:sldId id="315" r:id="rId38"/>
    <p:sldId id="313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280" r:id="rId49"/>
    <p:sldId id="282" r:id="rId50"/>
    <p:sldId id="283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F386D53-F747-D546-BB49-3F948DE9E930}">
          <p14:sldIdLst>
            <p14:sldId id="256"/>
          </p14:sldIdLst>
        </p14:section>
        <p14:section name="Introduction" id="{349E9E4C-88DE-CB4F-9993-4F9199C2FDEF}">
          <p14:sldIdLst>
            <p14:sldId id="293"/>
            <p14:sldId id="330"/>
            <p14:sldId id="258"/>
            <p14:sldId id="273"/>
            <p14:sldId id="266"/>
            <p14:sldId id="269"/>
            <p14:sldId id="296"/>
            <p14:sldId id="270"/>
          </p14:sldIdLst>
        </p14:section>
        <p14:section name="Method" id="{820AE2F8-44C7-794D-BD0C-704B58E56B9E}">
          <p14:sldIdLst>
            <p14:sldId id="294"/>
            <p14:sldId id="271"/>
            <p14:sldId id="297"/>
            <p14:sldId id="260"/>
            <p14:sldId id="272"/>
            <p14:sldId id="298"/>
            <p14:sldId id="261"/>
            <p14:sldId id="299"/>
            <p14:sldId id="262"/>
            <p14:sldId id="300"/>
            <p14:sldId id="301"/>
            <p14:sldId id="274"/>
            <p14:sldId id="275"/>
            <p14:sldId id="277"/>
            <p14:sldId id="288"/>
            <p14:sldId id="289"/>
            <p14:sldId id="302"/>
            <p14:sldId id="276"/>
          </p14:sldIdLst>
        </p14:section>
        <p14:section name="Results" id="{024505EE-1C46-7D47-BE57-554311FFAF74}">
          <p14:sldIdLst>
            <p14:sldId id="310"/>
            <p14:sldId id="303"/>
            <p14:sldId id="311"/>
            <p14:sldId id="305"/>
            <p14:sldId id="307"/>
            <p14:sldId id="306"/>
            <p14:sldId id="308"/>
            <p14:sldId id="312"/>
            <p14:sldId id="314"/>
            <p14:sldId id="315"/>
            <p14:sldId id="313"/>
          </p14:sldIdLst>
        </p14:section>
        <p14:section name="Discussion" id="{2848FDB3-A066-6B43-8CA4-84AD22C1624D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80"/>
            <p14:sldId id="282"/>
            <p14:sldId id="283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5" autoAdjust="0"/>
    <p:restoredTop sz="72637" autoAdjust="0"/>
  </p:normalViewPr>
  <p:slideViewPr>
    <p:cSldViewPr snapToGrid="0" snapToObjects="1">
      <p:cViewPr varScale="1">
        <p:scale>
          <a:sx n="68" d="100"/>
          <a:sy n="68" d="100"/>
        </p:scale>
        <p:origin x="20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3496-3DEB-EA40-96FA-4C3E0633FCE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EA4A-96FA-6B46-A1FA-45024208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0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Relatively small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Preventative pub health model</a:t>
            </a:r>
          </a:p>
          <a:p>
            <a:endParaRPr lang="en-US" dirty="0"/>
          </a:p>
          <a:p>
            <a:r>
              <a:rPr lang="en-US" dirty="0"/>
              <a:t>Public health drum beat:</a:t>
            </a:r>
            <a:r>
              <a:rPr lang="en-US" baseline="0" dirty="0"/>
              <a:t> “</a:t>
            </a:r>
            <a:r>
              <a:rPr lang="en-US" dirty="0"/>
              <a:t>An ounce of prevention is worth a pound of cure”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0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0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18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FG/FW</a:t>
            </a:r>
            <a:r>
              <a:rPr lang="en-US" baseline="0" dirty="0"/>
              <a:t> = cross context state of being</a:t>
            </a:r>
          </a:p>
          <a:p>
            <a:r>
              <a:rPr lang="en-US" baseline="0" dirty="0"/>
              <a:t>SWTRS = context specific MH</a:t>
            </a:r>
          </a:p>
          <a:p>
            <a:endParaRPr lang="en-US" baseline="0" dirty="0"/>
          </a:p>
          <a:p>
            <a:r>
              <a:rPr lang="en-US" baseline="0" dirty="0"/>
              <a:t>SAEBRS resulting scales are similar adding some support for findings but distinct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6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AES: Disagreement about how to measure</a:t>
            </a:r>
            <a:r>
              <a:rPr lang="en-US" baseline="0" dirty="0"/>
              <a:t> the construct, tripartite has best support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Use found in previous dual-factor MH studies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(Lyons, Huebner, &amp; Hills, 2012) used these as outcomes (All self-report)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Behavioral Engagement subscale of School Engagement Scale (</a:t>
            </a:r>
            <a:r>
              <a:rPr lang="en-US" baseline="0" dirty="0" err="1"/>
              <a:t>Fredricks</a:t>
            </a:r>
            <a:r>
              <a:rPr lang="en-US" baseline="0" dirty="0"/>
              <a:t> et al., 2005)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(Cog) Future goals and Aspirations subscale of Student Engagement Instrument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(Emo) School Satisfaction subscale on Multidimensional Student Life Satisfaction Scale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SPS: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Assesses 3 of the 5 social skills domains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Caldarella &amp; Merrell (1997) meta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Sheridan,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2005) teacher,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student, parent qualitative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Earhart et al., 2009 had similar correlation</a:t>
            </a:r>
            <a:r>
              <a:rPr lang="en-US" baseline="0" dirty="0"/>
              <a:t> magnitude for SWB variables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SWB</a:t>
            </a:r>
            <a:r>
              <a:rPr lang="en-US" baseline="0" dirty="0"/>
              <a:t> (</a:t>
            </a:r>
            <a:r>
              <a:rPr lang="en-US" dirty="0"/>
              <a:t>Hope, life-satisfaction, school connectedness) v. PTH (student and teacher report BESS scores)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SPS/SEBS essentially inverse backed by 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SAEBRS evidence (von der </a:t>
            </a:r>
            <a:r>
              <a:rPr lang="en-US" baseline="0" dirty="0" err="1"/>
              <a:t>Embse</a:t>
            </a:r>
            <a:r>
              <a:rPr lang="en-US" baseline="0" dirty="0"/>
              <a:t> et al., 2015)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Theory (Caldarella &amp; Merrell, 1997)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9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Improvement over null similar to Kim et al., 2014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Similar associations compared to past research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Lyons et al., 2012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Suldo</a:t>
            </a:r>
            <a:r>
              <a:rPr lang="en-US" baseline="0" dirty="0"/>
              <a:t> et al., 2011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1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PTH and WB together when predicting </a:t>
            </a:r>
            <a:r>
              <a:rPr lang="en-US" b="1" dirty="0"/>
              <a:t>absences</a:t>
            </a:r>
            <a:r>
              <a:rPr lang="en-US" dirty="0"/>
              <a:t> dampens</a:t>
            </a:r>
            <a:r>
              <a:rPr lang="en-US" baseline="0" dirty="0"/>
              <a:t> magnitude of WB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5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0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9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PEASS: elementary self-report</a:t>
            </a:r>
          </a:p>
          <a:p>
            <a:r>
              <a:rPr lang="en-US" dirty="0"/>
              <a:t>SSWQ: adolescent self-report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DSM depression: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Relatively persistent</a:t>
            </a:r>
            <a:r>
              <a:rPr lang="en-US" baseline="0" dirty="0"/>
              <a:t> depressed mood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Impairment in adaptive daily functioning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EA4A-96FA-6B46-A1FA-45024208DA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4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5BEC4A-E311-054E-A271-81A365AA78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5746F4CD-C707-FC46-8B69-FAB5E8AB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051560"/>
            <a:ext cx="6229350" cy="3017520"/>
          </a:xfrm>
        </p:spPr>
        <p:txBody>
          <a:bodyPr>
            <a:normAutofit/>
          </a:bodyPr>
          <a:lstStyle/>
          <a:p>
            <a:r>
              <a:rPr lang="en-US" sz="4400" dirty="0"/>
              <a:t>How Teachers See Student Wellbeing at School: Developing the SWTRS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4344434"/>
            <a:ext cx="4427621" cy="1754326"/>
          </a:xfrm>
        </p:spPr>
        <p:txBody>
          <a:bodyPr>
            <a:normAutofit/>
          </a:bodyPr>
          <a:lstStyle/>
          <a:p>
            <a:r>
              <a:rPr lang="en-US" dirty="0"/>
              <a:t>Anthony J. Roberson, M.A. </a:t>
            </a:r>
          </a:p>
          <a:p>
            <a:r>
              <a:rPr lang="en-US" dirty="0"/>
              <a:t>Shelley R. Upton, B.S. </a:t>
            </a:r>
          </a:p>
          <a:p>
            <a:r>
              <a:rPr lang="en-US" dirty="0"/>
              <a:t>Tyler L. Renshaw, Ph.D., NCSP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9065" y="4344433"/>
            <a:ext cx="2184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Feb. 23, 2017 at the National Association of School Psychologists Annual Convention, San Antonio, TX</a:t>
            </a:r>
          </a:p>
        </p:txBody>
      </p:sp>
    </p:spTree>
    <p:extLst>
      <p:ext uri="{BB962C8B-B14F-4D97-AF65-F5344CB8AC3E}">
        <p14:creationId xmlns:p14="http://schemas.microsoft.com/office/powerpoint/2010/main" val="30738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9431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Participants: 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Charter Elementary School Grades K–5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Two teachers per grade-level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Teachers (</a:t>
            </a:r>
            <a:r>
              <a:rPr lang="en-US" sz="2800" i="1" dirty="0"/>
              <a:t>N </a:t>
            </a:r>
            <a:r>
              <a:rPr lang="en-US" sz="2800" dirty="0"/>
              <a:t>= 12)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Median age = 28 (23–65)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83.3% female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Median years teaching = 4 (1–25)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50% held masters degree; 50% bachelors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6 White; 3 Black/</a:t>
            </a:r>
            <a:r>
              <a:rPr lang="en-US" sz="2600" dirty="0" err="1"/>
              <a:t>Af</a:t>
            </a:r>
            <a:r>
              <a:rPr lang="en-US" sz="2600" dirty="0"/>
              <a:t>. Am.; 1 Multiracial; 2 Not reporting</a:t>
            </a:r>
          </a:p>
        </p:txBody>
      </p:sp>
    </p:spTree>
    <p:extLst>
      <p:ext uri="{BB962C8B-B14F-4D97-AF65-F5344CB8AC3E}">
        <p14:creationId xmlns:p14="http://schemas.microsoft.com/office/powerpoint/2010/main" val="9426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8"/>
            <a:ext cx="2400301" cy="4601183"/>
          </a:xfrm>
        </p:spPr>
        <p:txBody>
          <a:bodyPr/>
          <a:lstStyle/>
          <a:p>
            <a:r>
              <a:rPr lang="en-US" dirty="0"/>
              <a:t>Student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Students rated by their teacher (</a:t>
            </a:r>
            <a:r>
              <a:rPr lang="en-US" i="1" dirty="0"/>
              <a:t>N </a:t>
            </a:r>
            <a:r>
              <a:rPr lang="en-US" dirty="0"/>
              <a:t>= 184)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Median age = 8 (5–13)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56% female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181 Black/</a:t>
            </a:r>
            <a:r>
              <a:rPr lang="en-US" dirty="0" err="1"/>
              <a:t>Af</a:t>
            </a:r>
            <a:r>
              <a:rPr lang="en-US" dirty="0"/>
              <a:t>. Am.; 1 each Am. Ind., Pacific Islander, Multiracial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Median number of students rated per teacher = 16.5 (7–21)</a:t>
            </a:r>
          </a:p>
        </p:txBody>
      </p:sp>
    </p:spTree>
    <p:extLst>
      <p:ext uri="{BB962C8B-B14F-4D97-AF65-F5344CB8AC3E}">
        <p14:creationId xmlns:p14="http://schemas.microsoft.com/office/powerpoint/2010/main" val="20942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SWTRS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610" y="240030"/>
            <a:ext cx="5847382" cy="629584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Initial item pool of positive student behaviors aligned with </a:t>
            </a:r>
            <a:r>
              <a:rPr lang="en-US" sz="2400" dirty="0">
                <a:solidFill>
                  <a:srgbClr val="40BAD2"/>
                </a:solidFill>
              </a:rPr>
              <a:t>FG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rgbClr val="40BAD2"/>
                </a:solidFill>
              </a:rPr>
              <a:t>FW</a:t>
            </a:r>
            <a:endParaRPr lang="en-US" dirty="0">
              <a:solidFill>
                <a:srgbClr val="40BAD2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dirty="0"/>
              <a:t>Developed, refined, and derived scales used for predictive analyses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2"/>
                </a:solidFill>
              </a:rPr>
              <a:t>54</a:t>
            </a:r>
            <a:r>
              <a:rPr lang="en-US" dirty="0"/>
              <a:t> items in original item pool</a:t>
            </a:r>
          </a:p>
          <a:p>
            <a:pPr>
              <a:lnSpc>
                <a:spcPct val="140000"/>
              </a:lnSpc>
            </a:pPr>
            <a:r>
              <a:rPr lang="en-US" dirty="0"/>
              <a:t>Teacher-rated student behavior frequency from previous two months:</a:t>
            </a:r>
          </a:p>
          <a:p>
            <a:pPr lvl="1">
              <a:lnSpc>
                <a:spcPct val="140000"/>
              </a:lnSpc>
            </a:pPr>
            <a:r>
              <a:rPr lang="en-US" b="1" dirty="0"/>
              <a:t>0 = </a:t>
            </a:r>
            <a:r>
              <a:rPr lang="en-US" b="1" i="1" dirty="0"/>
              <a:t>Almost Never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/>
              <a:t>3 = </a:t>
            </a:r>
            <a:r>
              <a:rPr lang="en-US" b="1" i="1" dirty="0"/>
              <a:t>Almost Always</a:t>
            </a:r>
          </a:p>
          <a:p>
            <a:pPr>
              <a:lnSpc>
                <a:spcPct val="100000"/>
              </a:lnSpc>
            </a:pPr>
            <a:r>
              <a:rPr lang="en-US" dirty="0"/>
              <a:t>Ultimately reduced to </a:t>
            </a:r>
            <a:r>
              <a:rPr lang="en-US" dirty="0">
                <a:solidFill>
                  <a:srgbClr val="40BAD2"/>
                </a:solidFill>
              </a:rPr>
              <a:t>17</a:t>
            </a:r>
            <a:r>
              <a:rPr lang="en-US" dirty="0"/>
              <a:t> items total and </a:t>
            </a:r>
            <a:r>
              <a:rPr lang="en-US" dirty="0">
                <a:solidFill>
                  <a:srgbClr val="C00000"/>
                </a:solidFill>
              </a:rPr>
              <a:t>three (!!!) </a:t>
            </a:r>
            <a:r>
              <a:rPr lang="en-US" dirty="0"/>
              <a:t>subscales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on this later…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SIBS/SEBS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49" y="537210"/>
            <a:ext cx="6241383" cy="62245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 Internalizing/Externalizing Behavior Scale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Teacher-report measures of student </a:t>
            </a:r>
            <a:r>
              <a:rPr lang="en-US" sz="2000" dirty="0">
                <a:solidFill>
                  <a:srgbClr val="C00000"/>
                </a:solidFill>
              </a:rPr>
              <a:t>PTH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 items per scale</a:t>
            </a:r>
          </a:p>
          <a:p>
            <a:pPr lvl="1">
              <a:lnSpc>
                <a:spcPct val="150000"/>
              </a:lnSpc>
            </a:pPr>
            <a:r>
              <a:rPr lang="en-US" sz="1800" b="1" i="1" dirty="0">
                <a:solidFill>
                  <a:srgbClr val="C00000"/>
                </a:solidFill>
              </a:rPr>
              <a:t>SIBS</a:t>
            </a:r>
            <a:r>
              <a:rPr lang="en-US" sz="1800" dirty="0"/>
              <a:t>: e.g., “</a:t>
            </a:r>
            <a:r>
              <a:rPr lang="en-US" sz="1800" dirty="0">
                <a:solidFill>
                  <a:srgbClr val="C00000"/>
                </a:solidFill>
              </a:rPr>
              <a:t>clings to adults</a:t>
            </a:r>
            <a:r>
              <a:rPr lang="en-US" sz="1800" dirty="0"/>
              <a:t>,” “</a:t>
            </a:r>
            <a:r>
              <a:rPr lang="en-US" sz="1800" dirty="0">
                <a:solidFill>
                  <a:srgbClr val="C00000"/>
                </a:solidFill>
              </a:rPr>
              <a:t>withdrawn</a:t>
            </a:r>
            <a:r>
              <a:rPr lang="en-US" sz="1800" dirty="0"/>
              <a:t>”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Clinical risk threshold score: </a:t>
            </a:r>
            <a:r>
              <a:rPr lang="en-US" sz="1600" dirty="0">
                <a:solidFill>
                  <a:srgbClr val="C00000"/>
                </a:solidFill>
              </a:rPr>
              <a:t>8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Omega = .85 [.79, .88], se = 0.022</a:t>
            </a:r>
          </a:p>
          <a:p>
            <a:pPr lvl="1">
              <a:lnSpc>
                <a:spcPct val="150000"/>
              </a:lnSpc>
            </a:pPr>
            <a:r>
              <a:rPr lang="en-US" sz="1800" b="1" i="1" dirty="0">
                <a:solidFill>
                  <a:srgbClr val="C00000"/>
                </a:solidFill>
              </a:rPr>
              <a:t>SEBS</a:t>
            </a:r>
            <a:r>
              <a:rPr lang="en-US" sz="1800" dirty="0"/>
              <a:t>: e.g., “</a:t>
            </a:r>
            <a:r>
              <a:rPr lang="en-US" sz="1800" dirty="0">
                <a:solidFill>
                  <a:srgbClr val="C00000"/>
                </a:solidFill>
              </a:rPr>
              <a:t>gets angry easily</a:t>
            </a:r>
            <a:r>
              <a:rPr lang="en-US" sz="1800" dirty="0"/>
              <a:t>,” “</a:t>
            </a:r>
            <a:r>
              <a:rPr lang="en-US" sz="1800" dirty="0">
                <a:solidFill>
                  <a:srgbClr val="C00000"/>
                </a:solidFill>
              </a:rPr>
              <a:t>disrupts class activities</a:t>
            </a:r>
            <a:r>
              <a:rPr lang="en-US" sz="1800" dirty="0"/>
              <a:t>”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Clinical risk threshold score: </a:t>
            </a:r>
            <a:r>
              <a:rPr lang="en-US" sz="1600" dirty="0">
                <a:solidFill>
                  <a:srgbClr val="C00000"/>
                </a:solidFill>
              </a:rPr>
              <a:t>9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Omega = .93 [.90, .94], se = .009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Frequency ratings: </a:t>
            </a:r>
            <a:r>
              <a:rPr lang="en-US" sz="1800" b="1" dirty="0"/>
              <a:t>0 = </a:t>
            </a:r>
            <a:r>
              <a:rPr lang="en-US" sz="1800" b="1" i="1" dirty="0"/>
              <a:t>Never</a:t>
            </a:r>
            <a:r>
              <a:rPr lang="en-US" sz="1800" b="1" dirty="0"/>
              <a:t> </a:t>
            </a:r>
            <a:r>
              <a:rPr lang="en-US" sz="1800" dirty="0"/>
              <a:t>to</a:t>
            </a:r>
            <a:r>
              <a:rPr lang="en-US" sz="1800" b="1" dirty="0"/>
              <a:t> 3 = </a:t>
            </a:r>
            <a:r>
              <a:rPr lang="en-US" sz="1800" b="1" i="1" dirty="0"/>
              <a:t>Frequently/almost always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63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1095255"/>
          </a:xfrm>
        </p:spPr>
        <p:txBody>
          <a:bodyPr/>
          <a:lstStyle/>
          <a:p>
            <a:r>
              <a:rPr lang="en-US" dirty="0"/>
              <a:t>SIBS/SEBS Descriptives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89" y="2665149"/>
            <a:ext cx="8884889" cy="2639180"/>
          </a:xfrm>
        </p:spPr>
      </p:pic>
      <p:sp>
        <p:nvSpPr>
          <p:cNvPr id="8" name="Rectangle 7"/>
          <p:cNvSpPr/>
          <p:nvPr/>
        </p:nvSpPr>
        <p:spPr>
          <a:xfrm>
            <a:off x="189689" y="3902927"/>
            <a:ext cx="8884889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95553" y="4183765"/>
            <a:ext cx="375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At clinical risk threshold!</a:t>
            </a:r>
          </a:p>
        </p:txBody>
      </p:sp>
      <p:cxnSp>
        <p:nvCxnSpPr>
          <p:cNvPr id="5" name="Straight Arrow Connector 4"/>
          <p:cNvCxnSpPr>
            <a:cxnSpLocks/>
            <a:stCxn id="3" idx="1"/>
          </p:cNvCxnSpPr>
          <p:nvPr/>
        </p:nvCxnSpPr>
        <p:spPr>
          <a:xfrm flipH="1" flipV="1">
            <a:off x="3274829" y="3902927"/>
            <a:ext cx="1020724" cy="46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6008914" y="3135086"/>
            <a:ext cx="1371779" cy="9294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School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78" y="740780"/>
            <a:ext cx="5785172" cy="577642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Academic achievement in </a:t>
            </a:r>
            <a:r>
              <a:rPr lang="en-US" sz="2800" b="1" dirty="0">
                <a:solidFill>
                  <a:srgbClr val="40BAD2"/>
                </a:solidFill>
              </a:rPr>
              <a:t>math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40BAD2"/>
                </a:solidFill>
              </a:rPr>
              <a:t>ELA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“In the past two months, how well has the student performed in English Language Arts/Math?”</a:t>
            </a:r>
          </a:p>
          <a:p>
            <a:pPr lvl="1">
              <a:lnSpc>
                <a:spcPct val="130000"/>
              </a:lnSpc>
            </a:pPr>
            <a:r>
              <a:rPr lang="en-US" sz="2400" b="1" dirty="0"/>
              <a:t>1 = </a:t>
            </a:r>
            <a:r>
              <a:rPr lang="en-US" sz="2400" b="1" i="1" dirty="0"/>
              <a:t>Far below grade level</a:t>
            </a:r>
            <a:r>
              <a:rPr lang="en-US" sz="2400" b="1" dirty="0"/>
              <a:t> </a:t>
            </a:r>
            <a:r>
              <a:rPr lang="en-US" sz="2400" dirty="0"/>
              <a:t>to </a:t>
            </a:r>
            <a:r>
              <a:rPr lang="en-US" sz="2400" b="1" dirty="0"/>
              <a:t>5 = </a:t>
            </a:r>
            <a:r>
              <a:rPr lang="en-US" sz="2400" b="1" i="1" dirty="0"/>
              <a:t>Far above grade level</a:t>
            </a:r>
            <a:endParaRPr lang="en-US" sz="2400" b="1" dirty="0"/>
          </a:p>
          <a:p>
            <a:pPr>
              <a:lnSpc>
                <a:spcPct val="130000"/>
              </a:lnSpc>
            </a:pPr>
            <a:r>
              <a:rPr lang="en-US" sz="2800" b="1" dirty="0"/>
              <a:t>School </a:t>
            </a:r>
            <a:r>
              <a:rPr lang="en-US" sz="2800" b="1" dirty="0">
                <a:solidFill>
                  <a:srgbClr val="C00000"/>
                </a:solidFill>
              </a:rPr>
              <a:t>absences</a:t>
            </a:r>
            <a:endParaRPr lang="en-US" sz="2400" b="1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“In the past two months, about how many full days of school has the student missed?</a:t>
            </a:r>
            <a:r>
              <a:rPr lang="en-US" sz="2400" b="1" dirty="0"/>
              <a:t>” </a:t>
            </a:r>
            <a:endParaRPr lang="en-US" sz="2400" dirty="0"/>
          </a:p>
          <a:p>
            <a:pPr lvl="1">
              <a:lnSpc>
                <a:spcPct val="130000"/>
              </a:lnSpc>
            </a:pPr>
            <a:r>
              <a:rPr lang="en-US" sz="2400" dirty="0"/>
              <a:t>Open numeric response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rgbClr val="40BAD2"/>
                </a:solidFill>
              </a:rPr>
              <a:t>Time on-task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“In the past two months, about what percent of time was the student on-task during class?”</a:t>
            </a:r>
          </a:p>
          <a:p>
            <a:pPr lvl="1">
              <a:lnSpc>
                <a:spcPct val="130000"/>
              </a:lnSpc>
            </a:pPr>
            <a:r>
              <a:rPr lang="en-US" sz="2400" b="1" dirty="0"/>
              <a:t>1 = </a:t>
            </a:r>
            <a:r>
              <a:rPr lang="en-US" sz="2400" b="1" i="1" dirty="0"/>
              <a:t>0–10%</a:t>
            </a:r>
            <a:r>
              <a:rPr lang="en-US" sz="2400" b="1" dirty="0"/>
              <a:t> </a:t>
            </a:r>
            <a:r>
              <a:rPr lang="en-US" sz="2400" dirty="0"/>
              <a:t>to </a:t>
            </a:r>
            <a:r>
              <a:rPr lang="en-US" sz="2400" b="1" dirty="0"/>
              <a:t>10 = </a:t>
            </a:r>
            <a:r>
              <a:rPr lang="en-US" sz="2400" b="1" i="1" dirty="0"/>
              <a:t>90–100%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01600" y="836341"/>
            <a:ext cx="2297216" cy="266514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Concurrent Outcome Variable </a:t>
            </a:r>
            <a:r>
              <a:rPr lang="en-US" sz="3600" dirty="0" err="1"/>
              <a:t>Descriptives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" y="3119816"/>
            <a:ext cx="8789911" cy="2578722"/>
          </a:xfrm>
        </p:spPr>
      </p:pic>
      <p:sp>
        <p:nvSpPr>
          <p:cNvPr id="3" name="TextBox 2"/>
          <p:cNvSpPr txBox="1"/>
          <p:nvPr/>
        </p:nvSpPr>
        <p:spPr>
          <a:xfrm>
            <a:off x="6756990" y="2392477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Non-normal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634177" y="2761809"/>
            <a:ext cx="754911" cy="13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9526" y="2349795"/>
            <a:ext cx="30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Better treated as count data vs. continuous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499191" y="2996126"/>
            <a:ext cx="1350335" cy="12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Item Pool Creation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Items aligned with hypothesized </a:t>
            </a:r>
            <a:r>
              <a:rPr lang="en-US" sz="2800" dirty="0">
                <a:solidFill>
                  <a:srgbClr val="40BAD2"/>
                </a:solidFill>
              </a:rPr>
              <a:t>FG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>
                <a:solidFill>
                  <a:srgbClr val="40BAD2"/>
                </a:solidFill>
              </a:rPr>
              <a:t>FW </a:t>
            </a:r>
            <a:r>
              <a:rPr lang="en-US" sz="2800" dirty="0"/>
              <a:t>behavioral indicators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Tailored specifically for school environment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Items also had to measure incompatible behaviors from </a:t>
            </a:r>
            <a:r>
              <a:rPr lang="en-US" sz="2800" dirty="0">
                <a:solidFill>
                  <a:srgbClr val="C00000"/>
                </a:solidFill>
              </a:rPr>
              <a:t>SIBS/SEBS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2–4 incompatible behavior items drafted for each of the 14 </a:t>
            </a:r>
            <a:r>
              <a:rPr lang="en-US" sz="2600" dirty="0">
                <a:solidFill>
                  <a:srgbClr val="C00000"/>
                </a:solidFill>
              </a:rPr>
              <a:t>SIBS/SEBS </a:t>
            </a:r>
            <a:r>
              <a:rPr lang="en-US" sz="2600" dirty="0"/>
              <a:t>items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Initial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54-item pool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1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content experts reviewed the items</a:t>
            </a:r>
          </a:p>
          <a:p>
            <a:r>
              <a:rPr lang="en-US" dirty="0"/>
              <a:t>Definitions: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40BAD2"/>
                </a:solidFill>
              </a:rPr>
              <a:t>Feeling Good</a:t>
            </a:r>
            <a:r>
              <a:rPr lang="en-US" dirty="0"/>
              <a:t>: Teacher’s perception that a student experiences positive emotions or affective states”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40BAD2"/>
                </a:solidFill>
              </a:rPr>
              <a:t>Functioning Well</a:t>
            </a:r>
            <a:r>
              <a:rPr lang="en-US" dirty="0"/>
              <a:t>: Teacher’s perception that student behavior is consistent with academic and social success at school.” </a:t>
            </a:r>
          </a:p>
          <a:p>
            <a:r>
              <a:rPr lang="en-US" dirty="0"/>
              <a:t>Item rating domains:</a:t>
            </a:r>
          </a:p>
          <a:p>
            <a:pPr lvl="1"/>
            <a:r>
              <a:rPr lang="en-US" b="1" dirty="0"/>
              <a:t>Construct association</a:t>
            </a:r>
          </a:p>
          <a:p>
            <a:pPr lvl="2"/>
            <a:r>
              <a:rPr lang="en-US" dirty="0"/>
              <a:t>“</a:t>
            </a:r>
            <a:r>
              <a:rPr lang="en-US" b="1" dirty="0">
                <a:solidFill>
                  <a:srgbClr val="40BAD2"/>
                </a:solidFill>
              </a:rPr>
              <a:t>feeling good</a:t>
            </a:r>
            <a:r>
              <a:rPr lang="en-US" dirty="0"/>
              <a:t>,” “</a:t>
            </a:r>
            <a:r>
              <a:rPr lang="en-US" b="1" dirty="0">
                <a:solidFill>
                  <a:srgbClr val="40BAD2"/>
                </a:solidFill>
              </a:rPr>
              <a:t>functioning well</a:t>
            </a:r>
            <a:r>
              <a:rPr lang="en-US" dirty="0"/>
              <a:t>,” “</a:t>
            </a:r>
            <a:r>
              <a:rPr lang="en-US" b="1" dirty="0"/>
              <a:t>both</a:t>
            </a:r>
            <a:r>
              <a:rPr lang="en-US" dirty="0"/>
              <a:t>,” or “</a:t>
            </a:r>
            <a:r>
              <a:rPr lang="en-US" b="1" dirty="0"/>
              <a:t>neither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Sureness</a:t>
            </a:r>
          </a:p>
          <a:p>
            <a:pPr lvl="2"/>
            <a:r>
              <a:rPr lang="en-US" dirty="0"/>
              <a:t>“</a:t>
            </a:r>
            <a:r>
              <a:rPr lang="en-US" b="1" dirty="0"/>
              <a:t>not very sure</a:t>
            </a:r>
            <a:r>
              <a:rPr lang="en-US" dirty="0"/>
              <a:t>,” “</a:t>
            </a:r>
            <a:r>
              <a:rPr lang="en-US" b="1" dirty="0"/>
              <a:t>pretty sure</a:t>
            </a:r>
            <a:r>
              <a:rPr lang="en-US" dirty="0"/>
              <a:t>,” or “</a:t>
            </a:r>
            <a:r>
              <a:rPr lang="en-US" b="1" dirty="0"/>
              <a:t>very sure</a:t>
            </a:r>
            <a:r>
              <a:rPr lang="en-US" dirty="0"/>
              <a:t>” </a:t>
            </a:r>
          </a:p>
          <a:p>
            <a:pPr lvl="1"/>
            <a:r>
              <a:rPr lang="en-US" b="1" dirty="0"/>
              <a:t>Relevance</a:t>
            </a:r>
          </a:p>
          <a:p>
            <a:pPr lvl="2"/>
            <a:r>
              <a:rPr lang="en-US" dirty="0"/>
              <a:t>“</a:t>
            </a:r>
            <a:r>
              <a:rPr lang="en-US" b="1" dirty="0"/>
              <a:t>low relevance</a:t>
            </a:r>
            <a:r>
              <a:rPr lang="en-US" dirty="0"/>
              <a:t>,” “</a:t>
            </a:r>
            <a:r>
              <a:rPr lang="en-US" b="1" dirty="0"/>
              <a:t>mostly relevant</a:t>
            </a:r>
            <a:r>
              <a:rPr lang="en-US" dirty="0"/>
              <a:t>,” or “</a:t>
            </a:r>
            <a:r>
              <a:rPr lang="en-US" b="1" dirty="0"/>
              <a:t>highly relevant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1937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163" y="3175000"/>
            <a:ext cx="3586487" cy="1168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55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Review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Narrative feedback optional</a:t>
            </a:r>
          </a:p>
          <a:p>
            <a:pPr>
              <a:lnSpc>
                <a:spcPct val="200000"/>
              </a:lnSpc>
            </a:pPr>
            <a:r>
              <a:rPr lang="en-US" dirty="0"/>
              <a:t>Items removed from pool if...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</a:t>
            </a:r>
            <a:r>
              <a:rPr lang="en-US" dirty="0">
                <a:solidFill>
                  <a:srgbClr val="40BAD2"/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</a:t>
            </a:r>
            <a:r>
              <a:rPr lang="en-US" dirty="0">
                <a:solidFill>
                  <a:srgbClr val="40BAD2"/>
                </a:solidFill>
              </a:rPr>
              <a:t>5 </a:t>
            </a:r>
            <a:r>
              <a:rPr lang="en-US" dirty="0"/>
              <a:t>experts were “</a:t>
            </a:r>
            <a:r>
              <a:rPr lang="en-US" b="1" dirty="0"/>
              <a:t>pretty sure</a:t>
            </a:r>
            <a:r>
              <a:rPr lang="en-US" dirty="0"/>
              <a:t>” or “</a:t>
            </a:r>
            <a:r>
              <a:rPr lang="en-US" b="1" dirty="0"/>
              <a:t>very sure</a:t>
            </a:r>
            <a:r>
              <a:rPr lang="en-US" dirty="0"/>
              <a:t>” that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The item related to ”</a:t>
            </a:r>
            <a:r>
              <a:rPr lang="en-US" b="1" dirty="0"/>
              <a:t>both</a:t>
            </a:r>
            <a:r>
              <a:rPr lang="en-US" dirty="0"/>
              <a:t>” or ”</a:t>
            </a:r>
            <a:r>
              <a:rPr lang="en-US" b="1" dirty="0"/>
              <a:t>neither</a:t>
            </a:r>
            <a:r>
              <a:rPr lang="en-US" dirty="0"/>
              <a:t>” construct or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The item had “</a:t>
            </a:r>
            <a:r>
              <a:rPr lang="en-US" b="1" dirty="0"/>
              <a:t>low relevance</a:t>
            </a:r>
            <a:r>
              <a:rPr lang="en-US" dirty="0"/>
              <a:t>” to the selected construct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and revised item pool contained </a:t>
            </a:r>
            <a:r>
              <a:rPr lang="en-US" dirty="0">
                <a:solidFill>
                  <a:srgbClr val="40BAD2"/>
                </a:solidFill>
              </a:rPr>
              <a:t>36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9531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41438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Informed consent received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gathered in secure online database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Random teacher/student letter assignment A–L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Most (</a:t>
            </a:r>
            <a:r>
              <a:rPr lang="en-US" sz="2000" i="1" dirty="0">
                <a:solidFill>
                  <a:srgbClr val="40BAD2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40BAD2"/>
                </a:solidFill>
              </a:rPr>
              <a:t>144</a:t>
            </a:r>
            <a:r>
              <a:rPr lang="en-US" sz="2000" dirty="0"/>
              <a:t>) data gathered during one-hour professional development block at the school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Remainder (</a:t>
            </a:r>
            <a:r>
              <a:rPr lang="en-US" sz="2000" i="1" dirty="0">
                <a:solidFill>
                  <a:srgbClr val="40BAD2"/>
                </a:solidFill>
              </a:rPr>
              <a:t>n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40BAD2"/>
                </a:solidFill>
              </a:rPr>
              <a:t>40</a:t>
            </a:r>
            <a:r>
              <a:rPr lang="en-US" sz="2000" dirty="0"/>
              <a:t>) by the end of week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Gift card raffle at the end</a:t>
            </a:r>
            <a:endParaRPr lang="en-US" sz="26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07" y="4167963"/>
            <a:ext cx="2522573" cy="2522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1" y="424747"/>
            <a:ext cx="2176131" cy="16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Data “tidying”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Visual and statistical summaries of variables and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significant outliers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missing student data</a:t>
            </a:r>
          </a:p>
          <a:p>
            <a:pPr>
              <a:lnSpc>
                <a:spcPct val="150000"/>
              </a:lnSpc>
            </a:pPr>
            <a:r>
              <a:rPr lang="en-US" dirty="0"/>
              <a:t>Assumptions checked</a:t>
            </a:r>
          </a:p>
        </p:txBody>
      </p:sp>
    </p:spTree>
    <p:extLst>
      <p:ext uri="{BB962C8B-B14F-4D97-AF65-F5344CB8AC3E}">
        <p14:creationId xmlns:p14="http://schemas.microsoft.com/office/powerpoint/2010/main" val="3670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SWTRS Latent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1073" y="926432"/>
            <a:ext cx="5587278" cy="5752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Exploratory Factor Analysis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Goals: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Identify latent factor structure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rgbClr val="40BAD2"/>
                </a:solidFill>
              </a:rPr>
              <a:t>2</a:t>
            </a:r>
            <a:r>
              <a:rPr lang="en-US" sz="1600" dirty="0"/>
              <a:t> factors posited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Reduce item pool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Factor extraction method</a:t>
            </a:r>
            <a:r>
              <a:rPr lang="en-US" sz="1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Principal axis factoring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Factor rotation method</a:t>
            </a:r>
            <a:r>
              <a:rPr lang="en-US" sz="18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Direct </a:t>
            </a:r>
            <a:r>
              <a:rPr lang="en-US" sz="1600" dirty="0" err="1"/>
              <a:t>oblimin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7658" y="2873829"/>
            <a:ext cx="32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>
                <a:solidFill>
                  <a:srgbClr val="40BAD2"/>
                </a:solidFill>
              </a:rPr>
              <a:t>NERD TIP 1</a:t>
            </a:r>
            <a:r>
              <a:rPr lang="en-US" b="1" dirty="0"/>
              <a:t>~ Use </a:t>
            </a:r>
            <a:r>
              <a:rPr lang="en-US" b="1" dirty="0" err="1"/>
              <a:t>polychoric</a:t>
            </a:r>
            <a:r>
              <a:rPr lang="en-US" b="1" dirty="0"/>
              <a:t> correlation matrix over standard Pearson correlation matrix when factor analyzing ordinal data!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SWTRS Latent Structure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Evaluate pattern matrix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Items considered for removal if: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Factor loading &lt; </a:t>
            </a:r>
            <a:r>
              <a:rPr lang="en-US" dirty="0">
                <a:solidFill>
                  <a:srgbClr val="40BAD2"/>
                </a:solidFill>
              </a:rPr>
              <a:t>.30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Cross factor loading &gt; </a:t>
            </a:r>
            <a:r>
              <a:rPr lang="en-US" dirty="0">
                <a:solidFill>
                  <a:srgbClr val="40BAD2"/>
                </a:solidFill>
              </a:rPr>
              <a:t>.30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Communality &lt; </a:t>
            </a:r>
            <a:r>
              <a:rPr lang="en-US" dirty="0">
                <a:solidFill>
                  <a:srgbClr val="40BAD2"/>
                </a:solidFill>
              </a:rPr>
              <a:t>.50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Item loads in theoretically inconsistent way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SWTRS Scales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25" y="346763"/>
            <a:ext cx="5656726" cy="4724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Final number of items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Scale median, mean, and SD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Minimum and maximum score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Interquartile range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Skewness and kurtosis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Average inter-item correlation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Internal consistency: categorical omega [95% CI]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1625" y="5071729"/>
            <a:ext cx="5444812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~</a:t>
            </a:r>
            <a:r>
              <a:rPr lang="en-US" sz="2000" b="1" dirty="0">
                <a:solidFill>
                  <a:srgbClr val="40BAD2"/>
                </a:solidFill>
              </a:rPr>
              <a:t>NERD TIP 2</a:t>
            </a:r>
            <a:r>
              <a:rPr lang="en-US" sz="2000" b="1" dirty="0"/>
              <a:t>~</a:t>
            </a:r>
            <a:r>
              <a:rPr lang="en-US" sz="2000" dirty="0"/>
              <a:t> Using omega plus confidence interval over Cronbach’s alpha with ordinal data makes you a </a:t>
            </a:r>
            <a:r>
              <a:rPr lang="en-US" sz="2000" dirty="0">
                <a:solidFill>
                  <a:srgbClr val="40BAD2"/>
                </a:solidFill>
              </a:rPr>
              <a:t>very cool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40BAD2"/>
                </a:solidFill>
              </a:rPr>
              <a:t> impressive </a:t>
            </a:r>
            <a:r>
              <a:rPr lang="en-US" sz="2000" dirty="0"/>
              <a:t>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SWTRS Construct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829454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Measures of association: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Zero-order and semi-partial correlation </a:t>
            </a:r>
            <a:r>
              <a:rPr lang="en-US" i="1" dirty="0"/>
              <a:t>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Factor correlation phi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Beta coefficients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Predicted association directionality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/>
              <a:t> v. </a:t>
            </a:r>
            <a:r>
              <a:rPr lang="en-US" dirty="0">
                <a:solidFill>
                  <a:srgbClr val="C00000"/>
                </a:solidFill>
              </a:rPr>
              <a:t>SIBS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SEBS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/>
              <a:t> v. </a:t>
            </a:r>
            <a:r>
              <a:rPr lang="en-US" dirty="0">
                <a:solidFill>
                  <a:srgbClr val="40BAD2"/>
                </a:solidFill>
              </a:rPr>
              <a:t>academic achievement </a:t>
            </a:r>
            <a:r>
              <a:rPr lang="en-US" dirty="0"/>
              <a:t>and </a:t>
            </a:r>
            <a:r>
              <a:rPr lang="en-US" dirty="0">
                <a:solidFill>
                  <a:srgbClr val="40BAD2"/>
                </a:solidFill>
              </a:rPr>
              <a:t>time on-task</a:t>
            </a:r>
            <a:r>
              <a:rPr lang="en-US" dirty="0"/>
              <a:t>: </a:t>
            </a:r>
            <a:r>
              <a:rPr lang="en-US" dirty="0">
                <a:solidFill>
                  <a:srgbClr val="40BAD2"/>
                </a:solidFill>
              </a:rPr>
              <a:t>Positive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/>
              <a:t> v. number of </a:t>
            </a:r>
            <a:r>
              <a:rPr lang="en-US" dirty="0">
                <a:solidFill>
                  <a:srgbClr val="C00000"/>
                </a:solidFill>
              </a:rPr>
              <a:t>absences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678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SWTRS Concurrent and Incremental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050" y="648182"/>
            <a:ext cx="6169307" cy="55700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Math</a:t>
            </a:r>
            <a:r>
              <a:rPr lang="en-US" dirty="0"/>
              <a:t>, </a:t>
            </a:r>
            <a:r>
              <a:rPr lang="en-US" dirty="0">
                <a:solidFill>
                  <a:srgbClr val="40BAD2"/>
                </a:solidFill>
              </a:rPr>
              <a:t>ELA</a:t>
            </a:r>
            <a:r>
              <a:rPr lang="en-US" dirty="0"/>
              <a:t>, and </a:t>
            </a:r>
            <a:r>
              <a:rPr lang="en-US" dirty="0">
                <a:solidFill>
                  <a:srgbClr val="40BAD2"/>
                </a:solidFill>
              </a:rPr>
              <a:t>Time On-Task </a:t>
            </a:r>
            <a:r>
              <a:rPr lang="en-US" dirty="0"/>
              <a:t>predicted with hierarchical regression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Absences</a:t>
            </a:r>
            <a:r>
              <a:rPr lang="en-US" dirty="0"/>
              <a:t> predicted with generalized linear 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~</a:t>
            </a:r>
            <a:r>
              <a:rPr lang="en-US" b="1" dirty="0">
                <a:solidFill>
                  <a:srgbClr val="40BAD2"/>
                </a:solidFill>
              </a:rPr>
              <a:t>NERD TIP 3</a:t>
            </a:r>
            <a:r>
              <a:rPr lang="en-US" b="1" dirty="0"/>
              <a:t>~ </a:t>
            </a:r>
            <a:r>
              <a:rPr lang="en-US" dirty="0"/>
              <a:t>Modeling over-dispersed count data on a negative binomial distribution with log link function and robust covariance estimates will also make you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rgbClr val="40BAD2"/>
                </a:solidFill>
              </a:rPr>
              <a:t> very cool </a:t>
            </a:r>
            <a:r>
              <a:rPr lang="en-US" dirty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rgbClr val="40BAD2"/>
                </a:solidFill>
              </a:rPr>
              <a:t> impressive </a:t>
            </a:r>
            <a:r>
              <a:rPr lang="en-US" dirty="0">
                <a:solidFill>
                  <a:schemeClr val="tx2"/>
                </a:solidFill>
              </a:rPr>
              <a:t>scientist</a:t>
            </a:r>
          </a:p>
          <a:p>
            <a:pPr>
              <a:lnSpc>
                <a:spcPct val="150000"/>
              </a:lnSpc>
            </a:pPr>
            <a:r>
              <a:rPr lang="en-US" dirty="0"/>
              <a:t>Four models evaluated for each outcome: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alone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WB</a:t>
            </a:r>
            <a:r>
              <a:rPr lang="en-US" dirty="0"/>
              <a:t> alone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+ </a:t>
            </a:r>
            <a:r>
              <a:rPr lang="en-US" dirty="0">
                <a:solidFill>
                  <a:srgbClr val="40BAD2"/>
                </a:solidFill>
              </a:rPr>
              <a:t>WB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Reduced model with only significant predictors</a:t>
            </a:r>
          </a:p>
        </p:txBody>
      </p:sp>
    </p:spTree>
    <p:extLst>
      <p:ext uri="{BB962C8B-B14F-4D97-AF65-F5344CB8AC3E}">
        <p14:creationId xmlns:p14="http://schemas.microsoft.com/office/powerpoint/2010/main" val="8897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56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SWTRS Latent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289367"/>
            <a:ext cx="5779062" cy="63429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EFA 1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 SWTRS items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18 removed after expert feedback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5 removed after testing for excessive multicollinearity among the items predicted to factor together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Three</a:t>
            </a:r>
            <a:r>
              <a:rPr lang="en-US" dirty="0"/>
              <a:t>-factor solution</a:t>
            </a:r>
          </a:p>
          <a:p>
            <a:pPr lvl="1">
              <a:lnSpc>
                <a:spcPct val="150000"/>
              </a:lnSpc>
            </a:pPr>
            <a:r>
              <a:rPr lang="cs-CZ" dirty="0">
                <a:solidFill>
                  <a:srgbClr val="C00000"/>
                </a:solidFill>
              </a:rPr>
              <a:t>Factors were </a:t>
            </a:r>
            <a:r>
              <a:rPr lang="cs-CZ" i="1" u="sng" dirty="0">
                <a:solidFill>
                  <a:srgbClr val="C00000"/>
                </a:solidFill>
              </a:rPr>
              <a:t>not</a:t>
            </a:r>
            <a:r>
              <a:rPr lang="cs-CZ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rgbClr val="40BAD2"/>
                </a:solidFill>
              </a:rPr>
              <a:t>FG</a:t>
            </a:r>
            <a:r>
              <a:rPr lang="cs-CZ" dirty="0">
                <a:solidFill>
                  <a:srgbClr val="C00000"/>
                </a:solidFill>
              </a:rPr>
              <a:t>/</a:t>
            </a:r>
            <a:r>
              <a:rPr lang="cs-CZ" dirty="0">
                <a:solidFill>
                  <a:srgbClr val="40BAD2"/>
                </a:solidFill>
              </a:rPr>
              <a:t>FW</a:t>
            </a:r>
            <a:r>
              <a:rPr lang="cs-CZ" dirty="0">
                <a:solidFill>
                  <a:srgbClr val="C00000"/>
                </a:solidFill>
              </a:rPr>
              <a:t>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Total explained variance = 68.8%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Factor interpretation: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40BAD2"/>
                </a:solidFill>
              </a:rPr>
              <a:t>Academic Engagement Scale </a:t>
            </a:r>
            <a:r>
              <a:rPr lang="en-US" b="1" dirty="0"/>
              <a:t>(</a:t>
            </a:r>
            <a:r>
              <a:rPr lang="en-US" b="1" dirty="0">
                <a:solidFill>
                  <a:srgbClr val="40BAD2"/>
                </a:solidFill>
              </a:rPr>
              <a:t>AES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12 items, λ &gt;= .602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40BAD2"/>
                </a:solidFill>
              </a:rPr>
              <a:t>Student Prosociality Scale </a:t>
            </a:r>
            <a:r>
              <a:rPr lang="en-US" b="1" dirty="0"/>
              <a:t>(</a:t>
            </a:r>
            <a:r>
              <a:rPr lang="en-US" b="1" dirty="0">
                <a:solidFill>
                  <a:srgbClr val="40BAD2"/>
                </a:solidFill>
              </a:rPr>
              <a:t>SPS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14 items, λ &gt;= .643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40BAD2"/>
                </a:solidFill>
              </a:rPr>
              <a:t>Positive Emotionality Scale </a:t>
            </a:r>
            <a:r>
              <a:rPr lang="en-US" b="1" dirty="0"/>
              <a:t>(</a:t>
            </a:r>
            <a:r>
              <a:rPr lang="en-US" b="1" dirty="0">
                <a:solidFill>
                  <a:srgbClr val="40BAD2"/>
                </a:solidFill>
              </a:rPr>
              <a:t>PES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</a:pPr>
            <a:r>
              <a:rPr lang="en-US" b="1" dirty="0"/>
              <a:t>5 items, </a:t>
            </a:r>
            <a:r>
              <a:rPr lang="en-US" dirty="0"/>
              <a:t>λ &gt;= .458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53" y="2903050"/>
            <a:ext cx="7234239" cy="384898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063994" y="5104390"/>
            <a:ext cx="1236035" cy="76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Youth Mental Health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1951" y="293077"/>
            <a:ext cx="5386264" cy="569167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Promoting MH in youth critical</a:t>
            </a:r>
          </a:p>
          <a:p>
            <a:pPr>
              <a:lnSpc>
                <a:spcPct val="130000"/>
              </a:lnSpc>
            </a:pPr>
            <a:r>
              <a:rPr lang="en-US" dirty="0"/>
              <a:t>Links with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outcomes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Adolescents with depression –&gt;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Later substance dependence</a:t>
            </a:r>
            <a:r>
              <a:rPr lang="en-US" baseline="30000" dirty="0"/>
              <a:t>1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Adult depressive episodes</a:t>
            </a:r>
            <a:r>
              <a:rPr lang="en-US" baseline="30000" dirty="0"/>
              <a:t>2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Externalizing behavior issues –&gt;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Lower academic achievement</a:t>
            </a:r>
            <a:r>
              <a:rPr lang="en-US" baseline="30000" dirty="0"/>
              <a:t>3</a:t>
            </a:r>
          </a:p>
          <a:p>
            <a:pPr>
              <a:lnSpc>
                <a:spcPct val="130000"/>
              </a:lnSpc>
            </a:pPr>
            <a:r>
              <a:rPr lang="en-US" dirty="0"/>
              <a:t>MH among the most costly health care expenses in U.S.</a:t>
            </a:r>
            <a:r>
              <a:rPr lang="en-US" baseline="300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SWTRS Latent Structure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Additional EFAs attempted with weak functioning or conceptually redundant items removed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Tested if possible to shape factor structure to better align with </a:t>
            </a:r>
            <a:r>
              <a:rPr lang="en-US" dirty="0">
                <a:solidFill>
                  <a:srgbClr val="40BAD2"/>
                </a:solidFill>
              </a:rPr>
              <a:t>FG</a:t>
            </a:r>
            <a:r>
              <a:rPr lang="en-US" dirty="0"/>
              <a:t>/</a:t>
            </a:r>
            <a:r>
              <a:rPr lang="en-US" dirty="0">
                <a:solidFill>
                  <a:srgbClr val="40BAD2"/>
                </a:solidFill>
              </a:rPr>
              <a:t>FW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EFA 2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Retained strongest 25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items </a:t>
            </a:r>
            <a:r>
              <a:rPr lang="en-US" dirty="0"/>
              <a:t>that fit </a:t>
            </a:r>
            <a:r>
              <a:rPr lang="en-US" dirty="0">
                <a:solidFill>
                  <a:srgbClr val="40BAD2"/>
                </a:solidFill>
              </a:rPr>
              <a:t>FG</a:t>
            </a:r>
            <a:r>
              <a:rPr lang="en-US" dirty="0"/>
              <a:t>/</a:t>
            </a:r>
            <a:r>
              <a:rPr lang="en-US" dirty="0">
                <a:solidFill>
                  <a:srgbClr val="40BAD2"/>
                </a:solidFill>
              </a:rPr>
              <a:t>FW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Three</a:t>
            </a:r>
            <a:r>
              <a:rPr lang="en-US" dirty="0"/>
              <a:t>-factor solution of </a:t>
            </a:r>
            <a:r>
              <a:rPr lang="en-US" dirty="0">
                <a:solidFill>
                  <a:srgbClr val="40BAD2"/>
                </a:solidFill>
              </a:rPr>
              <a:t>AES</a:t>
            </a:r>
            <a:r>
              <a:rPr lang="en-US" dirty="0"/>
              <a:t>, </a:t>
            </a:r>
            <a:r>
              <a:rPr lang="en-US" dirty="0">
                <a:solidFill>
                  <a:srgbClr val="40BAD2"/>
                </a:solidFill>
              </a:rPr>
              <a:t>SPS</a:t>
            </a:r>
            <a:r>
              <a:rPr lang="en-US" dirty="0"/>
              <a:t>, and </a:t>
            </a:r>
            <a:r>
              <a:rPr lang="en-US" dirty="0">
                <a:solidFill>
                  <a:srgbClr val="40BAD2"/>
                </a:solidFill>
              </a:rPr>
              <a:t>PES</a:t>
            </a:r>
            <a:r>
              <a:rPr lang="en-US" dirty="0"/>
              <a:t>...again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Total explained variance = 73.2%</a:t>
            </a:r>
          </a:p>
        </p:txBody>
      </p:sp>
    </p:spTree>
    <p:extLst>
      <p:ext uri="{BB962C8B-B14F-4D97-AF65-F5344CB8AC3E}">
        <p14:creationId xmlns:p14="http://schemas.microsoft.com/office/powerpoint/2010/main" val="19151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SWTRS Latent Structure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0" y="864108"/>
            <a:ext cx="5593463" cy="58856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40BAD2"/>
                </a:solidFill>
              </a:rPr>
              <a:t>FG</a:t>
            </a:r>
            <a:r>
              <a:rPr lang="en-US" dirty="0"/>
              <a:t>/</a:t>
            </a:r>
            <a:r>
              <a:rPr lang="en-US" dirty="0">
                <a:solidFill>
                  <a:srgbClr val="40BAD2"/>
                </a:solidFill>
              </a:rPr>
              <a:t>FW</a:t>
            </a:r>
            <a:r>
              <a:rPr lang="en-US" dirty="0"/>
              <a:t> was clearly not tenable for these data</a:t>
            </a:r>
          </a:p>
          <a:p>
            <a:pPr>
              <a:lnSpc>
                <a:spcPct val="170000"/>
              </a:lnSpc>
            </a:pPr>
            <a:r>
              <a:rPr lang="en-US" i="1" dirty="0"/>
              <a:t>Nonetheless, </a:t>
            </a:r>
            <a:r>
              <a:rPr lang="en-US" i="1" dirty="0">
                <a:solidFill>
                  <a:srgbClr val="40BAD2"/>
                </a:solidFill>
              </a:rPr>
              <a:t>engagement</a:t>
            </a:r>
            <a:r>
              <a:rPr lang="en-US" i="1" dirty="0"/>
              <a:t> and </a:t>
            </a:r>
            <a:r>
              <a:rPr lang="en-US" i="1" dirty="0">
                <a:solidFill>
                  <a:srgbClr val="40BAD2"/>
                </a:solidFill>
              </a:rPr>
              <a:t>prosocial behavior </a:t>
            </a:r>
            <a:r>
              <a:rPr lang="en-US" i="1" dirty="0"/>
              <a:t>important </a:t>
            </a:r>
            <a:r>
              <a:rPr lang="en-US" i="1" dirty="0">
                <a:solidFill>
                  <a:srgbClr val="40BAD2"/>
                </a:solidFill>
              </a:rPr>
              <a:t>WB</a:t>
            </a:r>
            <a:r>
              <a:rPr lang="en-US" i="1" dirty="0"/>
              <a:t> indicators so retained for remainder of analyses</a:t>
            </a:r>
          </a:p>
          <a:p>
            <a:pPr>
              <a:lnSpc>
                <a:spcPct val="170000"/>
              </a:lnSpc>
            </a:pPr>
            <a:r>
              <a:rPr lang="en-US" dirty="0"/>
              <a:t>Final EFA aimed to simplify the scales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EFA 3</a:t>
            </a:r>
            <a:r>
              <a:rPr lang="en-US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 strongest items </a:t>
            </a:r>
            <a:r>
              <a:rPr lang="en-US" dirty="0"/>
              <a:t>from previous model</a:t>
            </a:r>
          </a:p>
          <a:p>
            <a:pPr lvl="1">
              <a:lnSpc>
                <a:spcPct val="170000"/>
              </a:lnSpc>
            </a:pPr>
            <a:r>
              <a:rPr lang="da-DK" dirty="0"/>
              <a:t>Total variance explained = 73.3%</a:t>
            </a:r>
          </a:p>
          <a:p>
            <a:pPr lvl="1">
              <a:lnSpc>
                <a:spcPct val="170000"/>
              </a:lnSpc>
            </a:pPr>
            <a:r>
              <a:rPr lang="da-DK" dirty="0"/>
              <a:t>Factor correlations: φ range = .63 – .76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2" y="279400"/>
            <a:ext cx="2314937" cy="5808884"/>
          </a:xfrm>
        </p:spPr>
        <p:txBody>
          <a:bodyPr>
            <a:normAutofit/>
          </a:bodyPr>
          <a:lstStyle/>
          <a:p>
            <a:r>
              <a:rPr lang="en-US" sz="2800" dirty="0"/>
              <a:t>EFA Pattern Matrix for Final Three-Factor SWTRS Measurement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833" y="131935"/>
            <a:ext cx="5748126" cy="6545311"/>
          </a:xfrm>
        </p:spPr>
      </p:pic>
      <p:sp>
        <p:nvSpPr>
          <p:cNvPr id="3" name="Left Bracket 2"/>
          <p:cNvSpPr/>
          <p:nvPr/>
        </p:nvSpPr>
        <p:spPr>
          <a:xfrm>
            <a:off x="2753833" y="882502"/>
            <a:ext cx="170120" cy="17862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2746744" y="2746744"/>
            <a:ext cx="170120" cy="17862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2753833" y="4610985"/>
            <a:ext cx="170120" cy="13467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76130" y="1406306"/>
            <a:ext cx="66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131" y="3398873"/>
            <a:ext cx="68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9548" y="5099714"/>
            <a:ext cx="66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PES</a:t>
            </a:r>
          </a:p>
        </p:txBody>
      </p:sp>
    </p:spTree>
    <p:extLst>
      <p:ext uri="{BB962C8B-B14F-4D97-AF65-F5344CB8AC3E}">
        <p14:creationId xmlns:p14="http://schemas.microsoft.com/office/powerpoint/2010/main" val="372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4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92" y="2028348"/>
            <a:ext cx="8993708" cy="2671503"/>
          </a:xfrm>
        </p:spPr>
      </p:pic>
      <p:sp>
        <p:nvSpPr>
          <p:cNvPr id="2" name="Frame 1"/>
          <p:cNvSpPr/>
          <p:nvPr/>
        </p:nvSpPr>
        <p:spPr>
          <a:xfrm>
            <a:off x="6096001" y="3156858"/>
            <a:ext cx="1306286" cy="9361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9"/>
            <a:ext cx="2117576" cy="1247222"/>
          </a:xfrm>
        </p:spPr>
        <p:txBody>
          <a:bodyPr>
            <a:normAutofit fontScale="90000"/>
          </a:bodyPr>
          <a:lstStyle/>
          <a:p>
            <a:r>
              <a:rPr lang="en-US" dirty="0"/>
              <a:t>SWTRS Construct Validity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587" y="1166369"/>
            <a:ext cx="9147587" cy="4802059"/>
          </a:xfrm>
        </p:spPr>
      </p:pic>
      <p:sp>
        <p:nvSpPr>
          <p:cNvPr id="3" name="Frame 2"/>
          <p:cNvSpPr/>
          <p:nvPr/>
        </p:nvSpPr>
        <p:spPr>
          <a:xfrm>
            <a:off x="5986130" y="4508204"/>
            <a:ext cx="733647" cy="25518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81515" y="4100623"/>
            <a:ext cx="733647" cy="25518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81516" y="4504659"/>
            <a:ext cx="733647" cy="25518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Time On-Task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689" y="1123838"/>
            <a:ext cx="8795676" cy="4480680"/>
          </a:xfrm>
        </p:spPr>
      </p:pic>
      <p:sp>
        <p:nvSpPr>
          <p:cNvPr id="7" name="Double Bracket 6"/>
          <p:cNvSpPr/>
          <p:nvPr/>
        </p:nvSpPr>
        <p:spPr>
          <a:xfrm>
            <a:off x="5096107" y="1505415"/>
            <a:ext cx="2029522" cy="32115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664" y="1505415"/>
            <a:ext cx="1883702" cy="3225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91" y="1491902"/>
            <a:ext cx="2042337" cy="3225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0" y="1505415"/>
            <a:ext cx="1944986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Performance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75" y="1205829"/>
            <a:ext cx="8791304" cy="4437199"/>
          </a:xfrm>
        </p:spPr>
      </p:pic>
      <p:sp>
        <p:nvSpPr>
          <p:cNvPr id="3" name="Double Bracket 2"/>
          <p:cNvSpPr/>
          <p:nvPr/>
        </p:nvSpPr>
        <p:spPr>
          <a:xfrm>
            <a:off x="1233377" y="1679944"/>
            <a:ext cx="1850065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3097619" y="1679944"/>
            <a:ext cx="1912084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009703" y="1679944"/>
            <a:ext cx="1975888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6985591" y="1679944"/>
            <a:ext cx="1850065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 Performance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89" y="1271559"/>
            <a:ext cx="8802663" cy="4305740"/>
          </a:xfrm>
        </p:spPr>
      </p:pic>
      <p:sp>
        <p:nvSpPr>
          <p:cNvPr id="4" name="Double Bracket 3"/>
          <p:cNvSpPr/>
          <p:nvPr/>
        </p:nvSpPr>
        <p:spPr>
          <a:xfrm>
            <a:off x="1233377" y="1679944"/>
            <a:ext cx="1850065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3097619" y="1679944"/>
            <a:ext cx="1912084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009703" y="1679944"/>
            <a:ext cx="1975888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6985591" y="1679944"/>
            <a:ext cx="1850065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72" y="1255179"/>
            <a:ext cx="8827907" cy="4338499"/>
          </a:xfrm>
        </p:spPr>
      </p:pic>
      <p:sp>
        <p:nvSpPr>
          <p:cNvPr id="4" name="Double Bracket 3"/>
          <p:cNvSpPr/>
          <p:nvPr/>
        </p:nvSpPr>
        <p:spPr>
          <a:xfrm>
            <a:off x="1121731" y="1679944"/>
            <a:ext cx="1961711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3097619" y="1679944"/>
            <a:ext cx="1912084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009703" y="1679944"/>
            <a:ext cx="1975888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6985591" y="1679944"/>
            <a:ext cx="1850065" cy="30515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859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Public Health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040" y="466725"/>
            <a:ext cx="6080760" cy="560618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Connecting </a:t>
            </a:r>
            <a:r>
              <a:rPr lang="en-US" sz="2400" dirty="0">
                <a:solidFill>
                  <a:srgbClr val="C00000"/>
                </a:solidFill>
              </a:rPr>
              <a:t>at-risk</a:t>
            </a:r>
            <a:r>
              <a:rPr lang="en-US" sz="2400" dirty="0"/>
              <a:t> youth to MH services a priority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Curb </a:t>
            </a:r>
            <a:r>
              <a:rPr lang="en-US" sz="2400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outcomes as early as possible</a:t>
            </a:r>
            <a:r>
              <a:rPr lang="en-US" sz="2400" baseline="300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School is de facto MH care provider for youth</a:t>
            </a:r>
            <a:r>
              <a:rPr lang="en-US" sz="2400" baseline="30000" dirty="0"/>
              <a:t>6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Should focus on developing these systems</a:t>
            </a:r>
            <a:r>
              <a:rPr lang="en-US" sz="2400" baseline="30000" dirty="0"/>
              <a:t>7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Teacher/parent referral model common but problematic</a:t>
            </a:r>
            <a:r>
              <a:rPr lang="en-US" sz="2400" baseline="30000" dirty="0"/>
              <a:t>7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Population MH prevention/intervention may be superior alternative…</a:t>
            </a:r>
          </a:p>
        </p:txBody>
      </p:sp>
    </p:spTree>
    <p:extLst>
      <p:ext uri="{BB962C8B-B14F-4D97-AF65-F5344CB8AC3E}">
        <p14:creationId xmlns:p14="http://schemas.microsoft.com/office/powerpoint/2010/main" val="6733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Two broad goals for study</a:t>
            </a:r>
          </a:p>
          <a:p>
            <a:pPr marL="92583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Develop brief teacher-report student </a:t>
            </a:r>
            <a:r>
              <a:rPr lang="en-US" sz="2800" dirty="0">
                <a:solidFill>
                  <a:srgbClr val="40BAD2"/>
                </a:solidFill>
              </a:rPr>
              <a:t>WB</a:t>
            </a:r>
            <a:r>
              <a:rPr lang="en-US" sz="2800" dirty="0"/>
              <a:t> scales grounded in extension of </a:t>
            </a:r>
            <a:r>
              <a:rPr lang="en-US" sz="2800" dirty="0">
                <a:solidFill>
                  <a:srgbClr val="40BAD2"/>
                </a:solidFill>
              </a:rPr>
              <a:t>FG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>
                <a:solidFill>
                  <a:srgbClr val="40BAD2"/>
                </a:solidFill>
              </a:rPr>
              <a:t>FW </a:t>
            </a:r>
            <a:r>
              <a:rPr lang="en-US" sz="2800" dirty="0"/>
              <a:t>theory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Historically supported with self-report evidence</a:t>
            </a:r>
          </a:p>
          <a:p>
            <a:pPr marL="92583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Examine </a:t>
            </a:r>
            <a:r>
              <a:rPr lang="en-US" sz="2800" dirty="0">
                <a:solidFill>
                  <a:srgbClr val="40BAD2"/>
                </a:solidFill>
              </a:rPr>
              <a:t>SWTRS</a:t>
            </a:r>
            <a:r>
              <a:rPr lang="en-US" sz="2800" dirty="0"/>
              <a:t> validity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Association with counterpart </a:t>
            </a:r>
            <a:r>
              <a:rPr lang="en-US" sz="2400" dirty="0">
                <a:solidFill>
                  <a:srgbClr val="C00000"/>
                </a:solidFill>
              </a:rPr>
              <a:t>PTH</a:t>
            </a:r>
            <a:r>
              <a:rPr lang="en-US" sz="2400" dirty="0"/>
              <a:t> scores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Association with concurrent school outcomes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9"/>
            <a:ext cx="2210612" cy="2034032"/>
          </a:xfrm>
        </p:spPr>
        <p:txBody>
          <a:bodyPr/>
          <a:lstStyle/>
          <a:p>
            <a:r>
              <a:rPr lang="en-US" dirty="0"/>
              <a:t>Structural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935" y="191386"/>
            <a:ext cx="6187888" cy="6098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EFA conclusions: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FG</a:t>
            </a:r>
            <a:r>
              <a:rPr lang="en-US" dirty="0"/>
              <a:t>/</a:t>
            </a:r>
            <a:r>
              <a:rPr lang="en-US" dirty="0">
                <a:solidFill>
                  <a:srgbClr val="40BAD2"/>
                </a:solidFill>
              </a:rPr>
              <a:t>FW</a:t>
            </a:r>
            <a:r>
              <a:rPr lang="en-US" dirty="0"/>
              <a:t> model </a:t>
            </a:r>
            <a:r>
              <a:rPr lang="en-US" dirty="0">
                <a:solidFill>
                  <a:srgbClr val="C00000"/>
                </a:solidFill>
              </a:rPr>
              <a:t>failed</a:t>
            </a:r>
            <a:r>
              <a:rPr lang="en-US" dirty="0"/>
              <a:t> to generalize to present data as hypothesized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Three non-hypothesized but meaningful </a:t>
            </a:r>
            <a:r>
              <a:rPr lang="en-US" dirty="0">
                <a:solidFill>
                  <a:srgbClr val="40BAD2"/>
                </a:solidFill>
              </a:rPr>
              <a:t>WB</a:t>
            </a:r>
            <a:r>
              <a:rPr lang="en-US" dirty="0"/>
              <a:t> indicator scales emerged (</a:t>
            </a:r>
            <a:r>
              <a:rPr lang="en-US" dirty="0">
                <a:solidFill>
                  <a:srgbClr val="40BAD2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40BAD2"/>
                </a:solidFill>
              </a:rPr>
              <a:t>SPS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40BAD2"/>
                </a:solidFill>
              </a:rPr>
              <a:t> PES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/>
              <a:t> similar to </a:t>
            </a:r>
            <a:r>
              <a:rPr lang="en-US" dirty="0">
                <a:solidFill>
                  <a:srgbClr val="7030A0"/>
                </a:solidFill>
              </a:rPr>
              <a:t>SAEBRS</a:t>
            </a:r>
            <a:r>
              <a:rPr lang="en-US" baseline="30000" dirty="0"/>
              <a:t>18,19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Developed from alternative theory of “</a:t>
            </a:r>
            <a:r>
              <a:rPr lang="en-US" dirty="0">
                <a:solidFill>
                  <a:srgbClr val="40BAD2"/>
                </a:solidFill>
              </a:rPr>
              <a:t>academic enablers</a:t>
            </a:r>
            <a:r>
              <a:rPr lang="en-US" dirty="0"/>
              <a:t>”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Designed to predict academic risk rather than broader MH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</a:t>
            </a:r>
            <a:r>
              <a:rPr lang="en-US" dirty="0">
                <a:solidFill>
                  <a:srgbClr val="40BAD2"/>
                </a:solidFill>
              </a:rPr>
              <a:t>positive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behaviors in same scale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SAEBRS</a:t>
            </a:r>
            <a:r>
              <a:rPr lang="en-US" dirty="0"/>
              <a:t> and </a:t>
            </a:r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/>
              <a:t> distinct enough for different screening goals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423"/>
            <a:ext cx="2975233" cy="36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Validity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595" y="78059"/>
            <a:ext cx="5776332" cy="67799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/>
              <a:t> scales measure broad context-specific meta-constructs </a:t>
            </a:r>
          </a:p>
          <a:p>
            <a:pPr lvl="1"/>
            <a:r>
              <a:rPr lang="en-US" b="1" dirty="0">
                <a:solidFill>
                  <a:srgbClr val="40BAD2"/>
                </a:solidFill>
              </a:rPr>
              <a:t>AES</a:t>
            </a:r>
          </a:p>
          <a:p>
            <a:pPr lvl="2"/>
            <a:r>
              <a:rPr lang="en-US" dirty="0"/>
              <a:t>Tripartite model of </a:t>
            </a:r>
            <a:r>
              <a:rPr lang="en-US" dirty="0">
                <a:solidFill>
                  <a:srgbClr val="40BAD2"/>
                </a:solidFill>
              </a:rPr>
              <a:t>engagement</a:t>
            </a:r>
            <a:r>
              <a:rPr lang="en-US" dirty="0"/>
              <a:t> found among the items</a:t>
            </a:r>
            <a:r>
              <a:rPr lang="en-US" baseline="30000" dirty="0"/>
              <a:t>20</a:t>
            </a:r>
            <a:endParaRPr lang="en-US" dirty="0"/>
          </a:p>
          <a:p>
            <a:pPr lvl="3"/>
            <a:r>
              <a:rPr lang="en-US" dirty="0"/>
              <a:t>Affective</a:t>
            </a:r>
          </a:p>
          <a:p>
            <a:pPr lvl="3"/>
            <a:r>
              <a:rPr lang="en-US" dirty="0"/>
              <a:t>Behavioral</a:t>
            </a:r>
          </a:p>
          <a:p>
            <a:pPr lvl="3"/>
            <a:r>
              <a:rPr lang="en-US" dirty="0"/>
              <a:t>Cognitive</a:t>
            </a:r>
          </a:p>
          <a:p>
            <a:pPr lvl="2"/>
            <a:r>
              <a:rPr lang="en-US" dirty="0"/>
              <a:t>Used in past DFMH studies as outcomes</a:t>
            </a:r>
            <a:r>
              <a:rPr lang="en-US" baseline="30000" dirty="0"/>
              <a:t>21</a:t>
            </a:r>
            <a:endParaRPr lang="en-US" dirty="0"/>
          </a:p>
          <a:p>
            <a:pPr lvl="1"/>
            <a:r>
              <a:rPr lang="en-US" b="1" dirty="0">
                <a:solidFill>
                  <a:srgbClr val="40BAD2"/>
                </a:solidFill>
              </a:rPr>
              <a:t>SPS</a:t>
            </a:r>
          </a:p>
          <a:p>
            <a:pPr lvl="2"/>
            <a:r>
              <a:rPr lang="en-US" dirty="0"/>
              <a:t>Contains elements of an (overlapping) five-factor model of </a:t>
            </a:r>
            <a:r>
              <a:rPr lang="en-US" b="1" dirty="0">
                <a:solidFill>
                  <a:srgbClr val="40BAD2"/>
                </a:solidFill>
              </a:rPr>
              <a:t>social skills</a:t>
            </a:r>
            <a:r>
              <a:rPr lang="en-US" b="1" baseline="30000" dirty="0">
                <a:solidFill>
                  <a:schemeClr val="tx2"/>
                </a:solidFill>
              </a:rPr>
              <a:t>22, 23</a:t>
            </a:r>
            <a:endParaRPr lang="en-US" dirty="0">
              <a:solidFill>
                <a:schemeClr val="tx2"/>
              </a:solidFill>
            </a:endParaRPr>
          </a:p>
          <a:p>
            <a:pPr lvl="3"/>
            <a:r>
              <a:rPr lang="en-US" dirty="0"/>
              <a:t>Peer relations</a:t>
            </a:r>
          </a:p>
          <a:p>
            <a:pPr lvl="3"/>
            <a:r>
              <a:rPr lang="en-US" dirty="0"/>
              <a:t>Self-management</a:t>
            </a:r>
          </a:p>
          <a:p>
            <a:pPr lvl="3"/>
            <a:r>
              <a:rPr lang="en-US" dirty="0"/>
              <a:t>Compliance</a:t>
            </a:r>
          </a:p>
          <a:p>
            <a:pPr lvl="3"/>
            <a:r>
              <a:rPr lang="en-US" strike="sngStrike" dirty="0"/>
              <a:t>Academic behaviors </a:t>
            </a:r>
            <a:r>
              <a:rPr lang="en-US" dirty="0"/>
              <a:t>(more similar to </a:t>
            </a:r>
            <a:r>
              <a:rPr lang="en-US" dirty="0">
                <a:solidFill>
                  <a:srgbClr val="40BAD2"/>
                </a:solidFill>
              </a:rPr>
              <a:t>AES</a:t>
            </a:r>
            <a:r>
              <a:rPr lang="en-US" dirty="0"/>
              <a:t>)</a:t>
            </a:r>
            <a:endParaRPr lang="en-US" strike="sngStrike" dirty="0"/>
          </a:p>
          <a:p>
            <a:pPr lvl="3"/>
            <a:r>
              <a:rPr lang="en-US" strike="sngStrike" dirty="0"/>
              <a:t>Assertion</a:t>
            </a:r>
          </a:p>
          <a:p>
            <a:pPr lvl="1"/>
            <a:r>
              <a:rPr lang="en-US" b="1" dirty="0">
                <a:solidFill>
                  <a:srgbClr val="40BAD2"/>
                </a:solidFill>
              </a:rPr>
              <a:t>PES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Inconclusive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Need to reevaluate item content</a:t>
            </a:r>
          </a:p>
        </p:txBody>
      </p:sp>
    </p:spTree>
    <p:extLst>
      <p:ext uri="{BB962C8B-B14F-4D97-AF65-F5344CB8AC3E}">
        <p14:creationId xmlns:p14="http://schemas.microsoft.com/office/powerpoint/2010/main" val="1928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Validity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WB</a:t>
            </a:r>
            <a:r>
              <a:rPr lang="en-US" dirty="0"/>
              <a:t> v. </a:t>
            </a: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variable correlations high-medium, low-large magnitude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Except for </a:t>
            </a:r>
            <a:r>
              <a:rPr lang="en-US" dirty="0">
                <a:solidFill>
                  <a:srgbClr val="40BAD2"/>
                </a:solidFill>
              </a:rPr>
              <a:t>SPS</a:t>
            </a:r>
            <a:r>
              <a:rPr lang="en-US" dirty="0"/>
              <a:t> v. </a:t>
            </a:r>
            <a:r>
              <a:rPr lang="en-US" dirty="0">
                <a:solidFill>
                  <a:srgbClr val="C00000"/>
                </a:solidFill>
              </a:rPr>
              <a:t>SEBS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Generally </a:t>
            </a:r>
            <a:r>
              <a:rPr lang="en-US" dirty="0">
                <a:solidFill>
                  <a:schemeClr val="tx1"/>
                </a:solidFill>
              </a:rPr>
              <a:t>consistent</a:t>
            </a:r>
            <a:r>
              <a:rPr lang="en-US" dirty="0"/>
              <a:t> with past dual-factor studies</a:t>
            </a:r>
            <a:r>
              <a:rPr lang="en-US" baseline="30000" dirty="0"/>
              <a:t>24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0BAD2"/>
                </a:solidFill>
              </a:rPr>
              <a:t>SPS</a:t>
            </a:r>
            <a:r>
              <a:rPr lang="en-US" dirty="0"/>
              <a:t> essentially inverse of </a:t>
            </a:r>
            <a:r>
              <a:rPr lang="en-US" dirty="0">
                <a:solidFill>
                  <a:srgbClr val="C00000"/>
                </a:solidFill>
              </a:rPr>
              <a:t>SEBS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Cf. </a:t>
            </a:r>
            <a:r>
              <a:rPr lang="en-US" dirty="0">
                <a:solidFill>
                  <a:srgbClr val="7030A0"/>
                </a:solidFill>
              </a:rPr>
              <a:t>SAEBRS</a:t>
            </a:r>
            <a:r>
              <a:rPr lang="en-US" dirty="0"/>
              <a:t> Social Behavior v. SSIS-SS</a:t>
            </a:r>
            <a:r>
              <a:rPr lang="en-US" baseline="30000" dirty="0"/>
              <a:t>25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341638" cy="4601183"/>
          </a:xfrm>
        </p:spPr>
        <p:txBody>
          <a:bodyPr/>
          <a:lstStyle/>
          <a:p>
            <a:r>
              <a:rPr lang="en-US" sz="3600" dirty="0"/>
              <a:t>Concurrent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2" y="256478"/>
            <a:ext cx="5798635" cy="6423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40BAD2"/>
                </a:solidFill>
              </a:rPr>
              <a:t>WB</a:t>
            </a:r>
            <a:r>
              <a:rPr lang="en-US" dirty="0"/>
              <a:t> only models (included only </a:t>
            </a:r>
            <a:r>
              <a:rPr lang="en-US" dirty="0">
                <a:solidFill>
                  <a:srgbClr val="40BAD2"/>
                </a:solidFill>
              </a:rPr>
              <a:t>AES</a:t>
            </a:r>
            <a:r>
              <a:rPr lang="en-US" dirty="0"/>
              <a:t>, </a:t>
            </a:r>
            <a:r>
              <a:rPr lang="en-US" dirty="0">
                <a:solidFill>
                  <a:srgbClr val="40BAD2"/>
                </a:solidFill>
              </a:rPr>
              <a:t>SPS</a:t>
            </a:r>
            <a:r>
              <a:rPr lang="en-US" dirty="0"/>
              <a:t>, and </a:t>
            </a:r>
            <a:r>
              <a:rPr lang="en-US" dirty="0">
                <a:solidFill>
                  <a:srgbClr val="40BAD2"/>
                </a:solidFill>
              </a:rPr>
              <a:t>PES</a:t>
            </a:r>
            <a:r>
              <a:rPr lang="en-US" dirty="0"/>
              <a:t>):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Best overall model for predicting </a:t>
            </a:r>
            <a:r>
              <a:rPr lang="en-US" dirty="0">
                <a:solidFill>
                  <a:srgbClr val="40BAD2"/>
                </a:solidFill>
              </a:rPr>
              <a:t>math</a:t>
            </a:r>
            <a:r>
              <a:rPr lang="en-US" dirty="0"/>
              <a:t> performance</a:t>
            </a:r>
          </a:p>
          <a:p>
            <a:pPr lvl="2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rgbClr val="40BAD2"/>
                </a:solidFill>
              </a:rPr>
              <a:t>AES</a:t>
            </a:r>
            <a:r>
              <a:rPr lang="en-US" dirty="0"/>
              <a:t> and </a:t>
            </a:r>
            <a:r>
              <a:rPr lang="en-US" dirty="0">
                <a:solidFill>
                  <a:srgbClr val="40BAD2"/>
                </a:solidFill>
              </a:rPr>
              <a:t>PES</a:t>
            </a:r>
            <a:r>
              <a:rPr lang="en-US" dirty="0"/>
              <a:t> significant individual predictors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 for </a:t>
            </a:r>
            <a:r>
              <a:rPr lang="en-US" dirty="0">
                <a:solidFill>
                  <a:srgbClr val="40BAD2"/>
                </a:solidFill>
              </a:rPr>
              <a:t>Time On-Task</a:t>
            </a:r>
            <a:r>
              <a:rPr lang="en-US" dirty="0"/>
              <a:t>, </a:t>
            </a:r>
            <a:r>
              <a:rPr lang="en-US" dirty="0">
                <a:solidFill>
                  <a:srgbClr val="40BAD2"/>
                </a:solidFill>
              </a:rPr>
              <a:t>ELA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absences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tx2"/>
                </a:solidFill>
              </a:rPr>
              <a:t>All reduced models included </a:t>
            </a:r>
            <a:r>
              <a:rPr lang="en-US" dirty="0">
                <a:solidFill>
                  <a:srgbClr val="40BAD2"/>
                </a:solidFill>
              </a:rPr>
              <a:t>SWTRS</a:t>
            </a:r>
            <a:r>
              <a:rPr lang="en-US" dirty="0">
                <a:solidFill>
                  <a:schemeClr val="tx2"/>
                </a:solidFill>
              </a:rPr>
              <a:t> scales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tx2"/>
                </a:solidFill>
              </a:rPr>
              <a:t>Sig. but small estimate for </a:t>
            </a:r>
            <a:r>
              <a:rPr lang="en-US" dirty="0">
                <a:solidFill>
                  <a:srgbClr val="C00000"/>
                </a:solidFill>
              </a:rPr>
              <a:t>SIBS</a:t>
            </a:r>
            <a:r>
              <a:rPr lang="en-US" dirty="0">
                <a:solidFill>
                  <a:schemeClr val="tx2"/>
                </a:solidFill>
              </a:rPr>
              <a:t> in </a:t>
            </a:r>
            <a:r>
              <a:rPr lang="en-US" dirty="0">
                <a:solidFill>
                  <a:srgbClr val="40BAD2"/>
                </a:solidFill>
              </a:rPr>
              <a:t>ELA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Similar conclusions and relation magnitude to past research</a:t>
            </a:r>
            <a:r>
              <a:rPr lang="en-US" baseline="30000" dirty="0"/>
              <a:t>13, 21, 26</a:t>
            </a:r>
          </a:p>
        </p:txBody>
      </p:sp>
    </p:spTree>
    <p:extLst>
      <p:ext uri="{BB962C8B-B14F-4D97-AF65-F5344CB8AC3E}">
        <p14:creationId xmlns:p14="http://schemas.microsoft.com/office/powerpoint/2010/main" val="20538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979" y="579863"/>
            <a:ext cx="5729372" cy="57874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block significant for all outcomes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magnitudes small/trivial except </a:t>
            </a:r>
            <a:r>
              <a:rPr lang="en-US" dirty="0">
                <a:solidFill>
                  <a:srgbClr val="C00000"/>
                </a:solidFill>
              </a:rPr>
              <a:t>SEBS</a:t>
            </a:r>
            <a:r>
              <a:rPr lang="en-US" dirty="0"/>
              <a:t> in </a:t>
            </a:r>
            <a:r>
              <a:rPr lang="en-US" dirty="0">
                <a:solidFill>
                  <a:srgbClr val="40BAD2"/>
                </a:solidFill>
              </a:rPr>
              <a:t>Time On-Task </a:t>
            </a:r>
            <a:r>
              <a:rPr lang="en-US" dirty="0">
                <a:solidFill>
                  <a:schemeClr val="tx2"/>
                </a:solidFill>
              </a:rPr>
              <a:t>(small)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</a:t>
            </a:r>
            <a:r>
              <a:rPr lang="en-US" dirty="0">
                <a:solidFill>
                  <a:srgbClr val="40BAD2"/>
                </a:solidFill>
              </a:rPr>
              <a:t>WB</a:t>
            </a:r>
            <a:r>
              <a:rPr lang="en-US" dirty="0"/>
              <a:t> block significantly improved fit for all but </a:t>
            </a:r>
            <a:r>
              <a:rPr lang="en-US" dirty="0">
                <a:solidFill>
                  <a:srgbClr val="C00000"/>
                </a:solidFill>
              </a:rPr>
              <a:t>absences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olidFill>
                  <a:srgbClr val="40BAD2"/>
                </a:solidFill>
              </a:rPr>
              <a:t>WB</a:t>
            </a:r>
            <a:r>
              <a:rPr lang="en-US" i="1" dirty="0"/>
              <a:t> </a:t>
            </a:r>
            <a:r>
              <a:rPr lang="en-US" dirty="0"/>
              <a:t>model showed better fit than the </a:t>
            </a: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block for </a:t>
            </a:r>
            <a:r>
              <a:rPr lang="en-US" dirty="0">
                <a:solidFill>
                  <a:srgbClr val="C00000"/>
                </a:solidFill>
              </a:rPr>
              <a:t>absences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after </a:t>
            </a:r>
            <a:r>
              <a:rPr lang="en-US" dirty="0">
                <a:solidFill>
                  <a:srgbClr val="40BAD2"/>
                </a:solidFill>
              </a:rPr>
              <a:t>WB</a:t>
            </a:r>
            <a:r>
              <a:rPr lang="en-US" dirty="0"/>
              <a:t> never contributed significantly</a:t>
            </a:r>
          </a:p>
        </p:txBody>
      </p:sp>
    </p:spTree>
    <p:extLst>
      <p:ext uri="{BB962C8B-B14F-4D97-AF65-F5344CB8AC3E}">
        <p14:creationId xmlns:p14="http://schemas.microsoft.com/office/powerpoint/2010/main" val="14902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234176"/>
            <a:ext cx="5486400" cy="62558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Exploratory study with relatively small sample size</a:t>
            </a:r>
          </a:p>
          <a:p>
            <a:pPr>
              <a:lnSpc>
                <a:spcPct val="150000"/>
              </a:lnSpc>
            </a:pPr>
            <a:r>
              <a:rPr lang="en-US" dirty="0"/>
              <a:t>Little student demographic diversity</a:t>
            </a:r>
          </a:p>
          <a:p>
            <a:pPr>
              <a:lnSpc>
                <a:spcPct val="150000"/>
              </a:lnSpc>
            </a:pPr>
            <a:r>
              <a:rPr lang="en-US" dirty="0"/>
              <a:t>No omnibus MH scale outcome data studied</a:t>
            </a:r>
          </a:p>
          <a:p>
            <a:pPr>
              <a:lnSpc>
                <a:spcPct val="150000"/>
              </a:lnSpc>
            </a:pPr>
            <a:r>
              <a:rPr lang="en-US" dirty="0"/>
              <a:t>Outcomes estimated exclusively from teacher-report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Estimates vs. objective measures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Common method bias</a:t>
            </a:r>
          </a:p>
        </p:txBody>
      </p:sp>
    </p:spTree>
    <p:extLst>
      <p:ext uri="{BB962C8B-B14F-4D97-AF65-F5344CB8AC3E}">
        <p14:creationId xmlns:p14="http://schemas.microsoft.com/office/powerpoint/2010/main" val="13684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0" y="334537"/>
            <a:ext cx="5751395" cy="6300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Replication and extension with larger, more diverse sample</a:t>
            </a:r>
          </a:p>
          <a:p>
            <a:pPr>
              <a:lnSpc>
                <a:spcPct val="150000"/>
              </a:lnSpc>
            </a:pPr>
            <a:r>
              <a:rPr lang="en-US" dirty="0"/>
              <a:t>More objective outcome measures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report card grades, attendance records, ODRs, DBRs</a:t>
            </a:r>
          </a:p>
          <a:p>
            <a:pPr>
              <a:lnSpc>
                <a:spcPct val="150000"/>
              </a:lnSpc>
            </a:pPr>
            <a:r>
              <a:rPr lang="en-US" dirty="0"/>
              <a:t>Omnibus MH/behavioral health rating scales</a:t>
            </a:r>
          </a:p>
          <a:p>
            <a:pPr>
              <a:lnSpc>
                <a:spcPct val="150000"/>
              </a:lnSpc>
            </a:pPr>
            <a:r>
              <a:rPr lang="en-US" dirty="0"/>
              <a:t>CFA/SEM analysis approach</a:t>
            </a:r>
          </a:p>
          <a:p>
            <a:pPr>
              <a:lnSpc>
                <a:spcPct val="150000"/>
              </a:lnSpc>
            </a:pPr>
            <a:r>
              <a:rPr lang="en-US" dirty="0"/>
              <a:t>Longitudinal predictive validity</a:t>
            </a:r>
          </a:p>
          <a:p>
            <a:pPr>
              <a:lnSpc>
                <a:spcPct val="150000"/>
              </a:lnSpc>
            </a:pPr>
            <a:r>
              <a:rPr lang="en-US" dirty="0"/>
              <a:t>Further exploration and development of </a:t>
            </a:r>
            <a:r>
              <a:rPr lang="en-US" dirty="0">
                <a:solidFill>
                  <a:srgbClr val="40BAD2"/>
                </a:solidFill>
              </a:rPr>
              <a:t>PES</a:t>
            </a:r>
            <a:r>
              <a:rPr lang="en-US" dirty="0"/>
              <a:t> content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Comparisons with </a:t>
            </a:r>
            <a:r>
              <a:rPr lang="en-US" dirty="0">
                <a:solidFill>
                  <a:srgbClr val="7030A0"/>
                </a:solidFill>
              </a:rPr>
              <a:t>SAEBRS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Stay tuned for dissertation...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0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902" y="583324"/>
            <a:ext cx="6022429" cy="59898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Some initial empirical support found for the </a:t>
            </a:r>
            <a:r>
              <a:rPr lang="en-US" sz="2000" dirty="0">
                <a:solidFill>
                  <a:srgbClr val="40BAD2"/>
                </a:solidFill>
              </a:rPr>
              <a:t>SWTRS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Predicted important school-related outcomes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Incremental validity over </a:t>
            </a:r>
            <a:r>
              <a:rPr lang="en-US" sz="2000" dirty="0">
                <a:solidFill>
                  <a:srgbClr val="C00000"/>
                </a:solidFill>
              </a:rPr>
              <a:t>SIBS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C00000"/>
                </a:solidFill>
              </a:rPr>
              <a:t>SEBS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40BAD2"/>
                </a:solidFill>
              </a:rPr>
              <a:t>AES</a:t>
            </a:r>
            <a:r>
              <a:rPr lang="en-US" sz="2000" dirty="0"/>
              <a:t> particularly strong predictor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Some dual-factor evidence found but...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Stronger evidence in favor of </a:t>
            </a:r>
            <a:r>
              <a:rPr lang="en-US" sz="2000" dirty="0">
                <a:solidFill>
                  <a:srgbClr val="40BAD2"/>
                </a:solidFill>
              </a:rPr>
              <a:t>positive behavior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40BAD2"/>
                </a:solidFill>
              </a:rPr>
              <a:t>WB</a:t>
            </a:r>
            <a:r>
              <a:rPr lang="en-US" sz="2000" dirty="0"/>
              <a:t> focus rather than both </a:t>
            </a:r>
            <a:r>
              <a:rPr lang="en-US" sz="2000" dirty="0">
                <a:solidFill>
                  <a:srgbClr val="C00000"/>
                </a:solidFill>
              </a:rPr>
              <a:t>PTH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40BAD2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18761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225" y="228600"/>
            <a:ext cx="6157828" cy="662939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Marmorstein</a:t>
            </a:r>
            <a:r>
              <a:rPr lang="en-US" sz="2000" dirty="0"/>
              <a:t>, N. R., </a:t>
            </a:r>
            <a:r>
              <a:rPr lang="en-US" sz="2000" dirty="0" err="1"/>
              <a:t>Iacono</a:t>
            </a:r>
            <a:r>
              <a:rPr lang="en-US" sz="2000" dirty="0"/>
              <a:t>, W. G., &amp; Malone, S. M. (2010). Longitudinal associations between depression and substance dependence from adolescence through early adulthood. </a:t>
            </a:r>
            <a:r>
              <a:rPr lang="en-US" sz="2000" i="1" dirty="0"/>
              <a:t>Drug and Alcohol Dependence</a:t>
            </a:r>
            <a:r>
              <a:rPr lang="en-US" sz="2000" dirty="0"/>
              <a:t>, </a:t>
            </a:r>
            <a:r>
              <a:rPr lang="en-US" sz="2000" i="1" dirty="0"/>
              <a:t>107</a:t>
            </a:r>
            <a:r>
              <a:rPr lang="en-US" sz="2000" dirty="0"/>
              <a:t>, 154-160. doi:10.1016/j.drugalcdep.2009.10.002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Rudolph, K. D., &amp; Klein, D. N. (2009). Exploring depressive personality traits in youth: Origins, correlates, and developmental consequences. </a:t>
            </a:r>
            <a:r>
              <a:rPr lang="en-US" sz="2000" i="1" dirty="0"/>
              <a:t>Development and Psychopathology</a:t>
            </a:r>
            <a:r>
              <a:rPr lang="en-US" sz="2000" dirty="0"/>
              <a:t>, </a:t>
            </a:r>
            <a:r>
              <a:rPr lang="en-US" sz="2000" i="1" dirty="0"/>
              <a:t>21</a:t>
            </a:r>
            <a:r>
              <a:rPr lang="en-US" sz="2000" dirty="0"/>
              <a:t>, 1155-1180. </a:t>
            </a:r>
            <a:r>
              <a:rPr lang="en-US" sz="2000" dirty="0" err="1"/>
              <a:t>doi</a:t>
            </a:r>
            <a:r>
              <a:rPr lang="en-US" sz="2000" dirty="0"/>
              <a:t>: 10.1017/S0954579409990095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Bradshaw, C. P., Buckley, J. A., &amp; </a:t>
            </a:r>
            <a:r>
              <a:rPr lang="en-US" sz="2000" dirty="0" err="1"/>
              <a:t>Ialongo</a:t>
            </a:r>
            <a:r>
              <a:rPr lang="en-US" sz="2000" dirty="0"/>
              <a:t>, N. S. (2008). School-based service utilization among urban children with early onset educational and mental health problems: The squeaky wheel phenomenon. </a:t>
            </a:r>
            <a:r>
              <a:rPr lang="en-US" sz="2000" i="1" dirty="0"/>
              <a:t>School Psychology Quarterly</a:t>
            </a:r>
            <a:r>
              <a:rPr lang="en-US" sz="2000" dirty="0"/>
              <a:t>, </a:t>
            </a:r>
            <a:r>
              <a:rPr lang="en-US" sz="2000" i="1" dirty="0"/>
              <a:t>23</a:t>
            </a:r>
            <a:r>
              <a:rPr lang="en-US" sz="2000" dirty="0"/>
              <a:t>, 169-186. </a:t>
            </a:r>
            <a:r>
              <a:rPr lang="en-US" sz="2000" dirty="0" err="1"/>
              <a:t>doi</a:t>
            </a:r>
            <a:r>
              <a:rPr lang="en-US" sz="2000" dirty="0"/>
              <a:t>: 10.1037/1045-3830.23.2.169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Keyes, C. L. M. (2007). Promoting and protecting mental health as flourishing: A complementary strategy for improving national mental health. </a:t>
            </a:r>
            <a:r>
              <a:rPr lang="en-US" sz="2000" i="1" dirty="0"/>
              <a:t>American Psychologist</a:t>
            </a:r>
            <a:r>
              <a:rPr lang="en-US" sz="2000" dirty="0"/>
              <a:t>, </a:t>
            </a:r>
            <a:r>
              <a:rPr lang="en-US" sz="2000" i="1" dirty="0"/>
              <a:t>62</a:t>
            </a:r>
            <a:r>
              <a:rPr lang="en-US" sz="2000" dirty="0"/>
              <a:t>, 95–108. </a:t>
            </a:r>
            <a:r>
              <a:rPr lang="en-US" sz="2000" dirty="0" err="1"/>
              <a:t>doi</a:t>
            </a:r>
            <a:r>
              <a:rPr lang="en-US" sz="2000" dirty="0"/>
              <a:t>: 10.1080/17439760902844228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Lane, K. L., Oakes, W., &amp; Menzies, H. (2010). Systematic screenings to prevent the development of learning and behavior problems: Considerations for practitioners, researchers, and policy makers. </a:t>
            </a:r>
            <a:r>
              <a:rPr lang="en-US" sz="2000" i="1" dirty="0"/>
              <a:t>Journal of Disability Policy Studies</a:t>
            </a:r>
            <a:r>
              <a:rPr lang="en-US" sz="2000" dirty="0"/>
              <a:t>, </a:t>
            </a:r>
            <a:r>
              <a:rPr lang="en-US" sz="2000" i="1" dirty="0"/>
              <a:t>21</a:t>
            </a:r>
            <a:r>
              <a:rPr lang="en-US" sz="2000" dirty="0"/>
              <a:t>, 160–172. </a:t>
            </a:r>
            <a:r>
              <a:rPr lang="en-US" sz="2000" dirty="0" err="1"/>
              <a:t>doi</a:t>
            </a:r>
            <a:r>
              <a:rPr lang="en-US" sz="2000" dirty="0"/>
              <a:t>: 10.1177/1044207310379123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Burns, B. J., Costello, E. J., </a:t>
            </a:r>
            <a:r>
              <a:rPr lang="en-US" sz="2000" dirty="0" err="1"/>
              <a:t>Angold</a:t>
            </a:r>
            <a:r>
              <a:rPr lang="en-US" sz="2000" dirty="0"/>
              <a:t>, A., Tweed, D., </a:t>
            </a:r>
            <a:r>
              <a:rPr lang="en-US" sz="2000" dirty="0" err="1"/>
              <a:t>Stangl</a:t>
            </a:r>
            <a:r>
              <a:rPr lang="en-US" sz="2000" dirty="0"/>
              <a:t>, D., Farmer, E. M., &amp; </a:t>
            </a:r>
            <a:r>
              <a:rPr lang="en-US" sz="2000" dirty="0" err="1"/>
              <a:t>Erkanli</a:t>
            </a:r>
            <a:r>
              <a:rPr lang="en-US" sz="2000" dirty="0"/>
              <a:t>, A. (1995). Children's mental health service use across service sectors. </a:t>
            </a:r>
            <a:r>
              <a:rPr lang="en-US" sz="2000" i="1" dirty="0"/>
              <a:t>Health Affairs</a:t>
            </a:r>
            <a:r>
              <a:rPr lang="en-US" sz="2000" dirty="0"/>
              <a:t>, </a:t>
            </a:r>
            <a:r>
              <a:rPr lang="en-US" sz="2000" i="1" dirty="0"/>
              <a:t>14</a:t>
            </a:r>
            <a:r>
              <a:rPr lang="en-US" sz="2000" dirty="0"/>
              <a:t>, 147-159. </a:t>
            </a:r>
            <a:r>
              <a:rPr lang="en-US" sz="2000" dirty="0" err="1"/>
              <a:t>doi</a:t>
            </a:r>
            <a:r>
              <a:rPr lang="en-US" sz="2000" dirty="0"/>
              <a:t>: 10.1377/hlthaff.14.3.147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Strein</a:t>
            </a:r>
            <a:r>
              <a:rPr lang="en-US" sz="2000" dirty="0"/>
              <a:t>, W., </a:t>
            </a:r>
            <a:r>
              <a:rPr lang="en-US" sz="2000" dirty="0" err="1"/>
              <a:t>Hoagwood</a:t>
            </a:r>
            <a:r>
              <a:rPr lang="en-US" sz="2000" dirty="0"/>
              <a:t>, K., &amp; Cohn, A. (2003). School psychology: A public health perspective I. Prevention, populations, and systems change. </a:t>
            </a:r>
            <a:r>
              <a:rPr lang="en-US" sz="2000" i="1" dirty="0"/>
              <a:t>Journal of School Psychology</a:t>
            </a:r>
            <a:r>
              <a:rPr lang="en-US" sz="2000" dirty="0"/>
              <a:t>, </a:t>
            </a:r>
            <a:r>
              <a:rPr lang="en-US" sz="2000" i="1" dirty="0"/>
              <a:t>41</a:t>
            </a:r>
            <a:r>
              <a:rPr lang="en-US" sz="2000" dirty="0"/>
              <a:t>, 23-38. </a:t>
            </a:r>
            <a:r>
              <a:rPr lang="en-US" sz="2000" dirty="0" err="1"/>
              <a:t>doi</a:t>
            </a:r>
            <a:r>
              <a:rPr lang="en-US" sz="2000" dirty="0"/>
              <a:t>: 10.1016/S0022-4405(02)00142-5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Albers, C. A., &amp; </a:t>
            </a:r>
            <a:r>
              <a:rPr lang="en-US" sz="2000" dirty="0" err="1"/>
              <a:t>Kettler</a:t>
            </a:r>
            <a:r>
              <a:rPr lang="en-US" sz="2000" dirty="0"/>
              <a:t>, R. J. (2014). Best practices in universal screening. In P. Harrison &amp; A. Thomas (Eds.), </a:t>
            </a:r>
            <a:r>
              <a:rPr lang="en-US" sz="2000" i="1" dirty="0"/>
              <a:t>Best practices in school psychology: Data-based and collaborative decision making. </a:t>
            </a:r>
            <a:r>
              <a:rPr lang="en-US" sz="2000" dirty="0"/>
              <a:t>Bethesda, MD: The National Association of School Psychologists.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Dowdy, E., Ritchey, K., &amp; </a:t>
            </a:r>
            <a:r>
              <a:rPr lang="en-US" sz="2000" dirty="0" err="1"/>
              <a:t>Kamphaus</a:t>
            </a:r>
            <a:r>
              <a:rPr lang="en-US" sz="2000" dirty="0"/>
              <a:t>, R. W. (2010). School-Based Screening: A Population-Based Approach to Inform and Monitor Children’s Mental Health Needs. </a:t>
            </a:r>
            <a:r>
              <a:rPr lang="en-US" sz="2000" i="1" dirty="0"/>
              <a:t>School Mental Health</a:t>
            </a:r>
            <a:r>
              <a:rPr lang="en-US" sz="2000" dirty="0"/>
              <a:t>, </a:t>
            </a:r>
            <a:r>
              <a:rPr lang="en-US" sz="2000" i="1" dirty="0"/>
              <a:t>2</a:t>
            </a:r>
            <a:r>
              <a:rPr lang="en-US" sz="2000" dirty="0"/>
              <a:t>, 166-176. </a:t>
            </a:r>
            <a:r>
              <a:rPr lang="en-US" sz="2000" dirty="0" err="1"/>
              <a:t>doi</a:t>
            </a:r>
            <a:r>
              <a:rPr lang="en-US" sz="2000" dirty="0"/>
              <a:t>: 10.1007/s12310-010-9036-3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Stoiber</a:t>
            </a:r>
            <a:r>
              <a:rPr lang="en-US" sz="2000" dirty="0"/>
              <a:t>, K. C. (2014). A comprehensive framework for multitiered systems of support in school psychology. In P. Harrison &amp; A. Thomas (Eds.), </a:t>
            </a:r>
            <a:r>
              <a:rPr lang="en-US" sz="2000" i="1" dirty="0"/>
              <a:t>Best practices in school psychology: Data-based and collaborative decision making. </a:t>
            </a:r>
            <a:r>
              <a:rPr lang="en-US" sz="2000" dirty="0"/>
              <a:t>Bethesda, MD: The National Association of School Psychologists.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Greenspoon, P. J. &amp; </a:t>
            </a:r>
            <a:r>
              <a:rPr lang="en-US" sz="2000" dirty="0" err="1"/>
              <a:t>Saklofske</a:t>
            </a:r>
            <a:r>
              <a:rPr lang="en-US" sz="2000" dirty="0"/>
              <a:t>, D. H. (2001). Toward an integration of subjective wellbeing and psychopathology. </a:t>
            </a:r>
            <a:r>
              <a:rPr lang="en-US" sz="2000" i="1" dirty="0"/>
              <a:t>Social Indicators Research</a:t>
            </a:r>
            <a:r>
              <a:rPr lang="en-US" sz="2000" dirty="0"/>
              <a:t>, </a:t>
            </a:r>
            <a:r>
              <a:rPr lang="en-US" sz="2000" i="1" dirty="0"/>
              <a:t>54</a:t>
            </a:r>
            <a:r>
              <a:rPr lang="en-US" sz="2000" dirty="0"/>
              <a:t>, 81–108. </a:t>
            </a:r>
            <a:r>
              <a:rPr lang="en-US" sz="2000" dirty="0" err="1"/>
              <a:t>doi</a:t>
            </a:r>
            <a:r>
              <a:rPr lang="en-US" sz="2000" dirty="0"/>
              <a:t>: 10.1023/A:1007219227883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Suldo</a:t>
            </a:r>
            <a:r>
              <a:rPr lang="en-US" sz="2000" dirty="0"/>
              <a:t>, S. M. &amp; Shaffer, E. J. (2008). Looking beyond psychopathology: The dual-factor model of mental health in youth. </a:t>
            </a:r>
            <a:r>
              <a:rPr lang="en-US" sz="2000" i="1" dirty="0"/>
              <a:t>School Psychology Review</a:t>
            </a:r>
            <a:r>
              <a:rPr lang="en-US" sz="2000" dirty="0"/>
              <a:t>, </a:t>
            </a:r>
            <a:r>
              <a:rPr lang="en-US" sz="2000" i="1" dirty="0"/>
              <a:t>37</a:t>
            </a:r>
            <a:r>
              <a:rPr lang="en-US" sz="2000" dirty="0"/>
              <a:t>, 52–68. Retrieved from: https://www.researchgate.net/publication/228656864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Suldo</a:t>
            </a:r>
            <a:r>
              <a:rPr lang="en-US" sz="2000" dirty="0"/>
              <a:t>, S., </a:t>
            </a:r>
            <a:r>
              <a:rPr lang="en-US" sz="2000" dirty="0" err="1"/>
              <a:t>Thalji</a:t>
            </a:r>
            <a:r>
              <a:rPr lang="en-US" sz="2000" dirty="0"/>
              <a:t>, A., &amp; Ferron, J. (2011). Longitudinal academic outcomes predicted by early adolescents’ subjective wellbeing, psychopathology, and mental health status yielded from a dual factor model. The Journal of Positive Psychology, 6, 17–30. doi:10.1080/17439760.2010.536774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34340" y="1075511"/>
            <a:ext cx="1760220" cy="1508201"/>
          </a:xfrm>
        </p:spPr>
        <p:txBody>
          <a:bodyPr/>
          <a:lstStyle/>
          <a:p>
            <a:r>
              <a:rPr lang="en-US" dirty="0"/>
              <a:t>Universal MH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560070"/>
            <a:ext cx="6057900" cy="56893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MH screening of entire school populations gaining traction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Advantages</a:t>
            </a:r>
            <a:r>
              <a:rPr lang="en-US" sz="2000" baseline="30000" dirty="0"/>
              <a:t>8,9</a:t>
            </a:r>
            <a:r>
              <a:rPr lang="en-US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Systematic way of identifying </a:t>
            </a:r>
            <a:r>
              <a:rPr lang="en-US" dirty="0">
                <a:solidFill>
                  <a:srgbClr val="C00000"/>
                </a:solidFill>
              </a:rPr>
              <a:t>at-risk</a:t>
            </a:r>
            <a:r>
              <a:rPr lang="en-US" dirty="0"/>
              <a:t> youth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Helps identify students who would otherwise be missed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Calculate norms for local (within schools) and distal comparisons (between schools)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Individual- and group-level comparisons possible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Helps parse individual vs. systemic problems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link with MTSS</a:t>
            </a:r>
            <a:r>
              <a:rPr lang="en-US" baseline="30000" dirty="0"/>
              <a:t>10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8140"/>
            <a:ext cx="3965665" cy="40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884" y="228600"/>
            <a:ext cx="6292516" cy="6509084"/>
          </a:xfrm>
        </p:spPr>
        <p:txBody>
          <a:bodyPr>
            <a:normAutofit fontScale="25000" lnSpcReduction="20000"/>
          </a:bodyPr>
          <a:lstStyle/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Furlong, M. J., You, S., Renshaw, T. L., O’Malley, M. D., &amp; </a:t>
            </a:r>
            <a:r>
              <a:rPr lang="en-US" sz="4400" dirty="0" err="1"/>
              <a:t>Rebelez</a:t>
            </a:r>
            <a:r>
              <a:rPr lang="en-US" sz="4400" dirty="0"/>
              <a:t>, J. (2013). Preliminary development of the Positive Experiences at School Scale for elementary school children. </a:t>
            </a:r>
            <a:r>
              <a:rPr lang="en-US" sz="4400" i="1" dirty="0"/>
              <a:t>Child Indicators Research</a:t>
            </a:r>
            <a:r>
              <a:rPr lang="en-US" sz="4400" dirty="0"/>
              <a:t>, </a:t>
            </a:r>
            <a:r>
              <a:rPr lang="en-US" sz="4400" i="1" dirty="0"/>
              <a:t>6</a:t>
            </a:r>
            <a:r>
              <a:rPr lang="en-US" sz="4400" dirty="0"/>
              <a:t>, 753–775. </a:t>
            </a:r>
            <a:r>
              <a:rPr lang="en-US" sz="4400" dirty="0" err="1"/>
              <a:t>doi</a:t>
            </a:r>
            <a:r>
              <a:rPr lang="en-US" sz="4400" dirty="0"/>
              <a:t>: 10.1007/s12187-013-9193-7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Renshaw, T. L., Long, A. C. J., &amp; Cook, C. R. (2014). Assessing adolescents’ positive psychological functioning at school: Development and validation of the Student Subjective Wellbeing Questionnaire. </a:t>
            </a:r>
            <a:r>
              <a:rPr lang="en-US" sz="4400" i="1" dirty="0"/>
              <a:t>School Psychology Quarterly</a:t>
            </a:r>
            <a:r>
              <a:rPr lang="en-US" sz="4400" dirty="0"/>
              <a:t>. Advance online publication. </a:t>
            </a:r>
            <a:r>
              <a:rPr lang="en-US" sz="4400" dirty="0" err="1"/>
              <a:t>doi</a:t>
            </a:r>
            <a:r>
              <a:rPr lang="en-US" sz="4400" dirty="0"/>
              <a:t>: 10.1037/spq0000088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Keyes, C. L. M. (2006). Mental health in adolescence: Is America’s youth flourishing? </a:t>
            </a:r>
            <a:r>
              <a:rPr lang="en-US" sz="4400" i="1" dirty="0"/>
              <a:t>American Journal of Orthopsychiatry</a:t>
            </a:r>
            <a:r>
              <a:rPr lang="en-US" sz="4400" dirty="0"/>
              <a:t>, </a:t>
            </a:r>
            <a:r>
              <a:rPr lang="en-US" sz="4400" i="1" dirty="0"/>
              <a:t>76</a:t>
            </a:r>
            <a:r>
              <a:rPr lang="en-US" sz="4400" dirty="0"/>
              <a:t>, 395-402. </a:t>
            </a:r>
            <a:r>
              <a:rPr lang="en-US" sz="4400" dirty="0" err="1"/>
              <a:t>doi</a:t>
            </a:r>
            <a:r>
              <a:rPr lang="en-US" sz="4400" dirty="0"/>
              <a:t>: 10.1037/0002-9432.76.3.395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American Psychiatric Association. (2013). Major Depressive Disorder. In </a:t>
            </a:r>
            <a:r>
              <a:rPr lang="en-US" sz="4400" i="1" dirty="0"/>
              <a:t>Diagnostic and statistical manual of mental disorders </a:t>
            </a:r>
            <a:r>
              <a:rPr lang="en-US" sz="4400" dirty="0"/>
              <a:t>(5th ed.; pp. 160–168). Arlington, VA: American Psychiatric Publishing.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 err="1"/>
              <a:t>Kilgus</a:t>
            </a:r>
            <a:r>
              <a:rPr lang="en-US" sz="4400" dirty="0"/>
              <a:t>, S. P., </a:t>
            </a:r>
            <a:r>
              <a:rPr lang="en-US" sz="4400" dirty="0" err="1"/>
              <a:t>Chafouleas</a:t>
            </a:r>
            <a:r>
              <a:rPr lang="en-US" sz="4400" dirty="0"/>
              <a:t>, S. M., &amp; Riley-Tillman, T. C. (2013). Development and initial validation of the Social and Academic Behavior Risk Screener for elementary grades. </a:t>
            </a:r>
            <a:r>
              <a:rPr lang="en-US" sz="4400" i="1" dirty="0"/>
              <a:t>School Psychology Quarterly</a:t>
            </a:r>
            <a:r>
              <a:rPr lang="en-US" sz="4400" dirty="0"/>
              <a:t>, </a:t>
            </a:r>
            <a:r>
              <a:rPr lang="en-US" sz="4400" i="1" dirty="0"/>
              <a:t>28</a:t>
            </a:r>
            <a:r>
              <a:rPr lang="en-US" sz="4400" dirty="0"/>
              <a:t>, 210–226. doi:10.1037/spq0000024 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 err="1"/>
              <a:t>Kilgus</a:t>
            </a:r>
            <a:r>
              <a:rPr lang="en-US" sz="4400" dirty="0"/>
              <a:t>, S. P., </a:t>
            </a:r>
            <a:r>
              <a:rPr lang="en-US" sz="4400" dirty="0" err="1"/>
              <a:t>Eklund</a:t>
            </a:r>
            <a:r>
              <a:rPr lang="en-US" sz="4400" dirty="0"/>
              <a:t>, K., von der </a:t>
            </a:r>
            <a:r>
              <a:rPr lang="en-US" sz="4400" dirty="0" err="1"/>
              <a:t>Embse</a:t>
            </a:r>
            <a:r>
              <a:rPr lang="en-US" sz="4400" dirty="0"/>
              <a:t>, N. P., Taylor, C. N., &amp; Sims, W. A. (2016). Psychometric defensibility of the Social, Academic, and Emotional Behavior Risk Screener (SAEBRS) Teacher Rating Scale and multiple gating procedure within elementary and middle school samples. </a:t>
            </a:r>
            <a:r>
              <a:rPr lang="en-US" sz="4400" i="1" dirty="0"/>
              <a:t>Journal of School Psychology</a:t>
            </a:r>
            <a:r>
              <a:rPr lang="en-US" sz="4400" dirty="0"/>
              <a:t>, </a:t>
            </a:r>
            <a:r>
              <a:rPr lang="en-US" sz="4400" i="1" dirty="0"/>
              <a:t>58</a:t>
            </a:r>
            <a:r>
              <a:rPr lang="en-US" sz="4400" dirty="0"/>
              <a:t>, 21–39. doi:10.1016/j.jsp.2016.07.001 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 err="1"/>
              <a:t>Jimerson</a:t>
            </a:r>
            <a:r>
              <a:rPr lang="en-US" sz="4400" dirty="0"/>
              <a:t>, S. R., Campos, E., &amp; Greif, J. L. (2003). Toward an understanding of definitions and measures of school engagement and related terms. </a:t>
            </a:r>
            <a:r>
              <a:rPr lang="en-US" sz="4400" i="1" dirty="0"/>
              <a:t>California School Psychologist</a:t>
            </a:r>
            <a:r>
              <a:rPr lang="en-US" sz="4400" dirty="0"/>
              <a:t>, </a:t>
            </a:r>
            <a:r>
              <a:rPr lang="en-US" sz="4400" i="1" dirty="0"/>
              <a:t>8</a:t>
            </a:r>
            <a:r>
              <a:rPr lang="en-US" sz="4400" dirty="0"/>
              <a:t>, 7– 27.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Lyons, M. D., Huebner, E. S., &amp; Hills, K. J. (2012). The dual-factor model of mental health: A short-term longitudinal study of school-related outcomes. </a:t>
            </a:r>
            <a:r>
              <a:rPr lang="en-US" sz="4400" i="1" dirty="0"/>
              <a:t>Social Indicators Research</a:t>
            </a:r>
            <a:r>
              <a:rPr lang="en-US" sz="4400" dirty="0"/>
              <a:t>, 114, 549–565. doi:10.1007/s11205-012-0161-2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Caldarella, P., &amp; Merrell, K. W. (1997). Common dimensions of social skills of children and adolescents: A taxonomy of positive behaviors. </a:t>
            </a:r>
            <a:r>
              <a:rPr lang="en-US" sz="4400" i="1" dirty="0"/>
              <a:t>School Psychology Review</a:t>
            </a:r>
            <a:r>
              <a:rPr lang="en-US" sz="4400" dirty="0"/>
              <a:t>, </a:t>
            </a:r>
            <a:r>
              <a:rPr lang="en-US" sz="4400" i="1" dirty="0"/>
              <a:t>26</a:t>
            </a:r>
            <a:r>
              <a:rPr lang="en-US" sz="4400" dirty="0"/>
              <a:t>, 264–278.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Warnes, E. D., Sheridan, S. M., </a:t>
            </a:r>
            <a:r>
              <a:rPr lang="en-US" sz="4400" dirty="0" err="1"/>
              <a:t>Geske</a:t>
            </a:r>
            <a:r>
              <a:rPr lang="en-US" sz="4400" dirty="0"/>
              <a:t>, J., &amp; Warnes, W. A. (2005). A contextual approach to the assessment of social skills: Identifying meaningful behaviors for social competence. </a:t>
            </a:r>
            <a:r>
              <a:rPr lang="en-US" sz="4400" i="1" dirty="0"/>
              <a:t>Psychology in the Schools</a:t>
            </a:r>
            <a:r>
              <a:rPr lang="en-US" sz="4400" dirty="0"/>
              <a:t>, </a:t>
            </a:r>
            <a:r>
              <a:rPr lang="en-US" sz="4400" i="1" dirty="0"/>
              <a:t>42</a:t>
            </a:r>
            <a:r>
              <a:rPr lang="en-US" sz="4400" dirty="0"/>
              <a:t>, 173–187. doi:10.1002/pits.20052 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Earhart Jr., J., </a:t>
            </a:r>
            <a:r>
              <a:rPr lang="en-US" sz="4400" dirty="0" err="1"/>
              <a:t>Jimerson</a:t>
            </a:r>
            <a:r>
              <a:rPr lang="en-US" sz="4400" dirty="0"/>
              <a:t>, S. R., </a:t>
            </a:r>
            <a:r>
              <a:rPr lang="en-US" sz="4400" dirty="0" err="1"/>
              <a:t>Eklund</a:t>
            </a:r>
            <a:r>
              <a:rPr lang="en-US" sz="4400" dirty="0"/>
              <a:t>, K., Hart, S. R., Jones, C. N., Dowdy, E., &amp; Renshaw, T. L. (2009). Examining relationships between measures of positive behaviors and negative functioning for elementary school children. </a:t>
            </a:r>
            <a:r>
              <a:rPr lang="en-US" sz="4400" i="1" dirty="0"/>
              <a:t>The California School Psychologist</a:t>
            </a:r>
            <a:r>
              <a:rPr lang="en-US" sz="4400" dirty="0"/>
              <a:t>, </a:t>
            </a:r>
            <a:r>
              <a:rPr lang="en-US" sz="4400" i="1" dirty="0"/>
              <a:t>14</a:t>
            </a:r>
            <a:r>
              <a:rPr lang="en-US" sz="4400" dirty="0"/>
              <a:t>, 97– 104. 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von der </a:t>
            </a:r>
            <a:r>
              <a:rPr lang="en-US" sz="4400" dirty="0" err="1"/>
              <a:t>Embse</a:t>
            </a:r>
            <a:r>
              <a:rPr lang="en-US" sz="4400" dirty="0"/>
              <a:t>, N. P., </a:t>
            </a:r>
            <a:r>
              <a:rPr lang="en-US" sz="4400" dirty="0" err="1"/>
              <a:t>Pendergast</a:t>
            </a:r>
            <a:r>
              <a:rPr lang="en-US" sz="4400" dirty="0"/>
              <a:t>, L. L., </a:t>
            </a:r>
            <a:r>
              <a:rPr lang="en-US" sz="4400" dirty="0" err="1"/>
              <a:t>Kilgus</a:t>
            </a:r>
            <a:r>
              <a:rPr lang="en-US" sz="4400" dirty="0"/>
              <a:t>, S. P., &amp; </a:t>
            </a:r>
            <a:r>
              <a:rPr lang="en-US" sz="4400" dirty="0" err="1"/>
              <a:t>Eklund</a:t>
            </a:r>
            <a:r>
              <a:rPr lang="en-US" sz="4400" dirty="0"/>
              <a:t>, K. R. (2015). Evaluating the applied use of a mental health screener: Structural validity of the Social, Academic, and Emotional Behavior Risk Screener. </a:t>
            </a:r>
            <a:r>
              <a:rPr lang="en-US" sz="4400" i="1" dirty="0"/>
              <a:t>Psychological Assessment</a:t>
            </a:r>
            <a:r>
              <a:rPr lang="en-US" sz="4400" dirty="0"/>
              <a:t>. Advance online publication. doi:10.1037/pas0000253 </a:t>
            </a:r>
          </a:p>
          <a:p>
            <a:pPr marL="742950" indent="-742950">
              <a:buFont typeface="+mj-lt"/>
              <a:buAutoNum type="arabicPeriod" startAt="14"/>
            </a:pPr>
            <a:r>
              <a:rPr lang="en-US" sz="4400" dirty="0"/>
              <a:t>Kim, E. K., Furlong, M. J., Dowdy, E., &amp; Felix, E. D., (2014). Exploring the relative contributions of the strength and distress components of dual-factor complete mental health screening. Canadian Journal of School Psychology. Advance online publication. doi:10.1177/0829573514529567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772" y="0"/>
            <a:ext cx="6198781" cy="685799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800" dirty="0"/>
              <a:t>Interested in collaborating?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400" dirty="0"/>
              <a:t>Email: </a:t>
            </a:r>
            <a:r>
              <a:rPr lang="en-US" sz="2400" dirty="0">
                <a:solidFill>
                  <a:srgbClr val="40BAD2"/>
                </a:solidFill>
              </a:rPr>
              <a:t>tonyjroberson@gmail.com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400" dirty="0"/>
              <a:t>All data, analysis code, and research report documentation is </a:t>
            </a:r>
            <a:r>
              <a:rPr lang="en-US" sz="2400" b="1" i="1" dirty="0"/>
              <a:t>freely available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40BAD2"/>
                </a:solidFill>
              </a:rPr>
              <a:t>github.com/</a:t>
            </a:r>
            <a:r>
              <a:rPr lang="en-US" sz="2400" dirty="0" err="1">
                <a:solidFill>
                  <a:srgbClr val="40BAD2"/>
                </a:solidFill>
              </a:rPr>
              <a:t>TonyRoberson</a:t>
            </a:r>
            <a:r>
              <a:rPr lang="en-US" sz="2400" dirty="0">
                <a:solidFill>
                  <a:srgbClr val="40BAD2"/>
                </a:solidFill>
              </a:rPr>
              <a:t>/Thesis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endParaRPr lang="en-US" sz="2400" dirty="0">
              <a:solidFill>
                <a:srgbClr val="40BAD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BAD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1275" y="4166241"/>
            <a:ext cx="5410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</a:t>
            </a:r>
            <a:r>
              <a:rPr lang="en-US" dirty="0">
                <a:solidFill>
                  <a:srgbClr val="40BAD2"/>
                </a:solidFill>
              </a:rPr>
              <a:t>NERD TIP 4</a:t>
            </a:r>
            <a:r>
              <a:rPr lang="en-US" dirty="0"/>
              <a:t>~ Participate in open science!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R/</a:t>
            </a:r>
            <a:r>
              <a:rPr lang="en-US" dirty="0" err="1"/>
              <a:t>RStudio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Authoria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3" y="4007470"/>
            <a:ext cx="1833562" cy="27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 and Dual-factor MH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340" y="413657"/>
            <a:ext cx="5966460" cy="6226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Increased focus on </a:t>
            </a:r>
            <a:r>
              <a:rPr lang="en-US" dirty="0">
                <a:solidFill>
                  <a:srgbClr val="40BAD2"/>
                </a:solidFill>
              </a:rPr>
              <a:t>WB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Change from focus on presence or absence of </a:t>
            </a:r>
            <a:r>
              <a:rPr lang="en-US" dirty="0">
                <a:solidFill>
                  <a:srgbClr val="C00000"/>
                </a:solidFill>
              </a:rPr>
              <a:t>PTH</a:t>
            </a:r>
          </a:p>
          <a:p>
            <a:pPr>
              <a:lnSpc>
                <a:spcPct val="200000"/>
              </a:lnSpc>
            </a:pPr>
            <a:r>
              <a:rPr lang="en-US" dirty="0"/>
              <a:t>Evidence for value of both </a:t>
            </a:r>
            <a:r>
              <a:rPr lang="en-US" dirty="0">
                <a:solidFill>
                  <a:srgbClr val="C00000"/>
                </a:solidFill>
              </a:rPr>
              <a:t>PTH</a:t>
            </a:r>
            <a:r>
              <a:rPr lang="en-US" dirty="0"/>
              <a:t> and </a:t>
            </a:r>
            <a:r>
              <a:rPr lang="en-US" dirty="0">
                <a:solidFill>
                  <a:srgbClr val="40BAD2"/>
                </a:solidFill>
              </a:rPr>
              <a:t>(S)WB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but distinct constructs varying along two dimensions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Dual-factor MH </a:t>
            </a:r>
            <a:r>
              <a:rPr lang="en-US" b="1" dirty="0"/>
              <a:t>(DFMH)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Two-continua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Bi-dimensional</a:t>
            </a:r>
          </a:p>
          <a:p>
            <a:pPr>
              <a:lnSpc>
                <a:spcPct val="200000"/>
              </a:lnSpc>
            </a:pPr>
            <a:r>
              <a:rPr lang="en-US" dirty="0"/>
              <a:t>DFMH useful in assessing youth risk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Greenspoon &amp; </a:t>
            </a:r>
            <a:r>
              <a:rPr lang="en-US" dirty="0" err="1"/>
              <a:t>Saklofske</a:t>
            </a:r>
            <a:r>
              <a:rPr lang="en-US" dirty="0"/>
              <a:t> (2001)</a:t>
            </a:r>
            <a:r>
              <a:rPr lang="en-US" baseline="30000" dirty="0"/>
              <a:t>11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err="1"/>
              <a:t>Suldo</a:t>
            </a:r>
            <a:r>
              <a:rPr lang="en-US" dirty="0"/>
              <a:t> et al. (2008; 2011)</a:t>
            </a:r>
            <a:r>
              <a:rPr lang="en-US" baseline="30000" dirty="0"/>
              <a:t>12, 13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Developing a New Screener for Youth WB: SWTRS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0" y="331470"/>
            <a:ext cx="6035040" cy="62085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More study on </a:t>
            </a:r>
            <a:r>
              <a:rPr lang="en-US" sz="2800" dirty="0">
                <a:solidFill>
                  <a:srgbClr val="40BAD2"/>
                </a:solidFill>
              </a:rPr>
              <a:t>WB</a:t>
            </a:r>
            <a:r>
              <a:rPr lang="en-US" sz="2800" dirty="0"/>
              <a:t> screening needed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Some current youth </a:t>
            </a:r>
            <a:r>
              <a:rPr lang="en-US" sz="2800" dirty="0">
                <a:solidFill>
                  <a:srgbClr val="40BAD2"/>
                </a:solidFill>
              </a:rPr>
              <a:t>WB</a:t>
            </a:r>
            <a:r>
              <a:rPr lang="en-US" sz="2800" dirty="0"/>
              <a:t> screeners: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rgbClr val="40BAD2"/>
                </a:solidFill>
              </a:rPr>
              <a:t>Positive Experiences At School Scale (PEASS)</a:t>
            </a:r>
            <a:r>
              <a:rPr lang="en-US" sz="2600" baseline="30000" dirty="0"/>
              <a:t>14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rgbClr val="40BAD2"/>
                </a:solidFill>
              </a:rPr>
              <a:t>Student Subjective Wellbeing Questionnaire (SSWQ)</a:t>
            </a:r>
            <a:r>
              <a:rPr lang="en-US" sz="2600" baseline="30000" dirty="0"/>
              <a:t>15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Self-report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School-specific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Multidimensional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Brief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40BAD2"/>
                </a:solidFill>
              </a:rPr>
              <a:t>SWTRS</a:t>
            </a:r>
            <a:r>
              <a:rPr lang="en-US" sz="2800" dirty="0"/>
              <a:t> aims to fill a gap...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Teacher-report </a:t>
            </a:r>
            <a:r>
              <a:rPr lang="en-US" sz="2600" dirty="0">
                <a:solidFill>
                  <a:srgbClr val="40BAD2"/>
                </a:solidFill>
              </a:rPr>
              <a:t>WB</a:t>
            </a:r>
            <a:r>
              <a:rPr lang="en-US" sz="2600" dirty="0"/>
              <a:t> screener for K-5</a:t>
            </a:r>
            <a:r>
              <a:rPr lang="en-US" sz="2600" baseline="30000" dirty="0"/>
              <a:t>th</a:t>
            </a:r>
            <a:r>
              <a:rPr lang="en-US" sz="2600" dirty="0"/>
              <a:t> grade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Potentially assess students too young to self-report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Increases feasibility of administration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Different underlying </a:t>
            </a:r>
            <a:r>
              <a:rPr lang="en-US" sz="2200" dirty="0">
                <a:solidFill>
                  <a:srgbClr val="40BAD2"/>
                </a:solidFill>
              </a:rPr>
              <a:t>WB</a:t>
            </a:r>
            <a:r>
              <a:rPr lang="en-US" sz="2200" dirty="0"/>
              <a:t> theory than past scales...</a:t>
            </a:r>
          </a:p>
        </p:txBody>
      </p:sp>
    </p:spTree>
    <p:extLst>
      <p:ext uri="{BB962C8B-B14F-4D97-AF65-F5344CB8AC3E}">
        <p14:creationId xmlns:p14="http://schemas.microsoft.com/office/powerpoint/2010/main" val="17682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9"/>
            <a:ext cx="2210612" cy="2294276"/>
          </a:xfrm>
        </p:spPr>
        <p:txBody>
          <a:bodyPr/>
          <a:lstStyle/>
          <a:p>
            <a:r>
              <a:rPr lang="en-US" dirty="0"/>
              <a:t>SWTRS Theory of WB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358" y="216568"/>
            <a:ext cx="5626266" cy="66414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Exploratory extension of “</a:t>
            </a:r>
            <a:r>
              <a:rPr lang="en-US" sz="2000" dirty="0">
                <a:solidFill>
                  <a:srgbClr val="40BAD2"/>
                </a:solidFill>
              </a:rPr>
              <a:t>Feeling good</a:t>
            </a:r>
            <a:r>
              <a:rPr lang="en-US" sz="2000" dirty="0"/>
              <a:t>” and “</a:t>
            </a:r>
            <a:r>
              <a:rPr lang="en-US" sz="2000" dirty="0">
                <a:solidFill>
                  <a:srgbClr val="40BAD2"/>
                </a:solidFill>
              </a:rPr>
              <a:t>Functioning well</a:t>
            </a:r>
            <a:r>
              <a:rPr lang="en-US" sz="2000" dirty="0"/>
              <a:t>” (</a:t>
            </a:r>
            <a:r>
              <a:rPr lang="en-US" sz="2000" dirty="0">
                <a:solidFill>
                  <a:srgbClr val="40BAD2"/>
                </a:solidFill>
              </a:rPr>
              <a:t>FG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40BAD2"/>
                </a:solidFill>
              </a:rPr>
              <a:t>FW</a:t>
            </a:r>
            <a:r>
              <a:rPr lang="en-US" sz="2000" dirty="0"/>
              <a:t>) model of </a:t>
            </a:r>
            <a:r>
              <a:rPr lang="en-US" sz="2000" dirty="0">
                <a:solidFill>
                  <a:srgbClr val="40BAD2"/>
                </a:solidFill>
              </a:rPr>
              <a:t>WB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Validation evidence has only come from self-report</a:t>
            </a:r>
            <a:r>
              <a:rPr lang="en-US" sz="1800" baseline="30000" dirty="0"/>
              <a:t>16</a:t>
            </a:r>
            <a:endParaRPr lang="en-US" sz="1800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Using broader definition of </a:t>
            </a:r>
            <a:r>
              <a:rPr lang="en-US" sz="1800" dirty="0">
                <a:solidFill>
                  <a:srgbClr val="40BAD2"/>
                </a:solidFill>
              </a:rPr>
              <a:t>FG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>
                <a:solidFill>
                  <a:srgbClr val="40BAD2"/>
                </a:solidFill>
              </a:rPr>
              <a:t>FW</a:t>
            </a:r>
            <a:r>
              <a:rPr lang="en-US" sz="1800" dirty="0"/>
              <a:t> to test its worth with teacher-report</a:t>
            </a:r>
          </a:p>
          <a:p>
            <a:pPr lvl="1">
              <a:lnSpc>
                <a:spcPct val="200000"/>
              </a:lnSpc>
              <a:spcAft>
                <a:spcPts val="1200"/>
              </a:spcAft>
            </a:pPr>
            <a:r>
              <a:rPr lang="en-US" sz="1800" dirty="0"/>
              <a:t>Focus on observable classes of behavior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sz="1600" b="1" dirty="0"/>
              <a:t>“Excitement” </a:t>
            </a:r>
            <a:r>
              <a:rPr lang="en-US" sz="1600" dirty="0"/>
              <a:t>is </a:t>
            </a:r>
            <a:r>
              <a:rPr lang="en-US" sz="1600" dirty="0">
                <a:solidFill>
                  <a:srgbClr val="40BAD2"/>
                </a:solidFill>
              </a:rPr>
              <a:t>acceptable</a:t>
            </a:r>
            <a:r>
              <a:rPr lang="en-US" sz="1600" dirty="0"/>
              <a:t> as there are commonly recognized public behaviors that indicate its presence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sz="1600" b="1" dirty="0"/>
              <a:t>“Life satisfaction” </a:t>
            </a:r>
            <a:r>
              <a:rPr lang="en-US" sz="1600" dirty="0">
                <a:solidFill>
                  <a:srgbClr val="C00000"/>
                </a:solidFill>
              </a:rPr>
              <a:t>not acceptable </a:t>
            </a:r>
            <a:r>
              <a:rPr lang="en-US" sz="1600" dirty="0"/>
              <a:t>as it requires much higher level of inference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Broadly aligns with traditional </a:t>
            </a:r>
            <a:r>
              <a:rPr lang="en-US" sz="1800" dirty="0" err="1"/>
              <a:t>psychodiagnostic</a:t>
            </a:r>
            <a:r>
              <a:rPr lang="en-US" sz="1800" dirty="0"/>
              <a:t> view of MH</a:t>
            </a:r>
            <a:r>
              <a:rPr lang="en-US" sz="1800" baseline="30000" dirty="0"/>
              <a:t>17</a:t>
            </a:r>
            <a:endParaRPr lang="en-US" sz="1600" dirty="0"/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sz="1400" dirty="0"/>
              <a:t>Depression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2968089"/>
            <a:ext cx="2721430" cy="37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912440" cy="545163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Two latent factors comprise </a:t>
            </a:r>
            <a:r>
              <a:rPr lang="en-US" sz="2400" dirty="0">
                <a:solidFill>
                  <a:srgbClr val="40BAD2"/>
                </a:solidFill>
              </a:rPr>
              <a:t>WB</a:t>
            </a:r>
            <a:r>
              <a:rPr lang="en-US" sz="2400" dirty="0"/>
              <a:t> screener item pool: 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rgbClr val="40BAD2"/>
                </a:solidFill>
              </a:rPr>
              <a:t>feeling good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40BAD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rgbClr val="40BAD2"/>
                </a:solidFill>
              </a:rPr>
              <a:t>functioning well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Factors would show technical adequacy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Small to moderate correlations with </a:t>
            </a:r>
            <a:r>
              <a:rPr lang="en-US" sz="2400" dirty="0">
                <a:solidFill>
                  <a:srgbClr val="C00000"/>
                </a:solidFill>
              </a:rPr>
              <a:t>PTH</a:t>
            </a:r>
            <a:r>
              <a:rPr lang="en-US" sz="2400" dirty="0"/>
              <a:t> measures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40BAD2"/>
                </a:solidFill>
              </a:rPr>
              <a:t>WB</a:t>
            </a:r>
            <a:r>
              <a:rPr lang="en-US" sz="2400" dirty="0"/>
              <a:t> items strong predictors of concurrent school outcomes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40BAD2"/>
                </a:solidFill>
              </a:rPr>
              <a:t>WB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C00000"/>
                </a:solidFill>
              </a:rPr>
              <a:t>PTH</a:t>
            </a:r>
            <a:r>
              <a:rPr lang="en-US" sz="2400" dirty="0"/>
              <a:t> better predictor than </a:t>
            </a:r>
            <a:r>
              <a:rPr lang="en-US" sz="2400" dirty="0">
                <a:solidFill>
                  <a:srgbClr val="C00000"/>
                </a:solidFill>
              </a:rPr>
              <a:t>PTH </a:t>
            </a:r>
            <a:r>
              <a:rPr lang="en-US" sz="2400" dirty="0"/>
              <a:t>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10797</TotalTime>
  <Words>3836</Words>
  <Application>Microsoft Office PowerPoint</Application>
  <PresentationFormat>On-screen Show (4:3)</PresentationFormat>
  <Paragraphs>427</Paragraphs>
  <Slides>51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Corbel</vt:lpstr>
      <vt:lpstr>Wingdings</vt:lpstr>
      <vt:lpstr>Wingdings 2</vt:lpstr>
      <vt:lpstr>Frame</vt:lpstr>
      <vt:lpstr>How Teachers See Student Wellbeing at School: Developing the SWTRS </vt:lpstr>
      <vt:lpstr>Introduction</vt:lpstr>
      <vt:lpstr>Youth Mental Health</vt:lpstr>
      <vt:lpstr>The Public Health Model</vt:lpstr>
      <vt:lpstr>Universal MH Screening</vt:lpstr>
      <vt:lpstr>WB and Dual-factor MH</vt:lpstr>
      <vt:lpstr>Developing a New Screener for Youth WB: SWTRS</vt:lpstr>
      <vt:lpstr>SWTRS Theory of WB</vt:lpstr>
      <vt:lpstr>Hypotheses</vt:lpstr>
      <vt:lpstr>Method</vt:lpstr>
      <vt:lpstr>Participants: Teachers</vt:lpstr>
      <vt:lpstr>Student Demographics</vt:lpstr>
      <vt:lpstr>Measures: SWTRS</vt:lpstr>
      <vt:lpstr>Measures: SIBS/SEBS</vt:lpstr>
      <vt:lpstr>SIBS/SEBS Descriptives</vt:lpstr>
      <vt:lpstr>Concurrent School Outcomes</vt:lpstr>
      <vt:lpstr>Concurrent Outcome Variable Descriptives </vt:lpstr>
      <vt:lpstr>Item Pool Creation Procedure</vt:lpstr>
      <vt:lpstr>Expert Review</vt:lpstr>
      <vt:lpstr>Expert Review cont.</vt:lpstr>
      <vt:lpstr>Data Collection</vt:lpstr>
      <vt:lpstr>Preliminary Analyses</vt:lpstr>
      <vt:lpstr>SWTRS Latent Structure</vt:lpstr>
      <vt:lpstr>SWTRS Latent Structure cont.</vt:lpstr>
      <vt:lpstr>SWTRS Scales Descriptive Statistics</vt:lpstr>
      <vt:lpstr>SWTRS Construct Validity</vt:lpstr>
      <vt:lpstr>SWTRS Concurrent and Incremental Validity</vt:lpstr>
      <vt:lpstr>Results</vt:lpstr>
      <vt:lpstr>SWTRS Latent Structure</vt:lpstr>
      <vt:lpstr>SWTRS Latent Structure cont.</vt:lpstr>
      <vt:lpstr>SWTRS Latent Structure cont.</vt:lpstr>
      <vt:lpstr>EFA Pattern Matrix for Final Three-Factor SWTRS Measurement Model</vt:lpstr>
      <vt:lpstr>PowerPoint Presentation</vt:lpstr>
      <vt:lpstr>SWTRS Construct Validity</vt:lpstr>
      <vt:lpstr>Time On-Task</vt:lpstr>
      <vt:lpstr>Math Performance</vt:lpstr>
      <vt:lpstr>ELA Performance</vt:lpstr>
      <vt:lpstr>Absences</vt:lpstr>
      <vt:lpstr>Discussion</vt:lpstr>
      <vt:lpstr>Goals</vt:lpstr>
      <vt:lpstr>Structural Validity</vt:lpstr>
      <vt:lpstr>Structural Validity cont.</vt:lpstr>
      <vt:lpstr>Structural Validity cont.</vt:lpstr>
      <vt:lpstr>Concurrent Validity</vt:lpstr>
      <vt:lpstr>Incremental Validity</vt:lpstr>
      <vt:lpstr>Limitations</vt:lpstr>
      <vt:lpstr>Future Directions</vt:lpstr>
      <vt:lpstr>Conclusions</vt:lpstr>
      <vt:lpstr>References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development and validation of the Student Wellbeing Teacher-Report Scale</dc:title>
  <dc:creator>Tony</dc:creator>
  <cp:lastModifiedBy>Tony</cp:lastModifiedBy>
  <cp:revision>254</cp:revision>
  <dcterms:created xsi:type="dcterms:W3CDTF">2015-11-22T21:47:14Z</dcterms:created>
  <dcterms:modified xsi:type="dcterms:W3CDTF">2017-02-23T20:15:54Z</dcterms:modified>
</cp:coreProperties>
</file>