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iWkSr+J+quMg2OCz2lJHWbhtYe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a1287d29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ca1287d2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311700" y="190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Unique Buildings by Disadvantaged Community (DAC) Indicator</a:t>
            </a:r>
            <a:endParaRPr sz="2000"/>
          </a:p>
        </p:txBody>
      </p:sp>
      <p:sp>
        <p:nvSpPr>
          <p:cNvPr id="55" name="Google Shape;55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069" y="847166"/>
            <a:ext cx="6901862" cy="371188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311700" y="4752295"/>
            <a:ext cx="33660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(Non-Disadvantaged Community), Yes (Disadvantaged Community)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190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Unique Buildings by DAC Indicator and Building Size Category</a:t>
            </a:r>
            <a:endParaRPr sz="2000"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069" y="896672"/>
            <a:ext cx="6901862" cy="387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190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Unique Buildings by DAC Indicator and Building Wave</a:t>
            </a:r>
            <a:endParaRPr sz="2000"/>
          </a:p>
        </p:txBody>
      </p: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069" y="896670"/>
            <a:ext cx="6901862" cy="3903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190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Histogram of CalEnviroScreen Scores </a:t>
            </a:r>
            <a:endParaRPr sz="2000"/>
          </a:p>
        </p:txBody>
      </p:sp>
      <p:sp>
        <p:nvSpPr>
          <p:cNvPr id="77" name="Google Shape;7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069" y="979380"/>
            <a:ext cx="6901862" cy="3738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a1287d29c_0_0"/>
          <p:cNvSpPr txBox="1"/>
          <p:nvPr>
            <p:ph type="title"/>
          </p:nvPr>
        </p:nvSpPr>
        <p:spPr>
          <a:xfrm>
            <a:off x="311700" y="190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Top Property Types in Disadvantaged Communities (Top 15 included)</a:t>
            </a:r>
            <a:endParaRPr sz="2000"/>
          </a:p>
        </p:txBody>
      </p:sp>
      <p:sp>
        <p:nvSpPr>
          <p:cNvPr id="84" name="Google Shape;84;gca1287d29c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gca1287d29c_0_0"/>
          <p:cNvPicPr preferRelativeResize="0"/>
          <p:nvPr/>
        </p:nvPicPr>
        <p:blipFill rotWithShape="1">
          <a:blip r:embed="rId3">
            <a:alphaModFix/>
          </a:blip>
          <a:srcRect b="8963" l="0" r="0" t="8955"/>
          <a:stretch/>
        </p:blipFill>
        <p:spPr>
          <a:xfrm>
            <a:off x="311700" y="821627"/>
            <a:ext cx="8301300" cy="4088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311700" y="190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Top Property Types in Disadvantaged Communities (Top 30 included)</a:t>
            </a:r>
            <a:endParaRPr sz="2000"/>
          </a:p>
        </p:txBody>
      </p:sp>
      <p:sp>
        <p:nvSpPr>
          <p:cNvPr id="91" name="Google Shape;9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012" y="979380"/>
            <a:ext cx="7590864" cy="3738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311700" y="190325"/>
            <a:ext cx="8520600" cy="4785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Census Tract Map</a:t>
            </a:r>
            <a:endParaRPr sz="2000"/>
          </a:p>
        </p:txBody>
      </p:sp>
      <p:sp>
        <p:nvSpPr>
          <p:cNvPr id="98" name="Google Shape;9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231" y="668896"/>
            <a:ext cx="5591538" cy="41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311700" y="190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Census Tract Map (Disadvantaged Communities)</a:t>
            </a:r>
            <a:endParaRPr sz="2000"/>
          </a:p>
        </p:txBody>
      </p:sp>
      <p:sp>
        <p:nvSpPr>
          <p:cNvPr id="105" name="Google Shape;10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118" y="741365"/>
            <a:ext cx="4988845" cy="3738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7"/>
          <p:cNvSpPr txBox="1"/>
          <p:nvPr/>
        </p:nvSpPr>
        <p:spPr>
          <a:xfrm>
            <a:off x="311700" y="843867"/>
            <a:ext cx="278784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Five Census Tracts visibly indicated contain the largest concentrations of unique buildings for the subset of all unique buildings within a DAC.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Census Tracts are as follows: </a:t>
            </a:r>
            <a:endParaRPr/>
          </a:p>
          <a:p>
            <a:pPr indent="-18288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romanLcPeriod"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6037206031 with 233 unique buildings</a:t>
            </a:r>
            <a:endParaRPr/>
          </a:p>
          <a:p>
            <a:pPr indent="-18288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romanLcPeriod"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6037226002 with 145 unique buildings</a:t>
            </a:r>
            <a:endParaRPr/>
          </a:p>
          <a:p>
            <a:pPr indent="-18288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romanLcPeriod"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6037980028 with 140 unique buildings</a:t>
            </a:r>
            <a:endParaRPr/>
          </a:p>
          <a:p>
            <a:pPr indent="-18288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romanLcPeriod"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6037207301 with 112 unique buildings</a:t>
            </a:r>
            <a:endParaRPr/>
          </a:p>
          <a:p>
            <a:pPr indent="-18288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romanLcPeriod"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6037292000 with 86 unique buildings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remainder of the census tracts in Disadvantaged Communities contain between 1 to 73 unique building observations each.</a:t>
            </a:r>
            <a:endParaRPr/>
          </a:p>
          <a:p>
            <a:pPr indent="-1206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311700" y="190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Census Tract Map (Non-Disadvantaged Communities)</a:t>
            </a:r>
            <a:endParaRPr sz="2000"/>
          </a:p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0542" y="763025"/>
            <a:ext cx="5001916" cy="374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8"/>
          <p:cNvSpPr txBox="1"/>
          <p:nvPr/>
        </p:nvSpPr>
        <p:spPr>
          <a:xfrm>
            <a:off x="311700" y="843867"/>
            <a:ext cx="278784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Five Census Tracts visibly indicated contain the largest concentrations of unique buildings for the subset of all unique buildings not within a DAC.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Census Tracts are as follows: </a:t>
            </a:r>
            <a:endParaRPr/>
          </a:p>
          <a:p>
            <a:pPr indent="-18288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romanLcPeriod"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6037113303 with 147 unique buildings</a:t>
            </a:r>
            <a:endParaRPr/>
          </a:p>
          <a:p>
            <a:pPr indent="-18288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romanLcPeriod"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6037207710 with 116 unique buildings</a:t>
            </a:r>
            <a:endParaRPr/>
          </a:p>
          <a:p>
            <a:pPr indent="-18288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romanLcPeriod"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6037113421 with 102 unique buildings</a:t>
            </a:r>
            <a:endParaRPr/>
          </a:p>
          <a:p>
            <a:pPr indent="-18288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romanLcPeriod"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6037113237 with 98 unique buildings</a:t>
            </a:r>
            <a:endParaRPr/>
          </a:p>
          <a:p>
            <a:pPr indent="-18288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romanLcPeriod"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6037207900 with 92 unique buildings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remainder of the census tracts in Non-Disadvantaged Communities contain between 1 to 78 unique building observations each.</a:t>
            </a:r>
            <a:endParaRPr/>
          </a:p>
          <a:p>
            <a:pPr indent="-1206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