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 comment</a:t>
            </a:r>
          </a:p>
        </p:txBody>
      </p:sp>
      <p:sp>
        <p:nvSpPr>
          <p:cNvPr id="3" name="Subtitle 2"/>
          <p:cNvSpPr>
            <a:spLocks noGrp="1"/>
          </p:cNvSpPr>
          <p:nvPr>
            <p:ph type="subTitle" idx="1"/>
          </p:nvPr>
        </p:nvSpPr>
        <p:spPr/>
        <p:txBody>
          <a:bodyPr/>
          <a:lstStyle/>
          <a:p>
            <a:r>
              <a:t>no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t>
            </a:r>
          </a:p>
        </p:txBody>
      </p:sp>
      <p:pic>
        <p:nvPicPr>
          <p:cNvPr id="3" name="Picture Placeholder 2" descr="26.png"/>
          <p:cNvPicPr>
            <a:picLocks noGrp="1" noChangeAspect="1"/>
          </p:cNvPicPr>
          <p:nvPr>
            <p:ph type="pic" idx="1"/>
          </p:nvPr>
        </p:nvPicPr>
        <p:blipFill>
          <a:blip r:embed="rId2"/>
          <a:srcRect l="1782" r="1782"/>
          <a:stretch>
            <a:fillRect/>
          </a:stretch>
        </p:blipFill>
        <p:spPr/>
      </p:pic>
      <p:sp>
        <p:nvSpPr>
          <p:cNvPr id="4" name="Text Placeholder 3"/>
          <p:cNvSpPr>
            <a:spLocks noGrp="1"/>
          </p:cNvSpPr>
          <p:nvPr>
            <p:ph type="body" idx="2" sz="half"/>
          </p:nvPr>
        </p:nvSpPr>
        <p:spPr/>
        <p:txBody>
          <a:bodyPr/>
          <a:lstStyle/>
          <a:p>
            <a: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Functions:</a:t>
            </a:r>
          </a:p>
        </p:txBody>
      </p:sp>
      <p:sp>
        <p:nvSpPr>
          <p:cNvPr id="3" name="Content Placeholder 2"/>
          <p:cNvSpPr>
            <a:spLocks noGrp="1"/>
          </p:cNvSpPr>
          <p:nvPr>
            <p:ph idx="1"/>
          </p:nvPr>
        </p:nvSpPr>
        <p:spPr/>
        <p:txBody>
          <a:bodyPr/>
          <a:lstStyle/>
          <a:p>
            <a:r>
              <a:t>The goal of this chapter is to ensure that you begin your calculus journey  fully equipped with the tools you will need. Here, you will see the entire  cast of functions needed for calculus, which includes polynomials,  rational functions, algebraic functions, exponential and logarithmic  functions, and the trigonometric functions, along with their inverses. It is  imperative that you work hard to master the ideas in this chapter and  refer to it when questions arise.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 of Functions:</a:t>
            </a:r>
          </a:p>
        </p:txBody>
      </p:sp>
      <p:sp>
        <p:nvSpPr>
          <p:cNvPr id="3" name="Content Placeholder 2"/>
          <p:cNvSpPr>
            <a:spLocks noGrp="1"/>
          </p:cNvSpPr>
          <p:nvPr>
            <p:ph idx="1"/>
          </p:nvPr>
        </p:nvSpPr>
        <p:spPr/>
        <p:txBody>
          <a:bodyPr/>
          <a:lstStyle/>
          <a:p>
            <a:r>
              <a:t>The  graph  of a function  f  is the set of all points 1 x ,  y 2 in the  xy -plane that satisfy the equation  y  =  f  1 x 2. Calculus is  the study of functions, and because we use functions to describe the  world around us, calculus is a universal language for human inquiry  The  independent variable  is the variable associated with the domain;  the  dependent variable  belongs to the range. Similarly, 2 is the argument in  f  122 and  x 2 + 4 is the argument in  f  1 x 2 +  42.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Limits:</a:t>
            </a:r>
          </a:p>
        </p:txBody>
      </p:sp>
      <p:sp>
        <p:nvSpPr>
          <p:cNvPr id="3" name="Content Placeholder 2"/>
          <p:cNvSpPr>
            <a:spLocks noGrp="1"/>
          </p:cNvSpPr>
          <p:nvPr>
            <p:ph idx="1"/>
          </p:nvPr>
        </p:nvSpPr>
        <p:spPr/>
        <p:txBody>
          <a:bodyPr/>
          <a:lstStyle/>
          <a:p>
            <a:r>
              <a:t> As the chapter progresses, we build more rigor into the definition of the  limit, and we examine the different ways in which limits exist or fail to  exist. Derivatives enable us to talk about the  instantaneous rate of change of a function, which, in turn, leads to  concepts such as velocity and acceleration, population growth rates,  marginal cost, and flow rates.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Idea of Limits:</a:t>
            </a:r>
          </a:p>
        </p:txBody>
      </p:sp>
      <p:sp>
        <p:nvSpPr>
          <p:cNvPr id="3" name="Content Placeholder 2"/>
          <p:cNvSpPr>
            <a:spLocks noGrp="1"/>
          </p:cNvSpPr>
          <p:nvPr>
            <p:ph idx="1"/>
          </p:nvPr>
        </p:nvSpPr>
        <p:spPr/>
        <p:txBody>
          <a:bodyPr/>
          <a:lstStyle/>
          <a:p>
            <a:r>
              <a:t>This brief opening section illustrates how limits arise in two seemingly  unrelated problems: finding the instantaneous velocity of a moving  object and finding the slope of a line tangent to a curve. These two  problems provide important insights into limits, and they reappear in  various forms throughout the book.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Velocity:</a:t>
            </a:r>
          </a:p>
        </p:txBody>
      </p:sp>
      <p:sp>
        <p:nvSpPr>
          <p:cNvPr id="3" name="Content Placeholder 2"/>
          <p:cNvSpPr>
            <a:spLocks noGrp="1"/>
          </p:cNvSpPr>
          <p:nvPr>
            <p:ph idx="1"/>
          </p:nvPr>
        </p:nvSpPr>
        <p:spPr/>
        <p:txBody>
          <a:bodyPr/>
          <a:lstStyle/>
          <a:p>
            <a:r>
              <a:t>Suppose you want to calculate your average velocity as you travel along  a straight highway. If you pass milepost 100 at noon and milepost 130 at  12:30 p.m., you travel 30 mi in a halfhour, so your average velocity over  this time interval is 130 mi2&gt;10.5 hr2 = 60 mi&gt;hr. By contrast, even  though your average velocity may be 60 mi&gt; hr, it’s almost certain that  your instantaneous velocity, the speed indicated by the speedometer,  varies from one moment to the next.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Techniques for Computing Limits:</a:t>
            </a:r>
          </a:p>
        </p:txBody>
      </p:sp>
      <p:sp>
        <p:nvSpPr>
          <p:cNvPr id="3" name="Content Placeholder 2"/>
          <p:cNvSpPr>
            <a:spLocks noGrp="1"/>
          </p:cNvSpPr>
          <p:nvPr>
            <p:ph idx="1"/>
          </p:nvPr>
        </p:nvSpPr>
        <p:spPr/>
        <p:txBody>
          <a:bodyPr/>
          <a:lstStyle/>
          <a:p>
            <a:r>
              <a:t>Graphical and numerical techniques for estimating limits, like those  presented in the previous section, provide intuition about limits. These  techniques, however, occasionally lead to incorrect results. Therefore,  we turn our attention to analytical methods for evaluating limits  precisely.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Infinite Limits:</a:t>
            </a:r>
          </a:p>
        </p:txBody>
      </p:sp>
      <p:sp>
        <p:nvSpPr>
          <p:cNvPr id="3" name="Content Placeholder 2"/>
          <p:cNvSpPr>
            <a:spLocks noGrp="1"/>
          </p:cNvSpPr>
          <p:nvPr>
            <p:ph idx="1"/>
          </p:nvPr>
        </p:nvSpPr>
        <p:spPr/>
        <p:txBody>
          <a:bodyPr/>
          <a:lstStyle/>
          <a:p>
            <a:r>
              <a:t>The  other type of limit, known as a limit at infinity, occurs when the  independent variable x increases or decreases without bound.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Precise Definitions of Limits:</a:t>
            </a:r>
          </a:p>
        </p:txBody>
      </p:sp>
      <p:sp>
        <p:nvSpPr>
          <p:cNvPr id="3" name="Content Placeholder 2"/>
          <p:cNvSpPr>
            <a:spLocks noGrp="1"/>
          </p:cNvSpPr>
          <p:nvPr>
            <p:ph idx="1"/>
          </p:nvPr>
        </p:nvSpPr>
        <p:spPr/>
        <p:txBody>
          <a:bodyPr/>
          <a:lstStyle/>
          <a:p>
            <a:r>
              <a:t>The limit definitions already encountered in this chapter are adequate for  most elementary limits. However, some of the terminology used, such as  sufficiently close  and  arbitrarily large , needs clarification. The goal of  this section is to give limits a solid mathematical foundation by  transforming the previous limit definitions into precise mathematical  statements.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t>
            </a:r>
          </a:p>
        </p:txBody>
      </p:sp>
      <p:pic>
        <p:nvPicPr>
          <p:cNvPr id="3" name="Picture Placeholder 2" descr="33.png"/>
          <p:cNvPicPr>
            <a:picLocks noGrp="1" noChangeAspect="1"/>
          </p:cNvPicPr>
          <p:nvPr>
            <p:ph type="pic" idx="1"/>
          </p:nvPr>
        </p:nvPicPr>
        <p:blipFill>
          <a:blip r:embed="rId2"/>
          <a:srcRect l="5556" r="5556"/>
          <a:stretch>
            <a:fillRect/>
          </a:stretch>
        </p:blipFill>
        <p:spPr/>
      </p:pic>
      <p:sp>
        <p:nvSpPr>
          <p:cNvPr id="4" name="Text Placeholder 3"/>
          <p:cNvSpPr>
            <a:spLocks noGrp="1"/>
          </p:cNvSpPr>
          <p:nvPr>
            <p:ph type="body" idx="2" sz="half"/>
          </p:nvPr>
        </p:nvSpPr>
        <p:spPr/>
        <p:txBody>
          <a:bodyPr/>
          <a:lstStyle/>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Preface:</a:t>
            </a:r>
          </a:p>
        </p:txBody>
      </p:sp>
      <p:sp>
        <p:nvSpPr>
          <p:cNvPr id="3" name="Content Placeholder 2"/>
          <p:cNvSpPr>
            <a:spLocks noGrp="1"/>
          </p:cNvSpPr>
          <p:nvPr>
            <p:ph idx="1"/>
          </p:nvPr>
        </p:nvSpPr>
        <p:spPr/>
        <p:txBody>
          <a:bodyPr/>
          <a:lstStyle/>
          <a:p>
            <a:r>
              <a:t>It contains an entire chapter  devoted to differential equations and complete sections on Newton’s  method, surface area of solids of revolution, hyperbolic functions, and  integration strategies. This book is an extended version of  Calculus: Early  Transcendentals  by the same authors. This textbook supports a three-semester or four-quarter calculus  sequence typically taken by students in mathematics, engineering, and  the natural sciences.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Derivatives:</a:t>
            </a:r>
          </a:p>
        </p:txBody>
      </p:sp>
      <p:sp>
        <p:nvSpPr>
          <p:cNvPr id="3" name="Content Placeholder 2"/>
          <p:cNvSpPr>
            <a:spLocks noGrp="1"/>
          </p:cNvSpPr>
          <p:nvPr>
            <p:ph idx="1"/>
          </p:nvPr>
        </p:nvSpPr>
        <p:spPr/>
        <p:txBody>
          <a:bodyPr/>
          <a:lstStyle/>
          <a:p>
            <a:r>
              <a:t>The derivative of   f  is another function,  denoted  f  _, which gives the changing slope of the curve  y  =  f  1 x 2.  Equivalently, the derivative of  f  gives the  instantaneous rate of change of  f  at points in the domain.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t>
            </a:r>
          </a:p>
        </p:txBody>
      </p:sp>
      <p:pic>
        <p:nvPicPr>
          <p:cNvPr id="3" name="Picture Placeholder 2" descr="36.png"/>
          <p:cNvPicPr>
            <a:picLocks noGrp="1" noChangeAspect="1"/>
          </p:cNvPicPr>
          <p:nvPr>
            <p:ph type="pic" idx="1"/>
          </p:nvPr>
        </p:nvPicPr>
        <p:blipFill>
          <a:blip r:embed="rId2"/>
          <a:srcRect t="730" b="730"/>
          <a:stretch>
            <a:fillRect/>
          </a:stretch>
        </p:blipFill>
        <p:spPr/>
      </p:pic>
      <p:sp>
        <p:nvSpPr>
          <p:cNvPr id="4" name="Text Placeholder 3"/>
          <p:cNvSpPr>
            <a:spLocks noGrp="1"/>
          </p:cNvSpPr>
          <p:nvPr>
            <p:ph type="body" idx="2" sz="half"/>
          </p:nvPr>
        </p:nvSpPr>
        <p:spPr/>
        <p:txBody>
          <a:bodyPr/>
          <a:lstStyle/>
          <a:p>
            <a:r>
              <a:t>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Introducing the Derivative:</a:t>
            </a:r>
          </a:p>
        </p:txBody>
      </p:sp>
      <p:sp>
        <p:nvSpPr>
          <p:cNvPr id="3" name="Content Placeholder 2"/>
          <p:cNvSpPr>
            <a:spLocks noGrp="1"/>
          </p:cNvSpPr>
          <p:nvPr>
            <p:ph idx="1"/>
          </p:nvPr>
        </p:nvSpPr>
        <p:spPr/>
        <p:txBody>
          <a:bodyPr/>
          <a:lstStyle/>
          <a:p>
            <a:r>
              <a:t>If a curve represents the trajectory  of a moving object, the line tangent to the curve at a point gives the  direction of motion at that point.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Integration:</a:t>
            </a:r>
          </a:p>
        </p:txBody>
      </p:sp>
      <p:sp>
        <p:nvSpPr>
          <p:cNvPr id="3" name="Content Placeholder 2"/>
          <p:cNvSpPr>
            <a:spLocks noGrp="1"/>
          </p:cNvSpPr>
          <p:nvPr>
            <p:ph idx="1"/>
          </p:nvPr>
        </p:nvSpPr>
        <p:spPr/>
        <p:txBody>
          <a:bodyPr/>
          <a:lstStyle/>
          <a:p>
            <a:r>
              <a:t>In this chapter, we  develop key properties of definite integrals, investigate a few of their  many applications, and present the first of several powerful techniques  for evaluating definite integrals.  Many would argue that this chapter is the cornerstone of calculus  because it explains the relationship between the two processes of  calculus: differentiation and integration.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Integration:</a:t>
            </a:r>
          </a:p>
        </p:txBody>
      </p:sp>
      <p:sp>
        <p:nvSpPr>
          <p:cNvPr id="3" name="Content Placeholder 2"/>
          <p:cNvSpPr>
            <a:spLocks noGrp="1"/>
          </p:cNvSpPr>
          <p:nvPr>
            <p:ph idx="1"/>
          </p:nvPr>
        </p:nvSpPr>
        <p:spPr/>
        <p:txBody>
          <a:bodyPr/>
          <a:lstStyle/>
          <a:p>
            <a:r>
              <a:t>Next, we  explore some rich geometric applications of integration: computing the  area of regions bounded by several curves, the volume and surface area  of three-dimensional solids, and the length of curves.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Velocity and Net Change:</a:t>
            </a:r>
          </a:p>
        </p:txBody>
      </p:sp>
      <p:sp>
        <p:nvSpPr>
          <p:cNvPr id="3" name="Content Placeholder 2"/>
          <p:cNvSpPr>
            <a:spLocks noGrp="1"/>
          </p:cNvSpPr>
          <p:nvPr>
            <p:ph idx="1"/>
          </p:nvPr>
        </p:nvSpPr>
        <p:spPr/>
        <p:txBody>
          <a:bodyPr/>
          <a:lstStyle/>
          <a:p>
            <a:r>
              <a:t>Once we relate velocity and  position through integration, we can make analogous observations about  a variety of other practical problems, which include fluid flow,  population growth, manufacturing costs, and production and  consumption of natural resources.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Integration Techniques:</a:t>
            </a:r>
          </a:p>
        </p:txBody>
      </p:sp>
      <p:sp>
        <p:nvSpPr>
          <p:cNvPr id="3" name="Content Placeholder 2"/>
          <p:cNvSpPr>
            <a:spLocks noGrp="1"/>
          </p:cNvSpPr>
          <p:nvPr>
            <p:ph idx="1"/>
          </p:nvPr>
        </p:nvSpPr>
        <p:spPr/>
        <p:txBody>
          <a:bodyPr/>
          <a:lstStyle/>
          <a:p>
            <a:r>
              <a:t>For this reason, we also introduce table-based methods, which are  used to evaluate many indefinite integrals, and computer-based methods  for approximating definite integrals. Taken altogether, these  analytical methods (pencil-and-paper methods) greatly enlarge the  collection of integrals that we can evaluate.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Pedagogical Features:</a:t>
            </a:r>
          </a:p>
        </p:txBody>
      </p:sp>
      <p:sp>
        <p:nvSpPr>
          <p:cNvPr id="3" name="Content Placeholder 2"/>
          <p:cNvSpPr>
            <a:spLocks noGrp="1"/>
          </p:cNvSpPr>
          <p:nvPr>
            <p:ph idx="1"/>
          </p:nvPr>
        </p:nvSpPr>
        <p:spPr/>
        <p:txBody>
          <a:bodyPr/>
          <a:lstStyle/>
          <a:p>
            <a:r>
              <a:t> linked directly to a block of  Basic Skills  exercises via  Related Exercises  references at the end of the example solution,  Further Explorations  exercises expand on the  Basic Skills  exercises by challenging students to  think creatively and to generalize newly acquired skills,  Applications  exercises connect skills developed in previous exercises to applications  and modeling problems that demonstrate the power and utility of  calculus,  Additional Exercises  are generally the most difficult and  challenging problems; they include proofs of results cited in the  narrative, Each chapter concludes with a comprehensive set of  Review  Exercises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Quick Check and Margin Notes:</a:t>
            </a:r>
          </a:p>
        </p:txBody>
      </p:sp>
      <p:sp>
        <p:nvSpPr>
          <p:cNvPr id="3" name="Content Placeholder 2"/>
          <p:cNvSpPr>
            <a:spLocks noGrp="1"/>
          </p:cNvSpPr>
          <p:nvPr>
            <p:ph idx="1"/>
          </p:nvPr>
        </p:nvSpPr>
        <p:spPr/>
        <p:txBody>
          <a:bodyPr/>
          <a:lstStyle/>
          <a:p>
            <a:r>
              <a:t>The narrative is interspersed with  Quick Check  questions that encourage  students to read with pencil in hand.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Guided Projects:</a:t>
            </a:r>
          </a:p>
        </p:txBody>
      </p:sp>
      <p:sp>
        <p:nvSpPr>
          <p:cNvPr id="3" name="Content Placeholder 2"/>
          <p:cNvSpPr>
            <a:spLocks noGrp="1"/>
          </p:cNvSpPr>
          <p:nvPr>
            <p:ph idx="1"/>
          </p:nvPr>
        </p:nvSpPr>
        <p:spPr/>
        <p:txBody>
          <a:bodyPr/>
          <a:lstStyle/>
          <a:p>
            <a:r>
              <a:t>These projects allow students to work in a directed, step-by- step fashion, with various objectives: to carry out extended calculations,  to derive physical models, to explore related theoretical topics, or to  investigate new applications of calculus.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a:t>
            </a:r>
          </a:p>
        </p:txBody>
      </p:sp>
      <p:sp>
        <p:nvSpPr>
          <p:cNvPr id="3" name="Content Placeholder 2"/>
          <p:cNvSpPr>
            <a:spLocks noGrp="1"/>
          </p:cNvSpPr>
          <p:nvPr>
            <p:ph idx="1"/>
          </p:nvPr>
        </p:nvSpPr>
        <p:spPr/>
        <p:txBody>
          <a:bodyPr/>
          <a:lstStyle/>
          <a:p>
            <a:r>
              <a:t>Throughout the book, exercises marked with T  indicate that the use of technology— ranging from plotting a function  with a graphing calculator to carrying out a calculation using a computer  algebra system—may be needed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eBook with Interactive Figures:</a:t>
            </a:r>
          </a:p>
        </p:txBody>
      </p:sp>
      <p:sp>
        <p:nvSpPr>
          <p:cNvPr id="3" name="Content Placeholder 2"/>
          <p:cNvSpPr>
            <a:spLocks noGrp="1"/>
          </p:cNvSpPr>
          <p:nvPr>
            <p:ph idx="1"/>
          </p:nvPr>
        </p:nvSpPr>
        <p:spPr/>
        <p:txBody>
          <a:bodyPr/>
          <a:lstStyle/>
          <a:p>
            <a:r>
              <a:t> Instructors can use these interactive figures in the classroom to illustrate  the important ideas of calculus, and students can explore them while they  are reading the textbook. The authors  have written Interactive Figure Exercises that can be assigned  via MyMathLab so that students can engage with the figures outside of  class in a directed way.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Highlights:</a:t>
            </a:r>
          </a:p>
        </p:txBody>
      </p:sp>
      <p:sp>
        <p:nvSpPr>
          <p:cNvPr id="3" name="Content Placeholder 2"/>
          <p:cNvSpPr>
            <a:spLocks noGrp="1"/>
          </p:cNvSpPr>
          <p:nvPr>
            <p:ph idx="1"/>
          </p:nvPr>
        </p:nvSpPr>
        <p:spPr/>
        <p:txBody>
          <a:bodyPr/>
          <a:lstStyle/>
          <a:p>
            <a:r>
              <a:t>We made organizational  changes to the standard presentation of these topics or slowed the pace of  the narrative to facilitate students’ comprehension of material that is  traditionally difficult. By splitting this material  into two chapters, we have given these topics a more deliberate pace and  made them more accessible without adding significantly to the length of  the narrative.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Accuracy Assurance:</a:t>
            </a:r>
          </a:p>
        </p:txBody>
      </p:sp>
      <p:sp>
        <p:nvSpPr>
          <p:cNvPr id="3" name="Content Placeholder 2"/>
          <p:cNvSpPr>
            <a:spLocks noGrp="1"/>
          </p:cNvSpPr>
          <p:nvPr>
            <p:ph idx="1"/>
          </p:nvPr>
        </p:nvSpPr>
        <p:spPr/>
        <p:txBody>
          <a:bodyPr/>
          <a:lstStyle/>
          <a:p>
            <a:r>
              <a:t>In this expanded version,  we have incorporated improvements recommended by professors using  the initial version of this book at colleges and universities across the  country. In  developing the predecessor to this book, more than 200 mathematicians  reviewed the manuscript for accuracy, level of difficulty, and effective  pedagogy.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