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07200" cy="9906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EyLNbcHMLgODvOUTBhXdncvYg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9787" cy="4953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5838" y="0"/>
            <a:ext cx="2949787" cy="4953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08981"/>
            <a:ext cx="2949787" cy="4953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9: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0: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1: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1: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2: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3: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4: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5: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0720" y="4705350"/>
            <a:ext cx="5445760" cy="445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7: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7: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8: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2: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2: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9: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9: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164c5b056_0_4: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9164c5b056_0_4: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9164c5b056_0_4: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164c5b056_0_11: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9164c5b056_0_11: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9164c5b056_0_11: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164c5b056_0_18: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9164c5b056_0_18: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9164c5b056_0_18: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3: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4: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164c5b056_0_26:notes"/>
          <p:cNvSpPr/>
          <p:nvPr>
            <p:ph idx="2" type="sldImg"/>
          </p:nvPr>
        </p:nvSpPr>
        <p:spPr>
          <a:xfrm>
            <a:off x="101600" y="742950"/>
            <a:ext cx="6603900" cy="371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9164c5b056_0_26:notes"/>
          <p:cNvSpPr txBox="1"/>
          <p:nvPr>
            <p:ph idx="1" type="body"/>
          </p:nvPr>
        </p:nvSpPr>
        <p:spPr>
          <a:xfrm>
            <a:off x="680720" y="4705350"/>
            <a:ext cx="544590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9164c5b056_0_26:notes"/>
          <p:cNvSpPr txBox="1"/>
          <p:nvPr>
            <p:ph idx="12" type="sldNum"/>
          </p:nvPr>
        </p:nvSpPr>
        <p:spPr>
          <a:xfrm>
            <a:off x="3855838" y="9408981"/>
            <a:ext cx="2949900"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5: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6: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7: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7: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p:nvPr>
            <p:ph idx="2" type="sldImg"/>
          </p:nvPr>
        </p:nvSpPr>
        <p:spPr>
          <a:xfrm>
            <a:off x="10160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8:notes"/>
          <p:cNvSpPr txBox="1"/>
          <p:nvPr>
            <p:ph idx="1" type="body"/>
          </p:nvPr>
        </p:nvSpPr>
        <p:spPr>
          <a:xfrm>
            <a:off x="680720" y="4705350"/>
            <a:ext cx="544576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txBox="1"/>
          <p:nvPr>
            <p:ph idx="12" type="sldNum"/>
          </p:nvPr>
        </p:nvSpPr>
        <p:spPr>
          <a:xfrm>
            <a:off x="3855838" y="9408981"/>
            <a:ext cx="2949787" cy="495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1"/>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3" name="Google Shape;23;p21"/>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1"/>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30"/>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1" name="Google Shape;91;p30"/>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92" name="Google Shape;92;p30"/>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3" name="Google Shape;93;p30"/>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Google Shape;94;p30"/>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31"/>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7" name="Google Shape;97;p31"/>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50"/>
              </a:spcBef>
              <a:spcAft>
                <a:spcPts val="0"/>
              </a:spcAft>
              <a:buClr>
                <a:schemeClr val="accent1"/>
              </a:buClr>
              <a:buSzPts val="960"/>
              <a:buFont typeface="Noto Sans Symbols"/>
              <a:buNone/>
              <a:defRPr b="0" i="0" sz="120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98" name="Google Shape;98;p31"/>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99" name="Google Shape;99;p31"/>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0" name="Google Shape;100;p31"/>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1" name="Google Shape;101;p31"/>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
        <p:nvSpPr>
          <p:cNvPr id="102" name="Google Shape;102;p31"/>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a:p>
        </p:txBody>
      </p:sp>
      <p:sp>
        <p:nvSpPr>
          <p:cNvPr id="103" name="Google Shape;103;p31"/>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sz="135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32"/>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6" name="Google Shape;106;p32"/>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107" name="Google Shape;107;p32"/>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8" name="Google Shape;108;p32"/>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9" name="Google Shape;109;p32"/>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3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2" name="Google Shape;112;p33"/>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13" name="Google Shape;113;p33"/>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114" name="Google Shape;114;p33"/>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5" name="Google Shape;115;p33"/>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6" name="Google Shape;116;p33"/>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
        <p:nvSpPr>
          <p:cNvPr id="117" name="Google Shape;117;p3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a:p>
        </p:txBody>
      </p:sp>
      <p:sp>
        <p:nvSpPr>
          <p:cNvPr id="118" name="Google Shape;118;p3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pt-BR" sz="6000">
                <a:solidFill>
                  <a:srgbClr val="76CEE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34"/>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1" name="Google Shape;121;p34"/>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chemeClr val="accent1"/>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22" name="Google Shape;122;p34"/>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1080"/>
              <a:buFont typeface="Noto Sans Symbols"/>
              <a:buNone/>
              <a:defRPr b="0" i="0" sz="135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123" name="Google Shape;123;p34"/>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4" name="Google Shape;124;p34"/>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5" name="Google Shape;125;p34"/>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3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8" name="Google Shape;128;p35"/>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29" name="Google Shape;129;p35"/>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0" name="Google Shape;130;p35"/>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1" name="Google Shape;131;p35"/>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36"/>
          <p:cNvSpPr txBox="1"/>
          <p:nvPr>
            <p:ph type="title"/>
          </p:nvPr>
        </p:nvSpPr>
        <p:spPr>
          <a:xfrm rot="5400000">
            <a:off x="4495739" y="1937215"/>
            <a:ext cx="3938588" cy="97855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4" name="Google Shape;134;p36"/>
          <p:cNvSpPr txBox="1"/>
          <p:nvPr>
            <p:ph idx="1" type="body"/>
          </p:nvPr>
        </p:nvSpPr>
        <p:spPr>
          <a:xfrm rot="5400000">
            <a:off x="1186264" y="-221063"/>
            <a:ext cx="3938588" cy="5295113"/>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35" name="Google Shape;135;p36"/>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6" name="Google Shape;136;p36"/>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7" name="Google Shape;137;p36"/>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grpSp>
        <p:nvGrpSpPr>
          <p:cNvPr id="26" name="Google Shape;26;p22"/>
          <p:cNvGrpSpPr/>
          <p:nvPr/>
        </p:nvGrpSpPr>
        <p:grpSpPr>
          <a:xfrm>
            <a:off x="0" y="-6350"/>
            <a:ext cx="9144000" cy="5149850"/>
            <a:chOff x="0" y="-8467"/>
            <a:chExt cx="12192000" cy="6866467"/>
          </a:xfrm>
        </p:grpSpPr>
        <p:cxnSp>
          <p:nvCxnSpPr>
            <p:cNvPr id="27" name="Google Shape;27;p2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8" name="Google Shape;28;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9" name="Google Shape;29;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 name="Google Shape;30;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 name="Google Shape;31;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33" name="Google Shape;33;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34" name="Google Shape;34;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5" name="Google Shape;35;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Clr>
                <a:schemeClr val="accent1"/>
              </a:buClr>
              <a:buSzPts val="4050"/>
              <a:buFont typeface="Trebuchet MS"/>
              <a:buNone/>
              <a:defRPr b="0" i="0" sz="405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2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Autofit/>
          </a:bodyPr>
          <a:lstStyle>
            <a:lvl1pPr lvl="0" marR="0" rtl="0" algn="r">
              <a:spcBef>
                <a:spcPts val="750"/>
              </a:spcBef>
              <a:spcAft>
                <a:spcPts val="0"/>
              </a:spcAft>
              <a:buClr>
                <a:schemeClr val="accent1"/>
              </a:buClr>
              <a:buSzPts val="1080"/>
              <a:buFont typeface="Noto Sans Symbols"/>
              <a:buNone/>
              <a:defRPr b="0" i="0" sz="1350" u="none" cap="none" strike="noStrike">
                <a:solidFill>
                  <a:srgbClr val="7F7F7F"/>
                </a:solidFill>
                <a:latin typeface="Trebuchet MS"/>
                <a:ea typeface="Trebuchet MS"/>
                <a:cs typeface="Trebuchet MS"/>
                <a:sym typeface="Trebuchet MS"/>
              </a:defRPr>
            </a:lvl1pPr>
            <a:lvl2pPr lvl="1" marR="0" rtl="0" algn="ctr">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2pPr>
            <a:lvl3pPr lvl="2" marR="0" rtl="0" algn="ctr">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3pPr>
            <a:lvl4pPr lvl="3"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4pPr>
            <a:lvl5pPr lvl="4"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5pPr>
            <a:lvl6pPr lvl="5"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6pPr>
            <a:lvl7pPr lvl="6"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7pPr>
            <a:lvl8pPr lvl="7"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8pPr>
            <a:lvl9pPr lvl="8" marR="0" rtl="0" algn="ctr">
              <a:spcBef>
                <a:spcPts val="750"/>
              </a:spcBef>
              <a:spcAft>
                <a:spcPts val="0"/>
              </a:spcAft>
              <a:buClr>
                <a:schemeClr val="accent1"/>
              </a:buClr>
              <a:buSzPts val="720"/>
              <a:buFont typeface="Noto Sans Symbols"/>
              <a:buNone/>
              <a:defRPr b="0" i="0" sz="900" u="none" cap="none" strike="noStrike">
                <a:solidFill>
                  <a:srgbClr val="888888"/>
                </a:solidFill>
                <a:latin typeface="Trebuchet MS"/>
                <a:ea typeface="Trebuchet MS"/>
                <a:cs typeface="Trebuchet MS"/>
                <a:sym typeface="Trebuchet MS"/>
              </a:defRPr>
            </a:lvl9pPr>
          </a:lstStyle>
          <a:p/>
        </p:txBody>
      </p:sp>
      <p:sp>
        <p:nvSpPr>
          <p:cNvPr id="39" name="Google Shape;39;p22"/>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0" name="Google Shape;40;p22"/>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1" name="Google Shape;41;p22"/>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2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4" name="Google Shape;44;p2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45" name="Google Shape;45;p23"/>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6" name="Google Shape;46;p23"/>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7" name="Google Shape;47;p23"/>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24"/>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3000"/>
              <a:buFont typeface="Trebuchet MS"/>
              <a:buNone/>
              <a:defRPr b="0" i="0" sz="30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0" name="Google Shape;50;p24"/>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50"/>
              </a:spcBef>
              <a:spcAft>
                <a:spcPts val="0"/>
              </a:spcAft>
              <a:buClr>
                <a:schemeClr val="accent1"/>
              </a:buClr>
              <a:buSzPts val="1200"/>
              <a:buFont typeface="Noto Sans Symbols"/>
              <a:buNone/>
              <a:defRPr b="0" i="0" sz="1500" u="none" cap="none" strike="noStrike">
                <a:solidFill>
                  <a:srgbClr val="7F7F7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080"/>
              <a:buFont typeface="Noto Sans Symbols"/>
              <a:buNone/>
              <a:defRPr b="0" i="0" sz="1350" u="none" cap="none" strike="noStrike">
                <a:solidFill>
                  <a:srgbClr val="888888"/>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840"/>
              <a:buFont typeface="Noto Sans Symbols"/>
              <a:buNone/>
              <a:defRPr b="0" i="0" sz="1050" u="none" cap="none" strike="noStrike">
                <a:solidFill>
                  <a:srgbClr val="888888"/>
                </a:solidFill>
                <a:latin typeface="Trebuchet MS"/>
                <a:ea typeface="Trebuchet MS"/>
                <a:cs typeface="Trebuchet MS"/>
                <a:sym typeface="Trebuchet MS"/>
              </a:defRPr>
            </a:lvl9pPr>
          </a:lstStyle>
          <a:p/>
        </p:txBody>
      </p:sp>
      <p:sp>
        <p:nvSpPr>
          <p:cNvPr id="51" name="Google Shape;51;p24"/>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2" name="Google Shape;52;p24"/>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3" name="Google Shape;53;p24"/>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6" name="Google Shape;56;p25"/>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7" name="Google Shape;57;p25"/>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8" name="Google Shape;58;p25"/>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9" name="Google Shape;59;p25"/>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0" name="Google Shape;60;p25"/>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3" name="Google Shape;63;p26"/>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1080"/>
              <a:buFont typeface="Noto Sans Symbols"/>
              <a:buNone/>
              <a:defRPr b="1" i="0" sz="13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4" name="Google Shape;64;p26"/>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5" name="Google Shape;65;p26"/>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75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1080"/>
              <a:buFont typeface="Noto Sans Symbols"/>
              <a:buNone/>
              <a:defRPr b="1" i="0" sz="13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96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6" name="Google Shape;66;p26"/>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7" name="Google Shape;67;p26"/>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8" name="Google Shape;68;p26"/>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9" name="Google Shape;69;p26"/>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2" name="Google Shape;72;p27"/>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3" name="Google Shape;73;p27"/>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4" name="Google Shape;74;p27"/>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28"/>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1500"/>
              <a:buFont typeface="Trebuchet MS"/>
              <a:buNone/>
              <a:defRPr b="0" i="0" sz="15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7" name="Google Shape;77;p28"/>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78" name="Google Shape;78;p28"/>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840"/>
              <a:buFont typeface="Noto Sans Symbols"/>
              <a:buNone/>
              <a:defRPr b="0" i="0" sz="105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9pPr>
          </a:lstStyle>
          <a:p/>
        </p:txBody>
      </p:sp>
      <p:sp>
        <p:nvSpPr>
          <p:cNvPr id="79" name="Google Shape;79;p28"/>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0" name="Google Shape;80;p28"/>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Google Shape;81;p28"/>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9"/>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1800"/>
              <a:buFont typeface="Trebuchet MS"/>
              <a:buNone/>
              <a:defRPr b="0" i="0" sz="18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4" name="Google Shape;84;p29"/>
          <p:cNvSpPr/>
          <p:nvPr>
            <p:ph idx="2" type="pic"/>
          </p:nvPr>
        </p:nvSpPr>
        <p:spPr>
          <a:xfrm>
            <a:off x="508001" y="457200"/>
            <a:ext cx="6447501" cy="2884289"/>
          </a:xfrm>
          <a:prstGeom prst="rect">
            <a:avLst/>
          </a:prstGeom>
          <a:noFill/>
          <a:ln>
            <a:noFill/>
          </a:ln>
        </p:spPr>
        <p:txBody>
          <a:bodyPr anchorCtr="0" anchor="t" bIns="45700" lIns="91425" spcFirstLastPara="1" rIns="91425" wrap="square" tIns="45700">
            <a:normAutofit/>
          </a:bodyPr>
          <a:lstStyle>
            <a:lvl1pPr lvl="0" marR="0" rtl="0" algn="ctr">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75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5" name="Google Shape;85;p29"/>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1pPr>
            <a:lvl2pPr indent="-228600" lvl="1" marL="914400" marR="0" rtl="0" algn="l">
              <a:spcBef>
                <a:spcPts val="750"/>
              </a:spcBef>
              <a:spcAft>
                <a:spcPts val="0"/>
              </a:spcAft>
              <a:buClr>
                <a:schemeClr val="accent1"/>
              </a:buClr>
              <a:buSzPts val="720"/>
              <a:buFont typeface="Noto Sans Symbols"/>
              <a:buNone/>
              <a:defRPr b="0" i="0" sz="900" u="none" cap="none" strike="noStrike">
                <a:solidFill>
                  <a:srgbClr val="3F3F3F"/>
                </a:solidFill>
                <a:latin typeface="Trebuchet MS"/>
                <a:ea typeface="Trebuchet MS"/>
                <a:cs typeface="Trebuchet MS"/>
                <a:sym typeface="Trebuchet MS"/>
              </a:defRPr>
            </a:lvl2pPr>
            <a:lvl3pPr indent="-228600" lvl="2" marL="1371600" marR="0" rtl="0" algn="l">
              <a:spcBef>
                <a:spcPts val="750"/>
              </a:spcBef>
              <a:spcAft>
                <a:spcPts val="0"/>
              </a:spcAft>
              <a:buClr>
                <a:schemeClr val="accent1"/>
              </a:buClr>
              <a:buSzPts val="600"/>
              <a:buFont typeface="Noto Sans Symbols"/>
              <a:buNone/>
              <a:defRPr b="0" i="0" sz="750" u="none" cap="none" strike="noStrike">
                <a:solidFill>
                  <a:srgbClr val="3F3F3F"/>
                </a:solidFill>
                <a:latin typeface="Trebuchet MS"/>
                <a:ea typeface="Trebuchet MS"/>
                <a:cs typeface="Trebuchet MS"/>
                <a:sym typeface="Trebuchet MS"/>
              </a:defRPr>
            </a:lvl3pPr>
            <a:lvl4pPr indent="-228600" lvl="3" marL="18288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4pPr>
            <a:lvl5pPr indent="-228600" lvl="4" marL="22860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5pPr>
            <a:lvl6pPr indent="-228600" lvl="5" marL="27432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6pPr>
            <a:lvl7pPr indent="-228600" lvl="6" marL="32004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7pPr>
            <a:lvl8pPr indent="-228600" lvl="7" marL="36576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8pPr>
            <a:lvl9pPr indent="-228600" lvl="8" marL="4114800" marR="0" rtl="0" algn="l">
              <a:spcBef>
                <a:spcPts val="750"/>
              </a:spcBef>
              <a:spcAft>
                <a:spcPts val="0"/>
              </a:spcAft>
              <a:buClr>
                <a:schemeClr val="accent1"/>
              </a:buClr>
              <a:buSzPts val="540"/>
              <a:buFont typeface="Noto Sans Symbols"/>
              <a:buNone/>
              <a:defRPr b="0" i="0" sz="675" u="none" cap="none" strike="noStrike">
                <a:solidFill>
                  <a:srgbClr val="3F3F3F"/>
                </a:solidFill>
                <a:latin typeface="Trebuchet MS"/>
                <a:ea typeface="Trebuchet MS"/>
                <a:cs typeface="Trebuchet MS"/>
                <a:sym typeface="Trebuchet MS"/>
              </a:defRPr>
            </a:lvl9pPr>
          </a:lstStyle>
          <a:p/>
        </p:txBody>
      </p:sp>
      <p:sp>
        <p:nvSpPr>
          <p:cNvPr id="86" name="Google Shape;86;p29"/>
          <p:cNvSpPr txBox="1"/>
          <p:nvPr>
            <p:ph idx="10" type="dt"/>
          </p:nvPr>
        </p:nvSpPr>
        <p:spPr>
          <a:xfrm>
            <a:off x="5403850" y="4531022"/>
            <a:ext cx="683954"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7" name="Google Shape;87;p29"/>
          <p:cNvSpPr txBox="1"/>
          <p:nvPr>
            <p:ph idx="11" type="ftr"/>
          </p:nvPr>
        </p:nvSpPr>
        <p:spPr>
          <a:xfrm>
            <a:off x="508001" y="4531022"/>
            <a:ext cx="4723209"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Google Shape;88;p29"/>
          <p:cNvSpPr txBox="1"/>
          <p:nvPr>
            <p:ph idx="12" type="sldNum"/>
          </p:nvPr>
        </p:nvSpPr>
        <p:spPr>
          <a:xfrm>
            <a:off x="6442998" y="4531022"/>
            <a:ext cx="512504"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6350"/>
            <a:ext cx="9144000" cy="5149850"/>
            <a:chOff x="0" y="-8467"/>
            <a:chExt cx="12192000" cy="6866467"/>
          </a:xfrm>
        </p:grpSpPr>
        <p:cxnSp>
          <p:nvCxnSpPr>
            <p:cNvPr id="11" name="Google Shape;11;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17" name="Google Shape;1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18" name="Google Shape;1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mc:Choice Requires="p14">
      <p:transition spd="slow" p14:dur="900">
        <p14:warp dir="in"/>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0" y="1779662"/>
            <a:ext cx="7766936" cy="10801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600"/>
              <a:buFont typeface="Verdana"/>
              <a:buNone/>
            </a:pPr>
            <a:r>
              <a:rPr lang="pt-BR" sz="3600">
                <a:solidFill>
                  <a:srgbClr val="0D5672"/>
                </a:solidFill>
                <a:latin typeface="Verdana"/>
                <a:ea typeface="Verdana"/>
                <a:cs typeface="Verdana"/>
                <a:sym typeface="Verdana"/>
              </a:rPr>
              <a:t>Cool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nvSpPr>
        <p:spPr>
          <a:xfrm>
            <a:off x="442020" y="1341043"/>
            <a:ext cx="6840760" cy="2400657"/>
          </a:xfrm>
          <a:prstGeom prst="rect">
            <a:avLst/>
          </a:prstGeom>
          <a:noFill/>
          <a:ln>
            <a:noFill/>
          </a:ln>
        </p:spPr>
        <p:txBody>
          <a:bodyPr anchorCtr="0" anchor="t" bIns="45700" lIns="91425" spcFirstLastPara="1" rIns="91425" wrap="square" tIns="45700">
            <a:spAutoFit/>
          </a:bodyPr>
          <a:lstStyle/>
          <a:p>
            <a:pPr indent="0" lvl="0" marL="0" marR="0" rtl="0" algn="just">
              <a:lnSpc>
                <a:spcPct val="107142"/>
              </a:lnSpc>
              <a:spcBef>
                <a:spcPts val="0"/>
              </a:spcBef>
              <a:spcAft>
                <a:spcPts val="0"/>
              </a:spcAft>
              <a:buNone/>
            </a:pPr>
            <a:r>
              <a:rPr lang="pt-BR">
                <a:solidFill>
                  <a:schemeClr val="dk1"/>
                </a:solidFill>
                <a:latin typeface="Verdana"/>
                <a:ea typeface="Verdana"/>
                <a:cs typeface="Verdana"/>
                <a:sym typeface="Verdana"/>
              </a:rPr>
              <a:t>Shared Resources</a:t>
            </a:r>
            <a:endParaRPr>
              <a:solidFill>
                <a:schemeClr val="dk1"/>
              </a:solidFill>
              <a:latin typeface="Verdana"/>
              <a:ea typeface="Verdana"/>
              <a:cs typeface="Verdana"/>
              <a:sym typeface="Verdana"/>
            </a:endParaRPr>
          </a:p>
          <a:p>
            <a:pPr indent="0" lvl="0" marL="0" marR="0" rtl="0" algn="just">
              <a:lnSpc>
                <a:spcPct val="107142"/>
              </a:lnSpc>
              <a:spcBef>
                <a:spcPts val="0"/>
              </a:spcBef>
              <a:spcAft>
                <a:spcPts val="0"/>
              </a:spcAft>
              <a:buNone/>
            </a:pPr>
            <a:r>
              <a:t/>
            </a:r>
            <a:endParaRPr>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Each application will have 1 Storage Account to store </a:t>
            </a:r>
            <a:r>
              <a:rPr lang="pt-BR" sz="1400">
                <a:solidFill>
                  <a:schemeClr val="dk1"/>
                </a:solidFill>
                <a:latin typeface="Verdana"/>
                <a:ea typeface="Verdana"/>
                <a:cs typeface="Verdana"/>
                <a:sym typeface="Verdana"/>
              </a:rPr>
              <a:t>Media content. It will </a:t>
            </a:r>
            <a:r>
              <a:rPr lang="pt-BR">
                <a:solidFill>
                  <a:schemeClr val="dk1"/>
                </a:solidFill>
                <a:latin typeface="Verdana"/>
                <a:ea typeface="Verdana"/>
                <a:cs typeface="Verdana"/>
                <a:sym typeface="Verdana"/>
              </a:rPr>
              <a:t>have Zone Redundant Storage for Data Redundancy. </a:t>
            </a:r>
            <a:r>
              <a:rPr lang="pt-BR" sz="1400">
                <a:solidFill>
                  <a:schemeClr val="dk1"/>
                </a:solidFill>
                <a:latin typeface="Verdana"/>
                <a:ea typeface="Verdana"/>
                <a:cs typeface="Verdana"/>
                <a:sym typeface="Verdana"/>
              </a:rPr>
              <a:t> </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An Azure CDN endpoint will be provided for the Storage Account</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Azure CDN is chosen in favor of FrontDoor CDN due to FrontDoor being twice as expensive when compared to Azure CDN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 Key Vault will be deployed per application to store important application secrets instead of having them hardcoded into the configuration. (e.g. connection strings)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latin typeface="Verdana"/>
                <a:ea typeface="Verdana"/>
                <a:cs typeface="Verdana"/>
                <a:sym typeface="Verdana"/>
              </a:rPr>
              <a:t>The application from Region#2 will access the Storage Account, CDN and Key Vault hosted in the Region#1 resource group</a:t>
            </a:r>
            <a:endParaRPr>
              <a:latin typeface="Verdana"/>
              <a:ea typeface="Verdana"/>
              <a:cs typeface="Verdana"/>
              <a:sym typeface="Verdana"/>
            </a:endParaRPr>
          </a:p>
          <a:p>
            <a:pPr indent="0" lvl="0" marL="457200" marR="0" rtl="0" algn="just">
              <a:lnSpc>
                <a:spcPct val="107142"/>
              </a:lnSpc>
              <a:spcBef>
                <a:spcPts val="600"/>
              </a:spcBef>
              <a:spcAft>
                <a:spcPts val="0"/>
              </a:spcAft>
              <a:buNone/>
            </a:pPr>
            <a:r>
              <a:t/>
            </a:r>
            <a:endParaRPr/>
          </a:p>
        </p:txBody>
      </p:sp>
      <p:sp>
        <p:nvSpPr>
          <p:cNvPr id="215" name="Google Shape;215;p9"/>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sz="2400">
              <a:solidFill>
                <a:schemeClr val="accent1"/>
              </a:solidFill>
              <a:latin typeface="Verdana"/>
              <a:ea typeface="Verdana"/>
              <a:cs typeface="Verdana"/>
              <a:sym typeface="Verdana"/>
            </a:endParaRPr>
          </a:p>
        </p:txBody>
      </p:sp>
      <p:cxnSp>
        <p:nvCxnSpPr>
          <p:cNvPr id="216" name="Google Shape;216;p9"/>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nvSpPr>
        <p:spPr>
          <a:xfrm>
            <a:off x="442020" y="1341043"/>
            <a:ext cx="6840760" cy="1092607"/>
          </a:xfrm>
          <a:prstGeom prst="rect">
            <a:avLst/>
          </a:prstGeom>
          <a:noFill/>
          <a:ln>
            <a:noFill/>
          </a:ln>
        </p:spPr>
        <p:txBody>
          <a:bodyPr anchorCtr="0" anchor="t" bIns="45700" lIns="91425" spcFirstLastPara="1" rIns="91425" wrap="square" tIns="45700">
            <a:spAutoFit/>
          </a:bodyPr>
          <a:lstStyle/>
          <a:p>
            <a:pPr indent="0" lvl="0" marL="0" marR="0" rtl="0" algn="just">
              <a:lnSpc>
                <a:spcPct val="107142"/>
              </a:lnSpc>
              <a:spcBef>
                <a:spcPts val="0"/>
              </a:spcBef>
              <a:spcAft>
                <a:spcPts val="0"/>
              </a:spcAft>
              <a:buNone/>
            </a:pPr>
            <a:r>
              <a:rPr lang="pt-BR" sz="1400">
                <a:solidFill>
                  <a:schemeClr val="dk1"/>
                </a:solidFill>
                <a:latin typeface="Verdana"/>
                <a:ea typeface="Verdana"/>
                <a:cs typeface="Verdana"/>
                <a:sym typeface="Verdana"/>
              </a:rPr>
              <a:t>Database</a:t>
            </a:r>
            <a:endParaRPr/>
          </a:p>
          <a:p>
            <a:pPr indent="0" lvl="0" marL="457200" marR="0" rtl="0" algn="just">
              <a:lnSpc>
                <a:spcPct val="107142"/>
              </a:lnSpc>
              <a:spcBef>
                <a:spcPts val="600"/>
              </a:spcBef>
              <a:spcAft>
                <a:spcPts val="0"/>
              </a:spcAft>
              <a:buNone/>
            </a:pPr>
            <a:r>
              <a:t/>
            </a:r>
            <a:endParaRPr sz="1400">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 database server will be shared between all applications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application will have 1 database </a:t>
            </a:r>
            <a:endParaRPr>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The Database Server will have metric alerts to inform about CPU usage, Memory use and more importantly, Storage size used</a:t>
            </a:r>
            <a:endParaRPr/>
          </a:p>
        </p:txBody>
      </p:sp>
      <p:sp>
        <p:nvSpPr>
          <p:cNvPr id="223" name="Google Shape;223;p10"/>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a:p>
        </p:txBody>
      </p:sp>
      <p:cxnSp>
        <p:nvCxnSpPr>
          <p:cNvPr id="224" name="Google Shape;224;p10"/>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nvSpPr>
        <p:spPr>
          <a:xfrm>
            <a:off x="209229" y="1688022"/>
            <a:ext cx="6454807" cy="746358"/>
          </a:xfrm>
          <a:prstGeom prst="rect">
            <a:avLst/>
          </a:prstGeom>
          <a:noFill/>
          <a:ln>
            <a:noFill/>
          </a:ln>
        </p:spPr>
        <p:txBody>
          <a:bodyPr anchorCtr="0" anchor="t" bIns="45700" lIns="91425" spcFirstLastPara="1" rIns="91425" wrap="square" tIns="45700">
            <a:spAutoFit/>
          </a:bodyPr>
          <a:lstStyle/>
          <a:p>
            <a:pPr indent="0" lvl="0" marL="0" marR="0" rtl="0" algn="just">
              <a:lnSpc>
                <a:spcPct val="107142"/>
              </a:lnSpc>
              <a:spcBef>
                <a:spcPts val="0"/>
              </a:spcBef>
              <a:spcAft>
                <a:spcPts val="0"/>
              </a:spcAft>
              <a:buNone/>
            </a:pPr>
            <a:r>
              <a:rPr lang="pt-BR">
                <a:solidFill>
                  <a:schemeClr val="dk1"/>
                </a:solidFill>
                <a:latin typeface="Verdana"/>
                <a:ea typeface="Verdana"/>
                <a:cs typeface="Verdana"/>
                <a:sym typeface="Verdana"/>
              </a:rPr>
              <a:t>To deliver the changes constantly made by the developer, a “DevOps environment” will be provided. This mainly consists of CI/CD pipelines to build and deploy the application to the cloud infrastructure.</a:t>
            </a:r>
            <a:endParaRPr>
              <a:solidFill>
                <a:schemeClr val="dk1"/>
              </a:solidFill>
              <a:latin typeface="Verdana"/>
              <a:ea typeface="Verdana"/>
              <a:cs typeface="Verdana"/>
              <a:sym typeface="Verdana"/>
            </a:endParaRPr>
          </a:p>
          <a:p>
            <a:pPr indent="0" lvl="0" marL="0" marR="0" rtl="0" algn="just">
              <a:lnSpc>
                <a:spcPct val="107142"/>
              </a:lnSpc>
              <a:spcBef>
                <a:spcPts val="0"/>
              </a:spcBef>
              <a:spcAft>
                <a:spcPts val="0"/>
              </a:spcAft>
              <a:buNone/>
            </a:pPr>
            <a:r>
              <a:t/>
            </a:r>
            <a:endParaRPr>
              <a:solidFill>
                <a:schemeClr val="dk1"/>
              </a:solidFill>
              <a:latin typeface="Verdana"/>
              <a:ea typeface="Verdana"/>
              <a:cs typeface="Verdana"/>
              <a:sym typeface="Verdana"/>
            </a:endParaRPr>
          </a:p>
          <a:p>
            <a:pPr indent="0" lvl="0" marL="0" marR="0" rtl="0" algn="just">
              <a:lnSpc>
                <a:spcPct val="107142"/>
              </a:lnSpc>
              <a:spcBef>
                <a:spcPts val="600"/>
              </a:spcBef>
              <a:spcAft>
                <a:spcPts val="0"/>
              </a:spcAft>
              <a:buNone/>
            </a:pPr>
            <a:r>
              <a:t/>
            </a:r>
            <a:endParaRPr>
              <a:solidFill>
                <a:schemeClr val="dk1"/>
              </a:solidFill>
              <a:latin typeface="Verdana"/>
              <a:ea typeface="Verdana"/>
              <a:cs typeface="Verdana"/>
              <a:sym typeface="Verdana"/>
            </a:endParaRPr>
          </a:p>
          <a:p>
            <a:pPr indent="0" lvl="0" marL="0" marR="0" rtl="0" algn="just">
              <a:lnSpc>
                <a:spcPct val="107142"/>
              </a:lnSpc>
              <a:spcBef>
                <a:spcPts val="600"/>
              </a:spcBef>
              <a:spcAft>
                <a:spcPts val="0"/>
              </a:spcAft>
              <a:buNone/>
            </a:pPr>
            <a:r>
              <a:t/>
            </a:r>
            <a:endParaRPr>
              <a:solidFill>
                <a:schemeClr val="dk1"/>
              </a:solidFill>
              <a:latin typeface="Verdana"/>
              <a:ea typeface="Verdana"/>
              <a:cs typeface="Verdana"/>
              <a:sym typeface="Verdana"/>
            </a:endParaRPr>
          </a:p>
        </p:txBody>
      </p:sp>
      <p:sp>
        <p:nvSpPr>
          <p:cNvPr id="231" name="Google Shape;231;p11"/>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DevOps</a:t>
            </a:r>
            <a:endParaRPr/>
          </a:p>
        </p:txBody>
      </p:sp>
      <p:cxnSp>
        <p:nvCxnSpPr>
          <p:cNvPr id="232" name="Google Shape;232;p11"/>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12"/>
          <p:cNvPicPr preferRelativeResize="0"/>
          <p:nvPr/>
        </p:nvPicPr>
        <p:blipFill>
          <a:blip r:embed="rId3">
            <a:alphaModFix/>
          </a:blip>
          <a:stretch>
            <a:fillRect/>
          </a:stretch>
        </p:blipFill>
        <p:spPr>
          <a:xfrm>
            <a:off x="914400" y="223650"/>
            <a:ext cx="7315200" cy="460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nvSpPr>
        <p:spPr>
          <a:xfrm>
            <a:off x="257719" y="832812"/>
            <a:ext cx="6840760" cy="3400931"/>
          </a:xfrm>
          <a:prstGeom prst="rect">
            <a:avLst/>
          </a:prstGeom>
          <a:noFill/>
          <a:ln>
            <a:noFill/>
          </a:ln>
        </p:spPr>
        <p:txBody>
          <a:bodyPr anchorCtr="0" anchor="t" bIns="45700" lIns="91425" spcFirstLastPara="1" rIns="91425" wrap="square" tIns="45700">
            <a:spAutoFit/>
          </a:bodyPr>
          <a:lstStyle/>
          <a:p>
            <a:pPr indent="-180000" lvl="0" marL="180000"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application will have its own Build and Release pipeline which will be used to deliver the application changes to the Azure </a:t>
            </a:r>
            <a:r>
              <a:rPr lang="pt-BR">
                <a:solidFill>
                  <a:schemeClr val="dk1"/>
                </a:solidFill>
                <a:latin typeface="Verdana"/>
                <a:ea typeface="Verdana"/>
                <a:cs typeface="Verdana"/>
                <a:sym typeface="Verdana"/>
              </a:rPr>
              <a:t>infrastructure</a:t>
            </a:r>
            <a:endParaRPr/>
          </a:p>
          <a:p>
            <a:pPr indent="-91100" lvl="0" marL="180000" marR="0" rtl="0" algn="just">
              <a:lnSpc>
                <a:spcPct val="107142"/>
              </a:lnSpc>
              <a:spcBef>
                <a:spcPts val="600"/>
              </a:spcBef>
              <a:spcAft>
                <a:spcPts val="0"/>
              </a:spcAft>
              <a:buClr>
                <a:schemeClr val="dk1"/>
              </a:buClr>
              <a:buSzPts val="1400"/>
              <a:buFont typeface="Arial"/>
              <a:buNone/>
            </a:pPr>
            <a:r>
              <a:t/>
            </a:r>
            <a:endParaRPr sz="1400">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If any change is needed to be made in the cloud infrastructure, these changes will also be delivered through CI/CD pipelines on Azure DevOps</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 pipeline will be responsible to deploy new cloud environments </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There will be pipelines which will be responsible to deploy only parts of the infrastructure in case we want to update only some parts of it. </a:t>
            </a:r>
            <a:endParaRPr/>
          </a:p>
          <a:p>
            <a:pPr indent="-91100" lvl="0" marL="180000" marR="0" rtl="0" algn="just">
              <a:lnSpc>
                <a:spcPct val="107142"/>
              </a:lnSpc>
              <a:spcBef>
                <a:spcPts val="600"/>
              </a:spcBef>
              <a:spcAft>
                <a:spcPts val="0"/>
              </a:spcAft>
              <a:buClr>
                <a:schemeClr val="dk1"/>
              </a:buClr>
              <a:buSzPts val="1400"/>
              <a:buFont typeface="Arial"/>
              <a:buNone/>
            </a:pPr>
            <a:r>
              <a:t/>
            </a:r>
            <a:endParaRPr sz="1400">
              <a:solidFill>
                <a:schemeClr val="dk1"/>
              </a:solidFill>
              <a:latin typeface="Verdana"/>
              <a:ea typeface="Verdana"/>
              <a:cs typeface="Verdana"/>
              <a:sym typeface="Verdana"/>
            </a:endParaRPr>
          </a:p>
          <a:p>
            <a:pPr indent="0" lvl="0" marL="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To onboard a new application, we have to:</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Deploy a new cloud environment through a designated Azure DevOps release pipeline </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Create a Build and Release pipeline for the new application</a:t>
            </a:r>
            <a:endParaRPr/>
          </a:p>
        </p:txBody>
      </p:sp>
      <p:sp>
        <p:nvSpPr>
          <p:cNvPr id="245" name="Google Shape;245;p13"/>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DevOps Specifications</a:t>
            </a:r>
            <a:endParaRPr/>
          </a:p>
        </p:txBody>
      </p:sp>
      <p:cxnSp>
        <p:nvCxnSpPr>
          <p:cNvPr id="246" name="Google Shape;246;p13"/>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nvSpPr>
        <p:spPr>
          <a:xfrm>
            <a:off x="233475" y="957194"/>
            <a:ext cx="6840760" cy="2323713"/>
          </a:xfrm>
          <a:prstGeom prst="rect">
            <a:avLst/>
          </a:prstGeom>
          <a:noFill/>
          <a:ln>
            <a:noFill/>
          </a:ln>
        </p:spPr>
        <p:txBody>
          <a:bodyPr anchorCtr="0" anchor="t" bIns="45700" lIns="91425" spcFirstLastPara="1" rIns="91425" wrap="square" tIns="45700">
            <a:spAutoFit/>
          </a:bodyPr>
          <a:lstStyle/>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The current infrastructure was created using ARM Templates. This gives more confidence in the infrastructure reliability as we can keep track of changes easily using source control tools, and also makes it easy to onboard new environments</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application can have distinct infrastructure configurations from each other as their configuration are tied to its own parameter file</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In case a new service is launched, it can be integrated without too much effort by adding an ARM Template for that and integrating it into one of the main deployment ARM Templates</a:t>
            </a:r>
            <a:endParaRPr>
              <a:solidFill>
                <a:schemeClr val="dk1"/>
              </a:solidFill>
              <a:latin typeface="Verdana"/>
              <a:ea typeface="Verdana"/>
              <a:cs typeface="Verdana"/>
              <a:sym typeface="Verdana"/>
            </a:endParaRPr>
          </a:p>
          <a:p>
            <a:pPr indent="-91100" lvl="0" marL="180000" marR="0" rtl="0" algn="just">
              <a:lnSpc>
                <a:spcPct val="107142"/>
              </a:lnSpc>
              <a:spcBef>
                <a:spcPts val="600"/>
              </a:spcBef>
              <a:spcAft>
                <a:spcPts val="0"/>
              </a:spcAft>
              <a:buClr>
                <a:schemeClr val="dk1"/>
              </a:buClr>
              <a:buSzPts val="1400"/>
              <a:buFont typeface="Arial"/>
              <a:buNone/>
            </a:pPr>
            <a:r>
              <a:t/>
            </a:r>
            <a:endParaRPr sz="1400">
              <a:solidFill>
                <a:schemeClr val="dk1"/>
              </a:solidFill>
              <a:latin typeface="Verdana"/>
              <a:ea typeface="Verdana"/>
              <a:cs typeface="Verdana"/>
              <a:sym typeface="Verdana"/>
            </a:endParaRPr>
          </a:p>
        </p:txBody>
      </p:sp>
      <p:sp>
        <p:nvSpPr>
          <p:cNvPr id="253" name="Google Shape;253;p14"/>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Futureproof</a:t>
            </a:r>
            <a:endParaRPr/>
          </a:p>
        </p:txBody>
      </p:sp>
      <p:cxnSp>
        <p:nvCxnSpPr>
          <p:cNvPr id="254" name="Google Shape;254;p14"/>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nvSpPr>
        <p:spPr>
          <a:xfrm>
            <a:off x="233475" y="957194"/>
            <a:ext cx="6840760" cy="1361911"/>
          </a:xfrm>
          <a:prstGeom prst="rect">
            <a:avLst/>
          </a:prstGeom>
          <a:noFill/>
          <a:ln>
            <a:noFill/>
          </a:ln>
        </p:spPr>
        <p:txBody>
          <a:bodyPr anchorCtr="0" anchor="t" bIns="45700" lIns="91425" spcFirstLastPara="1" rIns="91425" wrap="square" tIns="45700">
            <a:spAutoFit/>
          </a:bodyPr>
          <a:lstStyle/>
          <a:p>
            <a:pPr indent="0" lvl="1" marL="351450" marR="0" rtl="0" algn="just">
              <a:lnSpc>
                <a:spcPct val="107142"/>
              </a:lnSpc>
              <a:spcBef>
                <a:spcPts val="600"/>
              </a:spcBef>
              <a:spcAft>
                <a:spcPts val="0"/>
              </a:spcAft>
              <a:buNone/>
            </a:pPr>
            <a:r>
              <a:rPr lang="pt-BR">
                <a:solidFill>
                  <a:schemeClr val="dk1"/>
                </a:solidFill>
                <a:latin typeface="Verdana"/>
                <a:ea typeface="Verdana"/>
                <a:cs typeface="Verdana"/>
                <a:sym typeface="Verdana"/>
              </a:rPr>
              <a:t>We have made a rough estimate about how much it costs to maintain an environment for a WordPress app. The prices are in Euro/Month with the assumption that all the services are going to be up every day of a month.</a:t>
            </a:r>
            <a:endParaRPr/>
          </a:p>
          <a:p>
            <a:pPr indent="0" lvl="1" marL="351450"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a:p>
            <a:pPr indent="0" lvl="1" marL="351450"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261" name="Google Shape;261;p15"/>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Costs Estimation</a:t>
            </a:r>
            <a:endParaRPr/>
          </a:p>
        </p:txBody>
      </p:sp>
      <p:cxnSp>
        <p:nvCxnSpPr>
          <p:cNvPr id="262" name="Google Shape;262;p15"/>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Costs Estimation</a:t>
            </a:r>
            <a:endParaRPr/>
          </a:p>
        </p:txBody>
      </p:sp>
      <p:cxnSp>
        <p:nvCxnSpPr>
          <p:cNvPr id="268" name="Google Shape;268;p16"/>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
        <p:nvSpPr>
          <p:cNvPr id="269" name="Google Shape;269;p16"/>
          <p:cNvSpPr/>
          <p:nvPr/>
        </p:nvSpPr>
        <p:spPr>
          <a:xfrm>
            <a:off x="323535" y="654312"/>
            <a:ext cx="3293333" cy="297554"/>
          </a:xfrm>
          <a:prstGeom prst="round2SameRect">
            <a:avLst>
              <a:gd fmla="val 16667" name="adj1"/>
              <a:gd fmla="val 0" name="adj2"/>
            </a:avLst>
          </a:prstGeom>
          <a:solidFill>
            <a:schemeClr val="lt1"/>
          </a:solidFill>
          <a:ln cap="rnd" cmpd="sng" w="19050">
            <a:solidFill>
              <a:srgbClr val="BFBFBF"/>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a:solidFill>
                  <a:schemeClr val="dk1"/>
                </a:solidFill>
                <a:latin typeface="Verdana"/>
                <a:ea typeface="Verdana"/>
                <a:cs typeface="Verdana"/>
                <a:sym typeface="Verdana"/>
              </a:rPr>
              <a:t>Service</a:t>
            </a:r>
            <a:endParaRPr sz="1400">
              <a:solidFill>
                <a:schemeClr val="dk1"/>
              </a:solidFill>
              <a:latin typeface="Verdana"/>
              <a:ea typeface="Verdana"/>
              <a:cs typeface="Verdana"/>
              <a:sym typeface="Verdana"/>
            </a:endParaRPr>
          </a:p>
        </p:txBody>
      </p:sp>
      <p:sp>
        <p:nvSpPr>
          <p:cNvPr id="270" name="Google Shape;270;p16"/>
          <p:cNvSpPr/>
          <p:nvPr/>
        </p:nvSpPr>
        <p:spPr>
          <a:xfrm>
            <a:off x="3707912" y="661499"/>
            <a:ext cx="1638606" cy="297554"/>
          </a:xfrm>
          <a:prstGeom prst="round2SameRect">
            <a:avLst>
              <a:gd fmla="val 16667" name="adj1"/>
              <a:gd fmla="val 0" name="adj2"/>
            </a:avLst>
          </a:prstGeom>
          <a:solidFill>
            <a:schemeClr val="lt1"/>
          </a:solidFill>
          <a:ln cap="rnd" cmpd="sng" w="19050">
            <a:solidFill>
              <a:srgbClr val="BFBFBF"/>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dk1"/>
              </a:solidFill>
              <a:latin typeface="Verdana"/>
              <a:ea typeface="Verdana"/>
              <a:cs typeface="Verdana"/>
              <a:sym typeface="Verdana"/>
            </a:endParaRPr>
          </a:p>
        </p:txBody>
      </p:sp>
      <p:sp>
        <p:nvSpPr>
          <p:cNvPr id="271" name="Google Shape;271;p16"/>
          <p:cNvSpPr/>
          <p:nvPr/>
        </p:nvSpPr>
        <p:spPr>
          <a:xfrm>
            <a:off x="323535" y="1017017"/>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Storage Account 200gb GRS</a:t>
            </a:r>
            <a:endParaRPr sz="1100">
              <a:solidFill>
                <a:schemeClr val="dk1"/>
              </a:solidFill>
              <a:latin typeface="Verdana"/>
              <a:ea typeface="Verdana"/>
              <a:cs typeface="Verdana"/>
              <a:sym typeface="Verdana"/>
            </a:endParaRPr>
          </a:p>
        </p:txBody>
      </p:sp>
      <p:sp>
        <p:nvSpPr>
          <p:cNvPr id="272" name="Google Shape;272;p16"/>
          <p:cNvSpPr/>
          <p:nvPr/>
        </p:nvSpPr>
        <p:spPr>
          <a:xfrm>
            <a:off x="323535" y="1437691"/>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AppServices S1 2 Instances (1 per region)</a:t>
            </a:r>
            <a:endParaRPr sz="1100">
              <a:solidFill>
                <a:schemeClr val="dk1"/>
              </a:solidFill>
              <a:latin typeface="Verdana"/>
              <a:ea typeface="Verdana"/>
              <a:cs typeface="Verdana"/>
              <a:sym typeface="Verdana"/>
            </a:endParaRPr>
          </a:p>
        </p:txBody>
      </p:sp>
      <p:sp>
        <p:nvSpPr>
          <p:cNvPr id="273" name="Google Shape;273;p16"/>
          <p:cNvSpPr/>
          <p:nvPr/>
        </p:nvSpPr>
        <p:spPr>
          <a:xfrm>
            <a:off x="323535" y="1858365"/>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CDN with 500GB traffic across all regions</a:t>
            </a:r>
            <a:endParaRPr sz="1100">
              <a:solidFill>
                <a:schemeClr val="dk1"/>
              </a:solidFill>
              <a:latin typeface="Verdana"/>
              <a:ea typeface="Verdana"/>
              <a:cs typeface="Verdana"/>
              <a:sym typeface="Verdana"/>
            </a:endParaRPr>
          </a:p>
        </p:txBody>
      </p:sp>
      <p:sp>
        <p:nvSpPr>
          <p:cNvPr id="274" name="Google Shape;274;p16"/>
          <p:cNvSpPr/>
          <p:nvPr/>
        </p:nvSpPr>
        <p:spPr>
          <a:xfrm>
            <a:off x="323535" y="2279039"/>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chemeClr val="dk1"/>
                </a:solidFill>
                <a:latin typeface="Verdana"/>
                <a:ea typeface="Verdana"/>
                <a:cs typeface="Verdana"/>
                <a:sym typeface="Verdana"/>
              </a:rPr>
              <a:t>Key vault</a:t>
            </a:r>
            <a:endParaRPr sz="1100">
              <a:solidFill>
                <a:schemeClr val="dk1"/>
              </a:solidFill>
              <a:latin typeface="Verdana"/>
              <a:ea typeface="Verdana"/>
              <a:cs typeface="Verdana"/>
              <a:sym typeface="Verdana"/>
            </a:endParaRPr>
          </a:p>
        </p:txBody>
      </p:sp>
      <p:sp>
        <p:nvSpPr>
          <p:cNvPr id="275" name="Google Shape;275;p16"/>
          <p:cNvSpPr/>
          <p:nvPr/>
        </p:nvSpPr>
        <p:spPr>
          <a:xfrm>
            <a:off x="323535" y="2699713"/>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rgbClr val="FF0000"/>
                </a:solidFill>
                <a:latin typeface="Verdana"/>
                <a:ea typeface="Verdana"/>
                <a:cs typeface="Verdana"/>
                <a:sym typeface="Verdana"/>
              </a:rPr>
              <a:t>Total per highly available environment</a:t>
            </a:r>
            <a:endParaRPr sz="1100">
              <a:solidFill>
                <a:srgbClr val="FF0000"/>
              </a:solidFill>
              <a:latin typeface="Verdana"/>
              <a:ea typeface="Verdana"/>
              <a:cs typeface="Verdana"/>
              <a:sym typeface="Verdana"/>
            </a:endParaRPr>
          </a:p>
        </p:txBody>
      </p:sp>
      <p:sp>
        <p:nvSpPr>
          <p:cNvPr id="276" name="Google Shape;276;p16"/>
          <p:cNvSpPr/>
          <p:nvPr/>
        </p:nvSpPr>
        <p:spPr>
          <a:xfrm>
            <a:off x="323535" y="3120387"/>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Front Door with 1 routing rule and 100 GB outbound data transfer</a:t>
            </a:r>
            <a:endParaRPr sz="1100">
              <a:solidFill>
                <a:schemeClr val="dk1"/>
              </a:solidFill>
              <a:latin typeface="Verdana"/>
              <a:ea typeface="Verdana"/>
              <a:cs typeface="Verdana"/>
              <a:sym typeface="Verdana"/>
            </a:endParaRPr>
          </a:p>
        </p:txBody>
      </p:sp>
      <p:sp>
        <p:nvSpPr>
          <p:cNvPr id="277" name="Google Shape;277;p16"/>
          <p:cNvSpPr/>
          <p:nvPr/>
        </p:nvSpPr>
        <p:spPr>
          <a:xfrm>
            <a:off x="323535" y="3541061"/>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Azure for MySql with 2 vCore and 200gb storage space + GRS</a:t>
            </a:r>
            <a:endParaRPr sz="1100">
              <a:solidFill>
                <a:schemeClr val="dk1"/>
              </a:solidFill>
              <a:latin typeface="Verdana"/>
              <a:ea typeface="Verdana"/>
              <a:cs typeface="Verdana"/>
              <a:sym typeface="Verdana"/>
            </a:endParaRPr>
          </a:p>
        </p:txBody>
      </p:sp>
      <p:sp>
        <p:nvSpPr>
          <p:cNvPr id="278" name="Google Shape;278;p16"/>
          <p:cNvSpPr/>
          <p:nvPr/>
        </p:nvSpPr>
        <p:spPr>
          <a:xfrm>
            <a:off x="323535" y="3961735"/>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Standard Microsoft Support</a:t>
            </a:r>
            <a:endParaRPr sz="1100">
              <a:solidFill>
                <a:schemeClr val="dk1"/>
              </a:solidFill>
              <a:latin typeface="Verdana"/>
              <a:ea typeface="Verdana"/>
              <a:cs typeface="Verdana"/>
              <a:sym typeface="Verdana"/>
            </a:endParaRPr>
          </a:p>
        </p:txBody>
      </p:sp>
      <p:sp>
        <p:nvSpPr>
          <p:cNvPr id="279" name="Google Shape;279;p16"/>
          <p:cNvSpPr/>
          <p:nvPr/>
        </p:nvSpPr>
        <p:spPr>
          <a:xfrm>
            <a:off x="323535" y="4382412"/>
            <a:ext cx="3293333"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pt-BR" sz="1100">
                <a:solidFill>
                  <a:srgbClr val="FF0000"/>
                </a:solidFill>
                <a:latin typeface="Verdana"/>
                <a:ea typeface="Verdana"/>
                <a:cs typeface="Verdana"/>
                <a:sym typeface="Verdana"/>
              </a:rPr>
              <a:t>Total per environment + Shared resources costs</a:t>
            </a:r>
            <a:endParaRPr sz="1100">
              <a:solidFill>
                <a:srgbClr val="FF0000"/>
              </a:solidFill>
              <a:latin typeface="Verdana"/>
              <a:ea typeface="Verdana"/>
              <a:cs typeface="Verdana"/>
              <a:sym typeface="Verdana"/>
            </a:endParaRPr>
          </a:p>
        </p:txBody>
      </p:sp>
      <p:sp>
        <p:nvSpPr>
          <p:cNvPr id="280" name="Google Shape;280;p16"/>
          <p:cNvSpPr/>
          <p:nvPr/>
        </p:nvSpPr>
        <p:spPr>
          <a:xfrm>
            <a:off x="3699851" y="1017017"/>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1" name="Google Shape;281;p16"/>
          <p:cNvSpPr/>
          <p:nvPr/>
        </p:nvSpPr>
        <p:spPr>
          <a:xfrm>
            <a:off x="3699851" y="1437691"/>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2" name="Google Shape;282;p16"/>
          <p:cNvSpPr/>
          <p:nvPr/>
        </p:nvSpPr>
        <p:spPr>
          <a:xfrm>
            <a:off x="3699851" y="1858365"/>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3" name="Google Shape;283;p16"/>
          <p:cNvSpPr/>
          <p:nvPr/>
        </p:nvSpPr>
        <p:spPr>
          <a:xfrm>
            <a:off x="3699851" y="2279039"/>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4" name="Google Shape;284;p16"/>
          <p:cNvSpPr/>
          <p:nvPr/>
        </p:nvSpPr>
        <p:spPr>
          <a:xfrm>
            <a:off x="3699851" y="2699713"/>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5" name="Google Shape;285;p16"/>
          <p:cNvSpPr/>
          <p:nvPr/>
        </p:nvSpPr>
        <p:spPr>
          <a:xfrm>
            <a:off x="3699851" y="3120387"/>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6" name="Google Shape;286;p16"/>
          <p:cNvSpPr/>
          <p:nvPr/>
        </p:nvSpPr>
        <p:spPr>
          <a:xfrm>
            <a:off x="3699851" y="3541061"/>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7" name="Google Shape;287;p16"/>
          <p:cNvSpPr/>
          <p:nvPr/>
        </p:nvSpPr>
        <p:spPr>
          <a:xfrm>
            <a:off x="3699851" y="3961735"/>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8" name="Google Shape;288;p16"/>
          <p:cNvSpPr/>
          <p:nvPr/>
        </p:nvSpPr>
        <p:spPr>
          <a:xfrm>
            <a:off x="3699851" y="4382412"/>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Verdana"/>
              <a:ea typeface="Verdana"/>
              <a:cs typeface="Verdana"/>
              <a:sym typeface="Verdana"/>
            </a:endParaRPr>
          </a:p>
        </p:txBody>
      </p:sp>
      <p:sp>
        <p:nvSpPr>
          <p:cNvPr id="289" name="Google Shape;289;p16"/>
          <p:cNvSpPr/>
          <p:nvPr/>
        </p:nvSpPr>
        <p:spPr>
          <a:xfrm>
            <a:off x="5457997" y="661499"/>
            <a:ext cx="1638606" cy="297554"/>
          </a:xfrm>
          <a:prstGeom prst="round2SameRect">
            <a:avLst>
              <a:gd fmla="val 16667" name="adj1"/>
              <a:gd fmla="val 0" name="adj2"/>
            </a:avLst>
          </a:prstGeom>
          <a:solidFill>
            <a:schemeClr val="lt1"/>
          </a:solidFill>
          <a:ln cap="rnd" cmpd="sng" w="19050">
            <a:solidFill>
              <a:srgbClr val="BFBFBF"/>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a:solidFill>
                  <a:schemeClr val="dk1"/>
                </a:solidFill>
                <a:latin typeface="Verdana"/>
                <a:ea typeface="Verdana"/>
                <a:cs typeface="Verdana"/>
                <a:sym typeface="Verdana"/>
              </a:rPr>
              <a:t>Cost</a:t>
            </a:r>
            <a:endParaRPr b="1" sz="1400">
              <a:solidFill>
                <a:schemeClr val="dk1"/>
              </a:solidFill>
              <a:latin typeface="Verdana"/>
              <a:ea typeface="Verdana"/>
              <a:cs typeface="Verdana"/>
              <a:sym typeface="Verdana"/>
            </a:endParaRPr>
          </a:p>
        </p:txBody>
      </p:sp>
      <p:sp>
        <p:nvSpPr>
          <p:cNvPr id="290" name="Google Shape;290;p16"/>
          <p:cNvSpPr/>
          <p:nvPr/>
        </p:nvSpPr>
        <p:spPr>
          <a:xfrm>
            <a:off x="5449936" y="1017017"/>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7.84</a:t>
            </a:r>
            <a:endParaRPr sz="1100">
              <a:solidFill>
                <a:schemeClr val="dk1"/>
              </a:solidFill>
              <a:latin typeface="Verdana"/>
              <a:ea typeface="Verdana"/>
              <a:cs typeface="Verdana"/>
              <a:sym typeface="Verdana"/>
            </a:endParaRPr>
          </a:p>
        </p:txBody>
      </p:sp>
      <p:sp>
        <p:nvSpPr>
          <p:cNvPr id="291" name="Google Shape;291;p16"/>
          <p:cNvSpPr/>
          <p:nvPr/>
        </p:nvSpPr>
        <p:spPr>
          <a:xfrm>
            <a:off x="5449936" y="1437691"/>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148.80</a:t>
            </a:r>
            <a:endParaRPr sz="1100">
              <a:solidFill>
                <a:schemeClr val="dk1"/>
              </a:solidFill>
              <a:latin typeface="Verdana"/>
              <a:ea typeface="Verdana"/>
              <a:cs typeface="Verdana"/>
              <a:sym typeface="Verdana"/>
            </a:endParaRPr>
          </a:p>
        </p:txBody>
      </p:sp>
      <p:sp>
        <p:nvSpPr>
          <p:cNvPr id="292" name="Google Shape;292;p16"/>
          <p:cNvSpPr/>
          <p:nvPr/>
        </p:nvSpPr>
        <p:spPr>
          <a:xfrm>
            <a:off x="5449936" y="1858365"/>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56.80</a:t>
            </a:r>
            <a:endParaRPr sz="1100">
              <a:solidFill>
                <a:schemeClr val="dk1"/>
              </a:solidFill>
              <a:latin typeface="Verdana"/>
              <a:ea typeface="Verdana"/>
              <a:cs typeface="Verdana"/>
              <a:sym typeface="Verdana"/>
            </a:endParaRPr>
          </a:p>
        </p:txBody>
      </p:sp>
      <p:sp>
        <p:nvSpPr>
          <p:cNvPr id="293" name="Google Shape;293;p16"/>
          <p:cNvSpPr/>
          <p:nvPr/>
        </p:nvSpPr>
        <p:spPr>
          <a:xfrm>
            <a:off x="5449936" y="2279039"/>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chemeClr val="dk1"/>
                </a:solidFill>
                <a:latin typeface="Verdana"/>
                <a:ea typeface="Verdana"/>
                <a:cs typeface="Verdana"/>
                <a:sym typeface="Verdana"/>
              </a:rPr>
              <a:t>0,18</a:t>
            </a:r>
            <a:endParaRPr sz="1100">
              <a:solidFill>
                <a:schemeClr val="dk1"/>
              </a:solidFill>
              <a:latin typeface="Verdana"/>
              <a:ea typeface="Verdana"/>
              <a:cs typeface="Verdana"/>
              <a:sym typeface="Verdana"/>
            </a:endParaRPr>
          </a:p>
        </p:txBody>
      </p:sp>
      <p:sp>
        <p:nvSpPr>
          <p:cNvPr id="294" name="Google Shape;294;p16"/>
          <p:cNvSpPr/>
          <p:nvPr/>
        </p:nvSpPr>
        <p:spPr>
          <a:xfrm>
            <a:off x="5449936" y="2699713"/>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rgbClr val="FF0000"/>
                </a:solidFill>
                <a:latin typeface="Verdana"/>
                <a:ea typeface="Verdana"/>
                <a:cs typeface="Verdana"/>
                <a:sym typeface="Verdana"/>
              </a:rPr>
              <a:t>213,62</a:t>
            </a:r>
            <a:endParaRPr sz="1100">
              <a:solidFill>
                <a:srgbClr val="FF0000"/>
              </a:solidFill>
              <a:latin typeface="Verdana"/>
              <a:ea typeface="Verdana"/>
              <a:cs typeface="Verdana"/>
              <a:sym typeface="Verdana"/>
            </a:endParaRPr>
          </a:p>
        </p:txBody>
      </p:sp>
      <p:sp>
        <p:nvSpPr>
          <p:cNvPr id="295" name="Google Shape;295;p16"/>
          <p:cNvSpPr/>
          <p:nvPr/>
        </p:nvSpPr>
        <p:spPr>
          <a:xfrm>
            <a:off x="5449936" y="3120387"/>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39,52</a:t>
            </a:r>
            <a:endParaRPr sz="1100">
              <a:solidFill>
                <a:schemeClr val="dk1"/>
              </a:solidFill>
              <a:latin typeface="Verdana"/>
              <a:ea typeface="Verdana"/>
              <a:cs typeface="Verdana"/>
              <a:sym typeface="Verdana"/>
            </a:endParaRPr>
          </a:p>
        </p:txBody>
      </p:sp>
      <p:sp>
        <p:nvSpPr>
          <p:cNvPr id="296" name="Google Shape;296;p16"/>
          <p:cNvSpPr/>
          <p:nvPr/>
        </p:nvSpPr>
        <p:spPr>
          <a:xfrm>
            <a:off x="5449936" y="3541061"/>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206,23</a:t>
            </a:r>
            <a:endParaRPr sz="1100">
              <a:solidFill>
                <a:schemeClr val="dk1"/>
              </a:solidFill>
              <a:latin typeface="Verdana"/>
              <a:ea typeface="Verdana"/>
              <a:cs typeface="Verdana"/>
              <a:sym typeface="Verdana"/>
            </a:endParaRPr>
          </a:p>
        </p:txBody>
      </p:sp>
      <p:sp>
        <p:nvSpPr>
          <p:cNvPr id="297" name="Google Shape;297;p16"/>
          <p:cNvSpPr/>
          <p:nvPr/>
        </p:nvSpPr>
        <p:spPr>
          <a:xfrm>
            <a:off x="5449936" y="3961735"/>
            <a:ext cx="1646700" cy="383700"/>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Font typeface="Arial"/>
              <a:buNone/>
            </a:pPr>
            <a:r>
              <a:rPr lang="pt-BR" sz="1100">
                <a:solidFill>
                  <a:schemeClr val="dk1"/>
                </a:solidFill>
                <a:latin typeface="Verdana"/>
                <a:ea typeface="Verdana"/>
                <a:cs typeface="Verdana"/>
                <a:sym typeface="Verdana"/>
              </a:rPr>
              <a:t>100,00</a:t>
            </a:r>
            <a:endParaRPr sz="1100">
              <a:solidFill>
                <a:schemeClr val="dk1"/>
              </a:solidFill>
              <a:latin typeface="Verdana"/>
              <a:ea typeface="Verdana"/>
              <a:cs typeface="Verdana"/>
              <a:sym typeface="Verdana"/>
            </a:endParaRPr>
          </a:p>
        </p:txBody>
      </p:sp>
      <p:sp>
        <p:nvSpPr>
          <p:cNvPr id="298" name="Google Shape;298;p16"/>
          <p:cNvSpPr/>
          <p:nvPr/>
        </p:nvSpPr>
        <p:spPr>
          <a:xfrm>
            <a:off x="5449936" y="4382412"/>
            <a:ext cx="1646667" cy="383782"/>
          </a:xfrm>
          <a:prstGeom prst="roundRect">
            <a:avLst>
              <a:gd fmla="val 16667" name="adj"/>
            </a:avLst>
          </a:prstGeom>
          <a:solidFill>
            <a:schemeClr val="lt1"/>
          </a:solidFill>
          <a:ln cap="flat" cmpd="sng" w="9525">
            <a:solidFill>
              <a:srgbClr val="D8D8D8"/>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lang="pt-BR" sz="1100">
                <a:solidFill>
                  <a:srgbClr val="FF0000"/>
                </a:solidFill>
                <a:latin typeface="Verdana"/>
                <a:ea typeface="Verdana"/>
                <a:cs typeface="Verdana"/>
                <a:sym typeface="Verdana"/>
              </a:rPr>
              <a:t>581,57</a:t>
            </a:r>
            <a:endParaRPr sz="1100">
              <a:solidFill>
                <a:srgbClr val="FF0000"/>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nvSpPr>
        <p:spPr>
          <a:xfrm>
            <a:off x="233475" y="957194"/>
            <a:ext cx="6840760" cy="1092607"/>
          </a:xfrm>
          <a:prstGeom prst="rect">
            <a:avLst/>
          </a:prstGeom>
          <a:noFill/>
          <a:ln>
            <a:noFill/>
          </a:ln>
        </p:spPr>
        <p:txBody>
          <a:bodyPr anchorCtr="0" anchor="t" bIns="45700" lIns="91425" spcFirstLastPara="1" rIns="91425" wrap="square" tIns="45700">
            <a:spAutoFit/>
          </a:bodyPr>
          <a:lstStyle/>
          <a:p>
            <a:pPr indent="0" lvl="1" marL="351450"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305" name="Google Shape;305;p17"/>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The end</a:t>
            </a:r>
            <a:endParaRPr sz="2400">
              <a:solidFill>
                <a:schemeClr val="accent1"/>
              </a:solidFill>
              <a:latin typeface="Verdana"/>
              <a:ea typeface="Verdana"/>
              <a:cs typeface="Verdana"/>
              <a:sym typeface="Verdana"/>
            </a:endParaRPr>
          </a:p>
        </p:txBody>
      </p:sp>
      <p:cxnSp>
        <p:nvCxnSpPr>
          <p:cNvPr id="306" name="Google Shape;306;p17"/>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
        <p:nvSpPr>
          <p:cNvPr id="307" name="Google Shape;307;p17"/>
          <p:cNvSpPr txBox="1"/>
          <p:nvPr/>
        </p:nvSpPr>
        <p:spPr>
          <a:xfrm>
            <a:off x="0" y="1779662"/>
            <a:ext cx="7766936" cy="10801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This is the end of the customer presentation.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Press -&gt; for the next slide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nvSpPr>
        <p:spPr>
          <a:xfrm>
            <a:off x="223084" y="693957"/>
            <a:ext cx="6840760" cy="3978012"/>
          </a:xfrm>
          <a:prstGeom prst="rect">
            <a:avLst/>
          </a:prstGeom>
          <a:noFill/>
          <a:ln>
            <a:noFill/>
          </a:ln>
        </p:spPr>
        <p:txBody>
          <a:bodyPr anchorCtr="0" anchor="t" bIns="45700" lIns="91425" spcFirstLastPara="1" rIns="91425" wrap="square" tIns="45700">
            <a:spAutoFit/>
          </a:bodyPr>
          <a:lstStyle/>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Suggest to split its Dev/Test/Prod environments into different subscriptions</a:t>
            </a:r>
            <a:endParaRPr>
              <a:solidFill>
                <a:schemeClr val="dk1"/>
              </a:solidFill>
              <a:latin typeface="Verdana"/>
              <a:ea typeface="Verdana"/>
              <a:cs typeface="Verdana"/>
              <a:sym typeface="Verdana"/>
            </a:endParaRPr>
          </a:p>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I thought about networking, but I dropped the idea to focus on other stuff</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Security is a priority item which I did not think about for this assessment’s scope, but I know it is a very important subject in a real life scenario</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Current ARM Template design are not as good as I would like. There are too many parameter files and it feels a little inflexible sometime.</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 would like to use RBAC to access Key Vault and other services, but in the end I choose to finish the assessment asap.</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 choose to use PaaS instead of IaaS whenever possible because my thoughts were that the customer focus was on application development, not on the infrastructure management.</a:t>
            </a:r>
            <a:endParaRPr/>
          </a:p>
          <a:p>
            <a:pPr indent="0" lvl="0" marL="0" marR="0" rtl="0" algn="just">
              <a:lnSpc>
                <a:spcPct val="107142"/>
              </a:lnSpc>
              <a:spcBef>
                <a:spcPts val="600"/>
              </a:spcBef>
              <a:spcAft>
                <a:spcPts val="0"/>
              </a:spcAft>
              <a:buNone/>
            </a:pPr>
            <a:r>
              <a:t/>
            </a:r>
            <a:endParaRPr/>
          </a:p>
        </p:txBody>
      </p:sp>
      <p:sp>
        <p:nvSpPr>
          <p:cNvPr id="314" name="Google Shape;314;p18"/>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15" name="Google Shape;315;p18"/>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nvSpPr>
        <p:spPr>
          <a:xfrm>
            <a:off x="220347" y="752225"/>
            <a:ext cx="684076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400">
                <a:solidFill>
                  <a:schemeClr val="dk1"/>
                </a:solidFill>
                <a:latin typeface="Verdana"/>
                <a:ea typeface="Verdana"/>
                <a:cs typeface="Verdana"/>
                <a:sym typeface="Verdana"/>
              </a:rPr>
              <a:t>My customer works with WordPress applications and owns an infrastructure to host them. At the moment, the customer is facing some issues regarding application availability, scalability and infrastructure reliability.</a:t>
            </a:r>
            <a:endParaRPr/>
          </a:p>
          <a:p>
            <a:pPr indent="0" lvl="0" marL="0" marR="0" rtl="0" algn="just">
              <a:spcBef>
                <a:spcPts val="0"/>
              </a:spcBef>
              <a:spcAft>
                <a:spcPts val="0"/>
              </a:spcAft>
              <a:buNone/>
            </a:pPr>
            <a:r>
              <a:rPr lang="pt-BR" sz="1400">
                <a:solidFill>
                  <a:schemeClr val="dk1"/>
                </a:solidFill>
                <a:latin typeface="Verdana"/>
                <a:ea typeface="Verdana"/>
                <a:cs typeface="Verdana"/>
                <a:sym typeface="Verdana"/>
              </a:rPr>
              <a:t> </a:t>
            </a:r>
            <a:endParaRPr/>
          </a:p>
          <a:p>
            <a:pPr indent="0" lvl="0" marL="0" marR="0" rtl="0" algn="just">
              <a:spcBef>
                <a:spcPts val="0"/>
              </a:spcBef>
              <a:spcAft>
                <a:spcPts val="0"/>
              </a:spcAft>
              <a:buNone/>
            </a:pPr>
            <a:r>
              <a:rPr lang="pt-BR" sz="1400">
                <a:solidFill>
                  <a:schemeClr val="dk1"/>
                </a:solidFill>
                <a:latin typeface="Verdana"/>
                <a:ea typeface="Verdana"/>
                <a:cs typeface="Verdana"/>
                <a:sym typeface="Verdana"/>
              </a:rPr>
              <a:t>We had a meeting with the customer to understand their necessities. Now the goal is to migrate these applications to the cloud and provide a solid infrastructure to host the existing and upcoming applications.</a:t>
            </a:r>
            <a:endParaRPr/>
          </a:p>
        </p:txBody>
      </p:sp>
      <p:sp>
        <p:nvSpPr>
          <p:cNvPr id="150" name="Google Shape;150;p2"/>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Context</a:t>
            </a:r>
            <a:endParaRPr/>
          </a:p>
        </p:txBody>
      </p:sp>
      <p:cxnSp>
        <p:nvCxnSpPr>
          <p:cNvPr id="151" name="Google Shape;151;p2"/>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nvSpPr>
        <p:spPr>
          <a:xfrm>
            <a:off x="223084" y="693957"/>
            <a:ext cx="6840760" cy="3516347"/>
          </a:xfrm>
          <a:prstGeom prst="rect">
            <a:avLst/>
          </a:prstGeom>
          <a:noFill/>
          <a:ln>
            <a:noFill/>
          </a:ln>
        </p:spPr>
        <p:txBody>
          <a:bodyPr anchorCtr="0" anchor="t" bIns="45700" lIns="91425" spcFirstLastPara="1" rIns="91425" wrap="square" tIns="45700">
            <a:spAutoFit/>
          </a:bodyPr>
          <a:lstStyle/>
          <a:p>
            <a:pPr indent="-179999" lvl="0" marL="179999"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I am aware about latency issues that may be caused by the fact that the apps from any of the regions may not be in the same region as the Database Server (real life experience)</a:t>
            </a:r>
            <a:endParaRPr sz="1400">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To integrate with some Azure Services (i.e. Storage Account, CDN), my assumption is that the customer will use WordPress plugins for this</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I tested a plugin which connects to the Storage Account and it worked quite well</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The ARM Templates have some small issues which I am aware of</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For example, I did not use secure string when handling the Database Server user and password. I think there are more things similar to this in the ARM Templates</a:t>
            </a:r>
            <a:endParaRPr/>
          </a:p>
          <a:p>
            <a:pPr indent="-285750" lvl="1" marL="6372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This was done that way because, for this assessment scope, I wanted to focus on more important matters other than checking how to work with SecureString parameters (for this example) and troubleshooting that</a:t>
            </a:r>
            <a:r>
              <a:rPr lang="pt-BR">
                <a:solidFill>
                  <a:schemeClr val="dk1"/>
                </a:solidFill>
                <a:latin typeface="Verdana"/>
                <a:ea typeface="Verdana"/>
                <a:cs typeface="Verdana"/>
                <a:sym typeface="Verdana"/>
              </a:rPr>
              <a:t>.</a:t>
            </a:r>
            <a:r>
              <a:rPr lang="pt-BR">
                <a:solidFill>
                  <a:schemeClr val="dk1"/>
                </a:solidFill>
                <a:latin typeface="Verdana"/>
                <a:ea typeface="Verdana"/>
                <a:cs typeface="Verdana"/>
                <a:sym typeface="Verdana"/>
              </a:rPr>
              <a:t> </a:t>
            </a:r>
            <a:endParaRPr/>
          </a:p>
          <a:p>
            <a:pPr indent="0" lvl="0" marL="457200" marR="0" rtl="0" algn="just">
              <a:lnSpc>
                <a:spcPct val="107142"/>
              </a:lnSpc>
              <a:spcBef>
                <a:spcPts val="600"/>
              </a:spcBef>
              <a:spcAft>
                <a:spcPts val="0"/>
              </a:spcAft>
              <a:buNone/>
            </a:pPr>
            <a:r>
              <a:t/>
            </a:r>
            <a:endParaRPr/>
          </a:p>
        </p:txBody>
      </p:sp>
      <p:sp>
        <p:nvSpPr>
          <p:cNvPr id="322" name="Google Shape;322;p19"/>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23" name="Google Shape;323;p19"/>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9164c5b056_0_4"/>
          <p:cNvSpPr txBox="1"/>
          <p:nvPr/>
        </p:nvSpPr>
        <p:spPr>
          <a:xfrm>
            <a:off x="223084" y="693957"/>
            <a:ext cx="6840900" cy="3516300"/>
          </a:xfrm>
          <a:prstGeom prst="rect">
            <a:avLst/>
          </a:prstGeom>
          <a:noFill/>
          <a:ln>
            <a:noFill/>
          </a:ln>
        </p:spPr>
        <p:txBody>
          <a:bodyPr anchorCtr="0" anchor="t" bIns="45700" lIns="91425" spcFirstLastPara="1" rIns="91425" wrap="square" tIns="45700">
            <a:noAutofit/>
          </a:bodyPr>
          <a:lstStyle/>
          <a:p>
            <a:pPr indent="-179999" lvl="0" marL="1799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The current design does not guarantee a real High Availability for the Database and Storage Accounts. </a:t>
            </a:r>
            <a:endParaRPr>
              <a:solidFill>
                <a:schemeClr val="dk1"/>
              </a:solidFill>
              <a:latin typeface="Verdana"/>
              <a:ea typeface="Verdana"/>
              <a:cs typeface="Verdana"/>
              <a:sym typeface="Verdana"/>
            </a:endParaRPr>
          </a:p>
          <a:p>
            <a:pPr indent="-179999" lvl="0" marL="1799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The current design does not guarantee a real High Availability for the Database and Storage Accounts.</a:t>
            </a:r>
            <a:endParaRPr>
              <a:solidFill>
                <a:schemeClr val="dk1"/>
              </a:solidFill>
              <a:latin typeface="Verdana"/>
              <a:ea typeface="Verdana"/>
              <a:cs typeface="Verdana"/>
              <a:sym typeface="Verdana"/>
            </a:endParaRPr>
          </a:p>
          <a:p>
            <a:pPr indent="-285750" lvl="1" marL="6371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There is a way to circumvent that by deploying each of these services on Region#2 and copying the data daily from Region#1 to Region#2 and having applications always reading from Region#1, then using Region#2 in case Region#1 resources become unavailable for some reason</a:t>
            </a:r>
            <a:endParaRPr>
              <a:solidFill>
                <a:schemeClr val="dk1"/>
              </a:solidFill>
            </a:endParaRPr>
          </a:p>
          <a:p>
            <a:pPr indent="-285750" lvl="2" marL="10943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To copy the data, we can use Automation Runbooks, PowerShell scripts on Release Pipelines, LogicApps, EventHub or some other kind of tool. I believe there may be some options for that.</a:t>
            </a:r>
            <a:endParaRPr>
              <a:solidFill>
                <a:schemeClr val="dk1"/>
              </a:solidFill>
              <a:latin typeface="Verdana"/>
              <a:ea typeface="Verdana"/>
              <a:cs typeface="Verdana"/>
              <a:sym typeface="Verdana"/>
            </a:endParaRPr>
          </a:p>
        </p:txBody>
      </p:sp>
      <p:sp>
        <p:nvSpPr>
          <p:cNvPr id="330" name="Google Shape;330;g9164c5b056_0_4"/>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31" name="Google Shape;331;g9164c5b056_0_4"/>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9164c5b056_0_11"/>
          <p:cNvSpPr txBox="1"/>
          <p:nvPr/>
        </p:nvSpPr>
        <p:spPr>
          <a:xfrm>
            <a:off x="223084" y="693957"/>
            <a:ext cx="6840900" cy="3516300"/>
          </a:xfrm>
          <a:prstGeom prst="rect">
            <a:avLst/>
          </a:prstGeom>
          <a:noFill/>
          <a:ln>
            <a:noFill/>
          </a:ln>
        </p:spPr>
        <p:txBody>
          <a:bodyPr anchorCtr="0" anchor="t" bIns="45700" lIns="91425" spcFirstLastPara="1" rIns="91425" wrap="square" tIns="45700">
            <a:noAutofit/>
          </a:bodyPr>
          <a:lstStyle/>
          <a:p>
            <a:pPr indent="-179999" lvl="0" marL="1799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I never worked with WordPress in my life and I had no idea how it works. This, for me, was the hardest part of the project because I had to deal with a new </a:t>
            </a:r>
            <a:r>
              <a:rPr lang="pt-BR">
                <a:solidFill>
                  <a:schemeClr val="dk1"/>
                </a:solidFill>
                <a:latin typeface="Verdana"/>
                <a:ea typeface="Verdana"/>
                <a:cs typeface="Verdana"/>
                <a:sym typeface="Verdana"/>
              </a:rPr>
              <a:t>technology</a:t>
            </a:r>
            <a:r>
              <a:rPr lang="pt-BR">
                <a:solidFill>
                  <a:schemeClr val="dk1"/>
                </a:solidFill>
                <a:latin typeface="Verdana"/>
                <a:ea typeface="Verdana"/>
                <a:cs typeface="Verdana"/>
                <a:sym typeface="Verdana"/>
              </a:rPr>
              <a:t> which I had no idea about. </a:t>
            </a:r>
            <a:endParaRPr>
              <a:solidFill>
                <a:schemeClr val="dk1"/>
              </a:solidFill>
              <a:latin typeface="Verdana"/>
              <a:ea typeface="Verdana"/>
              <a:cs typeface="Verdana"/>
              <a:sym typeface="Verdana"/>
            </a:endParaRPr>
          </a:p>
          <a:p>
            <a:pPr indent="-179999" lvl="0" marL="179999" rtl="0" algn="just">
              <a:lnSpc>
                <a:spcPct val="107142"/>
              </a:lnSpc>
              <a:spcBef>
                <a:spcPts val="600"/>
              </a:spcBef>
              <a:spcAft>
                <a:spcPts val="0"/>
              </a:spcAft>
              <a:buClr>
                <a:schemeClr val="dk1"/>
              </a:buClr>
              <a:buSzPts val="1400"/>
              <a:buChar char="•"/>
            </a:pPr>
            <a:r>
              <a:rPr lang="pt-BR">
                <a:solidFill>
                  <a:schemeClr val="dk1"/>
                </a:solidFill>
                <a:latin typeface="Verdana"/>
                <a:ea typeface="Verdana"/>
                <a:cs typeface="Verdana"/>
                <a:sym typeface="Verdana"/>
              </a:rPr>
              <a:t>There was lots of effort in the making of this assessment. </a:t>
            </a:r>
            <a:endParaRPr>
              <a:solidFill>
                <a:schemeClr val="dk1"/>
              </a:solidFill>
            </a:endParaRPr>
          </a:p>
          <a:p>
            <a:pPr indent="0" lvl="0" marL="0" rtl="0" algn="just">
              <a:lnSpc>
                <a:spcPct val="107142"/>
              </a:lnSpc>
              <a:spcBef>
                <a:spcPts val="600"/>
              </a:spcBef>
              <a:spcAft>
                <a:spcPts val="0"/>
              </a:spcAft>
              <a:buNone/>
            </a:pPr>
            <a:r>
              <a:t/>
            </a:r>
            <a:endParaRPr>
              <a:solidFill>
                <a:schemeClr val="dk1"/>
              </a:solidFill>
              <a:latin typeface="Verdana"/>
              <a:ea typeface="Verdana"/>
              <a:cs typeface="Verdana"/>
              <a:sym typeface="Verdana"/>
            </a:endParaRPr>
          </a:p>
        </p:txBody>
      </p:sp>
      <p:sp>
        <p:nvSpPr>
          <p:cNvPr id="338" name="Google Shape;338;g9164c5b056_0_11"/>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Personal Thoughts and Considerations</a:t>
            </a:r>
            <a:endParaRPr sz="2400">
              <a:solidFill>
                <a:schemeClr val="accent1"/>
              </a:solidFill>
              <a:latin typeface="Verdana"/>
              <a:ea typeface="Verdana"/>
              <a:cs typeface="Verdana"/>
              <a:sym typeface="Verdana"/>
            </a:endParaRPr>
          </a:p>
        </p:txBody>
      </p:sp>
      <p:cxnSp>
        <p:nvCxnSpPr>
          <p:cNvPr id="339" name="Google Shape;339;g9164c5b056_0_11"/>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9164c5b056_0_18"/>
          <p:cNvSpPr txBox="1"/>
          <p:nvPr/>
        </p:nvSpPr>
        <p:spPr>
          <a:xfrm>
            <a:off x="233475" y="957194"/>
            <a:ext cx="6840900" cy="1092600"/>
          </a:xfrm>
          <a:prstGeom prst="rect">
            <a:avLst/>
          </a:prstGeom>
          <a:noFill/>
          <a:ln>
            <a:noFill/>
          </a:ln>
        </p:spPr>
        <p:txBody>
          <a:bodyPr anchorCtr="0" anchor="t" bIns="45700" lIns="91425" spcFirstLastPara="1" rIns="91425" wrap="square" tIns="45700">
            <a:noAutofit/>
          </a:bodyPr>
          <a:lstStyle/>
          <a:p>
            <a:pPr indent="0" lvl="1" marL="351449"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346" name="Google Shape;346;g9164c5b056_0_18"/>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The end</a:t>
            </a:r>
            <a:endParaRPr sz="2400">
              <a:solidFill>
                <a:schemeClr val="accent1"/>
              </a:solidFill>
              <a:latin typeface="Verdana"/>
              <a:ea typeface="Verdana"/>
              <a:cs typeface="Verdana"/>
              <a:sym typeface="Verdana"/>
            </a:endParaRPr>
          </a:p>
        </p:txBody>
      </p:sp>
      <p:sp>
        <p:nvSpPr>
          <p:cNvPr id="347" name="Google Shape;347;g9164c5b056_0_18"/>
          <p:cNvSpPr txBox="1"/>
          <p:nvPr/>
        </p:nvSpPr>
        <p:spPr>
          <a:xfrm>
            <a:off x="0" y="1779662"/>
            <a:ext cx="7767000" cy="108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This is the real end</a:t>
            </a:r>
            <a:endParaRPr/>
          </a:p>
        </p:txBody>
      </p:sp>
      <p:cxnSp>
        <p:nvCxnSpPr>
          <p:cNvPr id="348" name="Google Shape;348;g9164c5b056_0_18"/>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nvSpPr>
        <p:spPr>
          <a:xfrm>
            <a:off x="234201" y="946188"/>
            <a:ext cx="7461998" cy="266226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400">
                <a:solidFill>
                  <a:schemeClr val="dk1"/>
                </a:solidFill>
                <a:latin typeface="Verdana"/>
                <a:ea typeface="Verdana"/>
                <a:cs typeface="Verdana"/>
                <a:sym typeface="Verdana"/>
              </a:rPr>
              <a:t>With the meeting that we had with the customer, we identified the following technical details</a:t>
            </a:r>
            <a:endParaRPr/>
          </a:p>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a:p>
            <a:pPr indent="-180000" lvl="0" marL="180000" marR="0" rtl="0" algn="just">
              <a:lnSpc>
                <a:spcPct val="107142"/>
              </a:lnSpc>
              <a:spcBef>
                <a:spcPts val="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10 WordPress applications, which gives us 20 applications in total</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1 Database server replicated in 2 servers behind a HA proxy to achieve High Availability</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Some of their websites have grown in popularity and experience instabilities in specific timeframes due to the high unexpected user traffic</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Only WordPress applications will be developed</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5 applications will be added in the next 12 months</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The current infrastructure is managed by the customer</a:t>
            </a:r>
            <a:endParaRPr/>
          </a:p>
        </p:txBody>
      </p:sp>
      <p:sp>
        <p:nvSpPr>
          <p:cNvPr id="158" name="Google Shape;158;p3"/>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Current customer infrastructure</a:t>
            </a:r>
            <a:endParaRPr/>
          </a:p>
        </p:txBody>
      </p:sp>
      <p:cxnSp>
        <p:nvCxnSpPr>
          <p:cNvPr id="159" name="Google Shape;159;p3"/>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nvSpPr>
        <p:spPr>
          <a:xfrm>
            <a:off x="241129" y="984290"/>
            <a:ext cx="684076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a:p>
            <a:pPr indent="0" lvl="0" marL="0" marR="0" rtl="0" algn="just">
              <a:spcBef>
                <a:spcPts val="0"/>
              </a:spcBef>
              <a:spcAft>
                <a:spcPts val="0"/>
              </a:spcAft>
              <a:buNone/>
            </a:pPr>
            <a:r>
              <a:rPr lang="pt-BR" sz="1400">
                <a:solidFill>
                  <a:schemeClr val="dk1"/>
                </a:solidFill>
                <a:latin typeface="Verdana"/>
                <a:ea typeface="Verdana"/>
                <a:cs typeface="Verdana"/>
                <a:sym typeface="Verdana"/>
              </a:rPr>
              <a:t>The customer has listed some of their current and future necessities</a:t>
            </a:r>
            <a:endParaRPr/>
          </a:p>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a:p>
            <a:pPr indent="-180000" lvl="0" marL="180000" marR="0" rtl="0" algn="just">
              <a:lnSpc>
                <a:spcPct val="107142"/>
              </a:lnSpc>
              <a:spcBef>
                <a:spcPts val="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High Availability</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Scalability to deal with the sudden high user traffic</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Flexibility to add new applications to the cloud with minimal effort </a:t>
            </a:r>
            <a:endParaRPr/>
          </a:p>
          <a:p>
            <a:pPr indent="-180000" lvl="0" marL="180000" marR="0" rtl="0" algn="just">
              <a:lnSpc>
                <a:spcPct val="107142"/>
              </a:lnSpc>
              <a:spcBef>
                <a:spcPts val="600"/>
              </a:spcBef>
              <a:spcAft>
                <a:spcPts val="0"/>
              </a:spcAft>
              <a:buClr>
                <a:schemeClr val="dk1"/>
              </a:buClr>
              <a:buSzPts val="1400"/>
              <a:buFont typeface="Arial"/>
              <a:buChar char="•"/>
            </a:pPr>
            <a:r>
              <a:rPr lang="pt-BR" sz="1400">
                <a:solidFill>
                  <a:schemeClr val="dk1"/>
                </a:solidFill>
                <a:latin typeface="Verdana"/>
                <a:ea typeface="Verdana"/>
                <a:cs typeface="Verdana"/>
                <a:sym typeface="Verdana"/>
              </a:rPr>
              <a:t>Be futureproof</a:t>
            </a:r>
            <a:endParaRPr/>
          </a:p>
          <a:p>
            <a:pPr indent="0" lvl="0" marL="0" marR="0" rtl="0" algn="just">
              <a:spcBef>
                <a:spcPts val="600"/>
              </a:spcBef>
              <a:spcAft>
                <a:spcPts val="0"/>
              </a:spcAft>
              <a:buNone/>
            </a:pPr>
            <a:r>
              <a:t/>
            </a:r>
            <a:endParaRPr sz="1400">
              <a:solidFill>
                <a:schemeClr val="dk1"/>
              </a:solidFill>
              <a:latin typeface="Verdana"/>
              <a:ea typeface="Verdana"/>
              <a:cs typeface="Verdana"/>
              <a:sym typeface="Verdana"/>
            </a:endParaRPr>
          </a:p>
        </p:txBody>
      </p:sp>
      <p:sp>
        <p:nvSpPr>
          <p:cNvPr id="166" name="Google Shape;166;p4"/>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Customer requirements</a:t>
            </a:r>
            <a:endParaRPr/>
          </a:p>
        </p:txBody>
      </p:sp>
      <p:cxnSp>
        <p:nvCxnSpPr>
          <p:cNvPr id="167" name="Google Shape;167;p4"/>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9164c5b056_0_26"/>
          <p:cNvSpPr txBox="1"/>
          <p:nvPr/>
        </p:nvSpPr>
        <p:spPr>
          <a:xfrm>
            <a:off x="233475" y="957194"/>
            <a:ext cx="6840900" cy="1092600"/>
          </a:xfrm>
          <a:prstGeom prst="rect">
            <a:avLst/>
          </a:prstGeom>
          <a:noFill/>
          <a:ln>
            <a:noFill/>
          </a:ln>
        </p:spPr>
        <p:txBody>
          <a:bodyPr anchorCtr="0" anchor="t" bIns="45700" lIns="91425" spcFirstLastPara="1" rIns="91425" wrap="square" tIns="45700">
            <a:noAutofit/>
          </a:bodyPr>
          <a:lstStyle/>
          <a:p>
            <a:pPr indent="0" lvl="1" marL="351449" marR="0" rtl="0" algn="just">
              <a:lnSpc>
                <a:spcPct val="107142"/>
              </a:lnSpc>
              <a:spcBef>
                <a:spcPts val="600"/>
              </a:spcBef>
              <a:spcAft>
                <a:spcPts val="0"/>
              </a:spcAft>
              <a:buNone/>
            </a:pPr>
            <a:r>
              <a:t/>
            </a:r>
            <a:endParaRPr b="0" i="0" sz="1400" u="none" cap="none" strike="noStrike">
              <a:solidFill>
                <a:schemeClr val="dk1"/>
              </a:solidFill>
              <a:latin typeface="Verdana"/>
              <a:ea typeface="Verdana"/>
              <a:cs typeface="Verdana"/>
              <a:sym typeface="Verdana"/>
            </a:endParaRPr>
          </a:p>
        </p:txBody>
      </p:sp>
      <p:sp>
        <p:nvSpPr>
          <p:cNvPr id="174" name="Google Shape;174;g9164c5b056_0_26"/>
          <p:cNvSpPr txBox="1"/>
          <p:nvPr/>
        </p:nvSpPr>
        <p:spPr>
          <a:xfrm>
            <a:off x="3212" y="2859"/>
            <a:ext cx="8596800" cy="624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The beginning</a:t>
            </a:r>
            <a:endParaRPr sz="2400">
              <a:solidFill>
                <a:schemeClr val="accent1"/>
              </a:solidFill>
              <a:latin typeface="Verdana"/>
              <a:ea typeface="Verdana"/>
              <a:cs typeface="Verdana"/>
              <a:sym typeface="Verdana"/>
            </a:endParaRPr>
          </a:p>
        </p:txBody>
      </p:sp>
      <p:sp>
        <p:nvSpPr>
          <p:cNvPr id="175" name="Google Shape;175;g9164c5b056_0_26"/>
          <p:cNvSpPr txBox="1"/>
          <p:nvPr/>
        </p:nvSpPr>
        <p:spPr>
          <a:xfrm>
            <a:off x="0" y="1779662"/>
            <a:ext cx="7767000" cy="108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D5672"/>
              </a:buClr>
              <a:buSzPts val="3200"/>
              <a:buFont typeface="Verdana"/>
              <a:buNone/>
            </a:pPr>
            <a:r>
              <a:rPr lang="pt-BR" sz="3200">
                <a:solidFill>
                  <a:srgbClr val="0D5672"/>
                </a:solidFill>
                <a:latin typeface="Verdana"/>
                <a:ea typeface="Verdana"/>
                <a:cs typeface="Verdana"/>
                <a:sym typeface="Verdana"/>
              </a:rPr>
              <a:t>This is the beginning of the customer presentation.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t/>
            </a:r>
            <a:endParaRPr sz="3200">
              <a:solidFill>
                <a:srgbClr val="0D5672"/>
              </a:solidFill>
              <a:latin typeface="Verdana"/>
              <a:ea typeface="Verdana"/>
              <a:cs typeface="Verdana"/>
              <a:sym typeface="Verdana"/>
            </a:endParaRPr>
          </a:p>
          <a:p>
            <a:pPr indent="0" lvl="0" marL="0" marR="0" rtl="0" algn="ctr">
              <a:spcBef>
                <a:spcPts val="0"/>
              </a:spcBef>
              <a:spcAft>
                <a:spcPts val="0"/>
              </a:spcAft>
              <a:buClr>
                <a:srgbClr val="0D5672"/>
              </a:buClr>
              <a:buSzPts val="3200"/>
              <a:buFont typeface="Verdana"/>
              <a:buNone/>
            </a:pPr>
            <a:r>
              <a:t/>
            </a:r>
            <a:endParaRPr/>
          </a:p>
        </p:txBody>
      </p:sp>
      <p:cxnSp>
        <p:nvCxnSpPr>
          <p:cNvPr id="176" name="Google Shape;176;g9164c5b056_0_26"/>
          <p:cNvCxnSpPr/>
          <p:nvPr/>
        </p:nvCxnSpPr>
        <p:spPr>
          <a:xfrm>
            <a:off x="-10886" y="516176"/>
            <a:ext cx="7175100"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nvSpPr>
        <p:spPr>
          <a:xfrm>
            <a:off x="227274" y="707198"/>
            <a:ext cx="6840760"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400">
                <a:solidFill>
                  <a:schemeClr val="dk1"/>
                </a:solidFill>
                <a:latin typeface="Verdana"/>
                <a:ea typeface="Verdana"/>
                <a:cs typeface="Verdana"/>
                <a:sym typeface="Verdana"/>
              </a:rPr>
              <a:t>Given the meeting that we had with the customer, I would like to present my technical proposal for the migration of the current applications to the cloud and present the cloud architecture</a:t>
            </a:r>
            <a:endParaRPr/>
          </a:p>
        </p:txBody>
      </p:sp>
      <p:sp>
        <p:nvSpPr>
          <p:cNvPr id="183" name="Google Shape;183;p5"/>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Technical proposal</a:t>
            </a:r>
            <a:endParaRPr/>
          </a:p>
        </p:txBody>
      </p:sp>
      <p:cxnSp>
        <p:nvCxnSpPr>
          <p:cNvPr id="184" name="Google Shape;184;p5"/>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nvSpPr>
        <p:spPr>
          <a:xfrm>
            <a:off x="227274" y="707198"/>
            <a:ext cx="6840760"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400">
              <a:solidFill>
                <a:schemeClr val="dk1"/>
              </a:solidFill>
              <a:latin typeface="Verdana"/>
              <a:ea typeface="Verdana"/>
              <a:cs typeface="Verdana"/>
              <a:sym typeface="Verdana"/>
            </a:endParaRPr>
          </a:p>
        </p:txBody>
      </p:sp>
      <p:cxnSp>
        <p:nvCxnSpPr>
          <p:cNvPr id="191" name="Google Shape;191;p6"/>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pic>
        <p:nvPicPr>
          <p:cNvPr id="192" name="Google Shape;192;p6"/>
          <p:cNvPicPr preferRelativeResize="0"/>
          <p:nvPr/>
        </p:nvPicPr>
        <p:blipFill rotWithShape="1">
          <a:blip r:embed="rId3">
            <a:alphaModFix/>
          </a:blip>
          <a:srcRect b="0" l="0" r="0" t="0"/>
          <a:stretch/>
        </p:blipFill>
        <p:spPr>
          <a:xfrm>
            <a:off x="388900" y="-2"/>
            <a:ext cx="821503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nvSpPr>
        <p:spPr>
          <a:xfrm>
            <a:off x="442025" y="1341050"/>
            <a:ext cx="6840900" cy="3172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a:solidFill>
                  <a:schemeClr val="dk1"/>
                </a:solidFill>
                <a:latin typeface="Verdana"/>
                <a:ea typeface="Verdana"/>
                <a:cs typeface="Verdana"/>
                <a:sym typeface="Verdana"/>
              </a:rPr>
              <a:t>Application Hosting</a:t>
            </a:r>
            <a:endParaRPr>
              <a:solidFill>
                <a:schemeClr val="dk1"/>
              </a:solidFill>
              <a:latin typeface="Verdana"/>
              <a:ea typeface="Verdana"/>
              <a:cs typeface="Verdana"/>
              <a:sym typeface="Verdana"/>
            </a:endParaRPr>
          </a:p>
          <a:p>
            <a:pPr indent="0" lvl="0" marL="0" marR="0" rtl="0" algn="just">
              <a:spcBef>
                <a:spcPts val="0"/>
              </a:spcBef>
              <a:spcAft>
                <a:spcPts val="0"/>
              </a:spcAft>
              <a:buNone/>
            </a:pPr>
            <a:r>
              <a:t/>
            </a:r>
            <a:endParaRPr>
              <a:solidFill>
                <a:schemeClr val="dk1"/>
              </a:solidFill>
              <a:latin typeface="Verdana"/>
              <a:ea typeface="Verdana"/>
              <a:cs typeface="Verdana"/>
              <a:sym typeface="Verdana"/>
            </a:endParaRPr>
          </a:p>
          <a:p>
            <a:pPr indent="-180000" lvl="0" marL="180000" marR="0" rtl="0" algn="just">
              <a:lnSpc>
                <a:spcPct val="107142"/>
              </a:lnSpc>
              <a:spcBef>
                <a:spcPts val="0"/>
              </a:spcBef>
              <a:spcAft>
                <a:spcPts val="0"/>
              </a:spcAft>
              <a:buClr>
                <a:schemeClr val="dk1"/>
              </a:buClr>
              <a:buSzPts val="1400"/>
              <a:buFont typeface="Arial"/>
              <a:buChar char="•"/>
            </a:pPr>
            <a:r>
              <a:rPr lang="pt-BR">
                <a:solidFill>
                  <a:schemeClr val="dk1"/>
                </a:solidFill>
                <a:latin typeface="Verdana"/>
                <a:ea typeface="Verdana"/>
                <a:cs typeface="Verdana"/>
                <a:sym typeface="Verdana"/>
              </a:rPr>
              <a:t>Applications will be hosted on AppServices</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AppService has a generic scaling rule by default</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Each AppService can have its own specific scaling rule if needed</a:t>
            </a:r>
            <a:endParaRPr>
              <a:solidFill>
                <a:schemeClr val="dk1"/>
              </a:solidFill>
              <a:latin typeface="Verdana"/>
              <a:ea typeface="Verdana"/>
              <a:cs typeface="Verdana"/>
              <a:sym typeface="Verdana"/>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We can scale the application based on different metrics</a:t>
            </a:r>
            <a:endParaRPr/>
          </a:p>
          <a:p>
            <a:pPr indent="-180000" lvl="0" marL="180000"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Autoscaling can be scheduled for specific timeframes</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AppServices will have Application Insights for monitoring</a:t>
            </a:r>
            <a:endParaRPr>
              <a:solidFill>
                <a:schemeClr val="dk1"/>
              </a:solidFill>
              <a:latin typeface="Verdana"/>
              <a:ea typeface="Verdana"/>
              <a:cs typeface="Verdana"/>
              <a:sym typeface="Verdana"/>
            </a:endParaRPr>
          </a:p>
        </p:txBody>
      </p:sp>
      <p:sp>
        <p:nvSpPr>
          <p:cNvPr id="199" name="Google Shape;199;p7"/>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a:p>
        </p:txBody>
      </p:sp>
      <p:cxnSp>
        <p:nvCxnSpPr>
          <p:cNvPr id="200" name="Google Shape;200;p7"/>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nvSpPr>
        <p:spPr>
          <a:xfrm>
            <a:off x="442025" y="1341060"/>
            <a:ext cx="6840900" cy="2871600"/>
          </a:xfrm>
          <a:prstGeom prst="rect">
            <a:avLst/>
          </a:prstGeom>
          <a:noFill/>
          <a:ln>
            <a:noFill/>
          </a:ln>
        </p:spPr>
        <p:txBody>
          <a:bodyPr anchorCtr="0" anchor="t" bIns="45700" lIns="91425" spcFirstLastPara="1" rIns="91425" wrap="square" tIns="45700">
            <a:noAutofit/>
          </a:bodyPr>
          <a:lstStyle/>
          <a:p>
            <a:pPr indent="0" lvl="0" marL="0" marR="0" rtl="0" algn="just">
              <a:lnSpc>
                <a:spcPct val="107142"/>
              </a:lnSpc>
              <a:spcBef>
                <a:spcPts val="0"/>
              </a:spcBef>
              <a:spcAft>
                <a:spcPts val="0"/>
              </a:spcAft>
              <a:buNone/>
            </a:pPr>
            <a:r>
              <a:rPr lang="pt-BR">
                <a:solidFill>
                  <a:schemeClr val="dk1"/>
                </a:solidFill>
                <a:latin typeface="Verdana"/>
                <a:ea typeface="Verdana"/>
                <a:cs typeface="Verdana"/>
                <a:sym typeface="Verdana"/>
              </a:rPr>
              <a:t>Application </a:t>
            </a:r>
            <a:r>
              <a:rPr lang="pt-BR">
                <a:solidFill>
                  <a:schemeClr val="dk1"/>
                </a:solidFill>
                <a:latin typeface="Verdana"/>
                <a:ea typeface="Verdana"/>
                <a:cs typeface="Verdana"/>
                <a:sym typeface="Verdana"/>
              </a:rPr>
              <a:t>High Availability</a:t>
            </a:r>
            <a:endParaRPr>
              <a:solidFill>
                <a:schemeClr val="dk1"/>
              </a:solidFill>
              <a:latin typeface="Verdana"/>
              <a:ea typeface="Verdana"/>
              <a:cs typeface="Verdana"/>
              <a:sym typeface="Verdana"/>
            </a:endParaRPr>
          </a:p>
          <a:p>
            <a:pPr indent="0" lvl="0" marL="0" marR="0" rtl="0" algn="just">
              <a:lnSpc>
                <a:spcPct val="107142"/>
              </a:lnSpc>
              <a:spcBef>
                <a:spcPts val="0"/>
              </a:spcBef>
              <a:spcAft>
                <a:spcPts val="0"/>
              </a:spcAft>
              <a:buNone/>
            </a:pPr>
            <a:r>
              <a:t/>
            </a:r>
            <a:endParaRPr>
              <a:solidFill>
                <a:schemeClr val="dk1"/>
              </a:solidFill>
              <a:latin typeface="Verdana"/>
              <a:ea typeface="Verdana"/>
              <a:cs typeface="Verdana"/>
              <a:sym typeface="Verdana"/>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To achieve High Availability, each application will be hosted in two different regions, known as Region#1 and Region#2</a:t>
            </a:r>
            <a:endParaRPr/>
          </a:p>
          <a:p>
            <a:pPr indent="-179999" lvl="0" marL="179999" marR="0" rtl="0" algn="just">
              <a:lnSpc>
                <a:spcPct val="107142"/>
              </a:lnSpc>
              <a:spcBef>
                <a:spcPts val="600"/>
              </a:spcBef>
              <a:spcAft>
                <a:spcPts val="0"/>
              </a:spcAft>
              <a:buClr>
                <a:schemeClr val="dk1"/>
              </a:buClr>
              <a:buSzPts val="1400"/>
              <a:buFont typeface="Arial"/>
              <a:buChar char="•"/>
            </a:pPr>
            <a:r>
              <a:rPr lang="pt-BR">
                <a:solidFill>
                  <a:schemeClr val="dk1"/>
                </a:solidFill>
                <a:latin typeface="Verdana"/>
                <a:ea typeface="Verdana"/>
                <a:cs typeface="Verdana"/>
                <a:sym typeface="Verdana"/>
              </a:rPr>
              <a:t>An </a:t>
            </a:r>
            <a:r>
              <a:rPr lang="pt-BR" sz="1400">
                <a:solidFill>
                  <a:schemeClr val="dk1"/>
                </a:solidFill>
                <a:latin typeface="Verdana"/>
                <a:ea typeface="Verdana"/>
                <a:cs typeface="Verdana"/>
                <a:sym typeface="Verdana"/>
              </a:rPr>
              <a:t>Azure Front </a:t>
            </a:r>
            <a:r>
              <a:rPr lang="pt-BR">
                <a:solidFill>
                  <a:schemeClr val="dk1"/>
                </a:solidFill>
                <a:latin typeface="Verdana"/>
                <a:ea typeface="Verdana"/>
                <a:cs typeface="Verdana"/>
                <a:sym typeface="Verdana"/>
              </a:rPr>
              <a:t>Door will be responsible to route the requests to the nearest available server (relative to the user)</a:t>
            </a:r>
            <a:endParaRPr>
              <a:solidFill>
                <a:schemeClr val="dk1"/>
              </a:solidFill>
              <a:latin typeface="Verdana"/>
              <a:ea typeface="Verdana"/>
              <a:cs typeface="Verdana"/>
              <a:sym typeface="Verdana"/>
            </a:endParaRPr>
          </a:p>
        </p:txBody>
      </p:sp>
      <p:sp>
        <p:nvSpPr>
          <p:cNvPr id="207" name="Google Shape;207;p8"/>
          <p:cNvSpPr txBox="1"/>
          <p:nvPr/>
        </p:nvSpPr>
        <p:spPr>
          <a:xfrm>
            <a:off x="3212" y="2859"/>
            <a:ext cx="8596668" cy="62467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accent1"/>
              </a:buClr>
              <a:buSzPts val="2400"/>
              <a:buFont typeface="Verdana"/>
              <a:buNone/>
            </a:pPr>
            <a:r>
              <a:rPr lang="pt-BR" sz="2400">
                <a:solidFill>
                  <a:schemeClr val="accent1"/>
                </a:solidFill>
                <a:latin typeface="Verdana"/>
                <a:ea typeface="Verdana"/>
                <a:cs typeface="Verdana"/>
                <a:sym typeface="Verdana"/>
              </a:rPr>
              <a:t>  Infrastructure explained</a:t>
            </a:r>
            <a:endParaRPr/>
          </a:p>
        </p:txBody>
      </p:sp>
      <p:cxnSp>
        <p:nvCxnSpPr>
          <p:cNvPr id="208" name="Google Shape;208;p8"/>
          <p:cNvCxnSpPr/>
          <p:nvPr/>
        </p:nvCxnSpPr>
        <p:spPr>
          <a:xfrm>
            <a:off x="-10886" y="516176"/>
            <a:ext cx="7175174" cy="0"/>
          </a:xfrm>
          <a:prstGeom prst="straightConnector1">
            <a:avLst/>
          </a:prstGeom>
          <a:noFill/>
          <a:ln cap="rnd" cmpd="sng" w="12700">
            <a:solidFill>
              <a:srgbClr val="D0EEF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