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448b83a1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448b83a1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448b83a1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448b83a1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3240f073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3240f073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594f2369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594f2369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3240f073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3240f073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3240f0732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3240f0732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594f2369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594f2369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3240f07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3240f07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448b83a1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448b83a1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3240f073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3240f073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326a99ff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326a99ff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3240f073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3240f073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3264b8c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3264b8c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3264b8c2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3264b8c2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3240f0732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3240f073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594f236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594f236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594f236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594f236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594f236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594f236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3240f073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3240f073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The number of files touched per change to the code is increasing.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3240f073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3240f073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3240f073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3240f073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ackmd.io/psN2EawWSzuzGD29kYJCCQ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techempower.com/benchmarks/#section=data-r20&amp;hw=ph&amp;test=query&amp;l=zijzen-sf&amp;a=2" TargetMode="External"/><Relationship Id="rId4" Type="http://schemas.openxmlformats.org/officeDocument/2006/relationships/hyperlink" Target="https://www.techempower.com/benchmarks/#section=data-r20&amp;hw=ph&amp;test=query&amp;a=2" TargetMode="External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kronosresearch.com/" TargetMode="External"/><Relationship Id="rId4" Type="http://schemas.openxmlformats.org/officeDocument/2006/relationships/hyperlink" Target="https://www.microsoft.com/taiwan/about/about.aspx" TargetMode="External"/><Relationship Id="rId5" Type="http://schemas.openxmlformats.org/officeDocument/2006/relationships/hyperlink" Target="https://www.point72.com/cubist/" TargetMode="External"/><Relationship Id="rId6" Type="http://schemas.openxmlformats.org/officeDocument/2006/relationships/hyperlink" Target="https://www.appier.com/zh-han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/>
              <a:t>2021/03/09</a:t>
            </a:r>
            <a:endParaRPr sz="30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Term</a:t>
            </a:r>
            <a:r>
              <a:rPr lang="zh-TW"/>
              <a:t> Project Topic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Proposal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>
                <a:solidFill>
                  <a:srgbClr val="337AB7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量化交易平台</a:t>
            </a:r>
            <a:r>
              <a:rPr lang="zh-TW" sz="10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/>
              <a:t>Framework Introduction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Frontend</a:t>
            </a:r>
            <a:endParaRPr sz="3000"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React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</a:t>
            </a:r>
            <a:r>
              <a:rPr lang="zh-TW"/>
              <a:t>n  front end, JavaScript framework for building  UI or UI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React code is made of entities called </a:t>
            </a:r>
            <a:r>
              <a:rPr lang="zh-TW">
                <a:solidFill>
                  <a:srgbClr val="0000FF"/>
                </a:solidFill>
              </a:rPr>
              <a:t>components</a:t>
            </a:r>
            <a:r>
              <a:rPr b="1" lang="zh-TW"/>
              <a:t>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Independent ,reusable pieces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support 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notable feature is the use of a </a:t>
            </a:r>
            <a:r>
              <a:rPr lang="zh-TW">
                <a:solidFill>
                  <a:srgbClr val="0000FF"/>
                </a:solidFill>
              </a:rPr>
              <a:t>virtual DOM</a:t>
            </a:r>
            <a:r>
              <a:rPr lang="zh-TW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200"/>
              <a:t>An efficient algorithm then determines the changes made to the virtual DOM to identify the changes that need to be made to the real DOM.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900" y="185900"/>
            <a:ext cx="1781776" cy="10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1" name="Google Shape;171;p26"/>
          <p:cNvSpPr txBox="1"/>
          <p:nvPr>
            <p:ph idx="4294967295" type="ctrTitle"/>
          </p:nvPr>
        </p:nvSpPr>
        <p:spPr>
          <a:xfrm>
            <a:off x="311708" y="17026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Framework Introduction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Backend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Python Flask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700">
                <a:solidFill>
                  <a:srgbClr val="191E1E"/>
                </a:solidFill>
              </a:rPr>
              <a:t>Features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>
                <a:solidFill>
                  <a:srgbClr val="333333"/>
                </a:solidFill>
              </a:rPr>
              <a:t>microframework: </a:t>
            </a:r>
            <a:endParaRPr sz="1200">
              <a:solidFill>
                <a:srgbClr val="33333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zh-TW" sz="1200">
                <a:solidFill>
                  <a:srgbClr val="333333"/>
                </a:solidFill>
              </a:rPr>
              <a:t>no database abstraction layer, no default admin site, only what you need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lphaLcPeriod"/>
            </a:pPr>
            <a:r>
              <a:rPr lang="zh-TW" sz="1200">
                <a:solidFill>
                  <a:srgbClr val="333333"/>
                </a:solidFill>
              </a:rPr>
              <a:t>lightweight, easy to use and setup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lphaLcPeriod"/>
            </a:pPr>
            <a:r>
              <a:rPr lang="zh-TW" sz="1200">
                <a:solidFill>
                  <a:srgbClr val="333333"/>
                </a:solidFill>
              </a:rPr>
              <a:t>very flexible, a good choice for building product prototype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>
                <a:solidFill>
                  <a:srgbClr val="333333"/>
                </a:solidFill>
              </a:rPr>
              <a:t>various extensions avaliable: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lphaLcPeriod"/>
            </a:pPr>
            <a:r>
              <a:rPr lang="zh-TW" sz="1200">
                <a:solidFill>
                  <a:srgbClr val="333333"/>
                </a:solidFill>
              </a:rPr>
              <a:t>flask-markdown for markdown rendering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lphaLcPeriod"/>
            </a:pPr>
            <a:r>
              <a:rPr lang="zh-TW" sz="1200">
                <a:solidFill>
                  <a:srgbClr val="333333"/>
                </a:solidFill>
              </a:rPr>
              <a:t>flask-SocketIO for websocket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lphaLcPeriod"/>
            </a:pPr>
            <a:r>
              <a:rPr lang="zh-TW" sz="1200">
                <a:solidFill>
                  <a:srgbClr val="333333"/>
                </a:solidFill>
              </a:rPr>
              <a:t>flask-sqlalchemy for database abstraction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>
                <a:solidFill>
                  <a:srgbClr val="333333"/>
                </a:solidFill>
              </a:rPr>
              <a:t>development server and debugger: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lphaLcPeriod"/>
            </a:pPr>
            <a:r>
              <a:rPr lang="zh-TW" sz="1200">
                <a:solidFill>
                  <a:srgbClr val="333333"/>
                </a:solidFill>
              </a:rPr>
              <a:t>automatically detect change in code and restart accordingly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624" y="286975"/>
            <a:ext cx="2807675" cy="10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21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Fast API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202450" y="1246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highlight>
                  <a:srgbClr val="FFFFFF"/>
                </a:highlight>
              </a:rPr>
              <a:t>Features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zh-TW" sz="1200">
                <a:solidFill>
                  <a:schemeClr val="dk1"/>
                </a:solidFill>
                <a:highlight>
                  <a:srgbClr val="FFFFFF"/>
                </a:highlight>
              </a:rPr>
              <a:t>Fast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zh-TW" sz="1200">
                <a:solidFill>
                  <a:schemeClr val="dk1"/>
                </a:solidFill>
              </a:rPr>
              <a:t>Very high performance, on par with NodeJS and Go. One of the fastest Python frameworks available.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TW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https://www.techempower.com/benchmarks/#section=data-r20&amp;hw=ph&amp;test=query&amp;l=zijzen-sf&amp;a=2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TW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https://www.techempower.com/benchmarks/#section=data-r20&amp;hw=ph&amp;test=query&amp;a=2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zh-TW" sz="1200">
                <a:solidFill>
                  <a:schemeClr val="dk1"/>
                </a:solidFill>
                <a:highlight>
                  <a:srgbClr val="FFFFFF"/>
                </a:highlight>
              </a:rPr>
              <a:t>Fast to code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: Increase the speed to develop features by about 200% to 300%.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zh-TW" sz="1200">
                <a:solidFill>
                  <a:schemeClr val="dk1"/>
                </a:solidFill>
                <a:highlight>
                  <a:srgbClr val="FFFFFF"/>
                </a:highlight>
              </a:rPr>
              <a:t>Fewer bugs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: Reduce about 40% of human (developer) induced errors.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zh-TW" sz="1200">
                <a:solidFill>
                  <a:schemeClr val="dk1"/>
                </a:solidFill>
                <a:highlight>
                  <a:srgbClr val="FFFFFF"/>
                </a:highlight>
              </a:rPr>
              <a:t>Easy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: Designed to be easy to use and learn. Less time reading docs.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zh-TW" sz="1200">
                <a:solidFill>
                  <a:schemeClr val="dk1"/>
                </a:solidFill>
                <a:highlight>
                  <a:srgbClr val="FFFFFF"/>
                </a:highlight>
              </a:rPr>
              <a:t>Short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: Minimize code duplication. Multiple features from each parameter declaration.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zh-TW" sz="1200">
                <a:solidFill>
                  <a:schemeClr val="dk1"/>
                </a:solidFill>
                <a:highlight>
                  <a:srgbClr val="FFFFFF"/>
                </a:highlight>
              </a:rPr>
              <a:t>Documentation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: With automatic interactive documentation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zh-TW" sz="1200">
                <a:solidFill>
                  <a:schemeClr val="dk1"/>
                </a:solidFill>
              </a:rPr>
              <a:t>Standards-based</a:t>
            </a:r>
            <a:r>
              <a:rPr lang="zh-TW" sz="1200">
                <a:solidFill>
                  <a:schemeClr val="dk1"/>
                </a:solidFill>
              </a:rPr>
              <a:t>: Based on the open standards: OpenAPI and JSON Schema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2750" y="134947"/>
            <a:ext cx="1818275" cy="6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16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Fast API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23989" t="0"/>
          <a:stretch/>
        </p:blipFill>
        <p:spPr>
          <a:xfrm>
            <a:off x="228050" y="2168875"/>
            <a:ext cx="4407549" cy="20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435" y="126050"/>
            <a:ext cx="4234415" cy="479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Spring Cloud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TW" sz="1400">
                <a:solidFill>
                  <a:srgbClr val="333333"/>
                </a:solidFill>
              </a:rPr>
              <a:t>Provides tools for developers to quickly build some of the common patterns in distributed systems</a:t>
            </a:r>
            <a:endParaRPr sz="14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</a:rPr>
              <a:t>configuration management, service discovery, circuit breakers, intelligent routing, micro-proxy, control bus, one-time tokens, global locks, leadership election, distributed sessions, cluster state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700">
                <a:solidFill>
                  <a:srgbClr val="191E1E"/>
                </a:solidFill>
              </a:rPr>
              <a:t>Features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>
                <a:solidFill>
                  <a:srgbClr val="333333"/>
                </a:solidFill>
              </a:rPr>
              <a:t>Distributed/versioned configuration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>
                <a:solidFill>
                  <a:srgbClr val="333333"/>
                </a:solidFill>
              </a:rPr>
              <a:t>Service registration and discovery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>
                <a:solidFill>
                  <a:srgbClr val="333333"/>
                </a:solidFill>
              </a:rPr>
              <a:t>Routing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>
                <a:solidFill>
                  <a:srgbClr val="333333"/>
                </a:solidFill>
              </a:rPr>
              <a:t>Service-to-service calls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>
                <a:solidFill>
                  <a:srgbClr val="333333"/>
                </a:solidFill>
              </a:rPr>
              <a:t>Load balancing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>
                <a:solidFill>
                  <a:srgbClr val="333333"/>
                </a:solidFill>
              </a:rPr>
              <a:t>Circuit Breakers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>
                <a:solidFill>
                  <a:srgbClr val="333333"/>
                </a:solidFill>
              </a:rPr>
              <a:t>Global locks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>
                <a:solidFill>
                  <a:srgbClr val="333333"/>
                </a:solidFill>
              </a:rPr>
              <a:t>Leadership election and cluster state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>
                <a:solidFill>
                  <a:srgbClr val="333333"/>
                </a:solidFill>
              </a:rPr>
              <a:t>Distributed messaging</a:t>
            </a:r>
            <a:endParaRPr sz="1200">
              <a:solidFill>
                <a:srgbClr val="333333"/>
              </a:solidFill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00" y="284288"/>
            <a:ext cx="28575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3000375" y="19750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Company Visit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 of Real Life Process (</a:t>
            </a:r>
            <a:r>
              <a:rPr lang="zh-TW"/>
              <a:t>汪宸宇)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Does Code Decay? (</a:t>
            </a:r>
            <a:r>
              <a:rPr lang="zh-TW" sz="2000"/>
              <a:t>李紹銘, 陳熙)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Term Project Proposal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Web Framework Survey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React.js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Flask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Fast API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Spring Cloud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Company Visit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Candidates of IT Company Survey</a:t>
            </a:r>
            <a:endParaRPr sz="20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Candidate List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 u="sng">
                <a:solidFill>
                  <a:schemeClr val="hlink"/>
                </a:solidFill>
                <a:hlinkClick r:id="rId3"/>
              </a:rPr>
              <a:t>Kronos Research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TW" sz="1200">
                <a:solidFill>
                  <a:schemeClr val="dk1"/>
                </a:solidFill>
              </a:rPr>
              <a:t>一家加密貨幣交易公司，前陣子實習、正職一直開，也積極找人才，有到 EECS 開過徵才，企業文化看起來活潑，算是小型公司，應該比較容易接受訪談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 u="sng">
                <a:solidFill>
                  <a:schemeClr val="hlink"/>
                </a:solidFill>
                <a:hlinkClick r:id="rId4"/>
              </a:rPr>
              <a:t>microsoft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TW" sz="1200">
                <a:solidFill>
                  <a:schemeClr val="dk1"/>
                </a:solidFill>
              </a:rPr>
              <a:t>跨國的大型企業，覺得此種企業內部的流程應該很嚴謹且講究效率，所以想去了解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 u="sng">
                <a:solidFill>
                  <a:schemeClr val="hlink"/>
                </a:solidFill>
                <a:hlinkClick r:id="rId5"/>
              </a:rPr>
              <a:t>cubist systematic</a:t>
            </a:r>
            <a:r>
              <a:rPr lang="zh-TW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 u="sng">
                <a:solidFill>
                  <a:schemeClr val="hlink"/>
                </a:solidFill>
                <a:hlinkClick r:id="rId6"/>
              </a:rPr>
              <a:t>appier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TW" sz="1200">
                <a:solidFill>
                  <a:schemeClr val="dk1"/>
                </a:solidFill>
              </a:rPr>
              <a:t>因為AI現在很紅，但不太確定主要提供AI服務的軟體公司是如何開發產品的，所以想去了解。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r>
              <a:rPr lang="zh-TW"/>
              <a:t>andidates</a:t>
            </a:r>
            <a:r>
              <a:rPr lang="zh-TW"/>
              <a:t> of IT Company Survey</a:t>
            </a:r>
            <a:endParaRPr/>
          </a:p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45000" y="544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Tesla</a:t>
            </a:r>
            <a:endParaRPr sz="24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對自駕車有興趣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solidFill>
                  <a:srgbClr val="4D5156"/>
                </a:solidFill>
                <a:highlight>
                  <a:srgbClr val="FFFFFF"/>
                </a:highlight>
              </a:rPr>
              <a:t>Elon Musk最近很有影響力，且他的很多想法也很前瞻，所以想多了解他的公司是怎麼運作的</a:t>
            </a:r>
            <a:endParaRPr sz="12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202122"/>
                </a:solidFill>
                <a:highlight>
                  <a:schemeClr val="lt1"/>
                </a:highlight>
              </a:rPr>
              <a:t>Netflix</a:t>
            </a:r>
            <a:endParaRPr sz="24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zh-TW" sz="1200">
                <a:solidFill>
                  <a:srgbClr val="202122"/>
                </a:solidFill>
                <a:highlight>
                  <a:schemeClr val="lt1"/>
                </a:highlight>
              </a:rPr>
              <a:t>American over-the-top content platform and production company</a:t>
            </a:r>
            <a:endParaRPr sz="12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zh-TW" sz="1200">
                <a:solidFill>
                  <a:srgbClr val="202122"/>
                </a:solidFill>
                <a:highlight>
                  <a:schemeClr val="lt1"/>
                </a:highlight>
              </a:rPr>
              <a:t>It was reported in 2020 that Netflix's operating income is $1.2 billion.</a:t>
            </a:r>
            <a:endParaRPr sz="120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1. check that there's no car apporaching from behind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2. open the door and get into the car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3. adjust the seat (move forward or backward in your confort)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4. buckle 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5. adjust rear mirrors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6. ignite the engine (hit the brake at the meantime)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7. release your handbrake, shift the gears, and hit the road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Real Life Processes: Driver’s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Does Code Decay? Assessing the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Evidance from Change Management Data</a:t>
            </a:r>
            <a:endParaRPr sz="3000"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李紹銘, 陳熙</a:t>
            </a:r>
            <a:endParaRPr sz="2000"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92900" y="390825"/>
            <a:ext cx="8668500" cy="3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7315100" y="2004263"/>
            <a:ext cx="126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More Difficult ( Response )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2502825" y="2695575"/>
            <a:ext cx="3392700" cy="655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 flipH="1">
            <a:off x="2375850" y="1084150"/>
            <a:ext cx="3519600" cy="655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189375" y="607750"/>
            <a:ext cx="19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Causes, Risk factors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584625" y="2661675"/>
            <a:ext cx="11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Symptoms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5747700" y="772200"/>
            <a:ext cx="3084600" cy="733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Process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Management Data</a:t>
            </a:r>
            <a:endParaRPr sz="1200"/>
          </a:p>
        </p:txBody>
      </p:sp>
      <p:sp>
        <p:nvSpPr>
          <p:cNvPr id="89" name="Google Shape;89;p17"/>
          <p:cNvSpPr/>
          <p:nvPr/>
        </p:nvSpPr>
        <p:spPr>
          <a:xfrm>
            <a:off x="415750" y="3504600"/>
            <a:ext cx="4395300" cy="993600"/>
          </a:xfrm>
          <a:prstGeom prst="wedgeRectCallout">
            <a:avLst>
              <a:gd fmla="val -18616" name="adj1"/>
              <a:gd fmla="val -12009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Is real ?  			    </a:t>
            </a:r>
            <a:r>
              <a:rPr lang="zh-TW" sz="1200"/>
              <a:t>…  The Evidences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Can be characterized ?    </a:t>
            </a:r>
            <a:r>
              <a:rPr lang="zh-TW" sz="1200"/>
              <a:t>…  Medical Metaphor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Can be measurement ?   </a:t>
            </a:r>
            <a:r>
              <a:rPr lang="zh-TW" sz="1200"/>
              <a:t> …  Code Decay Indexs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441900" y="1969350"/>
            <a:ext cx="1602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FF"/>
                </a:solidFill>
              </a:rPr>
              <a:t>Code Decay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5345450" y="1893650"/>
            <a:ext cx="1602000" cy="73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FF"/>
                </a:solidFill>
              </a:rPr>
              <a:t>Change 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FF"/>
                </a:solidFill>
              </a:rPr>
              <a:t>on software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7053674" y="1949500"/>
            <a:ext cx="213900" cy="572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250400" y="3443625"/>
            <a:ext cx="2744100" cy="9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Environments change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Required functionality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212600" y="2771900"/>
            <a:ext cx="2139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043900" y="4643625"/>
            <a:ext cx="2113800" cy="427200"/>
          </a:xfrm>
          <a:prstGeom prst="cloudCallout">
            <a:avLst>
              <a:gd fmla="val 7743" name="adj1"/>
              <a:gd fmla="val -10538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Predictive CDI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Decay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87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87"/>
              <a:t>Three Key Responses</a:t>
            </a:r>
            <a:endParaRPr sz="1587"/>
          </a:p>
          <a:p>
            <a:pPr indent="-319135" lvl="0" marL="914400" rtl="0" algn="l">
              <a:spcBef>
                <a:spcPts val="1200"/>
              </a:spcBef>
              <a:spcAft>
                <a:spcPts val="0"/>
              </a:spcAft>
              <a:buSzPts val="1426"/>
              <a:buChar char="-"/>
            </a:pPr>
            <a:r>
              <a:rPr b="1" lang="zh-TW" sz="1425"/>
              <a:t>Cost </a:t>
            </a:r>
            <a:r>
              <a:rPr lang="zh-TW" sz="1425"/>
              <a:t> of  the Change (</a:t>
            </a:r>
            <a:r>
              <a:rPr b="1" lang="zh-TW" sz="1425"/>
              <a:t>Effort</a:t>
            </a:r>
            <a:r>
              <a:rPr lang="zh-TW" sz="1425"/>
              <a:t>)</a:t>
            </a:r>
            <a:endParaRPr sz="1425"/>
          </a:p>
          <a:p>
            <a:pPr indent="-319135" lvl="0" marL="914400" rtl="0" algn="l">
              <a:spcBef>
                <a:spcPts val="0"/>
              </a:spcBef>
              <a:spcAft>
                <a:spcPts val="0"/>
              </a:spcAft>
              <a:buSzPts val="1426"/>
              <a:buChar char="-"/>
            </a:pPr>
            <a:r>
              <a:rPr b="1" lang="zh-TW" sz="1425"/>
              <a:t>Interval</a:t>
            </a:r>
            <a:r>
              <a:rPr lang="zh-TW" sz="1425"/>
              <a:t>  to Complete the Change</a:t>
            </a:r>
            <a:endParaRPr sz="1425"/>
          </a:p>
          <a:p>
            <a:pPr indent="-319135" lvl="0" marL="914400" rtl="0" algn="l">
              <a:spcBef>
                <a:spcPts val="0"/>
              </a:spcBef>
              <a:spcAft>
                <a:spcPts val="0"/>
              </a:spcAft>
              <a:buSzPts val="1426"/>
              <a:buChar char="-"/>
            </a:pPr>
            <a:r>
              <a:rPr b="1" lang="zh-TW" sz="1425"/>
              <a:t>Quality</a:t>
            </a:r>
            <a:r>
              <a:rPr lang="zh-TW" sz="1425"/>
              <a:t> of the changed software</a:t>
            </a:r>
            <a:endParaRPr sz="1425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9"/>
          </a:p>
          <a:p>
            <a:pPr indent="-311665" lvl="0" marL="457200" rtl="0" algn="l">
              <a:spcBef>
                <a:spcPts val="1200"/>
              </a:spcBef>
              <a:spcAft>
                <a:spcPts val="0"/>
              </a:spcAft>
              <a:buSzPts val="1308"/>
              <a:buChar char="●"/>
            </a:pPr>
            <a:r>
              <a:rPr lang="zh-TW" sz="1308"/>
              <a:t>Code can be </a:t>
            </a:r>
            <a:r>
              <a:rPr b="1" lang="zh-TW" sz="1308"/>
              <a:t>correct and decayed</a:t>
            </a:r>
            <a:endParaRPr b="1" sz="1308"/>
          </a:p>
          <a:p>
            <a:pPr indent="-311665" lvl="0" marL="457200" rtl="0" algn="l"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zh-TW" sz="1308"/>
              <a:t>Software that is decaying may nevertheless be </a:t>
            </a:r>
            <a:r>
              <a:rPr b="1" lang="zh-TW" sz="1308"/>
              <a:t>increasing in value</a:t>
            </a:r>
            <a:endParaRPr sz="1308"/>
          </a:p>
          <a:p>
            <a:pPr indent="-311665" lvl="0" marL="457200" rtl="0" algn="l"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zh-TW" sz="1308"/>
              <a:t>A region of the code can decay as </a:t>
            </a:r>
            <a:r>
              <a:rPr b="1" lang="zh-TW" sz="1308"/>
              <a:t>the result of changes elsewhere </a:t>
            </a:r>
            <a:r>
              <a:rPr lang="zh-TW" sz="1308"/>
              <a:t>is entirely possible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1767100" y="1377900"/>
            <a:ext cx="6437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974075" y="1152475"/>
            <a:ext cx="7638000" cy="8910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2"/>
                </a:solidFill>
              </a:rPr>
              <a:t> </a:t>
            </a:r>
            <a:r>
              <a:rPr lang="zh-TW" sz="1800">
                <a:solidFill>
                  <a:schemeClr val="dk2"/>
                </a:solidFill>
              </a:rPr>
              <a:t> “</a:t>
            </a:r>
            <a:r>
              <a:rPr lang="zh-TW" sz="1800">
                <a:solidFill>
                  <a:srgbClr val="0000FF"/>
                </a:solidFill>
              </a:rPr>
              <a:t>Code is Decayed if it is more difficult to change than  it should be”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1164150" y="2452950"/>
            <a:ext cx="118800" cy="118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Evidence for Decay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962175"/>
            <a:ext cx="8520600" cy="4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Temporal Behavior of the Span of Changes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150" y="1341650"/>
            <a:ext cx="3750050" cy="374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6046475" y="1988825"/>
            <a:ext cx="236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number of files touched per change to the code is increasing.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Evidence for Decay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962175"/>
            <a:ext cx="8520600" cy="4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Time Behavior of Modularity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25" y="1513775"/>
            <a:ext cx="2301250" cy="2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1371" y="1513775"/>
            <a:ext cx="2301250" cy="252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625" y="1657338"/>
            <a:ext cx="18097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614913"/>
            <a:ext cx="48768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Evidence for Decay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962175"/>
            <a:ext cx="8520600" cy="4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Prediction of Faults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Models for Effort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38" y="1356375"/>
            <a:ext cx="34385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925" y="2286000"/>
            <a:ext cx="40767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3063" y="3385200"/>
            <a:ext cx="4581525" cy="142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1"/>
          <p:cNvCxnSpPr/>
          <p:nvPr/>
        </p:nvCxnSpPr>
        <p:spPr>
          <a:xfrm flipH="1" rot="10800000">
            <a:off x="5562625" y="2731875"/>
            <a:ext cx="2091900" cy="84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1"/>
          <p:cNvSpPr txBox="1"/>
          <p:nvPr/>
        </p:nvSpPr>
        <p:spPr>
          <a:xfrm>
            <a:off x="7654525" y="2457300"/>
            <a:ext cx="16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span of change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