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7d4faca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c7d4faca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1632a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1632a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1632af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1632af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1632af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1632af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1632af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1632af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1632af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1632af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7d4fac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7d4fac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7d4fac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7d4fac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c7d4fac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c7d4fac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目標導向使用案例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GDUC的</a:t>
            </a:r>
            <a:r>
              <a:rPr lang="en"/>
              <a:t>精神和優點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精神：目標的資訊應該在需求階段產生。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優點：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可當成將</a:t>
            </a:r>
            <a:r>
              <a:rPr b="1" lang="en"/>
              <a:t>需求架構化</a:t>
            </a:r>
            <a:r>
              <a:rPr lang="en"/>
              <a:t>的機制，以便容易取得使用案例之規格。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可當成</a:t>
            </a:r>
            <a:r>
              <a:rPr b="1" lang="en"/>
              <a:t>領域描述</a:t>
            </a:r>
            <a:r>
              <a:rPr lang="en"/>
              <a:t>和</a:t>
            </a:r>
            <a:r>
              <a:rPr b="1" lang="en"/>
              <a:t>系統需求</a:t>
            </a:r>
            <a:r>
              <a:rPr lang="en"/>
              <a:t>之間的橋梁，表達出</a:t>
            </a:r>
            <a:r>
              <a:rPr b="1" lang="en"/>
              <a:t>需求和非功能性需求</a:t>
            </a:r>
            <a:r>
              <a:rPr lang="en"/>
              <a:t>之間的</a:t>
            </a:r>
            <a:r>
              <a:rPr b="1" lang="en"/>
              <a:t>互動</a:t>
            </a:r>
            <a:r>
              <a:rPr lang="en"/>
              <a:t>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讓非强制性的需求和需求之間的分析更容易被掌握。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簡介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解決的問題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用例無法表達</a:t>
            </a:r>
            <a:r>
              <a:rPr b="1" lang="en"/>
              <a:t>非功能需求</a:t>
            </a:r>
            <a:r>
              <a:rPr lang="en"/>
              <a:t>以及非功能需求之間的</a:t>
            </a:r>
            <a:r>
              <a:rPr b="1" lang="en"/>
              <a:t>互動關係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特色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以目標建構使用案例的模型，取得使用案例。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區別強制性和非強制性目標，以處理非功能性需求不精準的問題。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在使用案例中加入目標的資訊。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找出目標和使用案例之間的關係，以分析需求之間的互動。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步驟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確認角色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確認目標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建立使用案例模型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評估目標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確認角色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一位使用者可扮演不同角色。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主要角色 Primary Actor</a:t>
            </a:r>
            <a:r>
              <a:rPr lang="en"/>
              <a:t>、</a:t>
            </a:r>
            <a:r>
              <a:rPr b="1" lang="en"/>
              <a:t>次要角色 Secondary Actor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角色履行一個或多個系統主要工作。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會議排程系統中的角色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召集者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參與者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執行者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確認目標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多層面的分類架構 Facet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能力面 Competence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強制性目標 Rigid Goal</a:t>
            </a:r>
            <a:r>
              <a:rPr lang="en"/>
              <a:t>：</a:t>
            </a:r>
            <a:r>
              <a:rPr lang="en"/>
              <a:t>目標需要被完全滿足 Completely Satisfied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非強制目標 Soft Goal</a:t>
            </a:r>
            <a:r>
              <a:rPr lang="en"/>
              <a:t>：目標</a:t>
            </a:r>
            <a:r>
              <a:rPr lang="en"/>
              <a:t>只需被局部滿足 Partially Satisfied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非強制性目標依賴於強制性目標（弱相依關係 Soft Dependency）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觀點面 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角色相關 Actor-Specific</a:t>
            </a:r>
            <a:r>
              <a:rPr lang="en"/>
              <a:t>：目標針對角色的觀點來描述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系統相關 System-Specific</a:t>
            </a:r>
            <a:r>
              <a:rPr lang="en"/>
              <a:t>：目標以系統的角度描述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内容面 Content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功能性 Functional</a:t>
            </a:r>
            <a:r>
              <a:rPr lang="en"/>
              <a:t>：將元件内部有關狀態和行爲及其環境模組化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非功能性 Non-functional</a:t>
            </a:r>
            <a:r>
              <a:rPr lang="en"/>
              <a:t>：定義產品所需要被滿足的限制條件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建立使用案例模型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設計使用案例是目標完成、最佳化及維護相關的流程。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步驟：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確認原始的使用案例 Identity Original Use Cases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確保原始使用案例合適地表示系統的基本需求（原始目標）。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原始使用案例：</a:t>
            </a:r>
            <a:r>
              <a:rPr b="1" lang="en"/>
              <a:t>強制性、角色相關、功能性的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基本流程 Basic Course：原始使用案例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可替代流程 Alternative Course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復原</a:t>
            </a:r>
            <a:r>
              <a:rPr lang="en"/>
              <a:t>流程 </a:t>
            </a:r>
            <a:r>
              <a:rPr lang="en"/>
              <a:t>Recover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失敗</a:t>
            </a:r>
            <a:r>
              <a:rPr lang="en"/>
              <a:t>流程 </a:t>
            </a:r>
            <a:r>
              <a:rPr lang="en"/>
              <a:t>Failure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延伸</a:t>
            </a:r>
            <a:r>
              <a:rPr b="1" lang="en"/>
              <a:t>使用案例 Extending Use Case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最佳化或維護</a:t>
            </a:r>
            <a:r>
              <a:rPr b="1" lang="en"/>
              <a:t>非強制性目標</a:t>
            </a:r>
            <a:r>
              <a:rPr lang="en"/>
              <a:t> Optimize or Maintain a Soft Goal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達成</a:t>
            </a:r>
            <a:r>
              <a:rPr b="1" lang="en"/>
              <a:t>系統相關</a:t>
            </a:r>
            <a:r>
              <a:rPr lang="en"/>
              <a:t>目標 Achieve a System-Specific Goal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達成</a:t>
            </a:r>
            <a:r>
              <a:rPr b="1" lang="en"/>
              <a:t>非功能性</a:t>
            </a:r>
            <a:r>
              <a:rPr lang="en"/>
              <a:t>目標 Achieve a Nonfunctional 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精鍊使用者模型 Refining Use-Case Models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對於不同的使用案例，找出相同片段，將相似的部分整合成抽象的使用案例。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使用 </a:t>
            </a:r>
            <a:r>
              <a:rPr b="1" lang="en"/>
              <a:t>uses 關係/ 延伸 extend 關係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評估目標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一個好的需求模型方法需要納</a:t>
            </a:r>
            <a:r>
              <a:rPr lang="en"/>
              <a:t>入真實世界的實體。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步驟：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分析使用案例之間的關係，並在執行使用案例后檢視對於目標的影響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探索</a:t>
            </a:r>
            <a:r>
              <a:rPr b="1" lang="en"/>
              <a:t>使用案例中</a:t>
            </a:r>
            <a:r>
              <a:rPr lang="en"/>
              <a:t>目標之間的互動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從</a:t>
            </a:r>
            <a:r>
              <a:rPr b="1" lang="en"/>
              <a:t>系統的角度</a:t>
            </a:r>
            <a:r>
              <a:rPr lang="en"/>
              <a:t>獲得目標之間的互動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使用案例和目標之間的關係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一個目標完全被達成或被停止，則目標可被滿足/被否定。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一個目標可被滿足或被否定，若該目標可以被滿足或部分被否定。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一個獨立的目標將不被特定執行的使用案例所影響。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對目標有關連的影響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基本流程/可替代流程可滿足原始目標。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停止執行可替代流程時，可否定一個目標。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強制性目標和延伸使用案例必須達成和滿足其目標。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一個延伸的使用案例可維護非强制目標，達成其目標和使目標最佳化。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評估目標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副作用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一個延伸的使用案例可達成或</a:t>
            </a:r>
            <a:r>
              <a:rPr b="1" lang="en"/>
              <a:t>損害</a:t>
            </a:r>
            <a:r>
              <a:rPr lang="en"/>
              <a:t>其他延伸使用案例，以及與它沒有關聯的目標。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使用案例層</a:t>
            </a:r>
            <a:r>
              <a:rPr lang="en"/>
              <a:t>中目標之間的互動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目標之間關係的層面：使用案例和系統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衝突</a:t>
            </a:r>
            <a:r>
              <a:rPr lang="en"/>
              <a:t>：一個目標的滿意程度提高而另一個減少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合作</a:t>
            </a:r>
            <a:r>
              <a:rPr lang="en"/>
              <a:t>：兩個目標的滿意程度同時增加（正面合作）或同時減少（負面合作）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</a:t>
            </a:r>
            <a:r>
              <a:rPr baseline="-25000" lang="en"/>
              <a:t>uk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和</a:t>
            </a:r>
            <a:r>
              <a:rPr lang="en"/>
              <a:t>cf</a:t>
            </a:r>
            <a:r>
              <a:rPr baseline="-25000" lang="en"/>
              <a:t>uk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描述G</a:t>
            </a:r>
            <a:r>
              <a:rPr baseline="-25000" lang="en"/>
              <a:t>i</a:t>
            </a:r>
            <a:r>
              <a:rPr lang="en"/>
              <a:t>及G</a:t>
            </a:r>
            <a:r>
              <a:rPr baseline="-25000" lang="en"/>
              <a:t>j</a:t>
            </a:r>
            <a:r>
              <a:rPr lang="en"/>
              <a:t>對於U</a:t>
            </a:r>
            <a:r>
              <a:rPr baseline="-25000" lang="en"/>
              <a:t>k</a:t>
            </a:r>
            <a:r>
              <a:rPr lang="en"/>
              <a:t>的關係。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cp &gt; 0， 合作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cf &gt; 0， 衝突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cp &lt; 0, cf &lt; 0, 沒有關聯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系統層</a:t>
            </a:r>
            <a:r>
              <a:rPr lang="en"/>
              <a:t>中目標之間的互動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baseline="-25000" lang="en"/>
              <a:t>s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= &lt;cp(G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), cf(G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&lt;-, -&gt; 無關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&lt;+, -&gt; 合作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&lt;-, +&gt; 衝突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&lt;+, +&gt; 平衡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評估目標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原始目標之間的互動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= cp</a:t>
            </a:r>
            <a:r>
              <a:rPr baseline="-25000" lang="en"/>
              <a:t>ui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V cp</a:t>
            </a:r>
            <a:r>
              <a:rPr baseline="-25000" lang="en"/>
              <a:t>uj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cf(G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= cf</a:t>
            </a:r>
            <a:r>
              <a:rPr baseline="-25000" lang="en"/>
              <a:t>ui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V cf</a:t>
            </a:r>
            <a:r>
              <a:rPr baseline="-25000" lang="en"/>
              <a:t>uj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一個目標與自己本身是有合作關係的。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原始目標和延伸目標之間的互動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若存在一原始目標G</a:t>
            </a:r>
            <a:r>
              <a:rPr baseline="-25000" lang="en"/>
              <a:t>j</a:t>
            </a:r>
            <a:r>
              <a:rPr lang="en"/>
              <a:t>被滿足，其延伸目標G</a:t>
            </a:r>
            <a:r>
              <a:rPr baseline="-25000" lang="en"/>
              <a:t>j1</a:t>
            </a:r>
            <a:r>
              <a:rPr lang="en"/>
              <a:t>也會被達成。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baseline="-25000" lang="en"/>
              <a:t>s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= &lt;cp(G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), cf(G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cp(G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= cp(G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V cp</a:t>
            </a:r>
            <a:r>
              <a:rPr baseline="-25000" lang="en"/>
              <a:t>ui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V cp</a:t>
            </a:r>
            <a:r>
              <a:rPr baseline="-25000" lang="en"/>
              <a:t>uj1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cf(G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= cf(G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V cf</a:t>
            </a:r>
            <a:r>
              <a:rPr baseline="-25000" lang="en"/>
              <a:t>ui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V cf</a:t>
            </a:r>
            <a:r>
              <a:rPr baseline="-25000" lang="en"/>
              <a:t>uj1</a:t>
            </a:r>
            <a:r>
              <a:rPr lang="en"/>
              <a:t>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延伸目標之間的互動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兩個延伸目標的互動R</a:t>
            </a:r>
            <a:r>
              <a:rPr baseline="-25000" lang="en"/>
              <a:t>s</a:t>
            </a:r>
            <a:r>
              <a:rPr lang="en"/>
              <a:t>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= &lt;cp(G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), cf(G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cp(G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= cp(G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V cp(G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V cp</a:t>
            </a:r>
            <a:r>
              <a:rPr baseline="-25000" lang="en"/>
              <a:t>ui1</a:t>
            </a:r>
            <a:r>
              <a:rPr lang="en"/>
              <a:t>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V cp</a:t>
            </a:r>
            <a:r>
              <a:rPr baseline="-25000" lang="en"/>
              <a:t>uj1</a:t>
            </a:r>
            <a:r>
              <a:rPr lang="en"/>
              <a:t>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cf(G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= cf(G</a:t>
            </a:r>
            <a:r>
              <a:rPr baseline="-25000" lang="en"/>
              <a:t>i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V cf(G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</a:t>
            </a:r>
            <a:r>
              <a:rPr lang="en"/>
              <a:t>) V cf</a:t>
            </a:r>
            <a:r>
              <a:rPr baseline="-25000" lang="en"/>
              <a:t>ui1</a:t>
            </a:r>
            <a:r>
              <a:rPr lang="en"/>
              <a:t>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 V cf</a:t>
            </a:r>
            <a:r>
              <a:rPr baseline="-25000" lang="en"/>
              <a:t>uj1</a:t>
            </a:r>
            <a:r>
              <a:rPr lang="en"/>
              <a:t>(G</a:t>
            </a:r>
            <a:r>
              <a:rPr baseline="-25000" lang="en"/>
              <a:t>i1</a:t>
            </a:r>
            <a:r>
              <a:rPr lang="en"/>
              <a:t>, G</a:t>
            </a:r>
            <a:r>
              <a:rPr baseline="-25000" lang="en"/>
              <a:t>j1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