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9D0B39-D79B-4A35-BEB9-19DD39FFDE84}">
  <a:tblStyle styleId="{B99D0B39-D79B-4A35-BEB9-19DD39FFDE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fea555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fea555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fea555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fea555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fea555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fea555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fea555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fea555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fea555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fea555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fea555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fea555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fea555e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fea555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fea555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fea555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fea555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fea555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Sales Reporting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Diagram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5" y="957150"/>
            <a:ext cx="8472651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Build a sales reporting application for the management of a </a:t>
            </a:r>
            <a:r>
              <a:rPr lang="zh-TW">
                <a:solidFill>
                  <a:srgbClr val="FF0000"/>
                </a:solidFill>
              </a:rPr>
              <a:t>store </a:t>
            </a:r>
            <a:r>
              <a:rPr lang="zh-TW"/>
              <a:t>with multiple </a:t>
            </a:r>
            <a:r>
              <a:rPr lang="zh-TW">
                <a:solidFill>
                  <a:srgbClr val="FF0000"/>
                </a:solidFill>
              </a:rPr>
              <a:t>departments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>
                <a:solidFill>
                  <a:srgbClr val="FF0000"/>
                </a:solidFill>
              </a:rPr>
              <a:t>Users</a:t>
            </a:r>
            <a:r>
              <a:rPr lang="zh-TW"/>
              <a:t> should be </a:t>
            </a:r>
            <a:r>
              <a:rPr lang="zh-TW"/>
              <a:t>able to </a:t>
            </a:r>
            <a:r>
              <a:rPr lang="zh-TW" u="sng"/>
              <a:t>select a specific department</a:t>
            </a:r>
            <a:r>
              <a:rPr lang="zh-TW"/>
              <a:t> they are interested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Upon selecting a department, two types of reports are to be </a:t>
            </a:r>
            <a:r>
              <a:rPr lang="zh-TW" u="sng"/>
              <a:t>displayed</a:t>
            </a:r>
            <a:r>
              <a:rPr lang="zh-TW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Monthly report - A list of all transactions for the current month for the selected department.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YTD sales chart - A chart showing the year-to-date sales for the selected department by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Whenever a different department is selected, both of the reports should be </a:t>
            </a:r>
            <a:r>
              <a:rPr lang="zh-TW" u="sng"/>
              <a:t>refreshed</a:t>
            </a:r>
            <a:r>
              <a:rPr lang="zh-TW"/>
              <a:t> with the data for the currently selected department.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Case Diagram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021600" y="1529400"/>
            <a:ext cx="4656300" cy="31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Sales Reporting App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207475" y="2371650"/>
            <a:ext cx="7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140075" y="2332675"/>
            <a:ext cx="2104650" cy="47817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Select Department</a:t>
            </a:r>
            <a:endParaRPr/>
          </a:p>
        </p:txBody>
      </p:sp>
      <p:cxnSp>
        <p:nvCxnSpPr>
          <p:cNvPr id="76" name="Google Shape;76;p16"/>
          <p:cNvCxnSpPr>
            <a:endCxn id="75" idx="1"/>
          </p:cNvCxnSpPr>
          <p:nvPr/>
        </p:nvCxnSpPr>
        <p:spPr>
          <a:xfrm>
            <a:off x="2550675" y="2571760"/>
            <a:ext cx="15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/>
          <p:nvPr/>
        </p:nvSpPr>
        <p:spPr>
          <a:xfrm>
            <a:off x="3334100" y="3340300"/>
            <a:ext cx="1891728" cy="47817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Display Monthly Report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355925" y="3340300"/>
            <a:ext cx="1891728" cy="47817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Display YTD Chart</a:t>
            </a:r>
            <a:endParaRPr/>
          </a:p>
        </p:txBody>
      </p:sp>
      <p:cxnSp>
        <p:nvCxnSpPr>
          <p:cNvPr id="79" name="Google Shape;79;p16"/>
          <p:cNvCxnSpPr>
            <a:stCxn id="77" idx="0"/>
            <a:endCxn id="75" idx="2"/>
          </p:cNvCxnSpPr>
          <p:nvPr/>
        </p:nvCxnSpPr>
        <p:spPr>
          <a:xfrm flipH="1" rot="10800000">
            <a:off x="4279964" y="2810800"/>
            <a:ext cx="9123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6"/>
          <p:cNvCxnSpPr>
            <a:stCxn id="78" idx="0"/>
            <a:endCxn id="75" idx="2"/>
          </p:cNvCxnSpPr>
          <p:nvPr/>
        </p:nvCxnSpPr>
        <p:spPr>
          <a:xfrm rot="10800000">
            <a:off x="5192389" y="2810800"/>
            <a:ext cx="11094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81" name="Google Shape;81;p16"/>
          <p:cNvSpPr txBox="1"/>
          <p:nvPr/>
        </p:nvSpPr>
        <p:spPr>
          <a:xfrm>
            <a:off x="4093050" y="2898575"/>
            <a:ext cx="9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&lt;&lt;include&gt;&gt;</a:t>
            </a:r>
            <a:endParaRPr sz="1000"/>
          </a:p>
        </p:txBody>
      </p:sp>
      <p:sp>
        <p:nvSpPr>
          <p:cNvPr id="82" name="Google Shape;82;p16"/>
          <p:cNvSpPr txBox="1"/>
          <p:nvPr/>
        </p:nvSpPr>
        <p:spPr>
          <a:xfrm>
            <a:off x="5436250" y="2898575"/>
            <a:ext cx="9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&lt;&lt;include&gt;&gt;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Select Department [UC1]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 : R2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Description : Users can select a department of a store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Actor :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Basic Flow [BF1]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store lists all departments for the user to select.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user selects a department.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Include [UC2], the system displays Monthly Report of the selected department.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Include [UC3], the system displays YTD Chart </a:t>
            </a:r>
            <a:r>
              <a:rPr lang="zh-TW"/>
              <a:t>of the selected department.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Alternate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selected department is invalid, back to [BF1.1]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Display Monthly Report [UC2]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Requirements: R3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Description: After a department is selected by User, the system displays the monthly report.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Actor: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Basic Flow [BF2]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system receives which department User selects.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By the current month and the selected department, the system loads the transaction data from the database.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system displays the transactions in the form of a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Alternative Flow [AF2]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3.1. When the data format is wrong, display an error message.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Display YTD Chart [UC3]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Requirements : R3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Description : Display a</a:t>
            </a:r>
            <a:r>
              <a:rPr lang="zh-TW" sz="1600">
                <a:solidFill>
                  <a:schemeClr val="dk1"/>
                </a:solidFill>
              </a:rPr>
              <a:t> </a:t>
            </a:r>
            <a:r>
              <a:rPr lang="zh-TW" sz="1600"/>
              <a:t>chart showing the year-to-date sales for the selected department by month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Actor : None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Basic Flow : [BF3]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Get the data from database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Generate the chart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Display the chart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Alternative Flow [AF3]: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/>
              <a:t>Invalid Data, back to [BF1.1]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93300" y="1195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{B99D0B39-D79B-4A35-BEB9-19DD39FFDE84}</a:tableStyleId>
              </a:tblPr>
              <a:tblGrid>
                <a:gridCol w="1186325"/>
                <a:gridCol w="3561250"/>
                <a:gridCol w="2255250"/>
                <a:gridCol w="1354575"/>
              </a:tblGrid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Scenario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Ending 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reports normally displayed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BF3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fail to select department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AF1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fail to display Monthly 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AF2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fail to display YTD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BF3 AF3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Cases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200825" y="126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{B99D0B39-D79B-4A35-BEB9-19DD39FFDE84}</a:tableStyleId>
              </a:tblPr>
              <a:tblGrid>
                <a:gridCol w="1308350"/>
                <a:gridCol w="1517325"/>
                <a:gridCol w="1545500"/>
                <a:gridCol w="1641250"/>
                <a:gridCol w="2729925"/>
              </a:tblGrid>
              <a:tr h="9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Department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Available monthly transaction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Available YTD transaction data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Successfully display Monthly Report and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YTD Chart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Error Message shows Invalid Department.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r>
                        <a:rPr lang="zh-TW"/>
                        <a:t>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Error Message shows Invalid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transaction </a:t>
                      </a:r>
                      <a:r>
                        <a:rPr lang="zh-TW"/>
                        <a:t>data.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</a:t>
                      </a:r>
                      <a:r>
                        <a:rPr lang="zh-TW"/>
                        <a:t>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Error Message shows Invalid transaction data.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