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436FBB-4820-4BD7-89D8-F548F64A2286}">
  <a:tblStyle styleId="{9B436FBB-4820-4BD7-89D8-F548F64A2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46699f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46699f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2005=&gt;2020</a:t>
            </a:r>
            <a:r>
              <a:rPr lang="zh-TW"/>
              <a:t>成長75倍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848ab44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848ab44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3bb3f2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3bb3f2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成本up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f9daf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f9daf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2020/3~2020/8</a:t>
            </a:r>
            <a:r>
              <a:rPr lang="zh-TW"/>
              <a:t>從谷底到頂峰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3bb3f2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3bb3f2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46699f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46699f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Bellevue, Washington : 西北，西雅圖附近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Walmart : 世界上最大的零售商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Ring :  home security and smart home company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Whole Foods Market : 美國的食品超級市場連鎖店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IMDb(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I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nternet 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M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ovie 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ata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b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ase)</a:t>
            </a:r>
            <a:r>
              <a:rPr lang="zh-TW"/>
              <a:t> : 一個關於電影演員、電影、電視節目、電視藝人、電子遊戲和電影製作小組的線上資料庫(</a:t>
            </a:r>
            <a:r>
              <a:rPr lang="zh-TW"/>
              <a:t>網站)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2a49a1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2a49a1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2a49a1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2a49a1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cycle:</a:t>
            </a:r>
            <a:r>
              <a:rPr lang="zh-TW"/>
              <a:t>彼此間的關係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pic data :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Prime(subscription services) : both an accelerant to Amazon’s forward motion and a beneficiary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Bezos repeatedly called Prime the company’s “flywheel”: a device used in engines that provides constant energy. It is both an accelerant to Amazon’s forward motion and a beneficiary.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3bb3f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3bb3f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供給(如何提供)、價值、需求(為誰提供)、財務導向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Logistics:後勤處理，包括從顧客下單到拿到商品的所有過程(撿貨、物流...)，Amazon deal with it with it’s fulfillment center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self-service : In this type of relationship, a company maintains no direct relationship with customers. It provides all the necessary means for customers to help themselves.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automated service :  Automated services can recognize individual customers and their characteristics, and offer information related to orders or transactions. At their best, automated services can stimulate a personal relationship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Support(relationship) : an alternative term for “technical support”, is a specific type of customer service that deals with servicing a product.Customer support is for companies that offer complex technological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affiliate(channels) :  Any Amazon user can sign up to work as an affiliate. Amazon provides a unique link to a product for each affiliate(e.g. A book review contains a link to the book on Amazon. Any book sales through the link generate a commission for the book reviewer.)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pic date : 2020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2a49a1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2a49a1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Amazon GO : </a:t>
            </a:r>
            <a:r>
              <a:rPr lang="zh-TW"/>
              <a:t>吾人商店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Zoox : focus on Robo-taxi. Acquired by Amazon.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72a49a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72a49a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46699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46699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2005=&gt;2020</a:t>
            </a:r>
            <a:r>
              <a:rPr lang="zh-TW"/>
              <a:t>成長45倍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Amazon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2021Group4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900" y="496274"/>
            <a:ext cx="1536800" cy="7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Profit</a:t>
            </a:r>
            <a:endParaRPr/>
          </a:p>
        </p:txBody>
      </p:sp>
      <p:grpSp>
        <p:nvGrpSpPr>
          <p:cNvPr id="134" name="Google Shape;134;p22"/>
          <p:cNvGrpSpPr/>
          <p:nvPr/>
        </p:nvGrpSpPr>
        <p:grpSpPr>
          <a:xfrm>
            <a:off x="5907670" y="187050"/>
            <a:ext cx="3031229" cy="4840450"/>
            <a:chOff x="5416620" y="153750"/>
            <a:chExt cx="3031229" cy="4840450"/>
          </a:xfrm>
        </p:grpSpPr>
        <p:pic>
          <p:nvPicPr>
            <p:cNvPr id="135" name="Google Shape;13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6620" y="153750"/>
              <a:ext cx="3031229" cy="3991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0800" y="4144775"/>
              <a:ext cx="2222875" cy="849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2"/>
          <p:cNvGrpSpPr/>
          <p:nvPr/>
        </p:nvGrpSpPr>
        <p:grpSpPr>
          <a:xfrm>
            <a:off x="205536" y="1257801"/>
            <a:ext cx="5702137" cy="2823343"/>
            <a:chOff x="251061" y="1548026"/>
            <a:chExt cx="5702137" cy="2823343"/>
          </a:xfrm>
        </p:grpSpPr>
        <p:pic>
          <p:nvPicPr>
            <p:cNvPr id="138" name="Google Shape;13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1061" y="1548026"/>
              <a:ext cx="5702137" cy="153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700" y="4193500"/>
              <a:ext cx="5321250" cy="1778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2"/>
          <p:cNvSpPr txBox="1"/>
          <p:nvPr/>
        </p:nvSpPr>
        <p:spPr>
          <a:xfrm>
            <a:off x="170875" y="1017725"/>
            <a:ext cx="130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>
                <a:solidFill>
                  <a:srgbClr val="444444"/>
                </a:solidFill>
                <a:highlight>
                  <a:srgbClr val="FFFFFF"/>
                </a:highlight>
              </a:rPr>
              <a:t>(Millions of US $)</a:t>
            </a:r>
            <a:endParaRPr sz="900"/>
          </a:p>
        </p:txBody>
      </p:sp>
      <p:sp>
        <p:nvSpPr>
          <p:cNvPr id="141" name="Google Shape;141;p22"/>
          <p:cNvSpPr txBox="1"/>
          <p:nvPr/>
        </p:nvSpPr>
        <p:spPr>
          <a:xfrm>
            <a:off x="42150" y="4764075"/>
            <a:ext cx="57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https://www.macrotrends.net/stocks/charts/AMZN/amazon/revenue</a:t>
            </a:r>
            <a:endParaRPr sz="10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52325"/>
            <a:ext cx="5497950" cy="115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 Web Services Revenue Growth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525" y="1261351"/>
            <a:ext cx="6280924" cy="3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Revenue v.s. Profit</a:t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1024500" y="12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{9B436FBB-4820-4BD7-89D8-F548F64A2286}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Profit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2017=&gt;2018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</a:t>
                      </a:r>
                      <a:r>
                        <a:rPr lang="zh-TW"/>
                        <a:t>30.93%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</a:t>
                      </a:r>
                      <a:r>
                        <a:rPr lang="zh-TW"/>
                        <a:t>42.16%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2018=&gt;2019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+20.45%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+22.68%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2019=&gt;2020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</a:t>
                      </a:r>
                      <a:r>
                        <a:rPr lang="zh-TW"/>
                        <a:t>37.62%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</a:t>
                      </a:r>
                      <a:r>
                        <a:rPr lang="zh-TW"/>
                        <a:t>32.85%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1156175" y="30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{9B436FBB-4820-4BD7-89D8-F548F64A2286}</a:tableStyleId>
              </a:tblPr>
              <a:tblGrid>
                <a:gridCol w="1789775"/>
                <a:gridCol w="54492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Profit/Revenue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37.07%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40.25%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40.99%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39.57%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Stock Growth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90" y="1152475"/>
            <a:ext cx="5370425" cy="3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Revenue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Bussiness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Product &amp;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Target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Revenue v.s. Profit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Information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Founder : </a:t>
            </a:r>
            <a:r>
              <a:rPr lang="zh-TW"/>
              <a:t>Jeff Bezos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Founded date : 1994/7/5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Founded place : </a:t>
            </a:r>
            <a:r>
              <a:rPr lang="zh-TW"/>
              <a:t>Bezos’ garage in Bellevue, Washington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Began as an online bookstore and expanded to other fields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Launched Amazon Web Services(AWS) in 2002.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Surpassed Walmart in 2015.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Acquired Whole Foods Market in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Amazon Prime(delivery service) surpassed 100 million subscribers in 2018.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Has the highest global brand valuation in 2020.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Acquisitions: Ring, Twitch, Whole Foods Market and IMDb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Revenue stream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6898"/>
          <a:stretch/>
        </p:blipFill>
        <p:spPr>
          <a:xfrm>
            <a:off x="76150" y="863388"/>
            <a:ext cx="5869625" cy="39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48100" y="4788625"/>
            <a:ext cx="321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https://fourweekmba.com/amazon-business-model/</a:t>
            </a:r>
            <a:endParaRPr sz="10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25639"/>
          <a:stretch/>
        </p:blipFill>
        <p:spPr>
          <a:xfrm>
            <a:off x="6171000" y="712139"/>
            <a:ext cx="2905425" cy="402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2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Bussiness Model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higly diversified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93" y="521038"/>
            <a:ext cx="5800768" cy="42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763650" y="4795625"/>
            <a:ext cx="321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https://fourweekmba.com/amazon-business-model/</a:t>
            </a:r>
            <a:endParaRPr sz="10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Bussiness Model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25" y="767300"/>
            <a:ext cx="7512000" cy="42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5379375" y="1867725"/>
            <a:ext cx="758700" cy="505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Support</a:t>
            </a:r>
            <a:endParaRPr sz="6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 &amp; Service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685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E-commerce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Many categories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AmazonFresh(2007)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>
                <a:solidFill>
                  <a:srgbClr val="FF0000"/>
                </a:solidFill>
              </a:rPr>
              <a:t>Amazon GO(2016)</a:t>
            </a:r>
            <a:endParaRPr>
              <a:solidFill>
                <a:srgbClr val="FF0000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selling tools(inventory management, payments processing, shipments tracking, etc.)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Cloud computing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AWS(2002)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Consumer electronics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zh-TW">
                <a:solidFill>
                  <a:srgbClr val="FF0000"/>
                </a:solidFill>
              </a:rPr>
              <a:t>Kindle ereaders(2007)</a:t>
            </a:r>
            <a:endParaRPr>
              <a:solidFill>
                <a:srgbClr val="FF0000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Fire tablets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Alexa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Digital streaming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Prime Video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Amazon Music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Twitch(2014)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Audible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Publishing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>
                <a:solidFill>
                  <a:srgbClr val="FF0000"/>
                </a:solidFill>
              </a:rPr>
              <a:t>Amazon Publishing(2007</a:t>
            </a:r>
            <a:r>
              <a:rPr lang="zh-TW"/>
              <a:t>, programs that allow content creators to publish and sell their content directly via Amazon platform)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Film and TV studio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Amazon Studios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Self-driving cars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zh-TW">
                <a:solidFill>
                  <a:srgbClr val="FF0000"/>
                </a:solidFill>
              </a:rPr>
              <a:t>Zoox(2020)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 Client &amp; Product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8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8520"/>
              </a:lnSpc>
              <a:spcBef>
                <a:spcPts val="3100"/>
              </a:spcBef>
              <a:spcAft>
                <a:spcPts val="0"/>
              </a:spcAft>
              <a:buSzPts val="1800"/>
              <a:buChar char="●"/>
            </a:pPr>
            <a:r>
              <a:rPr lang="zh-TW" sz="2050">
                <a:solidFill>
                  <a:srgbClr val="333333"/>
                </a:solidFill>
                <a:highlight>
                  <a:srgbClr val="FFFFFF"/>
                </a:highlight>
              </a:rPr>
              <a:t>Consumers</a:t>
            </a:r>
            <a:endParaRPr sz="2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E-commerce</a:t>
            </a:r>
            <a:endParaRPr sz="1800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50"/>
              <a:buChar char="○"/>
            </a:pPr>
            <a:r>
              <a:rPr lang="zh-TW" sz="1800"/>
              <a:t>Digital streaming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Consumer electronics</a:t>
            </a:r>
            <a:endParaRPr sz="1800"/>
          </a:p>
          <a:p>
            <a:pPr indent="-342900" lvl="0" marL="457200" rtl="0" algn="l">
              <a:lnSpc>
                <a:spcPct val="11852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50">
                <a:solidFill>
                  <a:srgbClr val="333333"/>
                </a:solidFill>
                <a:highlight>
                  <a:srgbClr val="FFFFFF"/>
                </a:highlight>
              </a:rPr>
              <a:t>Sellers</a:t>
            </a:r>
            <a:endParaRPr sz="2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50"/>
              <a:buChar char="○"/>
            </a:pPr>
            <a:r>
              <a:rPr lang="zh-TW" sz="1800"/>
              <a:t>E-commerce</a:t>
            </a:r>
            <a:endParaRPr sz="2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852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50">
                <a:solidFill>
                  <a:srgbClr val="333333"/>
                </a:solidFill>
                <a:highlight>
                  <a:srgbClr val="FFFFFF"/>
                </a:highlight>
              </a:rPr>
              <a:t>Developers and enterprises</a:t>
            </a:r>
            <a:endParaRPr sz="2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8775" lvl="1" marL="914400" rtl="0" algn="l">
              <a:lnSpc>
                <a:spcPct val="11852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50"/>
              <a:buChar char="○"/>
            </a:pPr>
            <a:r>
              <a:rPr lang="zh-TW" sz="2050">
                <a:solidFill>
                  <a:srgbClr val="333333"/>
                </a:solidFill>
                <a:highlight>
                  <a:srgbClr val="FFFFFF"/>
                </a:highlight>
              </a:rPr>
              <a:t>AWS</a:t>
            </a:r>
            <a:endParaRPr sz="2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852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2050">
                <a:solidFill>
                  <a:srgbClr val="FF0000"/>
                </a:solidFill>
                <a:highlight>
                  <a:srgbClr val="FFFFFF"/>
                </a:highlight>
              </a:rPr>
              <a:t>Content creator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Amazon Publishing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Amazon Studios</a:t>
            </a:r>
            <a:endParaRPr sz="18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Revenue</a:t>
            </a:r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5898088" y="170255"/>
            <a:ext cx="3112719" cy="4802993"/>
            <a:chOff x="2763175" y="234100"/>
            <a:chExt cx="2627876" cy="4261751"/>
          </a:xfrm>
        </p:grpSpPr>
        <p:pic>
          <p:nvPicPr>
            <p:cNvPr id="118" name="Google Shape;1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3175" y="234100"/>
              <a:ext cx="2627876" cy="355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8775" y="3789226"/>
              <a:ext cx="1869875" cy="70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1"/>
          <p:cNvSpPr txBox="1"/>
          <p:nvPr/>
        </p:nvSpPr>
        <p:spPr>
          <a:xfrm>
            <a:off x="1348300" y="411980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1"/>
          <p:cNvGrpSpPr/>
          <p:nvPr/>
        </p:nvGrpSpPr>
        <p:grpSpPr>
          <a:xfrm>
            <a:off x="178888" y="1017725"/>
            <a:ext cx="5706674" cy="3077944"/>
            <a:chOff x="191425" y="1715775"/>
            <a:chExt cx="5706674" cy="3077944"/>
          </a:xfrm>
        </p:grpSpPr>
        <p:grpSp>
          <p:nvGrpSpPr>
            <p:cNvPr id="122" name="Google Shape;122;p21"/>
            <p:cNvGrpSpPr/>
            <p:nvPr/>
          </p:nvGrpSpPr>
          <p:grpSpPr>
            <a:xfrm>
              <a:off x="311700" y="2038865"/>
              <a:ext cx="5586399" cy="2754854"/>
              <a:chOff x="311700" y="2038865"/>
              <a:chExt cx="5586399" cy="2754854"/>
            </a:xfrm>
          </p:grpSpPr>
          <p:pic>
            <p:nvPicPr>
              <p:cNvPr id="123" name="Google Shape;123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11700" y="2038865"/>
                <a:ext cx="5586399" cy="14680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00950" y="4615850"/>
                <a:ext cx="5321250" cy="1778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" name="Google Shape;125;p21"/>
            <p:cNvSpPr txBox="1"/>
            <p:nvPr/>
          </p:nvSpPr>
          <p:spPr>
            <a:xfrm>
              <a:off x="191425" y="1715775"/>
              <a:ext cx="1306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rgbClr val="444444"/>
                  </a:solidFill>
                  <a:highlight>
                    <a:srgbClr val="FFFFFF"/>
                  </a:highlight>
                </a:rPr>
                <a:t>(Millions of US $)</a:t>
              </a:r>
              <a:endParaRPr sz="900"/>
            </a:p>
          </p:txBody>
        </p:sp>
      </p:grpSp>
      <p:sp>
        <p:nvSpPr>
          <p:cNvPr id="126" name="Google Shape;126;p21"/>
          <p:cNvSpPr txBox="1"/>
          <p:nvPr/>
        </p:nvSpPr>
        <p:spPr>
          <a:xfrm>
            <a:off x="42150" y="4764075"/>
            <a:ext cx="57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https://www.macrotrends.net/stocks/charts/AMZN/amazon/revenue</a:t>
            </a:r>
            <a:endParaRPr sz="1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48426"/>
            <a:ext cx="5497949" cy="116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