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90DEC3-8C01-41B4-917D-4333767DAE7B}">
  <a:tblStyle styleId="{5290DEC3-8C01-41B4-917D-4333767DAE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fab1fdce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fab1fdce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4fab1fdc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4fab1fdc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fab1fdc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fab1fdc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fab1fd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fab1fd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fab1fdc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fab1fdc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classify order type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>
                <a:solidFill>
                  <a:schemeClr val="dk1"/>
                </a:solidFill>
              </a:rPr>
              <a:t>take in type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>
                <a:solidFill>
                  <a:schemeClr val="dk1"/>
                </a:solidFill>
              </a:rPr>
              <a:t>return format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make plain order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>
                <a:solidFill>
                  <a:schemeClr val="dk1"/>
                </a:solidFill>
              </a:rPr>
              <a:t>get order from site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>
                <a:solidFill>
                  <a:schemeClr val="dk1"/>
                </a:solidFill>
              </a:rPr>
              <a:t>include: classify order format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>
                <a:solidFill>
                  <a:schemeClr val="dk1"/>
                </a:solidFill>
              </a:rPr>
              <a:t>include: make order object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>
                <a:solidFill>
                  <a:schemeClr val="dk1"/>
                </a:solidFill>
              </a:rPr>
              <a:t>include: send order object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4fab1fdce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4fab1fdce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4fab1fdce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4fab1fdce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fab1fdce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fab1fdce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4fab1fdce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4fab1fdce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4fab1fdce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4fab1fdce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Order Handling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 Cases</a:t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111763" y="120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{5290DEC3-8C01-41B4-917D-4333767DAE7B}</a:tableStyleId>
              </a:tblPr>
              <a:tblGrid>
                <a:gridCol w="970575"/>
                <a:gridCol w="1125600"/>
                <a:gridCol w="859600"/>
                <a:gridCol w="1504450"/>
                <a:gridCol w="1254025"/>
                <a:gridCol w="1416850"/>
                <a:gridCol w="1832925"/>
              </a:tblGrid>
              <a:tr h="53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Scenario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Order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Format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Order Handling Company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Order Object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Enough stocks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 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Cannot make 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Cannot find 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Order object , back to BF2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Cannot transmit the order.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15150" y="20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diagram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9550"/>
            <a:ext cx="8769300" cy="421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8225" y="747575"/>
            <a:ext cx="9086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Design the </a:t>
            </a:r>
            <a:r>
              <a:rPr lang="zh-TW">
                <a:solidFill>
                  <a:schemeClr val="dk1"/>
                </a:solidFill>
              </a:rPr>
              <a:t>order handling functionality</a:t>
            </a:r>
            <a:r>
              <a:rPr lang="zh-TW"/>
              <a:t> for a different type of an </a:t>
            </a:r>
            <a:r>
              <a:rPr lang="zh-TW">
                <a:solidFill>
                  <a:srgbClr val="FF0000"/>
                </a:solidFill>
              </a:rPr>
              <a:t>online shopping site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that </a:t>
            </a:r>
            <a:r>
              <a:rPr lang="zh-TW">
                <a:solidFill>
                  <a:srgbClr val="9900FF"/>
                </a:solidFill>
              </a:rPr>
              <a:t>transmits orders</a:t>
            </a:r>
            <a:r>
              <a:rPr lang="zh-TW"/>
              <a:t> to different </a:t>
            </a:r>
            <a:r>
              <a:rPr lang="zh-TW">
                <a:solidFill>
                  <a:srgbClr val="FF0000"/>
                </a:solidFill>
              </a:rPr>
              <a:t>order fulfilling companies</a:t>
            </a:r>
            <a:r>
              <a:rPr lang="zh-TW"/>
              <a:t> based on the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/>
              <a:t>type of the goods</a:t>
            </a:r>
            <a:r>
              <a:rPr lang="zh-TW"/>
              <a:t> ordered.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Suppose that the group of </a:t>
            </a:r>
            <a:r>
              <a:rPr lang="zh-TW">
                <a:solidFill>
                  <a:srgbClr val="FF0000"/>
                </a:solidFill>
              </a:rPr>
              <a:t>order handling companies</a:t>
            </a:r>
            <a:r>
              <a:rPr lang="zh-TW"/>
              <a:t> can be classified into three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categories based on the format of the order information </a:t>
            </a:r>
            <a:r>
              <a:rPr lang="zh-TW" u="sng"/>
              <a:t>they expect to receive</a:t>
            </a:r>
            <a:r>
              <a:rPr lang="zh-TW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These formats include comma-separated value (CSV), XML and a custom object.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“When the order information is transformed into one of these formats”,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appropriate </a:t>
            </a:r>
            <a:r>
              <a:rPr lang="zh-TW" u="sng"/>
              <a:t>header and footer information that is specific to a format</a:t>
            </a:r>
            <a:r>
              <a:rPr lang="zh-TW"/>
              <a:t> needs to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 added to the order data.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series of steps required for the creation of an </a:t>
            </a:r>
            <a:r>
              <a:rPr lang="zh-TW">
                <a:solidFill>
                  <a:srgbClr val="FF0000"/>
                </a:solidFill>
              </a:rPr>
              <a:t>Order object</a:t>
            </a:r>
            <a:r>
              <a:rPr lang="zh-TW"/>
              <a:t> can be summarized as follows: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Create the header specific to the format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Add the </a:t>
            </a:r>
            <a:r>
              <a:rPr i="1" lang="zh-TW"/>
              <a:t>order data</a:t>
            </a:r>
            <a:endParaRPr i="1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Create the footer specific to the format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68225" y="237575"/>
            <a:ext cx="684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Requirements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68225" y="237575"/>
            <a:ext cx="684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Actors</a:t>
            </a:r>
            <a:endParaRPr sz="2500"/>
          </a:p>
        </p:txBody>
      </p:sp>
      <p:sp>
        <p:nvSpPr>
          <p:cNvPr id="67" name="Google Shape;67;p15"/>
          <p:cNvSpPr txBox="1"/>
          <p:nvPr/>
        </p:nvSpPr>
        <p:spPr>
          <a:xfrm>
            <a:off x="-137650" y="1864175"/>
            <a:ext cx="908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Online Shopping Site</a:t>
            </a:r>
            <a:endParaRPr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Order Handling Company</a:t>
            </a:r>
            <a:endParaRPr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Order Fulfilling Company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117713" y="1567275"/>
            <a:ext cx="4345500" cy="26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61288" y="2657125"/>
            <a:ext cx="19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Online Shopping Site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707088" y="2371638"/>
            <a:ext cx="22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 Fulfilling Company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918813" y="4598000"/>
            <a:ext cx="22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 Handling Company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528825" y="2687950"/>
            <a:ext cx="1358100" cy="3385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 Order</a:t>
            </a:r>
            <a:endParaRPr/>
          </a:p>
        </p:txBody>
      </p:sp>
      <p:cxnSp>
        <p:nvCxnSpPr>
          <p:cNvPr id="77" name="Google Shape;77;p16"/>
          <p:cNvCxnSpPr>
            <a:stCxn id="73" idx="3"/>
            <a:endCxn id="76" idx="1"/>
          </p:cNvCxnSpPr>
          <p:nvPr/>
        </p:nvCxnSpPr>
        <p:spPr>
          <a:xfrm>
            <a:off x="1980388" y="2857225"/>
            <a:ext cx="154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" name="Google Shape;78;p16"/>
          <p:cNvSpPr/>
          <p:nvPr/>
        </p:nvSpPr>
        <p:spPr>
          <a:xfrm>
            <a:off x="4006198" y="1830963"/>
            <a:ext cx="1919106" cy="3385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Send Order Object</a:t>
            </a:r>
            <a:endParaRPr/>
          </a:p>
        </p:txBody>
      </p:sp>
      <p:cxnSp>
        <p:nvCxnSpPr>
          <p:cNvPr id="79" name="Google Shape;79;p16"/>
          <p:cNvCxnSpPr>
            <a:stCxn id="78" idx="3"/>
            <a:endCxn id="74" idx="1"/>
          </p:cNvCxnSpPr>
          <p:nvPr/>
        </p:nvCxnSpPr>
        <p:spPr>
          <a:xfrm>
            <a:off x="5925304" y="2000253"/>
            <a:ext cx="7818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6"/>
          <p:cNvCxnSpPr>
            <a:stCxn id="78" idx="2"/>
            <a:endCxn id="76" idx="0"/>
          </p:cNvCxnSpPr>
          <p:nvPr/>
        </p:nvCxnSpPr>
        <p:spPr>
          <a:xfrm flipH="1">
            <a:off x="4207951" y="2169543"/>
            <a:ext cx="7578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>
            <a:off x="4571988" y="2287750"/>
            <a:ext cx="12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&lt;&lt;include&gt;&gt;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369988" y="3642975"/>
            <a:ext cx="1919160" cy="3385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 </a:t>
            </a:r>
            <a:r>
              <a:rPr lang="zh-TW"/>
              <a:t>Order Object</a:t>
            </a:r>
            <a:endParaRPr/>
          </a:p>
        </p:txBody>
      </p:sp>
      <p:cxnSp>
        <p:nvCxnSpPr>
          <p:cNvPr id="83" name="Google Shape;83;p16"/>
          <p:cNvCxnSpPr>
            <a:stCxn id="82" idx="0"/>
            <a:endCxn id="76" idx="2"/>
          </p:cNvCxnSpPr>
          <p:nvPr/>
        </p:nvCxnSpPr>
        <p:spPr>
          <a:xfrm flipH="1" rot="10800000">
            <a:off x="3329568" y="3026475"/>
            <a:ext cx="878400" cy="6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2369988" y="3199788"/>
            <a:ext cx="12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&lt;&lt;include&gt;&gt;</a:t>
            </a:r>
            <a:endParaRPr/>
          </a:p>
        </p:txBody>
      </p:sp>
      <p:cxnSp>
        <p:nvCxnSpPr>
          <p:cNvPr id="85" name="Google Shape;85;p16"/>
          <p:cNvCxnSpPr>
            <a:stCxn id="82" idx="2"/>
            <a:endCxn id="75" idx="0"/>
          </p:cNvCxnSpPr>
          <p:nvPr/>
        </p:nvCxnSpPr>
        <p:spPr>
          <a:xfrm>
            <a:off x="3329568" y="3981555"/>
            <a:ext cx="710100" cy="6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" name="Google Shape;86;p16"/>
          <p:cNvSpPr/>
          <p:nvPr/>
        </p:nvSpPr>
        <p:spPr>
          <a:xfrm>
            <a:off x="4368850" y="3642975"/>
            <a:ext cx="2021274" cy="3385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Classify Order Type</a:t>
            </a:r>
            <a:endParaRPr/>
          </a:p>
        </p:txBody>
      </p:sp>
      <p:cxnSp>
        <p:nvCxnSpPr>
          <p:cNvPr id="87" name="Google Shape;87;p16"/>
          <p:cNvCxnSpPr>
            <a:stCxn id="86" idx="0"/>
            <a:endCxn id="76" idx="2"/>
          </p:cNvCxnSpPr>
          <p:nvPr/>
        </p:nvCxnSpPr>
        <p:spPr>
          <a:xfrm rot="10800000">
            <a:off x="4207987" y="3026475"/>
            <a:ext cx="1171500" cy="6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4965750" y="3183663"/>
            <a:ext cx="12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&lt;&lt;include&gt;&gt;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68225" y="237575"/>
            <a:ext cx="684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Use Case Diagram</a:t>
            </a:r>
            <a:endParaRPr sz="2500"/>
          </a:p>
        </p:txBody>
      </p:sp>
      <p:sp>
        <p:nvSpPr>
          <p:cNvPr id="90" name="Google Shape;90;p16"/>
          <p:cNvSpPr/>
          <p:nvPr/>
        </p:nvSpPr>
        <p:spPr>
          <a:xfrm>
            <a:off x="2117725" y="1282275"/>
            <a:ext cx="2146800" cy="2850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 Handling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 Order [UC1]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Requirements : R1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Description : Online Shopping Site sends a plain order to the order handling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Actor : Online Shopping 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Basic Flow : [BF1]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Online Shopping Site sends the plain text version of an order to the order handling system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Include [UC2] to transform the plain text to a specific format (including CSV, XML, and a Custom Object)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Include [UC3] to forward the specific format to the specific Order Handling Company in order to add some information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Include [UC4] to transmit the Order Object to Order Fulfilling Company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Alternative Flow [AF1]: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/>
              <a:t>Online Shoping Site can’t make the order, back to [BF1.1].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Classify Order Type [UC2]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Requirements: R2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Description: The order handling system classifies the type of the order sent from Online Shopping Site.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Actor: None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Basic Flow [BF2]: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The order handling system receives the order from Online Shopping Site.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The order handling system scans the information of the order.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The order handling system recognizes the type of the order.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The order handling system </a:t>
            </a:r>
            <a:r>
              <a:rPr lang="zh-TW" sz="1600"/>
              <a:t>returns the format of the order.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Alternative Flow [AF2] 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information of the plain order concerning the type is invalid or missing, back to [BF1.1]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 Order Object [UC3]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64275" y="10680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Requirements: R3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Description: The order handling system can create different types of Order objects by delegating to different Order Handling Companies.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Actor: Order Handling Company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Basic Flow [BF3]: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order handling system gets the format [UC2].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order handling system sends the specific format to the corresponding Order Handling Company.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After the Order Handling Company builds the complete Order object, it returns the Order object to the order handling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Alternate Flow [AF3]: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[AF3.1] The returned Order object is invalid, the system sends an error message to Online Shopping Site.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Send Order Object [UC4]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Requirements : R1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Description : Transmit orders to respective Order Fulfilling Companies based on the type of the ordered goods.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Actor : Order Fulfilling Company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Basic Flow : [BF4]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Get the Order object from Make Order.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Analyze the Order object and extract the type of the goods from the Order object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Look up the corresponding Order Fulfilling Company to which the type of each good belongs.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Send an order of the good to Order Fulfilling Company.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Alternate Flow [AF4]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If Order Fulfilling Company is out of stock for the good, exit, and send a message to Online Shopping Site.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Scenarios</a:t>
            </a:r>
            <a:endParaRPr/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393300" y="1195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{5290DEC3-8C01-41B4-917D-4333767DAE7B}</a:tableStyleId>
              </a:tblPr>
              <a:tblGrid>
                <a:gridCol w="1186325"/>
                <a:gridCol w="3561250"/>
                <a:gridCol w="2255250"/>
                <a:gridCol w="1354575"/>
              </a:tblGrid>
              <a:tr h="4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Scenario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Ending State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order is sent to Order Fulfilling Company successfully.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BF1 BF2 BF3 BF4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system fails to make the order.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BF1 AF1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system fails to classify the order type.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BF1 BF2 AF2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system fails to make the order object.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BF1 BF2 BF3 AF3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system fails to send the order.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BF1 BF2 BF3 BF4 AF4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BF4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