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c4db3e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c4db3e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c4db3e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c4db3e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c4db3e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c4db3e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7c4db3e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7c4db3e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c4db3e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c4db3e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7c4db3ef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7c4db3ef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c4db3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c4db3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c4db3e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c4db3e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c4db3e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c4db3e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c4db3e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c4db3e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c4db3e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c4db3e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橢圓：流程，運算、處理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箭頭：資料流向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平行線：資料庫/檔案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c4db3e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c4db3e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c4db3e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c4db3e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c4db3e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c4db3e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需求工程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狀態行爲分析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</a:t>
            </a:r>
            <a:r>
              <a:rPr b="1" lang="en"/>
              <a:t>系統行爲面（System Behavior）</a:t>
            </a:r>
            <a:r>
              <a:rPr lang="en"/>
              <a:t>之角度切入，藉由描述系統運作時其所處</a:t>
            </a:r>
            <a:r>
              <a:rPr b="1" lang="en"/>
              <a:t>狀態</a:t>
            </a:r>
            <a:r>
              <a:rPr lang="en"/>
              <a:t>如何因應外界時間發生而導致系統狀態之</a:t>
            </a:r>
            <a:r>
              <a:rPr b="1" lang="en"/>
              <a:t>轉變</a:t>
            </a:r>
            <a:r>
              <a:rPr lang="en"/>
              <a:t>，進而產生相關之反應</a:t>
            </a:r>
            <a:r>
              <a:rPr b="1" lang="en"/>
              <a:t>動作（Activity</a:t>
            </a:r>
            <a:r>
              <a:rPr b="1" lang="en"/>
              <a:t>）</a:t>
            </a:r>
            <a:r>
              <a:rPr lang="en"/>
              <a:t>，來剖析系統之運作行爲，產出系統之</a:t>
            </a:r>
            <a:r>
              <a:rPr b="1" lang="en"/>
              <a:t>狀態轉換圖（State Transition Diagram）</a:t>
            </a:r>
            <a:r>
              <a:rPr lang="en"/>
              <a:t>。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600" y="2699125"/>
            <a:ext cx="5409951" cy="11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需求分析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企業流程分析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分析系統的作業流程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企業流程模組（Business Process Model）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流程表達上</a:t>
            </a:r>
            <a:r>
              <a:rPr b="1" lang="en"/>
              <a:t>考慮不同的組織或角色</a:t>
            </a:r>
            <a:endParaRPr b="1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22">
            <a:off x="4936523" y="811125"/>
            <a:ext cx="3494174" cy="3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需求規格化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需求擷取獲得的是使用者需求，透過需求分析得到</a:t>
            </a:r>
            <a:r>
              <a:rPr b="1" lang="en"/>
              <a:t>系統需求</a:t>
            </a:r>
            <a:r>
              <a:rPr lang="en"/>
              <a:t>。規格化將需求寫成</a:t>
            </a:r>
            <a:r>
              <a:rPr b="1" lang="en"/>
              <a:t>具體的文件</a:t>
            </a:r>
            <a:r>
              <a:rPr lang="en"/>
              <a:t>，作爲設計的依據以及雙方合約基礎。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00" y="1900400"/>
            <a:ext cx="4095375" cy="31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需求確認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確認需求規格</a:t>
            </a:r>
            <a:r>
              <a:rPr b="1" lang="en"/>
              <a:t>是否正確、符合使用者本意</a:t>
            </a:r>
            <a:r>
              <a:rPr lang="en"/>
              <a:t>、確認系統是否</a:t>
            </a:r>
            <a:r>
              <a:rPr b="1" lang="en"/>
              <a:t>可驗證（Verifiable）</a:t>
            </a:r>
            <a:r>
              <a:rPr lang="en"/>
              <a:t>。細部規格書中需求的驗證方法。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軟體需求規格書審查（Requirements Review）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需求管理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因應使用者經常在開發過程中</a:t>
            </a:r>
            <a:r>
              <a:rPr b="1" lang="en"/>
              <a:t>變更需求</a:t>
            </a:r>
            <a:r>
              <a:rPr lang="en"/>
              <a:t>，制定需求變更的流程，做好需求變更的管理。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需求追溯表（Requirements Traceability Matrix, RTM）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表達需求與其他項目之間的關係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水平追溯 Horizontal Traceability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記錄需求與需求之間的關係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垂直追溯 Vertical Traceability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記錄需求的來源及對應的設計與實作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2026">
            <a:off x="1763637" y="3842063"/>
            <a:ext cx="5026129" cy="129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總結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需求的特色與分類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需求擷取的方法、需求分析的方法、需求驗證的方法、需求管理的方法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開發的階段：使用者需求、系統需求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需求的特性：功能性、非功能性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需求分析與驗證：早期排錯 Early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「唯一不變的，是事事會變。」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需求的種類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使用者需求（User Requirements）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以企業目的為導向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系統需求（System Requirements）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系統導向，更加細部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軟體需求規格書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功能性需求（Functional Requirements）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具體提出系統提供的服務項目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明確的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非功能性需求（Nonfunctional Requirements）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系統品質的要求、限制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依賴於功能性需求、有程度的滿足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軟件品質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產品操作 Product Operation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正確性 Correctness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可靠性 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效率性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整合性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可使用性 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產品開發 Product Development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可維護性 Maintainability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可測試性 Testability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彈性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產品移交 Product Transition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可移植性 Portability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再利用性 Reusability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互助運作性 Interoperability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需求工程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指</a:t>
            </a:r>
            <a:r>
              <a:rPr lang="en"/>
              <a:t>透過一連串有系統、有步驟的方式，將待開發的系統需求從需求端擷取出來，加以分析建置，以供開發端依此開發。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活動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需求</a:t>
            </a:r>
            <a:r>
              <a:rPr b="1" lang="en">
                <a:solidFill>
                  <a:schemeClr val="dk1"/>
                </a:solidFill>
              </a:rPr>
              <a:t>擷取 Requirements Elicitation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需求分析 Requirements Analysis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需求規格化 Requirements Specification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需求確認 Requirements Validation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需求擷取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獲得</a:t>
            </a:r>
            <a:r>
              <a:rPr b="1" lang="en"/>
              <a:t>使用者對系統的需求</a:t>
            </a:r>
            <a:r>
              <a:rPr lang="en"/>
              <a:t>，方法有</a:t>
            </a:r>
            <a:r>
              <a:rPr b="1" lang="en"/>
              <a:t>面談、問卷、使用者觀察、研討會、腦力激蕩、使用案例與雛形法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雛形法：先寫出系統雛形，展示給使用者看，使用者透過「修改建議」的方式建構其對系統的需求。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捨棄式雛形法 Throwaway Prototyping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雛形不會成爲系統最後的成品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雛形針對</a:t>
            </a:r>
            <a:r>
              <a:rPr b="1" lang="en"/>
              <a:t>沒有把握的系統需求</a:t>
            </a:r>
            <a:r>
              <a:rPr lang="en"/>
              <a:t>設計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漸進式雛形法 Evolutionary Prototyping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最有把握、最明確的需求</a:t>
            </a:r>
            <a:r>
              <a:rPr lang="en"/>
              <a:t>開發雛形系統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隨著系統開發演進，最終成爲遞交給需求端的成品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7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分析需求是否</a:t>
            </a:r>
            <a:r>
              <a:rPr b="1" lang="en"/>
              <a:t>正確（Correct）、完整（Complete）、沒有衝突（Conflict-Free）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資料流程分析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</a:t>
            </a:r>
            <a:r>
              <a:rPr b="1" lang="en"/>
              <a:t>系統功能面（System Functionality）</a:t>
            </a:r>
            <a:r>
              <a:rPr lang="en"/>
              <a:t>的角度切入，藉由描述系統之資料於各個功能流程（Process）之間的轉變，來剖析系統所具備的各項功能，利用</a:t>
            </a:r>
            <a:r>
              <a:rPr b="1" lang="en"/>
              <a:t>資料流程圖</a:t>
            </a:r>
            <a:r>
              <a:rPr lang="en"/>
              <a:t>進行資料流程的分析記錄。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4924">
            <a:off x="1828137" y="2865597"/>
            <a:ext cx="5487726" cy="21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實體關連分析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以系統資料面的角度切入，描述系統具有哪些</a:t>
            </a:r>
            <a:r>
              <a:rPr b="1" lang="en"/>
              <a:t>實體資料（Entity）</a:t>
            </a:r>
            <a:r>
              <a:rPr lang="en"/>
              <a:t>，以及各個實體資料之間的關連性、結構性。透過</a:t>
            </a:r>
            <a:r>
              <a:rPr b="1" lang="en"/>
              <a:t>實體關連分析圖（Entity Relationship Diagram）</a:t>
            </a:r>
            <a:r>
              <a:rPr lang="en"/>
              <a:t>，釐清系統資料彼此複雜的關係。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實體：名詞   關係：動詞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實體本身具有抽象化的概念。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實體區分成</a:t>
            </a:r>
            <a:r>
              <a:rPr b="1" lang="en"/>
              <a:t>實體型態（Entity Type）</a:t>
            </a:r>
            <a:r>
              <a:rPr lang="en"/>
              <a:t>以及</a:t>
            </a:r>
            <a:r>
              <a:rPr b="1" lang="en"/>
              <a:t>實體實例（Entity Instance）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實體本身透過</a:t>
            </a:r>
            <a:r>
              <a:rPr b="1" lang="en"/>
              <a:t>關鍵屬性（Key Attribute）</a:t>
            </a:r>
            <a:r>
              <a:rPr lang="en"/>
              <a:t>來描繪特定實體。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75" y="3319900"/>
            <a:ext cx="2886749" cy="18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需求分析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92400" y="1064850"/>
            <a:ext cx="8520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實體關連分析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擴充實體關連分析圖（Extended Entity Relationship Diagram）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定義出</a:t>
            </a:r>
            <a:r>
              <a:rPr b="1" lang="en"/>
              <a:t>資料庫</a:t>
            </a:r>
            <a:r>
              <a:rPr lang="en"/>
              <a:t>裡實體的邏輯内容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擴充每個實體的屬性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主要鍵值 Primary Key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外部索引鍵 Foreign Key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屬性資料型態 Type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寬度 Width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可否允許空值 Null OK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擴充實體彼此閒關係的意義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選擇性關係 Optionality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生</a:t>
            </a:r>
            <a:r>
              <a:rPr lang="en"/>
              <a:t>存相依關係 Existence Dependency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抽象關係 Abstraction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繼承 Inherit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超型態 Supertype 副型態 Subtype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重叠關係 Overlapping 互斥關係 Mutually Exclusive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100" y="215325"/>
            <a:ext cx="2316900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120" y="1563000"/>
            <a:ext cx="2588875" cy="7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526" y="2361650"/>
            <a:ext cx="2366047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113" y="3621576"/>
            <a:ext cx="2316900" cy="12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實體關連分析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多對多之實體關係 Many-to-Many Relationship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相交實體 Intersection Entity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9627">
            <a:off x="2642863" y="2190443"/>
            <a:ext cx="2722747" cy="76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975" y="3405925"/>
            <a:ext cx="2564025" cy="11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