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b088bc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b088bc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Many teams worldwide use Ansible for orchestration while Jenkins is used for build and release automation.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d06928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d06928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357fda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357fda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d06928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d06928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1c8802b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1c8802b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9c7c61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9c7c61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b088b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b088b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b088bc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b088bc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80dffda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80dffda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2d09d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2d09d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d06928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d06928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2d09d7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2d09d7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4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DevOps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721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zh-TW" sz="1350">
                <a:solidFill>
                  <a:schemeClr val="dk1"/>
                </a:solidFill>
                <a:highlight>
                  <a:srgbClr val="FFFFFF"/>
                </a:highlight>
              </a:rPr>
              <a:t>Make the process from develop to deploy a software application faster through the automation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zh-TW" sz="1350">
                <a:solidFill>
                  <a:schemeClr val="dk1"/>
                </a:solidFill>
                <a:highlight>
                  <a:srgbClr val="FFFFFF"/>
                </a:highlight>
              </a:rPr>
              <a:t>Integrate processes between development and operation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zh-TW" sz="1350">
                <a:solidFill>
                  <a:schemeClr val="dk1"/>
                </a:solidFill>
                <a:highlight>
                  <a:schemeClr val="lt1"/>
                </a:highlight>
              </a:rPr>
              <a:t>Automate the thing that  be done manually in the past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zh-TW" sz="1350">
                <a:solidFill>
                  <a:schemeClr val="dk1"/>
                </a:solidFill>
                <a:highlight>
                  <a:srgbClr val="FFFFFF"/>
                </a:highlight>
              </a:rPr>
              <a:t>Emphasizes continuous Integration and continuous delivery/deployment(CI/CD), therefore maximum efficiency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50" y="2117871"/>
            <a:ext cx="6182276" cy="28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73825" y="445025"/>
            <a:ext cx="855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Environment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environment that you use to do integration Testing, it should be similar to your operational so the integration test can simulate how your product behave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Unit Testing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JUnit(Java)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PowerMock(Java)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Pytest(Python)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Integration Testing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Selenium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Testsigma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IBM Rational Functional Tester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Environment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A server that allows you to run the test cases you have defined.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Involving hardware and network configuration.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500"/>
              <a:t>Providing accurate feedback about the quality and the behavior</a:t>
            </a:r>
            <a:r>
              <a:rPr lang="zh-TW" sz="1500">
                <a:solidFill>
                  <a:srgbClr val="666666"/>
                </a:solidFill>
              </a:rPr>
              <a:t> </a:t>
            </a:r>
            <a:r>
              <a:rPr lang="zh-TW" sz="1450">
                <a:solidFill>
                  <a:srgbClr val="666666"/>
                </a:solidFill>
              </a:rPr>
              <a:t>of the application under test.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Operational Environment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Application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Tools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The backend framework we use may provide the ability to install an application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container or VM to run the application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Tools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Docker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</a:t>
            </a:r>
            <a:r>
              <a:rPr lang="zh-TW" sz="2000"/>
              <a:t>(Continuous Intergration)</a:t>
            </a:r>
            <a:r>
              <a:rPr lang="zh-TW"/>
              <a:t>/CD</a:t>
            </a:r>
            <a:r>
              <a:rPr lang="zh-TW" sz="2000"/>
              <a:t>(Continuous Delivery/Deployment)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39" y="1235423"/>
            <a:ext cx="515946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</a:t>
            </a:r>
            <a:r>
              <a:rPr lang="zh-TW"/>
              <a:t>onfiguration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Issue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Build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Oprational Environment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59650" y="28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Configuration Management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64225" y="800850"/>
            <a:ext cx="85206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>
                <a:solidFill>
                  <a:schemeClr val="dk1"/>
                </a:solidFill>
                <a:highlight>
                  <a:schemeClr val="lt1"/>
                </a:highlight>
              </a:rPr>
              <a:t>Configuration and then </a:t>
            </a:r>
            <a:r>
              <a:rPr lang="zh-TW" sz="1400">
                <a:solidFill>
                  <a:schemeClr val="dk1"/>
                </a:solidFill>
                <a:highlight>
                  <a:srgbClr val="FFFFFF"/>
                </a:highlight>
              </a:rPr>
              <a:t>manage items in order for the project to be successful.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zh-TW" sz="1350">
                <a:solidFill>
                  <a:schemeClr val="dk1"/>
                </a:solidFill>
                <a:highlight>
                  <a:srgbClr val="FFFFFF"/>
                </a:highlight>
              </a:rPr>
              <a:t>Without Configuration Management, artifacts and other useful information will be all over the place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zh-TW" sz="1350">
                <a:solidFill>
                  <a:schemeClr val="dk1"/>
                </a:solidFill>
                <a:highlight>
                  <a:srgbClr val="FFFFFF"/>
                </a:highlight>
              </a:rPr>
              <a:t>Tools : Chef, Puppet, Ansible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571475" y="3055025"/>
            <a:ext cx="1365900" cy="3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configuration items been identified</a:t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379925" y="2038925"/>
            <a:ext cx="8669825" cy="3104575"/>
            <a:chOff x="379925" y="2038925"/>
            <a:chExt cx="8669825" cy="3104575"/>
          </a:xfrm>
        </p:grpSpPr>
        <p:grpSp>
          <p:nvGrpSpPr>
            <p:cNvPr id="77" name="Google Shape;77;p16"/>
            <p:cNvGrpSpPr/>
            <p:nvPr/>
          </p:nvGrpSpPr>
          <p:grpSpPr>
            <a:xfrm>
              <a:off x="379925" y="2038925"/>
              <a:ext cx="8669825" cy="3104575"/>
              <a:chOff x="416925" y="2038925"/>
              <a:chExt cx="8669825" cy="3104575"/>
            </a:xfrm>
          </p:grpSpPr>
          <p:grpSp>
            <p:nvGrpSpPr>
              <p:cNvPr id="78" name="Google Shape;78;p16"/>
              <p:cNvGrpSpPr/>
              <p:nvPr/>
            </p:nvGrpSpPr>
            <p:grpSpPr>
              <a:xfrm>
                <a:off x="416925" y="2038925"/>
                <a:ext cx="6800750" cy="3104575"/>
                <a:chOff x="761975" y="2038925"/>
                <a:chExt cx="6800750" cy="3104575"/>
              </a:xfrm>
            </p:grpSpPr>
            <p:grpSp>
              <p:nvGrpSpPr>
                <p:cNvPr id="79" name="Google Shape;79;p16"/>
                <p:cNvGrpSpPr/>
                <p:nvPr/>
              </p:nvGrpSpPr>
              <p:grpSpPr>
                <a:xfrm>
                  <a:off x="761975" y="2038925"/>
                  <a:ext cx="5707950" cy="2379000"/>
                  <a:chOff x="-877050" y="5215450"/>
                  <a:chExt cx="5707950" cy="2379000"/>
                </a:xfrm>
              </p:grpSpPr>
              <p:sp>
                <p:nvSpPr>
                  <p:cNvPr id="80" name="Google Shape;80;p16"/>
                  <p:cNvSpPr/>
                  <p:nvPr/>
                </p:nvSpPr>
                <p:spPr>
                  <a:xfrm>
                    <a:off x="-877050" y="5818825"/>
                    <a:ext cx="1969800" cy="9489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/>
                      <a:t>Configuration Identification</a:t>
                    </a:r>
                    <a:endParaRPr/>
                  </a:p>
                </p:txBody>
              </p:sp>
              <p:sp>
                <p:nvSpPr>
                  <p:cNvPr id="81" name="Google Shape;81;p16"/>
                  <p:cNvSpPr/>
                  <p:nvPr/>
                </p:nvSpPr>
                <p:spPr>
                  <a:xfrm>
                    <a:off x="2861100" y="5215450"/>
                    <a:ext cx="1969800" cy="9489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/>
                      <a:t>Configuration Control</a:t>
                    </a:r>
                    <a:endParaRPr/>
                  </a:p>
                </p:txBody>
              </p:sp>
              <p:sp>
                <p:nvSpPr>
                  <p:cNvPr id="82" name="Google Shape;82;p16"/>
                  <p:cNvSpPr/>
                  <p:nvPr/>
                </p:nvSpPr>
                <p:spPr>
                  <a:xfrm>
                    <a:off x="2861100" y="6645550"/>
                    <a:ext cx="1969800" cy="9489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/>
                      <a:t>Configuration Audit</a:t>
                    </a:r>
                    <a:endParaRPr/>
                  </a:p>
                </p:txBody>
              </p:sp>
            </p:grpSp>
            <p:sp>
              <p:nvSpPr>
                <p:cNvPr id="83" name="Google Shape;83;p16"/>
                <p:cNvSpPr txBox="1"/>
                <p:nvPr/>
              </p:nvSpPr>
              <p:spPr>
                <a:xfrm>
                  <a:off x="4413925" y="4312200"/>
                  <a:ext cx="3148800" cy="83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-317500" lvl="0" marL="457200" rtl="0" algn="l">
                    <a:spcBef>
                      <a:spcPts val="0"/>
                    </a:spcBef>
                    <a:spcAft>
                      <a:spcPts val="0"/>
                    </a:spcAft>
                    <a:buSzPts val="1400"/>
                    <a:buChar char="●"/>
                  </a:pPr>
                  <a:r>
                    <a:rPr lang="zh-TW"/>
                    <a:t>audit once in some interval to check if some changes bypass configuration control</a:t>
                  </a:r>
                  <a:endParaRPr/>
                </a:p>
              </p:txBody>
            </p:sp>
            <p:sp>
              <p:nvSpPr>
                <p:cNvPr id="84" name="Google Shape;84;p16"/>
                <p:cNvSpPr txBox="1"/>
                <p:nvPr/>
              </p:nvSpPr>
              <p:spPr>
                <a:xfrm>
                  <a:off x="4413925" y="2920625"/>
                  <a:ext cx="2918700" cy="61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-317500" lvl="0" marL="457200" rtl="0" algn="l">
                    <a:spcBef>
                      <a:spcPts val="0"/>
                    </a:spcBef>
                    <a:spcAft>
                      <a:spcPts val="0"/>
                    </a:spcAft>
                    <a:buSzPts val="1400"/>
                    <a:buChar char="●"/>
                  </a:pPr>
                  <a:r>
                    <a:rPr lang="zh-TW"/>
                    <a:t>continuously check if changes occur</a:t>
                  </a:r>
                  <a:endParaRPr/>
                </a:p>
              </p:txBody>
            </p:sp>
          </p:grpSp>
          <p:sp>
            <p:nvSpPr>
              <p:cNvPr id="85" name="Google Shape;85;p16"/>
              <p:cNvSpPr/>
              <p:nvPr/>
            </p:nvSpPr>
            <p:spPr>
              <a:xfrm>
                <a:off x="6182350" y="2432550"/>
                <a:ext cx="862800" cy="2784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change</a:t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7116950" y="2038925"/>
                <a:ext cx="1969800" cy="948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Change Management Process</a:t>
                </a:r>
                <a:endParaRPr/>
              </a:p>
            </p:txBody>
          </p:sp>
        </p:grpSp>
        <p:sp>
          <p:nvSpPr>
            <p:cNvPr id="87" name="Google Shape;87;p16"/>
            <p:cNvSpPr txBox="1"/>
            <p:nvPr/>
          </p:nvSpPr>
          <p:spPr>
            <a:xfrm>
              <a:off x="379925" y="3550200"/>
              <a:ext cx="17370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zh-TW"/>
                <a:t>source code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zh-TW"/>
                <a:t>binary code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zh-TW"/>
                <a:t>server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zh-TW"/>
                <a:t>tool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14350" y="805125"/>
            <a:ext cx="47634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Component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Source Code Repository(development phase)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anything that is a human readable goes into the source code repository( Test scripts, actual code, and config files, etc.)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DVCS : 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Git, Mercuria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CVCS : Subversion, CVS(CVCS)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Artifact Repository(development&amp;operations phases)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stores machine files(e.g. binaries, test data, libraries)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Configuration Management Database(development and operations phases)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particularly useful in changes management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Incident Management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47" y="1729725"/>
            <a:ext cx="4208724" cy="2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3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Configuration Management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Issue Tracking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350"/>
              <a:buChar char="●"/>
            </a:pP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In Traditional</a:t>
            </a:r>
            <a:endParaRPr sz="135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350"/>
              <a:buChar char="○"/>
            </a:pP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Spreadsheets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 were used to organize and manage the issues which were identified in the system.</a:t>
            </a:r>
            <a:endParaRPr sz="135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350"/>
              <a:buChar char="○"/>
            </a:pP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Issue Tracking tools have long been used by the companies to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 measure the quality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 of the software products, where the main objective was to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 identify all possible defects and bugs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 in the system.</a:t>
            </a:r>
            <a:endParaRPr sz="135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350"/>
              <a:buChar char="●"/>
            </a:pP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In DevOps </a:t>
            </a:r>
            <a:endParaRPr sz="135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350"/>
              <a:buChar char="○"/>
            </a:pP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Keeping track of the 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changes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, 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schedule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 and 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prioritize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 issues,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 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and 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assigning them to the relevant member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s, and generate 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comprehensive reports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 as well.</a:t>
            </a:r>
            <a:endParaRPr sz="135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350"/>
              <a:buChar char="○"/>
            </a:pP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A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 customizable platform to track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 the progress of the issues and use 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valuable metrics.</a:t>
            </a:r>
            <a:endParaRPr b="1" sz="135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350"/>
              <a:buChar char="○"/>
            </a:pP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Reduces the workload of the team by eliminating the need for performing tedious task</a:t>
            </a:r>
            <a:endParaRPr sz="135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350"/>
              <a:buChar char="○"/>
            </a:pP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Detect bugs and issues in the application 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in the early stages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 of the development and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 preventing them from snowballing</a:t>
            </a: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 into larger problems saves substantial time and costs for the company. </a:t>
            </a:r>
            <a:endParaRPr sz="135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350"/>
              <a:buChar char="○"/>
            </a:pPr>
            <a:r>
              <a:rPr lang="zh-TW" sz="1350">
                <a:solidFill>
                  <a:srgbClr val="2A2A2A"/>
                </a:solidFill>
                <a:highlight>
                  <a:srgbClr val="FFFFFF"/>
                </a:highlight>
              </a:rPr>
              <a:t>Providing a platform that helps to </a:t>
            </a:r>
            <a:r>
              <a:rPr b="1" lang="zh-TW" sz="1350">
                <a:solidFill>
                  <a:srgbClr val="2A2A2A"/>
                </a:solidFill>
                <a:highlight>
                  <a:srgbClr val="FFFFFF"/>
                </a:highlight>
              </a:rPr>
              <a:t>bridge the gap between the QA team and the developers.</a:t>
            </a:r>
            <a:endParaRPr b="1" sz="1350">
              <a:solidFill>
                <a:srgbClr val="2A2A2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2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Issue Tracking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keep track of the changes that occur in your CI/CD pipelines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detect bugs and issues in the application in the early stages of the development and preventing them from snowballing into larger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facilitates the testers to identify the prevailing problems in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offers testers a customizable platform to track the progress of the issues and use valuable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e.g. sends notifications and reminders to the relevant team members if an issue or bug is detected in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Mantis Bug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WhiteSource Bolt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Snort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OverOps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 Process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o build the source code into some desired format and to automate the task of cleaning, compiling, testing, and deploying to a certain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Build Automation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Maven(Java)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Grunt(JavaScript)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A-A-P(Python)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Code Quality Suggestion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Cobertura(Java)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Coverage.py(Python)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Jasmine(JavaScript)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 Process(Unit test v.s. Integration test)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Encapsulation: While unit tests are well encapsulated and don't use external resources, integration tests use additional components or infrastructures like the network, database, or file system.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Complexity: Unit tests target small and distinct parts of code, so they are usually simple to write. Integration tests are more complex, often requiring tooling and setting up different infrastructures.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Test failure: When a unit test fails, there is clearly a bug in the business logic of the code. When an integration test fails, you shouldn't need to look at the code that implements business logic; the unit tests should flush out bugs at that level. It's more likely that something has changed in the environment and needs to be addressed.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