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2B1595-E052-408A-98B0-6AC92F455BB1}">
  <a:tblStyle styleId="{D12B1595-E052-408A-98B0-6AC92F455BB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C0DBBF-D588-47D0-B48C-1CCA1C421D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e6ab40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e6ab40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e6ab406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e6ab406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e6ab406d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e6ab406d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e6ab406d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e6ab406d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e6ab406d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e6ab406d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e6ab406d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e6ab406d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02fa33b95_4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02fa33b95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02fa33b95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02fa33b95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02fa33b95_4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02fa33b95_4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6451b83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6451b8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e233aae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e233aae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e02fa33b95_6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e02fa33b95_6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02fa33b95_1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02fa33b95_1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02fa33b95_1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02fa33b95_1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e02fa33b95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e02fa33b95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e6451b9a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e6451b9a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02fa33b95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02fa33b9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02fa33b95_6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02fa33b95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02fa33b95_6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e02fa33b95_6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02fa33b95_6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02fa33b95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e6ab406d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e6ab406d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ef4dcb2b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ef4dcb2b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02fa33b95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02fa33b95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02fa33b95_4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02fa33b95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ef3bb22d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ef3bb22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ef3bb22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ef3bb22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def3bb22d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def3bb22d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def3bb22d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def3bb22d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de6ab406d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de6ab406d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de6ab406d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de6ab406d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02fa33b95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e02fa33b95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02fa33b95_1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02fa33b95_1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02fa33b95_4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02fa33b95_4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e02fa33b95_1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e02fa33b95_1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02fa33b95_1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e02fa33b95_1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de6451b8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de6451b8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def3bb22d6_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def3bb22d6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ef3bb22d6_5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ef3bb22d6_5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ef3bb22d6_5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ef3bb22d6_5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def3bb22d6_5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def3bb22d6_5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e02fa33b95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e02fa33b95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def3bb22d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def3bb22d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e02fa33b95_4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e02fa33b95_4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e233aae7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e233aae7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de6ab406de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de6ab406d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e02fa33b95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e02fa33b95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def4dcb2b2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def4dcb2b2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e233aae7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e233aae7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02fa33b95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02fa33b95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02fa33b95_4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02fa33b95_4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e233aae7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e233aae7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73250"/>
            <a:ext cx="8520600" cy="1314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a:t>Term Project Presentation</a:t>
            </a:r>
            <a:endParaRPr/>
          </a:p>
        </p:txBody>
      </p:sp>
      <p:sp>
        <p:nvSpPr>
          <p:cNvPr id="55" name="Google Shape;55;p13"/>
          <p:cNvSpPr txBox="1">
            <a:spLocks noGrp="1"/>
          </p:cNvSpPr>
          <p:nvPr>
            <p:ph type="subTitle" idx="1"/>
          </p:nvPr>
        </p:nvSpPr>
        <p:spPr>
          <a:xfrm>
            <a:off x="311700" y="3341125"/>
            <a:ext cx="8520600" cy="1218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zh-TW" sz="3600" i="1"/>
              <a:t>Quantitative Trading Platform</a:t>
            </a:r>
            <a:endParaRPr sz="3600" i="1"/>
          </a:p>
          <a:p>
            <a:pPr marL="0" lvl="0" indent="0" algn="ctr" rtl="0">
              <a:spcBef>
                <a:spcPts val="0"/>
              </a:spcBef>
              <a:spcAft>
                <a:spcPts val="0"/>
              </a:spcAft>
              <a:buNone/>
            </a:pPr>
            <a:endParaRPr/>
          </a:p>
          <a:p>
            <a:pPr marL="0" lvl="0" indent="0" algn="ctr" rtl="0">
              <a:spcBef>
                <a:spcPts val="0"/>
              </a:spcBef>
              <a:spcAft>
                <a:spcPts val="0"/>
              </a:spcAft>
              <a:buNone/>
            </a:pPr>
            <a:r>
              <a:rPr lang="zh-TW" sz="3163"/>
              <a:t>Group 4</a:t>
            </a:r>
            <a:endParaRPr sz="3163"/>
          </a:p>
          <a:p>
            <a:pPr marL="0" lvl="0" indent="0" algn="ctr" rtl="0">
              <a:spcBef>
                <a:spcPts val="0"/>
              </a:spcBef>
              <a:spcAft>
                <a:spcPts val="0"/>
              </a:spcAft>
              <a:buNone/>
            </a:pPr>
            <a:endParaRPr/>
          </a:p>
          <a:p>
            <a:pPr marL="0" lvl="0" indent="0" algn="ctr" rtl="0">
              <a:spcBef>
                <a:spcPts val="0"/>
              </a:spcBef>
              <a:spcAft>
                <a:spcPts val="0"/>
              </a:spcAft>
              <a:buNone/>
            </a:pPr>
            <a:r>
              <a:rPr lang="zh-TW"/>
              <a:t>鄒咏霖・侯思岑・李辰暘・陳熙・李紹銘・汪宸宇</a:t>
            </a:r>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a:t>
            </a:fld>
            <a:endParaRPr/>
          </a:p>
        </p:txBody>
      </p:sp>
      <p:sp>
        <p:nvSpPr>
          <p:cNvPr id="57" name="Google Shape;57;p13"/>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13"/>
          <p:cNvGrpSpPr/>
          <p:nvPr/>
        </p:nvGrpSpPr>
        <p:grpSpPr>
          <a:xfrm>
            <a:off x="6384700" y="195650"/>
            <a:ext cx="2303700" cy="400200"/>
            <a:chOff x="6384700" y="195650"/>
            <a:chExt cx="2303700" cy="400200"/>
          </a:xfrm>
        </p:grpSpPr>
        <p:sp>
          <p:nvSpPr>
            <p:cNvPr id="59" name="Google Shape;59;p13"/>
            <p:cNvSpPr txBox="1"/>
            <p:nvPr/>
          </p:nvSpPr>
          <p:spPr>
            <a:xfrm>
              <a:off x="6384700" y="195650"/>
              <a:ext cx="23037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 鄒咏霖</a:t>
              </a:r>
              <a:endParaRPr/>
            </a:p>
          </p:txBody>
        </p:sp>
        <p:sp>
          <p:nvSpPr>
            <p:cNvPr id="60" name="Google Shape;60;p13"/>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49250" y="191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100"/>
              <a:t>Use Case Diagram</a:t>
            </a:r>
            <a:endParaRPr sz="2200"/>
          </a:p>
          <a:p>
            <a:pPr marL="0" lvl="0" indent="0" algn="l" rtl="0">
              <a:spcBef>
                <a:spcPts val="0"/>
              </a:spcBef>
              <a:spcAft>
                <a:spcPts val="0"/>
              </a:spcAft>
              <a:buNone/>
            </a:pPr>
            <a:endParaRPr/>
          </a:p>
        </p:txBody>
      </p:sp>
      <p:pic>
        <p:nvPicPr>
          <p:cNvPr id="125" name="Google Shape;125;p22"/>
          <p:cNvPicPr preferRelativeResize="0"/>
          <p:nvPr/>
        </p:nvPicPr>
        <p:blipFill>
          <a:blip r:embed="rId3">
            <a:alphaModFix/>
          </a:blip>
          <a:stretch>
            <a:fillRect/>
          </a:stretch>
        </p:blipFill>
        <p:spPr>
          <a:xfrm>
            <a:off x="1532125" y="1179525"/>
            <a:ext cx="6537952" cy="3820974"/>
          </a:xfrm>
          <a:prstGeom prst="rect">
            <a:avLst/>
          </a:prstGeom>
          <a:noFill/>
          <a:ln>
            <a:noFill/>
          </a:ln>
        </p:spPr>
      </p:pic>
      <p:sp>
        <p:nvSpPr>
          <p:cNvPr id="126" name="Google Shape;126;p22"/>
          <p:cNvSpPr txBox="1"/>
          <p:nvPr/>
        </p:nvSpPr>
        <p:spPr>
          <a:xfrm>
            <a:off x="4572000" y="2201725"/>
            <a:ext cx="741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t>UC-001</a:t>
            </a:r>
            <a:endParaRPr sz="900"/>
          </a:p>
        </p:txBody>
      </p:sp>
      <p:sp>
        <p:nvSpPr>
          <p:cNvPr id="127" name="Google Shape;127;p22"/>
          <p:cNvSpPr txBox="1"/>
          <p:nvPr/>
        </p:nvSpPr>
        <p:spPr>
          <a:xfrm>
            <a:off x="4968425" y="3733850"/>
            <a:ext cx="741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t>UC-005</a:t>
            </a:r>
            <a:endParaRPr sz="900"/>
          </a:p>
        </p:txBody>
      </p:sp>
      <p:sp>
        <p:nvSpPr>
          <p:cNvPr id="128" name="Google Shape;128;p22"/>
          <p:cNvSpPr txBox="1"/>
          <p:nvPr/>
        </p:nvSpPr>
        <p:spPr>
          <a:xfrm>
            <a:off x="6228375" y="2201725"/>
            <a:ext cx="741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t>UC-009</a:t>
            </a:r>
            <a:endParaRPr sz="900"/>
          </a:p>
        </p:txBody>
      </p:sp>
      <p:sp>
        <p:nvSpPr>
          <p:cNvPr id="129" name="Google Shape;129;p22"/>
          <p:cNvSpPr txBox="1"/>
          <p:nvPr/>
        </p:nvSpPr>
        <p:spPr>
          <a:xfrm>
            <a:off x="2964300" y="2879725"/>
            <a:ext cx="741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t>UC-002</a:t>
            </a:r>
            <a:endParaRPr sz="900"/>
          </a:p>
        </p:txBody>
      </p:sp>
      <p:sp>
        <p:nvSpPr>
          <p:cNvPr id="130" name="Google Shape;130;p22"/>
          <p:cNvSpPr txBox="1"/>
          <p:nvPr/>
        </p:nvSpPr>
        <p:spPr>
          <a:xfrm>
            <a:off x="2788175" y="3820550"/>
            <a:ext cx="741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t>UC-003</a:t>
            </a:r>
            <a:endParaRPr sz="900"/>
          </a:p>
        </p:txBody>
      </p:sp>
      <p:sp>
        <p:nvSpPr>
          <p:cNvPr id="131" name="Google Shape;13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10</a:t>
            </a:fld>
            <a:endParaRPr/>
          </a:p>
        </p:txBody>
      </p:sp>
      <p:grpSp>
        <p:nvGrpSpPr>
          <p:cNvPr id="132" name="Google Shape;132;p22"/>
          <p:cNvGrpSpPr/>
          <p:nvPr/>
        </p:nvGrpSpPr>
        <p:grpSpPr>
          <a:xfrm>
            <a:off x="6384700" y="195650"/>
            <a:ext cx="2087700" cy="400200"/>
            <a:chOff x="6384700" y="195650"/>
            <a:chExt cx="2087700" cy="400200"/>
          </a:xfrm>
        </p:grpSpPr>
        <p:sp>
          <p:nvSpPr>
            <p:cNvPr id="133" name="Google Shape;133;p22"/>
            <p:cNvSpPr txBox="1"/>
            <p:nvPr/>
          </p:nvSpPr>
          <p:spPr>
            <a:xfrm>
              <a:off x="6384700" y="195650"/>
              <a:ext cx="20877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汪宸宇</a:t>
              </a:r>
              <a:endParaRPr/>
            </a:p>
          </p:txBody>
        </p:sp>
        <p:sp>
          <p:nvSpPr>
            <p:cNvPr id="134" name="Google Shape;134;p22"/>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49250" y="191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100"/>
              <a:t>Use Case Spec. (1/5)</a:t>
            </a:r>
            <a:endParaRPr sz="3100"/>
          </a:p>
          <a:p>
            <a:pPr marL="0" lvl="0" indent="0" algn="l" rtl="0">
              <a:spcBef>
                <a:spcPts val="0"/>
              </a:spcBef>
              <a:spcAft>
                <a:spcPts val="0"/>
              </a:spcAft>
              <a:buNone/>
            </a:pPr>
            <a:r>
              <a:rPr lang="zh-TW" sz="2200"/>
              <a:t>[UC-001]  User/Admin uploads an algorithm</a:t>
            </a:r>
            <a:endParaRPr sz="2200"/>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Goal			</a:t>
            </a:r>
            <a:r>
              <a:rPr lang="zh-TW" sz="1600">
                <a:solidFill>
                  <a:srgbClr val="000000"/>
                </a:solidFill>
                <a:latin typeface="Calibri"/>
                <a:ea typeface="Calibri"/>
                <a:cs typeface="Calibri"/>
                <a:sym typeface="Calibri"/>
              </a:rPr>
              <a:t>New algorithms can be developed.</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Requirements	</a:t>
            </a:r>
            <a:r>
              <a:rPr lang="zh-TW" sz="1600">
                <a:solidFill>
                  <a:srgbClr val="000000"/>
                </a:solidFill>
                <a:latin typeface="Calibri"/>
                <a:ea typeface="Calibri"/>
                <a:cs typeface="Calibri"/>
                <a:sym typeface="Calibri"/>
              </a:rPr>
              <a:t>[FFR8 : Create an algorithm], [FFR12 : Give algorithm versions], [BFR10 : Store File]</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Basic Flow</a:t>
            </a:r>
            <a:endParaRPr sz="1600" b="1">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Click the “New button,” then show a “Input Modal” which requires User/Admin input algorithm information</a:t>
            </a:r>
            <a:endParaRPr sz="1600">
              <a:solidFill>
                <a:srgbClr val="000000"/>
              </a:solidFill>
              <a:latin typeface="Calibri"/>
              <a:ea typeface="Calibri"/>
              <a:cs typeface="Calibri"/>
              <a:sym typeface="Calibri"/>
            </a:endParaRPr>
          </a:p>
          <a:p>
            <a:pPr marL="457200" lvl="0" indent="0" algn="l" rtl="0">
              <a:lnSpc>
                <a:spcPct val="115000"/>
              </a:lnSpc>
              <a:spcBef>
                <a:spcPts val="0"/>
              </a:spcBef>
              <a:spcAft>
                <a:spcPts val="0"/>
              </a:spcAft>
              <a:buNone/>
            </a:pPr>
            <a:r>
              <a:rPr lang="zh-TW" sz="1600">
                <a:solidFill>
                  <a:srgbClr val="000000"/>
                </a:solidFill>
                <a:latin typeface="Calibri"/>
                <a:ea typeface="Calibri"/>
                <a:cs typeface="Calibri"/>
                <a:sym typeface="Calibri"/>
              </a:rPr>
              <a:t>(Title, Version, Description).</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Click the “Confirm button,” then show the “Input File Modal” which requires User/Admin to upload the source code.</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User/Admin uploads the new algorithm.</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Add the new algorithm to the “Algorithm Menu”.</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Alternative Flow</a:t>
            </a:r>
            <a:endParaRPr sz="1600" b="1">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a:solidFill>
                  <a:srgbClr val="000000"/>
                </a:solidFill>
                <a:latin typeface="Calibri"/>
                <a:ea typeface="Calibri"/>
                <a:cs typeface="Calibri"/>
                <a:sym typeface="Calibri"/>
              </a:rPr>
              <a:t>2.1  User input lacks in Title or Version, back to Step 1.</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a:solidFill>
                  <a:srgbClr val="000000"/>
                </a:solidFill>
                <a:latin typeface="Calibri"/>
                <a:ea typeface="Calibri"/>
                <a:cs typeface="Calibri"/>
                <a:sym typeface="Calibri"/>
              </a:rPr>
              <a:t>2.2  User clicks “Exit Button” in Input Modal,  Exit.</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a:solidFill>
                  <a:srgbClr val="000000"/>
                </a:solidFill>
                <a:latin typeface="Calibri"/>
                <a:ea typeface="Calibri"/>
                <a:cs typeface="Calibri"/>
                <a:sym typeface="Calibri"/>
              </a:rPr>
              <a:t>3.1  Duplicate “Title and Version”,  Exit.</a:t>
            </a:r>
            <a:endParaRPr sz="1600">
              <a:solidFill>
                <a:srgbClr val="000000"/>
              </a:solidFill>
              <a:latin typeface="Calibri"/>
              <a:ea typeface="Calibri"/>
              <a:cs typeface="Calibri"/>
              <a:sym typeface="Calibri"/>
            </a:endParaRPr>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a:p>
        </p:txBody>
      </p:sp>
      <p:sp>
        <p:nvSpPr>
          <p:cNvPr id="140" name="Google Shape;14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49250" y="191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100"/>
              <a:t>Use Case Spec. (2/5)</a:t>
            </a:r>
            <a:endParaRPr sz="3100"/>
          </a:p>
          <a:p>
            <a:pPr marL="0" lvl="0" indent="0" algn="l" rtl="0">
              <a:spcBef>
                <a:spcPts val="0"/>
              </a:spcBef>
              <a:spcAft>
                <a:spcPts val="0"/>
              </a:spcAft>
              <a:buNone/>
            </a:pPr>
            <a:r>
              <a:rPr lang="zh-TW" sz="2200"/>
              <a:t>[UC-002]  Display results after the user executes evaluations</a:t>
            </a:r>
            <a:endParaRPr sz="2200"/>
          </a:p>
          <a:p>
            <a:pPr marL="0" lvl="0" indent="0" algn="l" rtl="0">
              <a:spcBef>
                <a:spcPts val="0"/>
              </a:spcBef>
              <a:spcAft>
                <a:spcPts val="0"/>
              </a:spcAft>
              <a:buNone/>
            </a:pPr>
            <a:endParaRPr sz="2200"/>
          </a:p>
          <a:p>
            <a:pPr marL="0" lvl="0" indent="0" algn="l" rtl="0">
              <a:lnSpc>
                <a:spcPct val="115000"/>
              </a:lnSpc>
              <a:spcBef>
                <a:spcPts val="0"/>
              </a:spcBef>
              <a:spcAft>
                <a:spcPts val="0"/>
              </a:spcAft>
              <a:buNone/>
            </a:pPr>
            <a:endParaRPr sz="1500" b="1">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Goal</a:t>
            </a:r>
            <a:endParaRPr sz="1600" b="1">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Algorithms can be evaluated.</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Requirements</a:t>
            </a:r>
            <a:endParaRPr sz="1600" b="1">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[FFR1 : Display Trade Results], [FFR2 : Render Statistical Charts], [FFR5 : Display Error Messages]</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Basic Flow</a:t>
            </a:r>
            <a:endParaRPr sz="1600" b="1">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The user executes a new test.</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The trade results include trade statistics and trade actions.</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Common statistical charts can be displayed based on the trade results.</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chemeClr val="dk1"/>
              </a:buClr>
              <a:buSzPct val="100000"/>
              <a:buFont typeface="Calibri"/>
              <a:buAutoNum type="arabicPeriod"/>
            </a:pPr>
            <a:r>
              <a:rPr lang="zh-TW" sz="1600">
                <a:latin typeface="Calibri"/>
                <a:ea typeface="Calibri"/>
                <a:cs typeface="Calibri"/>
                <a:sym typeface="Calibri"/>
              </a:rPr>
              <a:t>The user selects a period of time span to show trade results.</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Alternative Flow</a:t>
            </a:r>
            <a:endParaRPr sz="1600" b="1">
              <a:solidFill>
                <a:srgbClr val="000000"/>
              </a:solidFill>
              <a:latin typeface="Calibri"/>
              <a:ea typeface="Calibri"/>
              <a:cs typeface="Calibri"/>
              <a:sym typeface="Calibri"/>
            </a:endParaRPr>
          </a:p>
          <a:p>
            <a:pPr marL="0" lvl="0" indent="0" algn="l" rtl="0">
              <a:spcBef>
                <a:spcPts val="0"/>
              </a:spcBef>
              <a:spcAft>
                <a:spcPts val="0"/>
              </a:spcAft>
              <a:buNone/>
            </a:pPr>
            <a:r>
              <a:rPr lang="zh-TW" sz="1600">
                <a:solidFill>
                  <a:srgbClr val="000000"/>
                </a:solidFill>
                <a:latin typeface="Calibri"/>
                <a:ea typeface="Calibri"/>
                <a:cs typeface="Calibri"/>
                <a:sym typeface="Calibri"/>
              </a:rPr>
              <a:t>1.1 if any error occur when testing that algorithm,  error messages is displayed on the web page</a:t>
            </a:r>
            <a:endParaRPr sz="1600">
              <a:solidFill>
                <a:srgbClr val="000000"/>
              </a:solidFill>
              <a:latin typeface="Calibri"/>
              <a:ea typeface="Calibri"/>
              <a:cs typeface="Calibri"/>
              <a:sym typeface="Calibri"/>
            </a:endParaRPr>
          </a:p>
          <a:p>
            <a:pPr marL="0" lvl="0" indent="0" algn="l" rtl="0">
              <a:spcBef>
                <a:spcPts val="0"/>
              </a:spcBef>
              <a:spcAft>
                <a:spcPts val="0"/>
              </a:spcAft>
              <a:buNone/>
            </a:pPr>
            <a:endParaRPr sz="2200"/>
          </a:p>
          <a:p>
            <a:pPr marL="0" lvl="0" indent="0" algn="l" rtl="0">
              <a:spcBef>
                <a:spcPts val="0"/>
              </a:spcBef>
              <a:spcAft>
                <a:spcPts val="0"/>
              </a:spcAft>
              <a:buNone/>
            </a:pPr>
            <a:endParaRPr/>
          </a:p>
        </p:txBody>
      </p:sp>
      <p:sp>
        <p:nvSpPr>
          <p:cNvPr id="146" name="Google Shape;14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49250" y="191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100"/>
              <a:t>Use Case Spec. (3/5)</a:t>
            </a:r>
            <a:endParaRPr sz="3100"/>
          </a:p>
          <a:p>
            <a:pPr marL="0" lvl="0" indent="0" algn="l" rtl="0">
              <a:spcBef>
                <a:spcPts val="0"/>
              </a:spcBef>
              <a:spcAft>
                <a:spcPts val="0"/>
              </a:spcAft>
              <a:buNone/>
            </a:pPr>
            <a:r>
              <a:rPr lang="zh-TW" sz="2200"/>
              <a:t>[UC-003]  Call API to obtain underlying assets’ data</a:t>
            </a:r>
            <a:endParaRPr sz="2200"/>
          </a:p>
          <a:p>
            <a:pPr marL="0" lvl="0" indent="0" algn="l" rtl="0">
              <a:spcBef>
                <a:spcPts val="0"/>
              </a:spcBef>
              <a:spcAft>
                <a:spcPts val="0"/>
              </a:spcAft>
              <a:buNone/>
            </a:pPr>
            <a:endParaRPr sz="2422"/>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Goal</a:t>
            </a:r>
            <a:endParaRPr sz="1600" b="1">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Get underlying assets’ data</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Requirements</a:t>
            </a:r>
            <a:endParaRPr sz="1600" b="1">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[BFR7 : Build a Library for Provide Underlying Assets’ Data provide]</a:t>
            </a:r>
            <a:endParaRPr sz="1600">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[BFR8 : Get specific Underlying Asset’s information]</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Basic Flow</a:t>
            </a:r>
            <a:endParaRPr sz="1600" b="1">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import the asset data library </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call specific api, pass in required parameters</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obtain structured data</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Alternative Flow</a:t>
            </a:r>
            <a:endParaRPr sz="1600" b="1">
              <a:solidFill>
                <a:srgbClr val="000000"/>
              </a:solidFill>
              <a:latin typeface="Calibri"/>
              <a:ea typeface="Calibri"/>
              <a:cs typeface="Calibri"/>
              <a:sym typeface="Calibri"/>
            </a:endParaRPr>
          </a:p>
          <a:p>
            <a:pPr marL="0" lvl="0" indent="0" algn="l" rtl="0">
              <a:spcBef>
                <a:spcPts val="0"/>
              </a:spcBef>
              <a:spcAft>
                <a:spcPts val="0"/>
              </a:spcAft>
              <a:buNone/>
            </a:pPr>
            <a:r>
              <a:rPr lang="zh-TW" sz="1600">
                <a:solidFill>
                  <a:srgbClr val="000000"/>
                </a:solidFill>
                <a:latin typeface="Calibri"/>
                <a:ea typeface="Calibri"/>
                <a:cs typeface="Calibri"/>
                <a:sym typeface="Calibri"/>
              </a:rPr>
              <a:t>2.1 if any error occurs during api call, return a specific error code so that “Algorithm Testing Module” can send the corresponding error message to the web page</a:t>
            </a:r>
            <a:endParaRPr sz="1600">
              <a:solidFill>
                <a:srgbClr val="000000"/>
              </a:solidFill>
              <a:latin typeface="Calibri"/>
              <a:ea typeface="Calibri"/>
              <a:cs typeface="Calibri"/>
              <a:sym typeface="Calibri"/>
            </a:endParaRPr>
          </a:p>
          <a:p>
            <a:pPr marL="0" lvl="0" indent="0" algn="l" rtl="0">
              <a:spcBef>
                <a:spcPts val="0"/>
              </a:spcBef>
              <a:spcAft>
                <a:spcPts val="0"/>
              </a:spcAft>
              <a:buNone/>
            </a:pPr>
            <a:endParaRPr/>
          </a:p>
        </p:txBody>
      </p:sp>
      <p:sp>
        <p:nvSpPr>
          <p:cNvPr id="152" name="Google Shape;15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49250" y="191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100"/>
              <a:t>Use Case Spec. (4/5)</a:t>
            </a:r>
            <a:endParaRPr sz="3100"/>
          </a:p>
          <a:p>
            <a:pPr marL="0" lvl="0" indent="0" algn="l" rtl="0">
              <a:spcBef>
                <a:spcPts val="0"/>
              </a:spcBef>
              <a:spcAft>
                <a:spcPts val="0"/>
              </a:spcAft>
              <a:buNone/>
            </a:pPr>
            <a:r>
              <a:rPr lang="zh-TW" sz="2200"/>
              <a:t>[UC-005]  Batch test algorithms</a:t>
            </a:r>
            <a:endParaRPr sz="2200"/>
          </a:p>
          <a:p>
            <a:pPr marL="0" lvl="0" indent="0" algn="l" rtl="0">
              <a:lnSpc>
                <a:spcPct val="115000"/>
              </a:lnSpc>
              <a:spcBef>
                <a:spcPts val="0"/>
              </a:spcBef>
              <a:spcAft>
                <a:spcPts val="0"/>
              </a:spcAft>
              <a:buNone/>
            </a:pPr>
            <a:endParaRPr sz="1300" b="1">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Goal</a:t>
            </a:r>
            <a:endParaRPr sz="1600" b="1">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Parameters of Algorithms can be found.</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Requirements</a:t>
            </a:r>
            <a:endParaRPr sz="1600" b="1">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[FFR18 : Render Parameter], [FFR19 : Initiate Test], [FFR1 : Display TradeResult],</a:t>
            </a:r>
            <a:endParaRPr sz="1600">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[FFR2 : Render Statistical Charts], [BFR1 : Testing an Algo], [BFR2 : Show information about an Algo],</a:t>
            </a:r>
            <a:endParaRPr sz="1600">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[BFR7 : Build a Library for Provide Underlying Assets’ Data]</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Basic Flow</a:t>
            </a:r>
            <a:endParaRPr sz="1600" b="1">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Choose the algorithm to be tested</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Set the batch-testing parameters</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Execute the test</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The web page displays several trade statistics for each parameter setting</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Users can see the heatmap of some trade statistics of different parameters, and find the better ones</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Alternative Flow</a:t>
            </a:r>
            <a:endParaRPr sz="1600" b="1">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a:solidFill>
                  <a:srgbClr val="000000"/>
                </a:solidFill>
                <a:latin typeface="Calibri"/>
                <a:ea typeface="Calibri"/>
                <a:cs typeface="Calibri"/>
                <a:sym typeface="Calibri"/>
              </a:rPr>
              <a:t>3.1	If for some parameter set, the algorithm being tested encountered error during execution,</a:t>
            </a:r>
            <a:endParaRPr sz="1600">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trade statistics for that parameter set is skipped, until no other parameter sets are left</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endParaRPr sz="1300">
              <a:solidFill>
                <a:srgbClr val="000000"/>
              </a:solidFill>
              <a:latin typeface="Calibri"/>
              <a:ea typeface="Calibri"/>
              <a:cs typeface="Calibri"/>
              <a:sym typeface="Calibri"/>
            </a:endParaRPr>
          </a:p>
        </p:txBody>
      </p:sp>
      <p:sp>
        <p:nvSpPr>
          <p:cNvPr id="158" name="Google Shape;15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49250" y="191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100"/>
              <a:t>Use Case Spec. (5/5)</a:t>
            </a:r>
            <a:endParaRPr sz="3100"/>
          </a:p>
          <a:p>
            <a:pPr marL="0" lvl="0" indent="0" algn="l" rtl="0">
              <a:spcBef>
                <a:spcPts val="0"/>
              </a:spcBef>
              <a:spcAft>
                <a:spcPts val="0"/>
              </a:spcAft>
              <a:buNone/>
            </a:pPr>
            <a:r>
              <a:rPr lang="zh-TW" sz="2200"/>
              <a:t>[UC-009]  View reports and algorithms</a:t>
            </a:r>
            <a:endParaRPr sz="2200"/>
          </a:p>
          <a:p>
            <a:pPr marL="0" lvl="0" indent="0" algn="l" rtl="0">
              <a:lnSpc>
                <a:spcPct val="115000"/>
              </a:lnSpc>
              <a:spcBef>
                <a:spcPts val="0"/>
              </a:spcBef>
              <a:spcAft>
                <a:spcPts val="0"/>
              </a:spcAft>
              <a:buNone/>
            </a:pPr>
            <a:endParaRPr sz="1300" b="1">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Goal</a:t>
            </a:r>
            <a:endParaRPr sz="1600" b="1">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Manage algorithms and reports</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Requirements</a:t>
            </a:r>
            <a:endParaRPr sz="1600" b="1">
              <a:solidFill>
                <a:srgbClr val="000000"/>
              </a:solidFill>
              <a:latin typeface="Calibri"/>
              <a:ea typeface="Calibri"/>
              <a:cs typeface="Calibri"/>
              <a:sym typeface="Calibri"/>
            </a:endParaRPr>
          </a:p>
          <a:p>
            <a:pPr marL="0" lvl="0" indent="457200" algn="l" rtl="0">
              <a:lnSpc>
                <a:spcPct val="115000"/>
              </a:lnSpc>
              <a:spcBef>
                <a:spcPts val="0"/>
              </a:spcBef>
              <a:spcAft>
                <a:spcPts val="0"/>
              </a:spcAft>
              <a:buNone/>
            </a:pPr>
            <a:r>
              <a:rPr lang="zh-TW" sz="1600">
                <a:solidFill>
                  <a:srgbClr val="000000"/>
                </a:solidFill>
                <a:latin typeface="Calibri"/>
                <a:ea typeface="Calibri"/>
                <a:cs typeface="Calibri"/>
                <a:sym typeface="Calibri"/>
              </a:rPr>
              <a:t>[FFR10 : Sort a list of algorithms], [FFR11 : Search algorithms], [FFR17: Display reports]</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Basic Flow</a:t>
            </a:r>
            <a:endParaRPr sz="1600" b="1">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The user finds the target algorithm on the file manager page, by following ways:</a:t>
            </a:r>
            <a:endParaRPr sz="1600">
              <a:solidFill>
                <a:srgbClr val="000000"/>
              </a:solidFill>
              <a:latin typeface="Calibri"/>
              <a:ea typeface="Calibri"/>
              <a:cs typeface="Calibri"/>
              <a:sym typeface="Calibri"/>
            </a:endParaRPr>
          </a:p>
          <a:p>
            <a:pPr marL="914400" lvl="1" indent="-320040" algn="l" rtl="0">
              <a:lnSpc>
                <a:spcPct val="115000"/>
              </a:lnSpc>
              <a:spcBef>
                <a:spcPts val="0"/>
              </a:spcBef>
              <a:spcAft>
                <a:spcPts val="0"/>
              </a:spcAft>
              <a:buClr>
                <a:srgbClr val="000000"/>
              </a:buClr>
              <a:buSzPct val="100000"/>
              <a:buFont typeface="Calibri"/>
              <a:buChar char="○"/>
            </a:pPr>
            <a:r>
              <a:rPr lang="zh-TW" sz="1600">
                <a:solidFill>
                  <a:srgbClr val="000000"/>
                </a:solidFill>
                <a:latin typeface="Calibri"/>
                <a:ea typeface="Calibri"/>
                <a:cs typeface="Calibri"/>
                <a:sym typeface="Calibri"/>
              </a:rPr>
              <a:t>sort the display list of algorithms by, for example, Last Modified;</a:t>
            </a:r>
            <a:endParaRPr sz="1600">
              <a:solidFill>
                <a:srgbClr val="000000"/>
              </a:solidFill>
              <a:latin typeface="Calibri"/>
              <a:ea typeface="Calibri"/>
              <a:cs typeface="Calibri"/>
              <a:sym typeface="Calibri"/>
            </a:endParaRPr>
          </a:p>
          <a:p>
            <a:pPr marL="914400" lvl="1" indent="-320040" algn="l" rtl="0">
              <a:lnSpc>
                <a:spcPct val="115000"/>
              </a:lnSpc>
              <a:spcBef>
                <a:spcPts val="0"/>
              </a:spcBef>
              <a:spcAft>
                <a:spcPts val="0"/>
              </a:spcAft>
              <a:buClr>
                <a:srgbClr val="000000"/>
              </a:buClr>
              <a:buSzPct val="100000"/>
              <a:buFont typeface="Calibri"/>
              <a:buChar char="○"/>
            </a:pPr>
            <a:r>
              <a:rPr lang="zh-TW" sz="1600">
                <a:solidFill>
                  <a:srgbClr val="000000"/>
                </a:solidFill>
                <a:latin typeface="Calibri"/>
                <a:ea typeface="Calibri"/>
                <a:cs typeface="Calibri"/>
                <a:sym typeface="Calibri"/>
              </a:rPr>
              <a:t>search the title of the algorithm.</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After the algorithm item is found, the user selects the intended version.</a:t>
            </a:r>
            <a:endParaRPr sz="1600">
              <a:solidFill>
                <a:srgbClr val="000000"/>
              </a:solidFill>
              <a:latin typeface="Calibri"/>
              <a:ea typeface="Calibri"/>
              <a:cs typeface="Calibri"/>
              <a:sym typeface="Calibri"/>
            </a:endParaRPr>
          </a:p>
          <a:p>
            <a:pPr marL="457200" lvl="0" indent="-320040" algn="l" rtl="0">
              <a:lnSpc>
                <a:spcPct val="115000"/>
              </a:lnSpc>
              <a:spcBef>
                <a:spcPts val="0"/>
              </a:spcBef>
              <a:spcAft>
                <a:spcPts val="0"/>
              </a:spcAft>
              <a:buClr>
                <a:srgbClr val="000000"/>
              </a:buClr>
              <a:buSzPct val="100000"/>
              <a:buFont typeface="Calibri"/>
              <a:buAutoNum type="arabicPeriod"/>
            </a:pPr>
            <a:r>
              <a:rPr lang="zh-TW" sz="1600">
                <a:solidFill>
                  <a:srgbClr val="000000"/>
                </a:solidFill>
                <a:latin typeface="Calibri"/>
                <a:ea typeface="Calibri"/>
                <a:cs typeface="Calibri"/>
                <a:sym typeface="Calibri"/>
              </a:rPr>
              <a:t>The user studies the algorithm by analysing the related data, for example, trade results, or by reading the reports.</a:t>
            </a:r>
            <a:endParaRPr sz="16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b="1">
                <a:solidFill>
                  <a:srgbClr val="000000"/>
                </a:solidFill>
                <a:latin typeface="Calibri"/>
                <a:ea typeface="Calibri"/>
                <a:cs typeface="Calibri"/>
                <a:sym typeface="Calibri"/>
              </a:rPr>
              <a:t>Alternative Flow</a:t>
            </a:r>
            <a:endParaRPr sz="1600" b="1">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r>
              <a:rPr lang="zh-TW" sz="1600">
                <a:solidFill>
                  <a:srgbClr val="000000"/>
                </a:solidFill>
                <a:latin typeface="Calibri"/>
                <a:ea typeface="Calibri"/>
                <a:cs typeface="Calibri"/>
                <a:sym typeface="Calibri"/>
              </a:rPr>
              <a:t>3.1 if the report in the backend failed to open, error message is displayed on the web page</a:t>
            </a:r>
            <a:endParaRPr sz="1600">
              <a:solidFill>
                <a:srgbClr val="000000"/>
              </a:solidFill>
              <a:latin typeface="Calibri"/>
              <a:ea typeface="Calibri"/>
              <a:cs typeface="Calibri"/>
              <a:sym typeface="Calibri"/>
            </a:endParaRPr>
          </a:p>
        </p:txBody>
      </p:sp>
      <p:sp>
        <p:nvSpPr>
          <p:cNvPr id="164" name="Google Shape;16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Class Diagram</a:t>
            </a:r>
            <a:endParaRPr/>
          </a:p>
        </p:txBody>
      </p:sp>
      <p:grpSp>
        <p:nvGrpSpPr>
          <p:cNvPr id="170" name="Google Shape;170;p28"/>
          <p:cNvGrpSpPr/>
          <p:nvPr/>
        </p:nvGrpSpPr>
        <p:grpSpPr>
          <a:xfrm>
            <a:off x="6384700" y="195650"/>
            <a:ext cx="2087700" cy="400200"/>
            <a:chOff x="6384700" y="195650"/>
            <a:chExt cx="2087700" cy="400200"/>
          </a:xfrm>
        </p:grpSpPr>
        <p:sp>
          <p:nvSpPr>
            <p:cNvPr id="171" name="Google Shape;171;p28"/>
            <p:cNvSpPr txBox="1"/>
            <p:nvPr/>
          </p:nvSpPr>
          <p:spPr>
            <a:xfrm>
              <a:off x="6384700" y="195650"/>
              <a:ext cx="20877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侯思岑</a:t>
              </a:r>
              <a:endParaRPr/>
            </a:p>
          </p:txBody>
        </p:sp>
        <p:sp>
          <p:nvSpPr>
            <p:cNvPr id="172" name="Google Shape;172;p28"/>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Diagram</a:t>
            </a:r>
            <a:endParaRPr/>
          </a:p>
        </p:txBody>
      </p:sp>
      <p:sp>
        <p:nvSpPr>
          <p:cNvPr id="179" name="Google Shape;179;p29"/>
          <p:cNvSpPr txBox="1">
            <a:spLocks noGrp="1"/>
          </p:cNvSpPr>
          <p:nvPr>
            <p:ph type="body" idx="1"/>
          </p:nvPr>
        </p:nvSpPr>
        <p:spPr>
          <a:xfrm>
            <a:off x="178725" y="1152475"/>
            <a:ext cx="37335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Calibri"/>
              <a:buChar char="●"/>
            </a:pPr>
            <a:r>
              <a:rPr lang="zh-TW" sz="1400" b="1">
                <a:solidFill>
                  <a:schemeClr val="dk1"/>
                </a:solidFill>
                <a:latin typeface="Calibri"/>
                <a:ea typeface="Calibri"/>
                <a:cs typeface="Calibri"/>
                <a:sym typeface="Calibri"/>
              </a:rPr>
              <a:t>  Algorithm Testing Module</a:t>
            </a:r>
            <a:endParaRPr sz="1400"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zh-TW" sz="1400" b="1">
                <a:solidFill>
                  <a:schemeClr val="dk1"/>
                </a:solidFill>
                <a:latin typeface="Calibri"/>
                <a:ea typeface="Calibri"/>
                <a:cs typeface="Calibri"/>
                <a:sym typeface="Calibri"/>
              </a:rPr>
              <a:t>  Evaluation (Display) Module </a:t>
            </a:r>
            <a:endParaRPr sz="1400"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zh-TW" sz="1400" b="1">
                <a:solidFill>
                  <a:schemeClr val="dk1"/>
                </a:solidFill>
                <a:latin typeface="Calibri"/>
                <a:ea typeface="Calibri"/>
                <a:cs typeface="Calibri"/>
                <a:sym typeface="Calibri"/>
              </a:rPr>
              <a:t>  File Management Module</a:t>
            </a:r>
            <a:endParaRPr sz="1400"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zh-TW" sz="1400" b="1">
                <a:solidFill>
                  <a:schemeClr val="dk1"/>
                </a:solidFill>
                <a:latin typeface="Calibri"/>
                <a:ea typeface="Calibri"/>
                <a:cs typeface="Calibri"/>
                <a:sym typeface="Calibri"/>
              </a:rPr>
              <a:t>  File Storage Module</a:t>
            </a:r>
            <a:endParaRPr sz="1400"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zh-TW" sz="1400" b="1">
                <a:solidFill>
                  <a:schemeClr val="dk1"/>
                </a:solidFill>
                <a:latin typeface="Calibri"/>
                <a:ea typeface="Calibri"/>
                <a:cs typeface="Calibri"/>
                <a:sym typeface="Calibri"/>
              </a:rPr>
              <a:t>  Underlying Data Management Module</a:t>
            </a:r>
            <a:endParaRPr sz="1400"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zh-TW" sz="1400" b="1">
                <a:solidFill>
                  <a:schemeClr val="dk1"/>
                </a:solidFill>
                <a:latin typeface="Calibri"/>
                <a:ea typeface="Calibri"/>
                <a:cs typeface="Calibri"/>
                <a:sym typeface="Calibri"/>
              </a:rPr>
              <a:t>  Parameter Setting Module</a:t>
            </a:r>
            <a:endParaRPr sz="1400"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zh-TW" sz="1400" b="1">
                <a:solidFill>
                  <a:schemeClr val="dk1"/>
                </a:solidFill>
                <a:latin typeface="Calibri"/>
                <a:ea typeface="Calibri"/>
                <a:cs typeface="Calibri"/>
                <a:sym typeface="Calibri"/>
              </a:rPr>
              <a:t>  Performance Calculator Module</a:t>
            </a:r>
            <a:endParaRPr sz="1400"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zh-TW" sz="1400" b="1">
                <a:solidFill>
                  <a:schemeClr val="dk1"/>
                </a:solidFill>
                <a:latin typeface="Calibri"/>
                <a:ea typeface="Calibri"/>
                <a:cs typeface="Calibri"/>
                <a:sym typeface="Calibri"/>
              </a:rPr>
              <a:t>  Data Design</a:t>
            </a:r>
            <a:endParaRPr sz="1400" b="1">
              <a:solidFill>
                <a:schemeClr val="dk1"/>
              </a:solidFill>
              <a:latin typeface="Calibri"/>
              <a:ea typeface="Calibri"/>
              <a:cs typeface="Calibri"/>
              <a:sym typeface="Calibri"/>
            </a:endParaRPr>
          </a:p>
          <a:p>
            <a:pPr marL="0" lvl="0" indent="0" algn="l" rtl="0">
              <a:spcBef>
                <a:spcPts val="0"/>
              </a:spcBef>
              <a:spcAft>
                <a:spcPts val="0"/>
              </a:spcAft>
              <a:buNone/>
            </a:pPr>
            <a:endParaRPr sz="1400" b="1">
              <a:solidFill>
                <a:schemeClr val="dk1"/>
              </a:solidFill>
              <a:latin typeface="Calibri"/>
              <a:ea typeface="Calibri"/>
              <a:cs typeface="Calibri"/>
              <a:sym typeface="Calibri"/>
            </a:endParaRPr>
          </a:p>
          <a:p>
            <a:pPr marL="0" lvl="0" indent="0" algn="l" rtl="0">
              <a:spcBef>
                <a:spcPts val="0"/>
              </a:spcBef>
              <a:spcAft>
                <a:spcPts val="0"/>
              </a:spcAft>
              <a:buNone/>
            </a:pPr>
            <a:endParaRPr sz="1400">
              <a:solidFill>
                <a:schemeClr val="dk1"/>
              </a:solidFill>
              <a:latin typeface="Calibri"/>
              <a:ea typeface="Calibri"/>
              <a:cs typeface="Calibri"/>
              <a:sym typeface="Calibri"/>
            </a:endParaRPr>
          </a:p>
          <a:p>
            <a:pPr marL="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80" name="Google Shape;180;p29"/>
          <p:cNvPicPr preferRelativeResize="0"/>
          <p:nvPr/>
        </p:nvPicPr>
        <p:blipFill>
          <a:blip r:embed="rId3">
            <a:alphaModFix/>
          </a:blip>
          <a:stretch>
            <a:fillRect/>
          </a:stretch>
        </p:blipFill>
        <p:spPr>
          <a:xfrm>
            <a:off x="3955375" y="0"/>
            <a:ext cx="4537129" cy="5143499"/>
          </a:xfrm>
          <a:prstGeom prst="rect">
            <a:avLst/>
          </a:prstGeom>
          <a:noFill/>
          <a:ln>
            <a:noFill/>
          </a:ln>
        </p:spPr>
      </p:pic>
      <p:sp>
        <p:nvSpPr>
          <p:cNvPr id="181" name="Google Shape;181;p29"/>
          <p:cNvSpPr/>
          <p:nvPr/>
        </p:nvSpPr>
        <p:spPr>
          <a:xfrm>
            <a:off x="556050" y="1270975"/>
            <a:ext cx="168900" cy="178800"/>
          </a:xfrm>
          <a:prstGeom prst="star5">
            <a:avLst>
              <a:gd name="adj" fmla="val 19098"/>
              <a:gd name="hf" fmla="val 105146"/>
              <a:gd name="vf" fmla="val 1105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556050" y="1517713"/>
            <a:ext cx="168900" cy="178800"/>
          </a:xfrm>
          <a:prstGeom prst="star5">
            <a:avLst>
              <a:gd name="adj" fmla="val 19098"/>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556050" y="1764450"/>
            <a:ext cx="168900" cy="178800"/>
          </a:xfrm>
          <a:prstGeom prst="star5">
            <a:avLst>
              <a:gd name="adj" fmla="val 19098"/>
              <a:gd name="hf" fmla="val 105146"/>
              <a:gd name="vf" fmla="val 11055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556050" y="2011200"/>
            <a:ext cx="168900" cy="178800"/>
          </a:xfrm>
          <a:prstGeom prst="star5">
            <a:avLst>
              <a:gd name="adj" fmla="val 19098"/>
              <a:gd name="hf" fmla="val 105146"/>
              <a:gd name="vf" fmla="val 1105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556050" y="2257950"/>
            <a:ext cx="168900" cy="178800"/>
          </a:xfrm>
          <a:prstGeom prst="star5">
            <a:avLst>
              <a:gd name="adj" fmla="val 19098"/>
              <a:gd name="hf" fmla="val 105146"/>
              <a:gd name="vf" fmla="val 11055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556050" y="2482350"/>
            <a:ext cx="168900" cy="178800"/>
          </a:xfrm>
          <a:prstGeom prst="star5">
            <a:avLst>
              <a:gd name="adj" fmla="val 19098"/>
              <a:gd name="hf" fmla="val 105146"/>
              <a:gd name="vf" fmla="val 11055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556050" y="2740275"/>
            <a:ext cx="168900" cy="178800"/>
          </a:xfrm>
          <a:prstGeom prst="star5">
            <a:avLst>
              <a:gd name="adj" fmla="val 19098"/>
              <a:gd name="hf" fmla="val 105146"/>
              <a:gd name="vf" fmla="val 11055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556050" y="2998200"/>
            <a:ext cx="168900" cy="178800"/>
          </a:xfrm>
          <a:prstGeom prst="star5">
            <a:avLst>
              <a:gd name="adj" fmla="val 19098"/>
              <a:gd name="hf" fmla="val 105146"/>
              <a:gd name="vf" fmla="val 11055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Class Breakdown</a:t>
            </a:r>
            <a:endParaRPr/>
          </a:p>
        </p:txBody>
      </p:sp>
      <p:sp>
        <p:nvSpPr>
          <p:cNvPr id="195" name="Google Shape;19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Frontend: Correspondence between Classes and React Components</a:t>
            </a:r>
            <a:endParaRPr sz="2000"/>
          </a:p>
        </p:txBody>
      </p:sp>
      <p:graphicFrame>
        <p:nvGraphicFramePr>
          <p:cNvPr id="201" name="Google Shape;201;p31"/>
          <p:cNvGraphicFramePr/>
          <p:nvPr/>
        </p:nvGraphicFramePr>
        <p:xfrm>
          <a:off x="692875" y="1455200"/>
          <a:ext cx="3000000" cy="3000000"/>
        </p:xfrm>
        <a:graphic>
          <a:graphicData uri="http://schemas.openxmlformats.org/drawingml/2006/table">
            <a:tbl>
              <a:tblPr>
                <a:noFill/>
                <a:tableStyleId>{C7C0DBBF-D588-47D0-B48C-1CCA1C421D9C}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zh-TW" b="1"/>
                        <a:t>Class</a:t>
                      </a:r>
                      <a:endParaRPr b="1"/>
                    </a:p>
                  </a:txBody>
                  <a:tcPr marL="91425" marR="91425" marT="91425" marB="91425"/>
                </a:tc>
                <a:tc>
                  <a:txBody>
                    <a:bodyPr/>
                    <a:lstStyle/>
                    <a:p>
                      <a:pPr marL="0" lvl="0" indent="0" algn="ctr" rtl="0">
                        <a:spcBef>
                          <a:spcPts val="0"/>
                        </a:spcBef>
                        <a:spcAft>
                          <a:spcPts val="0"/>
                        </a:spcAft>
                        <a:buNone/>
                      </a:pPr>
                      <a:r>
                        <a:rPr lang="zh-TW" b="1"/>
                        <a:t>React Component</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TW"/>
                        <a:t>ParameterSetter</a:t>
                      </a:r>
                      <a:endParaRPr/>
                    </a:p>
                  </a:txBody>
                  <a:tcPr marL="91425" marR="91425" marT="91425" marB="91425"/>
                </a:tc>
                <a:tc>
                  <a:txBody>
                    <a:bodyPr/>
                    <a:lstStyle/>
                    <a:p>
                      <a:pPr marL="0" lvl="0" indent="0" algn="ctr" rtl="0">
                        <a:spcBef>
                          <a:spcPts val="0"/>
                        </a:spcBef>
                        <a:spcAft>
                          <a:spcPts val="0"/>
                        </a:spcAft>
                        <a:buNone/>
                      </a:pPr>
                      <a:r>
                        <a:rPr lang="zh-TW"/>
                        <a:t>sideArea</a:t>
                      </a:r>
                      <a:endParaRPr/>
                    </a:p>
                  </a:txBody>
                  <a:tcPr marL="91425" marR="91425" marT="91425" marB="91425"/>
                </a:tc>
                <a:extLst>
                  <a:ext uri="{0D108BD9-81ED-4DB2-BD59-A6C34878D82A}">
                    <a16:rowId xmlns:a16="http://schemas.microsoft.com/office/drawing/2014/main" val="10001"/>
                  </a:ext>
                </a:extLst>
              </a:tr>
              <a:tr h="381000">
                <a:tc rowSpan="2">
                  <a:txBody>
                    <a:bodyPr/>
                    <a:lstStyle/>
                    <a:p>
                      <a:pPr marL="0" lvl="0" indent="0" algn="ctr" rtl="0">
                        <a:spcBef>
                          <a:spcPts val="0"/>
                        </a:spcBef>
                        <a:spcAft>
                          <a:spcPts val="0"/>
                        </a:spcAft>
                        <a:buNone/>
                      </a:pPr>
                      <a:r>
                        <a:rPr lang="zh-TW"/>
                        <a:t>Display</a:t>
                      </a:r>
                      <a:endParaRPr/>
                    </a:p>
                  </a:txBody>
                  <a:tcPr marL="91425" marR="91425" marT="91425" marB="91425" anchor="ctr"/>
                </a:tc>
                <a:tc>
                  <a:txBody>
                    <a:bodyPr/>
                    <a:lstStyle/>
                    <a:p>
                      <a:pPr marL="0" lvl="0" indent="0" algn="ctr" rtl="0">
                        <a:spcBef>
                          <a:spcPts val="0"/>
                        </a:spcBef>
                        <a:spcAft>
                          <a:spcPts val="0"/>
                        </a:spcAft>
                        <a:buNone/>
                      </a:pPr>
                      <a:r>
                        <a:rPr lang="zh-TW"/>
                        <a:t>content</a:t>
                      </a:r>
                      <a:endParaRPr/>
                    </a:p>
                  </a:txBody>
                  <a:tcPr marL="91425" marR="91425" marT="91425" marB="91425"/>
                </a:tc>
                <a:extLst>
                  <a:ext uri="{0D108BD9-81ED-4DB2-BD59-A6C34878D82A}">
                    <a16:rowId xmlns:a16="http://schemas.microsoft.com/office/drawing/2014/main" val="10002"/>
                  </a:ext>
                </a:extLst>
              </a:tr>
              <a:tr h="381000">
                <a:tc vMerge="1">
                  <a:txBody>
                    <a:bodyPr/>
                    <a:lstStyle/>
                    <a:p>
                      <a:endParaRPr lang="zh-TW"/>
                    </a:p>
                  </a:txBody>
                  <a:tcPr/>
                </a:tc>
                <a:tc>
                  <a:txBody>
                    <a:bodyPr/>
                    <a:lstStyle/>
                    <a:p>
                      <a:pPr marL="0" lvl="0" indent="0" algn="ctr" rtl="0">
                        <a:spcBef>
                          <a:spcPts val="0"/>
                        </a:spcBef>
                        <a:spcAft>
                          <a:spcPts val="0"/>
                        </a:spcAft>
                        <a:buNone/>
                      </a:pPr>
                      <a:r>
                        <a:rPr lang="zh-TW"/>
                        <a:t>console</a:t>
                      </a:r>
                      <a:endParaRPr/>
                    </a:p>
                  </a:txBody>
                  <a:tcPr marL="91425" marR="91425" marT="91425" marB="91425"/>
                </a:tc>
                <a:extLst>
                  <a:ext uri="{0D108BD9-81ED-4DB2-BD59-A6C34878D82A}">
                    <a16:rowId xmlns:a16="http://schemas.microsoft.com/office/drawing/2014/main" val="10003"/>
                  </a:ext>
                </a:extLst>
              </a:tr>
              <a:tr h="381000">
                <a:tc rowSpan="2">
                  <a:txBody>
                    <a:bodyPr/>
                    <a:lstStyle/>
                    <a:p>
                      <a:pPr marL="0" lvl="0" indent="0" algn="ctr" rtl="0">
                        <a:spcBef>
                          <a:spcPts val="0"/>
                        </a:spcBef>
                        <a:spcAft>
                          <a:spcPts val="0"/>
                        </a:spcAft>
                        <a:buNone/>
                      </a:pPr>
                      <a:r>
                        <a:rPr lang="zh-TW"/>
                        <a:t>FileManager</a:t>
                      </a:r>
                      <a:endParaRPr/>
                    </a:p>
                  </a:txBody>
                  <a:tcPr marL="91425" marR="91425" marT="91425" marB="91425" anchor="ctr"/>
                </a:tc>
                <a:tc>
                  <a:txBody>
                    <a:bodyPr/>
                    <a:lstStyle/>
                    <a:p>
                      <a:pPr marL="0" lvl="0" indent="0" algn="ctr" rtl="0">
                        <a:spcBef>
                          <a:spcPts val="0"/>
                        </a:spcBef>
                        <a:spcAft>
                          <a:spcPts val="0"/>
                        </a:spcAft>
                        <a:buNone/>
                      </a:pPr>
                      <a:r>
                        <a:rPr lang="zh-TW"/>
                        <a:t>header</a:t>
                      </a:r>
                      <a:endParaRPr/>
                    </a:p>
                  </a:txBody>
                  <a:tcPr marL="91425" marR="91425" marT="91425" marB="91425"/>
                </a:tc>
                <a:extLst>
                  <a:ext uri="{0D108BD9-81ED-4DB2-BD59-A6C34878D82A}">
                    <a16:rowId xmlns:a16="http://schemas.microsoft.com/office/drawing/2014/main" val="10004"/>
                  </a:ext>
                </a:extLst>
              </a:tr>
              <a:tr h="381000">
                <a:tc vMerge="1">
                  <a:txBody>
                    <a:bodyPr/>
                    <a:lstStyle/>
                    <a:p>
                      <a:endParaRPr lang="zh-TW"/>
                    </a:p>
                  </a:txBody>
                  <a:tcPr/>
                </a:tc>
                <a:tc>
                  <a:txBody>
                    <a:bodyPr/>
                    <a:lstStyle/>
                    <a:p>
                      <a:pPr marL="0" lvl="0" indent="0" algn="ctr" rtl="0">
                        <a:spcBef>
                          <a:spcPts val="0"/>
                        </a:spcBef>
                        <a:spcAft>
                          <a:spcPts val="0"/>
                        </a:spcAft>
                        <a:buNone/>
                      </a:pPr>
                      <a:r>
                        <a:rPr lang="zh-TW"/>
                        <a:t>menu</a:t>
                      </a:r>
                      <a:endParaRPr/>
                    </a:p>
                  </a:txBody>
                  <a:tcPr marL="91425" marR="91425" marT="91425" marB="91425"/>
                </a:tc>
                <a:extLst>
                  <a:ext uri="{0D108BD9-81ED-4DB2-BD59-A6C34878D82A}">
                    <a16:rowId xmlns:a16="http://schemas.microsoft.com/office/drawing/2014/main" val="10005"/>
                  </a:ext>
                </a:extLst>
              </a:tr>
            </a:tbl>
          </a:graphicData>
        </a:graphic>
      </p:graphicFrame>
      <p:pic>
        <p:nvPicPr>
          <p:cNvPr id="202" name="Google Shape;202;p31"/>
          <p:cNvPicPr preferRelativeResize="0"/>
          <p:nvPr/>
        </p:nvPicPr>
        <p:blipFill>
          <a:blip r:embed="rId3">
            <a:alphaModFix/>
          </a:blip>
          <a:stretch>
            <a:fillRect/>
          </a:stretch>
        </p:blipFill>
        <p:spPr>
          <a:xfrm>
            <a:off x="692875" y="4156600"/>
            <a:ext cx="603675" cy="479100"/>
          </a:xfrm>
          <a:prstGeom prst="rect">
            <a:avLst/>
          </a:prstGeom>
          <a:noFill/>
          <a:ln>
            <a:noFill/>
          </a:ln>
        </p:spPr>
      </p:pic>
      <p:pic>
        <p:nvPicPr>
          <p:cNvPr id="203" name="Google Shape;203;p31"/>
          <p:cNvPicPr preferRelativeResize="0"/>
          <p:nvPr/>
        </p:nvPicPr>
        <p:blipFill>
          <a:blip r:embed="rId4">
            <a:alphaModFix/>
          </a:blip>
          <a:stretch>
            <a:fillRect/>
          </a:stretch>
        </p:blipFill>
        <p:spPr>
          <a:xfrm>
            <a:off x="1545900" y="4120866"/>
            <a:ext cx="541625" cy="550550"/>
          </a:xfrm>
          <a:prstGeom prst="rect">
            <a:avLst/>
          </a:prstGeom>
          <a:noFill/>
          <a:ln>
            <a:noFill/>
          </a:ln>
        </p:spPr>
      </p:pic>
      <p:pic>
        <p:nvPicPr>
          <p:cNvPr id="204" name="Google Shape;204;p31"/>
          <p:cNvPicPr preferRelativeResize="0"/>
          <p:nvPr/>
        </p:nvPicPr>
        <p:blipFill>
          <a:blip r:embed="rId5">
            <a:alphaModFix/>
          </a:blip>
          <a:stretch>
            <a:fillRect/>
          </a:stretch>
        </p:blipFill>
        <p:spPr>
          <a:xfrm>
            <a:off x="2158775" y="4057625"/>
            <a:ext cx="541625" cy="677031"/>
          </a:xfrm>
          <a:prstGeom prst="rect">
            <a:avLst/>
          </a:prstGeom>
          <a:noFill/>
          <a:ln>
            <a:noFill/>
          </a:ln>
        </p:spPr>
      </p:pic>
      <p:pic>
        <p:nvPicPr>
          <p:cNvPr id="205" name="Google Shape;205;p31"/>
          <p:cNvPicPr preferRelativeResize="0"/>
          <p:nvPr/>
        </p:nvPicPr>
        <p:blipFill>
          <a:blip r:embed="rId6">
            <a:alphaModFix/>
          </a:blip>
          <a:stretch>
            <a:fillRect/>
          </a:stretch>
        </p:blipFill>
        <p:spPr>
          <a:xfrm>
            <a:off x="2771650" y="4109588"/>
            <a:ext cx="603675" cy="573109"/>
          </a:xfrm>
          <a:prstGeom prst="rect">
            <a:avLst/>
          </a:prstGeom>
          <a:noFill/>
          <a:ln>
            <a:noFill/>
          </a:ln>
        </p:spPr>
      </p:pic>
      <p:pic>
        <p:nvPicPr>
          <p:cNvPr id="206" name="Google Shape;206;p31"/>
          <p:cNvPicPr preferRelativeResize="0"/>
          <p:nvPr/>
        </p:nvPicPr>
        <p:blipFill>
          <a:blip r:embed="rId7">
            <a:alphaModFix/>
          </a:blip>
          <a:stretch>
            <a:fillRect/>
          </a:stretch>
        </p:blipFill>
        <p:spPr>
          <a:xfrm>
            <a:off x="3562625" y="4109600"/>
            <a:ext cx="468553" cy="550550"/>
          </a:xfrm>
          <a:prstGeom prst="rect">
            <a:avLst/>
          </a:prstGeom>
          <a:noFill/>
          <a:ln>
            <a:noFill/>
          </a:ln>
        </p:spPr>
      </p:pic>
      <p:pic>
        <p:nvPicPr>
          <p:cNvPr id="207" name="Google Shape;207;p31"/>
          <p:cNvPicPr preferRelativeResize="0"/>
          <p:nvPr/>
        </p:nvPicPr>
        <p:blipFill>
          <a:blip r:embed="rId8">
            <a:alphaModFix/>
          </a:blip>
          <a:stretch>
            <a:fillRect/>
          </a:stretch>
        </p:blipFill>
        <p:spPr>
          <a:xfrm>
            <a:off x="4218475" y="4162463"/>
            <a:ext cx="541625" cy="444825"/>
          </a:xfrm>
          <a:prstGeom prst="rect">
            <a:avLst/>
          </a:prstGeom>
          <a:noFill/>
          <a:ln>
            <a:noFill/>
          </a:ln>
        </p:spPr>
      </p:pic>
      <p:pic>
        <p:nvPicPr>
          <p:cNvPr id="208" name="Google Shape;208;p31"/>
          <p:cNvPicPr preferRelativeResize="0"/>
          <p:nvPr/>
        </p:nvPicPr>
        <p:blipFill>
          <a:blip r:embed="rId9">
            <a:alphaModFix/>
          </a:blip>
          <a:stretch>
            <a:fillRect/>
          </a:stretch>
        </p:blipFill>
        <p:spPr>
          <a:xfrm>
            <a:off x="5042475" y="4318888"/>
            <a:ext cx="1037525" cy="154525"/>
          </a:xfrm>
          <a:prstGeom prst="rect">
            <a:avLst/>
          </a:prstGeom>
          <a:noFill/>
          <a:ln>
            <a:noFill/>
          </a:ln>
        </p:spPr>
      </p:pic>
      <p:pic>
        <p:nvPicPr>
          <p:cNvPr id="209" name="Google Shape;209;p31"/>
          <p:cNvPicPr preferRelativeResize="0"/>
          <p:nvPr/>
        </p:nvPicPr>
        <p:blipFill>
          <a:blip r:embed="rId10">
            <a:alphaModFix/>
          </a:blip>
          <a:stretch>
            <a:fillRect/>
          </a:stretch>
        </p:blipFill>
        <p:spPr>
          <a:xfrm>
            <a:off x="6278175" y="4162474"/>
            <a:ext cx="412450" cy="444800"/>
          </a:xfrm>
          <a:prstGeom prst="rect">
            <a:avLst/>
          </a:prstGeom>
          <a:noFill/>
          <a:ln>
            <a:noFill/>
          </a:ln>
        </p:spPr>
      </p:pic>
      <p:grpSp>
        <p:nvGrpSpPr>
          <p:cNvPr id="210" name="Google Shape;210;p31"/>
          <p:cNvGrpSpPr/>
          <p:nvPr/>
        </p:nvGrpSpPr>
        <p:grpSpPr>
          <a:xfrm>
            <a:off x="6384700" y="195650"/>
            <a:ext cx="1937100" cy="400200"/>
            <a:chOff x="6384700" y="195650"/>
            <a:chExt cx="1937100" cy="400200"/>
          </a:xfrm>
        </p:grpSpPr>
        <p:sp>
          <p:nvSpPr>
            <p:cNvPr id="211" name="Google Shape;211;p31"/>
            <p:cNvSpPr txBox="1"/>
            <p:nvPr/>
          </p:nvSpPr>
          <p:spPr>
            <a:xfrm>
              <a:off x="6384700" y="195650"/>
              <a:ext cx="19371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presenter:李紹銘</a:t>
              </a:r>
              <a:endParaRPr/>
            </a:p>
          </p:txBody>
        </p:sp>
        <p:sp>
          <p:nvSpPr>
            <p:cNvPr id="212" name="Google Shape;212;p31"/>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Outline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zh-TW" sz="1200"/>
              <a:t>Work Distribution</a:t>
            </a:r>
            <a:endParaRPr sz="1200"/>
          </a:p>
          <a:p>
            <a:pPr marL="457200" lvl="0" indent="-304800" algn="l" rtl="0">
              <a:lnSpc>
                <a:spcPct val="115000"/>
              </a:lnSpc>
              <a:spcBef>
                <a:spcPts val="0"/>
              </a:spcBef>
              <a:spcAft>
                <a:spcPts val="0"/>
              </a:spcAft>
              <a:buSzPts val="1200"/>
              <a:buChar char="●"/>
            </a:pPr>
            <a:r>
              <a:rPr lang="zh-TW" sz="1200"/>
              <a:t>PEP</a:t>
            </a:r>
            <a:endParaRPr sz="1200"/>
          </a:p>
          <a:p>
            <a:pPr marL="914400" lvl="1" indent="-304800" algn="l" rtl="0">
              <a:lnSpc>
                <a:spcPct val="115000"/>
              </a:lnSpc>
              <a:spcBef>
                <a:spcPts val="0"/>
              </a:spcBef>
              <a:spcAft>
                <a:spcPts val="0"/>
              </a:spcAft>
              <a:buSzPts val="1200"/>
              <a:buChar char="○"/>
            </a:pPr>
            <a:r>
              <a:rPr lang="zh-TW" sz="1200"/>
              <a:t>WBS</a:t>
            </a:r>
            <a:endParaRPr sz="1200"/>
          </a:p>
          <a:p>
            <a:pPr marL="457200" lvl="0" indent="-304800" algn="l" rtl="0">
              <a:lnSpc>
                <a:spcPct val="115000"/>
              </a:lnSpc>
              <a:spcBef>
                <a:spcPts val="0"/>
              </a:spcBef>
              <a:spcAft>
                <a:spcPts val="0"/>
              </a:spcAft>
              <a:buSzPts val="1200"/>
              <a:buChar char="●"/>
            </a:pPr>
            <a:r>
              <a:rPr lang="zh-TW" sz="1200"/>
              <a:t>Requirement Analysis</a:t>
            </a:r>
            <a:endParaRPr sz="1200"/>
          </a:p>
          <a:p>
            <a:pPr marL="914400" lvl="1" indent="-304800" algn="l" rtl="0">
              <a:lnSpc>
                <a:spcPct val="115000"/>
              </a:lnSpc>
              <a:spcBef>
                <a:spcPts val="0"/>
              </a:spcBef>
              <a:spcAft>
                <a:spcPts val="0"/>
              </a:spcAft>
              <a:buSzPts val="1200"/>
              <a:buChar char="○"/>
            </a:pPr>
            <a:r>
              <a:rPr lang="zh-TW" sz="1200"/>
              <a:t>System Architecture</a:t>
            </a:r>
            <a:endParaRPr sz="1200"/>
          </a:p>
          <a:p>
            <a:pPr marL="914400" lvl="1" indent="-304800" algn="l" rtl="0">
              <a:lnSpc>
                <a:spcPct val="115000"/>
              </a:lnSpc>
              <a:spcBef>
                <a:spcPts val="0"/>
              </a:spcBef>
              <a:spcAft>
                <a:spcPts val="0"/>
              </a:spcAft>
              <a:buSzPts val="1200"/>
              <a:buChar char="○"/>
            </a:pPr>
            <a:r>
              <a:rPr lang="zh-TW" sz="1200"/>
              <a:t>Use Case Diagram</a:t>
            </a:r>
            <a:endParaRPr sz="1200"/>
          </a:p>
          <a:p>
            <a:pPr marL="914400" lvl="1" indent="-304800" algn="l" rtl="0">
              <a:lnSpc>
                <a:spcPct val="115000"/>
              </a:lnSpc>
              <a:spcBef>
                <a:spcPts val="0"/>
              </a:spcBef>
              <a:spcAft>
                <a:spcPts val="0"/>
              </a:spcAft>
              <a:buSzPts val="1200"/>
              <a:buChar char="○"/>
            </a:pPr>
            <a:r>
              <a:rPr lang="zh-TW" sz="1200"/>
              <a:t>Use Case Spec.</a:t>
            </a:r>
            <a:endParaRPr sz="1200"/>
          </a:p>
          <a:p>
            <a:pPr marL="457200" lvl="0" indent="-304800" algn="l" rtl="0">
              <a:lnSpc>
                <a:spcPct val="115000"/>
              </a:lnSpc>
              <a:spcBef>
                <a:spcPts val="0"/>
              </a:spcBef>
              <a:spcAft>
                <a:spcPts val="0"/>
              </a:spcAft>
              <a:buSzPts val="1200"/>
              <a:buChar char="●"/>
            </a:pPr>
            <a:r>
              <a:rPr lang="zh-TW" sz="1200"/>
              <a:t>Class Diagram</a:t>
            </a:r>
            <a:endParaRPr sz="1200"/>
          </a:p>
          <a:p>
            <a:pPr marL="457200" lvl="0" indent="-304800" algn="l" rtl="0">
              <a:lnSpc>
                <a:spcPct val="115000"/>
              </a:lnSpc>
              <a:spcBef>
                <a:spcPts val="0"/>
              </a:spcBef>
              <a:spcAft>
                <a:spcPts val="0"/>
              </a:spcAft>
              <a:buSzPts val="1200"/>
              <a:buChar char="●"/>
            </a:pPr>
            <a:r>
              <a:rPr lang="zh-TW" sz="1200"/>
              <a:t>Class Breakdown (Implementation)</a:t>
            </a:r>
            <a:endParaRPr sz="1200"/>
          </a:p>
          <a:p>
            <a:pPr marL="914400" lvl="1" indent="-304800" algn="l" rtl="0">
              <a:lnSpc>
                <a:spcPct val="115000"/>
              </a:lnSpc>
              <a:spcBef>
                <a:spcPts val="0"/>
              </a:spcBef>
              <a:spcAft>
                <a:spcPts val="0"/>
              </a:spcAft>
              <a:buSzPts val="1200"/>
              <a:buChar char="○"/>
            </a:pPr>
            <a:r>
              <a:rPr lang="zh-TW" sz="1200"/>
              <a:t>Backend</a:t>
            </a:r>
            <a:endParaRPr sz="1200"/>
          </a:p>
          <a:p>
            <a:pPr marL="914400" lvl="1" indent="-304800" algn="l" rtl="0">
              <a:lnSpc>
                <a:spcPct val="115000"/>
              </a:lnSpc>
              <a:spcBef>
                <a:spcPts val="0"/>
              </a:spcBef>
              <a:spcAft>
                <a:spcPts val="0"/>
              </a:spcAft>
              <a:buSzPts val="1200"/>
              <a:buChar char="○"/>
            </a:pPr>
            <a:r>
              <a:rPr lang="zh-TW" sz="1200"/>
              <a:t>Frontend</a:t>
            </a:r>
            <a:endParaRPr sz="1200"/>
          </a:p>
          <a:p>
            <a:pPr marL="457200" lvl="0" indent="-304800" algn="l" rtl="0">
              <a:spcBef>
                <a:spcPts val="0"/>
              </a:spcBef>
              <a:spcAft>
                <a:spcPts val="0"/>
              </a:spcAft>
              <a:buSzPts val="1200"/>
              <a:buChar char="●"/>
            </a:pPr>
            <a:r>
              <a:rPr lang="zh-TW" sz="1200"/>
              <a:t>Sequence Diagram</a:t>
            </a:r>
            <a:endParaRPr sz="1200"/>
          </a:p>
          <a:p>
            <a:pPr marL="457200" lvl="0" indent="-304800" algn="l" rtl="0">
              <a:lnSpc>
                <a:spcPct val="115000"/>
              </a:lnSpc>
              <a:spcBef>
                <a:spcPts val="0"/>
              </a:spcBef>
              <a:spcAft>
                <a:spcPts val="0"/>
              </a:spcAft>
              <a:buSzPts val="1200"/>
              <a:buChar char="●"/>
            </a:pPr>
            <a:r>
              <a:rPr lang="zh-TW" sz="1200"/>
              <a:t>API</a:t>
            </a:r>
            <a:endParaRPr sz="1200"/>
          </a:p>
          <a:p>
            <a:pPr marL="457200" lvl="0" indent="-304800" algn="l" rtl="0">
              <a:lnSpc>
                <a:spcPct val="115000"/>
              </a:lnSpc>
              <a:spcBef>
                <a:spcPts val="0"/>
              </a:spcBef>
              <a:spcAft>
                <a:spcPts val="0"/>
              </a:spcAft>
              <a:buSzPts val="1200"/>
              <a:buChar char="●"/>
            </a:pPr>
            <a:r>
              <a:rPr lang="zh-TW" sz="1200"/>
              <a:t>Jenkins Setup</a:t>
            </a:r>
            <a:endParaRPr sz="1200"/>
          </a:p>
          <a:p>
            <a:pPr marL="457200" lvl="0" indent="-304800" algn="l" rtl="0">
              <a:lnSpc>
                <a:spcPct val="115000"/>
              </a:lnSpc>
              <a:spcBef>
                <a:spcPts val="0"/>
              </a:spcBef>
              <a:spcAft>
                <a:spcPts val="0"/>
              </a:spcAft>
              <a:buSzPts val="1200"/>
              <a:buChar char="●"/>
            </a:pPr>
            <a:r>
              <a:rPr lang="zh-TW" sz="1200"/>
              <a:t>Demo</a:t>
            </a:r>
            <a:endParaRPr sz="120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Redux</a:t>
            </a:r>
            <a:endParaRPr sz="2000"/>
          </a:p>
        </p:txBody>
      </p:sp>
      <p:pic>
        <p:nvPicPr>
          <p:cNvPr id="219" name="Google Shape;219;p32"/>
          <p:cNvPicPr preferRelativeResize="0"/>
          <p:nvPr/>
        </p:nvPicPr>
        <p:blipFill>
          <a:blip r:embed="rId3">
            <a:alphaModFix/>
          </a:blip>
          <a:stretch>
            <a:fillRect/>
          </a:stretch>
        </p:blipFill>
        <p:spPr>
          <a:xfrm>
            <a:off x="1061813" y="1205525"/>
            <a:ext cx="7020373" cy="3084651"/>
          </a:xfrm>
          <a:prstGeom prst="rect">
            <a:avLst/>
          </a:prstGeom>
          <a:noFill/>
          <a:ln>
            <a:noFill/>
          </a:ln>
        </p:spPr>
      </p:pic>
      <p:sp>
        <p:nvSpPr>
          <p:cNvPr id="220" name="Google Shape;220;p32"/>
          <p:cNvSpPr txBox="1"/>
          <p:nvPr/>
        </p:nvSpPr>
        <p:spPr>
          <a:xfrm>
            <a:off x="2330650" y="4342125"/>
            <a:ext cx="4801800" cy="6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50">
                <a:solidFill>
                  <a:srgbClr val="757575"/>
                </a:solidFill>
                <a:highlight>
                  <a:srgbClr val="FFFFFF"/>
                </a:highlight>
              </a:rPr>
              <a:t>The three building blocks of Redux — Actions, Reducers and Store</a:t>
            </a:r>
            <a:endParaRPr sz="1050">
              <a:solidFill>
                <a:srgbClr val="757575"/>
              </a:solidFill>
              <a:highlight>
                <a:srgbClr val="FFFFFF"/>
              </a:highlight>
            </a:endParaRPr>
          </a:p>
          <a:p>
            <a:pPr marL="0" lvl="0" indent="0" algn="l" rtl="0">
              <a:spcBef>
                <a:spcPts val="0"/>
              </a:spcBef>
              <a:spcAft>
                <a:spcPts val="0"/>
              </a:spcAft>
              <a:buNone/>
            </a:pPr>
            <a:r>
              <a:rPr lang="zh-TW" sz="1000" i="1" u="sng">
                <a:solidFill>
                  <a:schemeClr val="dk1"/>
                </a:solidFill>
              </a:rPr>
              <a:t>https://javascript.plainenglish.io/the-only-introduction-to-redux-and-react-redux-youll-ever-need-8ce5da9e53c6</a:t>
            </a:r>
            <a:endParaRPr sz="650" i="1" u="sng">
              <a:solidFill>
                <a:srgbClr val="757575"/>
              </a:solidFill>
              <a:highlight>
                <a:srgbClr val="FFFFFF"/>
              </a:highlight>
            </a:endParaRPr>
          </a:p>
        </p:txBody>
      </p:sp>
      <p:sp>
        <p:nvSpPr>
          <p:cNvPr id="221" name="Google Shape;2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3"/>
          <p:cNvPicPr preferRelativeResize="0"/>
          <p:nvPr/>
        </p:nvPicPr>
        <p:blipFill>
          <a:blip r:embed="rId3">
            <a:alphaModFix/>
          </a:blip>
          <a:stretch>
            <a:fillRect/>
          </a:stretch>
        </p:blipFill>
        <p:spPr>
          <a:xfrm>
            <a:off x="152400" y="152400"/>
            <a:ext cx="8839200" cy="4784876"/>
          </a:xfrm>
          <a:prstGeom prst="rect">
            <a:avLst/>
          </a:prstGeom>
          <a:noFill/>
          <a:ln>
            <a:noFill/>
          </a:ln>
        </p:spPr>
      </p:pic>
      <p:sp>
        <p:nvSpPr>
          <p:cNvPr id="227" name="Google Shape;22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4"/>
          <p:cNvPicPr preferRelativeResize="0"/>
          <p:nvPr/>
        </p:nvPicPr>
        <p:blipFill>
          <a:blip r:embed="rId3">
            <a:alphaModFix/>
          </a:blip>
          <a:stretch>
            <a:fillRect/>
          </a:stretch>
        </p:blipFill>
        <p:spPr>
          <a:xfrm>
            <a:off x="152400" y="152400"/>
            <a:ext cx="8839198" cy="4740002"/>
          </a:xfrm>
          <a:prstGeom prst="rect">
            <a:avLst/>
          </a:prstGeom>
          <a:noFill/>
          <a:ln>
            <a:noFill/>
          </a:ln>
        </p:spPr>
      </p:pic>
      <p:sp>
        <p:nvSpPr>
          <p:cNvPr id="233" name="Google Shape;23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Frontend: Homepage</a:t>
            </a:r>
            <a:endParaRPr sz="2000"/>
          </a:p>
        </p:txBody>
      </p:sp>
      <p:sp>
        <p:nvSpPr>
          <p:cNvPr id="239" name="Google Shape;239;p35"/>
          <p:cNvSpPr txBox="1"/>
          <p:nvPr/>
        </p:nvSpPr>
        <p:spPr>
          <a:xfrm>
            <a:off x="459050" y="1225800"/>
            <a:ext cx="78774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zh-TW" sz="1800"/>
              <a:t>Show algorithms and reports  </a:t>
            </a:r>
            <a:endParaRPr sz="1800"/>
          </a:p>
          <a:p>
            <a:pPr marL="914400" lvl="1" indent="-342900" algn="l" rtl="0">
              <a:spcBef>
                <a:spcPts val="0"/>
              </a:spcBef>
              <a:spcAft>
                <a:spcPts val="0"/>
              </a:spcAft>
              <a:buSzPts val="1800"/>
              <a:buChar char="○"/>
            </a:pPr>
            <a:r>
              <a:rPr lang="zh-TW" sz="1800"/>
              <a:t>grouping ,search , sort </a:t>
            </a:r>
            <a:endParaRPr sz="1800"/>
          </a:p>
          <a:p>
            <a:pPr marL="457200" lvl="0" indent="-342900" algn="l" rtl="0">
              <a:spcBef>
                <a:spcPts val="0"/>
              </a:spcBef>
              <a:spcAft>
                <a:spcPts val="0"/>
              </a:spcAft>
              <a:buSzPts val="1800"/>
              <a:buChar char="●"/>
            </a:pPr>
            <a:r>
              <a:rPr lang="zh-TW" sz="1800"/>
              <a:t>New / Update / Delete algorithm </a:t>
            </a:r>
            <a:r>
              <a:rPr lang="zh-TW" sz="1800">
                <a:solidFill>
                  <a:schemeClr val="dk1"/>
                </a:solidFill>
              </a:rPr>
              <a:t>, Delete report </a:t>
            </a:r>
            <a:endParaRPr sz="1800"/>
          </a:p>
          <a:p>
            <a:pPr marL="457200" lvl="0" indent="-342900" algn="l" rtl="0">
              <a:spcBef>
                <a:spcPts val="0"/>
              </a:spcBef>
              <a:spcAft>
                <a:spcPts val="0"/>
              </a:spcAft>
              <a:buSzPts val="1800"/>
              <a:buChar char="●"/>
            </a:pPr>
            <a:r>
              <a:rPr lang="zh-TW" sz="1800"/>
              <a:t>Select algorithm by double click</a:t>
            </a:r>
            <a:endParaRPr sz="1800"/>
          </a:p>
          <a:p>
            <a:pPr marL="457200" lvl="0" indent="-342900" algn="l" rtl="0">
              <a:spcBef>
                <a:spcPts val="0"/>
              </a:spcBef>
              <a:spcAft>
                <a:spcPts val="0"/>
              </a:spcAft>
              <a:buSzPts val="1800"/>
              <a:buChar char="●"/>
            </a:pPr>
            <a:r>
              <a:rPr lang="zh-TW" sz="1800">
                <a:solidFill>
                  <a:schemeClr val="dk1"/>
                </a:solidFill>
              </a:rPr>
              <a:t>View report by double click</a:t>
            </a:r>
            <a:endParaRPr sz="1800"/>
          </a:p>
        </p:txBody>
      </p:sp>
      <p:pic>
        <p:nvPicPr>
          <p:cNvPr id="240" name="Google Shape;240;p35"/>
          <p:cNvPicPr preferRelativeResize="0"/>
          <p:nvPr/>
        </p:nvPicPr>
        <p:blipFill>
          <a:blip r:embed="rId3">
            <a:alphaModFix/>
          </a:blip>
          <a:stretch>
            <a:fillRect/>
          </a:stretch>
        </p:blipFill>
        <p:spPr>
          <a:xfrm>
            <a:off x="4504100" y="2167450"/>
            <a:ext cx="4328202" cy="2935450"/>
          </a:xfrm>
          <a:prstGeom prst="rect">
            <a:avLst/>
          </a:prstGeom>
          <a:noFill/>
          <a:ln>
            <a:noFill/>
          </a:ln>
        </p:spPr>
      </p:pic>
      <p:pic>
        <p:nvPicPr>
          <p:cNvPr id="241" name="Google Shape;241;p35"/>
          <p:cNvPicPr preferRelativeResize="0"/>
          <p:nvPr/>
        </p:nvPicPr>
        <p:blipFill>
          <a:blip r:embed="rId4">
            <a:alphaModFix/>
          </a:blip>
          <a:stretch>
            <a:fillRect/>
          </a:stretch>
        </p:blipFill>
        <p:spPr>
          <a:xfrm>
            <a:off x="556875" y="3092075"/>
            <a:ext cx="2654008" cy="1569900"/>
          </a:xfrm>
          <a:prstGeom prst="rect">
            <a:avLst/>
          </a:prstGeom>
          <a:noFill/>
          <a:ln>
            <a:noFill/>
          </a:ln>
        </p:spPr>
      </p:pic>
      <p:sp>
        <p:nvSpPr>
          <p:cNvPr id="242" name="Google Shape;242;p35"/>
          <p:cNvSpPr/>
          <p:nvPr/>
        </p:nvSpPr>
        <p:spPr>
          <a:xfrm>
            <a:off x="807950" y="2736300"/>
            <a:ext cx="499200" cy="253800"/>
          </a:xfrm>
          <a:prstGeom prst="wedgeRectCallout">
            <a:avLst>
              <a:gd name="adj1" fmla="val -18385"/>
              <a:gd name="adj2" fmla="val 11321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solidFill>
                  <a:srgbClr val="FF0000"/>
                </a:solidFill>
              </a:rPr>
              <a:t>sort</a:t>
            </a:r>
            <a:endParaRPr>
              <a:solidFill>
                <a:srgbClr val="FF0000"/>
              </a:solidFill>
            </a:endParaRPr>
          </a:p>
        </p:txBody>
      </p:sp>
      <p:sp>
        <p:nvSpPr>
          <p:cNvPr id="243" name="Google Shape;243;p35"/>
          <p:cNvSpPr/>
          <p:nvPr/>
        </p:nvSpPr>
        <p:spPr>
          <a:xfrm>
            <a:off x="2182750" y="2736300"/>
            <a:ext cx="873300" cy="296700"/>
          </a:xfrm>
          <a:prstGeom prst="wedgeRectCallout">
            <a:avLst>
              <a:gd name="adj1" fmla="val -25822"/>
              <a:gd name="adj2" fmla="val 941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solidFill>
                  <a:srgbClr val="FF0000"/>
                </a:solidFill>
              </a:rPr>
              <a:t>search</a:t>
            </a:r>
            <a:endParaRPr>
              <a:solidFill>
                <a:srgbClr val="FF0000"/>
              </a:solidFill>
            </a:endParaRPr>
          </a:p>
        </p:txBody>
      </p:sp>
      <p:cxnSp>
        <p:nvCxnSpPr>
          <p:cNvPr id="244" name="Google Shape;244;p35"/>
          <p:cNvCxnSpPr/>
          <p:nvPr/>
        </p:nvCxnSpPr>
        <p:spPr>
          <a:xfrm>
            <a:off x="8199500" y="2322575"/>
            <a:ext cx="0" cy="1316400"/>
          </a:xfrm>
          <a:prstGeom prst="straightConnector1">
            <a:avLst/>
          </a:prstGeom>
          <a:noFill/>
          <a:ln w="9525" cap="flat" cmpd="sng">
            <a:solidFill>
              <a:srgbClr val="FF0000"/>
            </a:solidFill>
            <a:prstDash val="solid"/>
            <a:round/>
            <a:headEnd type="none" w="med" len="med"/>
            <a:tailEnd type="none" w="med" len="med"/>
          </a:ln>
        </p:spPr>
      </p:cxnSp>
      <p:cxnSp>
        <p:nvCxnSpPr>
          <p:cNvPr id="245" name="Google Shape;245;p35"/>
          <p:cNvCxnSpPr/>
          <p:nvPr/>
        </p:nvCxnSpPr>
        <p:spPr>
          <a:xfrm rot="10800000">
            <a:off x="8199675" y="2322575"/>
            <a:ext cx="535800" cy="1200"/>
          </a:xfrm>
          <a:prstGeom prst="straightConnector1">
            <a:avLst/>
          </a:prstGeom>
          <a:noFill/>
          <a:ln w="9525" cap="flat" cmpd="sng">
            <a:solidFill>
              <a:srgbClr val="FF0000"/>
            </a:solidFill>
            <a:prstDash val="solid"/>
            <a:round/>
            <a:headEnd type="none" w="med" len="med"/>
            <a:tailEnd type="none" w="med" len="med"/>
          </a:ln>
        </p:spPr>
      </p:cxnSp>
      <p:cxnSp>
        <p:nvCxnSpPr>
          <p:cNvPr id="246" name="Google Shape;246;p35"/>
          <p:cNvCxnSpPr/>
          <p:nvPr/>
        </p:nvCxnSpPr>
        <p:spPr>
          <a:xfrm>
            <a:off x="8737425" y="2322575"/>
            <a:ext cx="0" cy="1316400"/>
          </a:xfrm>
          <a:prstGeom prst="straightConnector1">
            <a:avLst/>
          </a:prstGeom>
          <a:noFill/>
          <a:ln w="9525" cap="flat" cmpd="sng">
            <a:solidFill>
              <a:srgbClr val="FF0000"/>
            </a:solidFill>
            <a:prstDash val="solid"/>
            <a:round/>
            <a:headEnd type="none" w="med" len="med"/>
            <a:tailEnd type="none" w="med" len="med"/>
          </a:ln>
        </p:spPr>
      </p:cxnSp>
      <p:cxnSp>
        <p:nvCxnSpPr>
          <p:cNvPr id="247" name="Google Shape;247;p35"/>
          <p:cNvCxnSpPr/>
          <p:nvPr/>
        </p:nvCxnSpPr>
        <p:spPr>
          <a:xfrm rot="10800000">
            <a:off x="8199675" y="3645950"/>
            <a:ext cx="535800" cy="1200"/>
          </a:xfrm>
          <a:prstGeom prst="straightConnector1">
            <a:avLst/>
          </a:prstGeom>
          <a:noFill/>
          <a:ln w="9525" cap="flat" cmpd="sng">
            <a:solidFill>
              <a:srgbClr val="FF0000"/>
            </a:solidFill>
            <a:prstDash val="solid"/>
            <a:round/>
            <a:headEnd type="none" w="med" len="med"/>
            <a:tailEnd type="none" w="med" len="med"/>
          </a:ln>
        </p:spPr>
      </p:cxnSp>
      <p:sp>
        <p:nvSpPr>
          <p:cNvPr id="248" name="Google Shape;24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Frontend: sideArea(ParameterSetter)</a:t>
            </a:r>
            <a:endParaRPr sz="2000"/>
          </a:p>
        </p:txBody>
      </p:sp>
      <p:pic>
        <p:nvPicPr>
          <p:cNvPr id="254" name="Google Shape;254;p36"/>
          <p:cNvPicPr preferRelativeResize="0"/>
          <p:nvPr/>
        </p:nvPicPr>
        <p:blipFill>
          <a:blip r:embed="rId3">
            <a:alphaModFix/>
          </a:blip>
          <a:stretch>
            <a:fillRect/>
          </a:stretch>
        </p:blipFill>
        <p:spPr>
          <a:xfrm>
            <a:off x="6183575" y="689000"/>
            <a:ext cx="2749692" cy="3765501"/>
          </a:xfrm>
          <a:prstGeom prst="rect">
            <a:avLst/>
          </a:prstGeom>
          <a:noFill/>
          <a:ln>
            <a:noFill/>
          </a:ln>
        </p:spPr>
      </p:pic>
      <p:pic>
        <p:nvPicPr>
          <p:cNvPr id="255" name="Google Shape;255;p36"/>
          <p:cNvPicPr preferRelativeResize="0"/>
          <p:nvPr/>
        </p:nvPicPr>
        <p:blipFill>
          <a:blip r:embed="rId4">
            <a:alphaModFix/>
          </a:blip>
          <a:stretch>
            <a:fillRect/>
          </a:stretch>
        </p:blipFill>
        <p:spPr>
          <a:xfrm>
            <a:off x="311700" y="1073200"/>
            <a:ext cx="5705475" cy="3648075"/>
          </a:xfrm>
          <a:prstGeom prst="rect">
            <a:avLst/>
          </a:prstGeom>
          <a:noFill/>
          <a:ln>
            <a:noFill/>
          </a:ln>
        </p:spPr>
      </p:pic>
      <p:grpSp>
        <p:nvGrpSpPr>
          <p:cNvPr id="256" name="Google Shape;256;p36"/>
          <p:cNvGrpSpPr/>
          <p:nvPr/>
        </p:nvGrpSpPr>
        <p:grpSpPr>
          <a:xfrm>
            <a:off x="6384700" y="195650"/>
            <a:ext cx="2214900" cy="400200"/>
            <a:chOff x="6384700" y="195650"/>
            <a:chExt cx="2214900" cy="400200"/>
          </a:xfrm>
        </p:grpSpPr>
        <p:sp>
          <p:nvSpPr>
            <p:cNvPr id="257" name="Google Shape;257;p36"/>
            <p:cNvSpPr txBox="1"/>
            <p:nvPr/>
          </p:nvSpPr>
          <p:spPr>
            <a:xfrm>
              <a:off x="6384700" y="195650"/>
              <a:ext cx="22149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 鄒咏霖</a:t>
              </a:r>
              <a:endParaRPr/>
            </a:p>
          </p:txBody>
        </p:sp>
        <p:sp>
          <p:nvSpPr>
            <p:cNvPr id="258" name="Google Shape;258;p36"/>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Frontend: Content</a:t>
            </a:r>
            <a:endParaRPr sz="2000"/>
          </a:p>
        </p:txBody>
      </p:sp>
      <p:sp>
        <p:nvSpPr>
          <p:cNvPr id="265" name="Google Shape;265;p37"/>
          <p:cNvSpPr txBox="1"/>
          <p:nvPr/>
        </p:nvSpPr>
        <p:spPr>
          <a:xfrm>
            <a:off x="311700" y="1125325"/>
            <a:ext cx="7877400" cy="4063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zh-TW"/>
              <a:t>Purpose: Rendering trade results.</a:t>
            </a:r>
            <a:endParaRPr/>
          </a:p>
          <a:p>
            <a:pPr marL="457200" lvl="0" indent="-317500" algn="l" rtl="0">
              <a:spcBef>
                <a:spcPts val="0"/>
              </a:spcBef>
              <a:spcAft>
                <a:spcPts val="0"/>
              </a:spcAft>
              <a:buSzPts val="1400"/>
              <a:buChar char="●"/>
            </a:pPr>
            <a:r>
              <a:rPr lang="zh-TW"/>
              <a:t>Single Testing:</a:t>
            </a:r>
            <a:endParaRPr/>
          </a:p>
          <a:p>
            <a:pPr marL="914400" lvl="1" indent="-317500" algn="l" rtl="0">
              <a:spcBef>
                <a:spcPts val="0"/>
              </a:spcBef>
              <a:spcAft>
                <a:spcPts val="0"/>
              </a:spcAft>
              <a:buSzPts val="1400"/>
              <a:buChar char="○"/>
            </a:pPr>
            <a:r>
              <a:rPr lang="zh-TW"/>
              <a:t>Equity Curve</a:t>
            </a:r>
            <a:endParaRPr/>
          </a:p>
          <a:p>
            <a:pPr marL="914400" lvl="1" indent="-317500" algn="l" rtl="0">
              <a:spcBef>
                <a:spcPts val="0"/>
              </a:spcBef>
              <a:spcAft>
                <a:spcPts val="0"/>
              </a:spcAft>
              <a:buSzPts val="1400"/>
              <a:buChar char="○"/>
            </a:pPr>
            <a:r>
              <a:rPr lang="zh-TW"/>
              <a:t>Profit Bar</a:t>
            </a:r>
            <a:endParaRPr/>
          </a:p>
          <a:p>
            <a:pPr marL="914400" lvl="1" indent="-317500" algn="l" rtl="0">
              <a:spcBef>
                <a:spcPts val="0"/>
              </a:spcBef>
              <a:spcAft>
                <a:spcPts val="0"/>
              </a:spcAft>
              <a:buSzPts val="1400"/>
              <a:buChar char="○"/>
            </a:pPr>
            <a:r>
              <a:rPr lang="zh-TW"/>
              <a:t>Trade Statistics</a:t>
            </a:r>
            <a:endParaRPr/>
          </a:p>
          <a:p>
            <a:pPr marL="914400" lvl="1" indent="-317500" algn="l" rtl="0">
              <a:spcBef>
                <a:spcPts val="0"/>
              </a:spcBef>
              <a:spcAft>
                <a:spcPts val="0"/>
              </a:spcAft>
              <a:buSzPts val="1400"/>
              <a:buChar char="○"/>
            </a:pPr>
            <a:r>
              <a:rPr lang="zh-TW"/>
              <a:t>Trade Actions</a:t>
            </a:r>
            <a:endParaRPr/>
          </a:p>
          <a:p>
            <a:pPr marL="914400" lvl="1" indent="-317500" algn="l" rtl="0">
              <a:spcBef>
                <a:spcPts val="0"/>
              </a:spcBef>
              <a:spcAft>
                <a:spcPts val="0"/>
              </a:spcAft>
              <a:buSzPts val="1400"/>
              <a:buChar char="○"/>
            </a:pPr>
            <a:r>
              <a:rPr lang="zh-TW"/>
              <a:t>Relative Reports of the Selected Algorithm</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zh-TW"/>
              <a:t>Batch Testing:</a:t>
            </a:r>
            <a:endParaRPr/>
          </a:p>
          <a:p>
            <a:pPr marL="914400" lvl="1" indent="-317500" algn="l" rtl="0">
              <a:spcBef>
                <a:spcPts val="0"/>
              </a:spcBef>
              <a:spcAft>
                <a:spcPts val="0"/>
              </a:spcAft>
              <a:buSzPts val="1400"/>
              <a:buChar char="○"/>
            </a:pPr>
            <a:r>
              <a:rPr lang="zh-TW"/>
              <a:t>Trade Statistics of Different Parameters</a:t>
            </a:r>
            <a:endParaRPr/>
          </a:p>
          <a:p>
            <a:pPr marL="914400" lvl="1" indent="-317500" algn="l" rtl="0">
              <a:spcBef>
                <a:spcPts val="0"/>
              </a:spcBef>
              <a:spcAft>
                <a:spcPts val="0"/>
              </a:spcAft>
              <a:buSzPts val="1400"/>
              <a:buChar char="○"/>
            </a:pPr>
            <a:r>
              <a:rPr lang="zh-TW"/>
              <a:t>Pivot Table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zh-TW"/>
              <a:t>Libraries used:</a:t>
            </a:r>
            <a:endParaRPr/>
          </a:p>
          <a:p>
            <a:pPr marL="914400" lvl="1" indent="-317500" algn="l" rtl="0">
              <a:spcBef>
                <a:spcPts val="0"/>
              </a:spcBef>
              <a:spcAft>
                <a:spcPts val="0"/>
              </a:spcAft>
              <a:buSzPts val="1400"/>
              <a:buChar char="○"/>
            </a:pPr>
            <a:r>
              <a:rPr lang="zh-TW"/>
              <a:t>Echarts: Equity Curve and Profit Bar</a:t>
            </a:r>
            <a:endParaRPr/>
          </a:p>
          <a:p>
            <a:pPr marL="914400" lvl="1" indent="-317500" algn="l" rtl="0">
              <a:spcBef>
                <a:spcPts val="0"/>
              </a:spcBef>
              <a:spcAft>
                <a:spcPts val="0"/>
              </a:spcAft>
              <a:buSzPts val="1400"/>
              <a:buChar char="○"/>
            </a:pPr>
            <a:r>
              <a:rPr lang="zh-TW"/>
              <a:t>Material-UI: Tables and Navigation Bar</a:t>
            </a:r>
            <a:endParaRPr/>
          </a:p>
          <a:p>
            <a:pPr marL="914400" lvl="1" indent="-317500" algn="l" rtl="0">
              <a:spcBef>
                <a:spcPts val="0"/>
              </a:spcBef>
              <a:spcAft>
                <a:spcPts val="0"/>
              </a:spcAft>
              <a:buSzPts val="1400"/>
              <a:buChar char="○"/>
            </a:pPr>
            <a:r>
              <a:rPr lang="zh-TW"/>
              <a:t>React-PivotTable: Pivot Table</a:t>
            </a:r>
            <a:endParaRPr/>
          </a:p>
          <a:p>
            <a:pPr marL="914400" lvl="1" indent="-317500" algn="l" rtl="0">
              <a:spcBef>
                <a:spcPts val="0"/>
              </a:spcBef>
              <a:spcAft>
                <a:spcPts val="0"/>
              </a:spcAft>
              <a:buSzPts val="1400"/>
              <a:buChar char="○"/>
            </a:pPr>
            <a:r>
              <a:rPr lang="zh-TW"/>
              <a:t>Stackedit-js: Reports</a:t>
            </a:r>
            <a:endParaRPr/>
          </a:p>
          <a:p>
            <a:pPr marL="914400" lvl="1" indent="-317500" algn="l" rtl="0">
              <a:spcBef>
                <a:spcPts val="0"/>
              </a:spcBef>
              <a:spcAft>
                <a:spcPts val="0"/>
              </a:spcAft>
              <a:buSzPts val="1400"/>
              <a:buChar char="○"/>
            </a:pPr>
            <a:r>
              <a:rPr lang="zh-TW"/>
              <a:t>Redux: Obtain Data</a:t>
            </a:r>
            <a:endParaRPr/>
          </a:p>
        </p:txBody>
      </p:sp>
      <p:pic>
        <p:nvPicPr>
          <p:cNvPr id="266" name="Google Shape;266;p37"/>
          <p:cNvPicPr preferRelativeResize="0"/>
          <p:nvPr/>
        </p:nvPicPr>
        <p:blipFill>
          <a:blip r:embed="rId3">
            <a:alphaModFix/>
          </a:blip>
          <a:stretch>
            <a:fillRect/>
          </a:stretch>
        </p:blipFill>
        <p:spPr>
          <a:xfrm>
            <a:off x="5049325" y="624550"/>
            <a:ext cx="2986499" cy="1676925"/>
          </a:xfrm>
          <a:prstGeom prst="rect">
            <a:avLst/>
          </a:prstGeom>
          <a:noFill/>
          <a:ln>
            <a:noFill/>
          </a:ln>
        </p:spPr>
      </p:pic>
      <p:pic>
        <p:nvPicPr>
          <p:cNvPr id="267" name="Google Shape;267;p37"/>
          <p:cNvPicPr preferRelativeResize="0"/>
          <p:nvPr/>
        </p:nvPicPr>
        <p:blipFill>
          <a:blip r:embed="rId4">
            <a:alphaModFix/>
          </a:blip>
          <a:stretch>
            <a:fillRect/>
          </a:stretch>
        </p:blipFill>
        <p:spPr>
          <a:xfrm>
            <a:off x="5049325" y="2895000"/>
            <a:ext cx="3042440" cy="1676925"/>
          </a:xfrm>
          <a:prstGeom prst="rect">
            <a:avLst/>
          </a:prstGeom>
          <a:noFill/>
          <a:ln>
            <a:noFill/>
          </a:ln>
        </p:spPr>
      </p:pic>
      <p:grpSp>
        <p:nvGrpSpPr>
          <p:cNvPr id="268" name="Google Shape;268;p37"/>
          <p:cNvGrpSpPr/>
          <p:nvPr/>
        </p:nvGrpSpPr>
        <p:grpSpPr>
          <a:xfrm>
            <a:off x="6384700" y="195650"/>
            <a:ext cx="1752600" cy="400200"/>
            <a:chOff x="6384700" y="195650"/>
            <a:chExt cx="1752600" cy="400200"/>
          </a:xfrm>
        </p:grpSpPr>
        <p:sp>
          <p:nvSpPr>
            <p:cNvPr id="269" name="Google Shape;269;p37"/>
            <p:cNvSpPr txBox="1"/>
            <p:nvPr/>
          </p:nvSpPr>
          <p:spPr>
            <a:xfrm>
              <a:off x="6384700" y="195650"/>
              <a:ext cx="17526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陳熙</a:t>
              </a:r>
              <a:endParaRPr/>
            </a:p>
          </p:txBody>
        </p:sp>
        <p:sp>
          <p:nvSpPr>
            <p:cNvPr id="270" name="Google Shape;270;p37"/>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Frontend: Content</a:t>
            </a:r>
            <a:endParaRPr sz="2000"/>
          </a:p>
        </p:txBody>
      </p:sp>
      <p:pic>
        <p:nvPicPr>
          <p:cNvPr id="277" name="Google Shape;277;p38"/>
          <p:cNvPicPr preferRelativeResize="0"/>
          <p:nvPr/>
        </p:nvPicPr>
        <p:blipFill>
          <a:blip r:embed="rId3">
            <a:alphaModFix/>
          </a:blip>
          <a:stretch>
            <a:fillRect/>
          </a:stretch>
        </p:blipFill>
        <p:spPr>
          <a:xfrm>
            <a:off x="1267500" y="1073200"/>
            <a:ext cx="2861785" cy="1564250"/>
          </a:xfrm>
          <a:prstGeom prst="rect">
            <a:avLst/>
          </a:prstGeom>
          <a:noFill/>
          <a:ln>
            <a:noFill/>
          </a:ln>
        </p:spPr>
      </p:pic>
      <p:pic>
        <p:nvPicPr>
          <p:cNvPr id="278" name="Google Shape;278;p38"/>
          <p:cNvPicPr preferRelativeResize="0"/>
          <p:nvPr/>
        </p:nvPicPr>
        <p:blipFill>
          <a:blip r:embed="rId4">
            <a:alphaModFix/>
          </a:blip>
          <a:stretch>
            <a:fillRect/>
          </a:stretch>
        </p:blipFill>
        <p:spPr>
          <a:xfrm>
            <a:off x="5426525" y="1007500"/>
            <a:ext cx="2636671" cy="1564251"/>
          </a:xfrm>
          <a:prstGeom prst="rect">
            <a:avLst/>
          </a:prstGeom>
          <a:noFill/>
          <a:ln>
            <a:noFill/>
          </a:ln>
        </p:spPr>
      </p:pic>
      <p:pic>
        <p:nvPicPr>
          <p:cNvPr id="279" name="Google Shape;279;p38"/>
          <p:cNvPicPr preferRelativeResize="0"/>
          <p:nvPr/>
        </p:nvPicPr>
        <p:blipFill>
          <a:blip r:embed="rId5">
            <a:alphaModFix/>
          </a:blip>
          <a:stretch>
            <a:fillRect/>
          </a:stretch>
        </p:blipFill>
        <p:spPr>
          <a:xfrm>
            <a:off x="80575" y="3006650"/>
            <a:ext cx="3056000" cy="1463800"/>
          </a:xfrm>
          <a:prstGeom prst="rect">
            <a:avLst/>
          </a:prstGeom>
          <a:noFill/>
          <a:ln>
            <a:noFill/>
          </a:ln>
        </p:spPr>
      </p:pic>
      <p:pic>
        <p:nvPicPr>
          <p:cNvPr id="280" name="Google Shape;280;p38"/>
          <p:cNvPicPr preferRelativeResize="0"/>
          <p:nvPr/>
        </p:nvPicPr>
        <p:blipFill>
          <a:blip r:embed="rId6">
            <a:alphaModFix/>
          </a:blip>
          <a:stretch>
            <a:fillRect/>
          </a:stretch>
        </p:blipFill>
        <p:spPr>
          <a:xfrm>
            <a:off x="3262175" y="3006650"/>
            <a:ext cx="2706779" cy="1463801"/>
          </a:xfrm>
          <a:prstGeom prst="rect">
            <a:avLst/>
          </a:prstGeom>
          <a:noFill/>
          <a:ln>
            <a:noFill/>
          </a:ln>
        </p:spPr>
      </p:pic>
      <p:pic>
        <p:nvPicPr>
          <p:cNvPr id="281" name="Google Shape;281;p38"/>
          <p:cNvPicPr preferRelativeResize="0"/>
          <p:nvPr/>
        </p:nvPicPr>
        <p:blipFill>
          <a:blip r:embed="rId7">
            <a:alphaModFix/>
          </a:blip>
          <a:stretch>
            <a:fillRect/>
          </a:stretch>
        </p:blipFill>
        <p:spPr>
          <a:xfrm>
            <a:off x="6046600" y="3104175"/>
            <a:ext cx="3004776" cy="1223051"/>
          </a:xfrm>
          <a:prstGeom prst="rect">
            <a:avLst/>
          </a:prstGeom>
          <a:noFill/>
          <a:ln>
            <a:noFill/>
          </a:ln>
        </p:spPr>
      </p:pic>
      <p:sp>
        <p:nvSpPr>
          <p:cNvPr id="282" name="Google Shape;282;p38"/>
          <p:cNvSpPr txBox="1"/>
          <p:nvPr/>
        </p:nvSpPr>
        <p:spPr>
          <a:xfrm>
            <a:off x="2069450" y="2571750"/>
            <a:ext cx="188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Equity Curve</a:t>
            </a:r>
            <a:endParaRPr/>
          </a:p>
        </p:txBody>
      </p:sp>
      <p:sp>
        <p:nvSpPr>
          <p:cNvPr id="283" name="Google Shape;283;p38"/>
          <p:cNvSpPr txBox="1"/>
          <p:nvPr/>
        </p:nvSpPr>
        <p:spPr>
          <a:xfrm>
            <a:off x="5365721" y="2637863"/>
            <a:ext cx="316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Monthly, Quarterly and Yearly Profit</a:t>
            </a:r>
            <a:endParaRPr/>
          </a:p>
        </p:txBody>
      </p:sp>
      <p:sp>
        <p:nvSpPr>
          <p:cNvPr id="284" name="Google Shape;284;p38"/>
          <p:cNvSpPr txBox="1"/>
          <p:nvPr/>
        </p:nvSpPr>
        <p:spPr>
          <a:xfrm>
            <a:off x="345075" y="4602725"/>
            <a:ext cx="279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Trade Performance Statistics</a:t>
            </a:r>
            <a:endParaRPr/>
          </a:p>
        </p:txBody>
      </p:sp>
      <p:sp>
        <p:nvSpPr>
          <p:cNvPr id="285" name="Google Shape;285;p38"/>
          <p:cNvSpPr txBox="1"/>
          <p:nvPr/>
        </p:nvSpPr>
        <p:spPr>
          <a:xfrm>
            <a:off x="3910875" y="4674750"/>
            <a:ext cx="188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Trade Actions</a:t>
            </a:r>
            <a:endParaRPr/>
          </a:p>
        </p:txBody>
      </p:sp>
      <p:sp>
        <p:nvSpPr>
          <p:cNvPr id="286" name="Google Shape;286;p38"/>
          <p:cNvSpPr txBox="1"/>
          <p:nvPr/>
        </p:nvSpPr>
        <p:spPr>
          <a:xfrm>
            <a:off x="6604738" y="4674750"/>
            <a:ext cx="188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Relative Report List</a:t>
            </a:r>
            <a:endParaRPr/>
          </a:p>
        </p:txBody>
      </p:sp>
      <p:sp>
        <p:nvSpPr>
          <p:cNvPr id="287" name="Google Shape;28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Frontend: Content</a:t>
            </a:r>
            <a:endParaRPr sz="2000"/>
          </a:p>
        </p:txBody>
      </p:sp>
      <p:pic>
        <p:nvPicPr>
          <p:cNvPr id="293" name="Google Shape;293;p39"/>
          <p:cNvPicPr preferRelativeResize="0"/>
          <p:nvPr/>
        </p:nvPicPr>
        <p:blipFill>
          <a:blip r:embed="rId3">
            <a:alphaModFix/>
          </a:blip>
          <a:stretch>
            <a:fillRect/>
          </a:stretch>
        </p:blipFill>
        <p:spPr>
          <a:xfrm>
            <a:off x="1870275" y="1034100"/>
            <a:ext cx="5483206" cy="3476500"/>
          </a:xfrm>
          <a:prstGeom prst="rect">
            <a:avLst/>
          </a:prstGeom>
          <a:noFill/>
          <a:ln>
            <a:noFill/>
          </a:ln>
        </p:spPr>
      </p:pic>
      <p:sp>
        <p:nvSpPr>
          <p:cNvPr id="294" name="Google Shape;294;p39"/>
          <p:cNvSpPr txBox="1"/>
          <p:nvPr/>
        </p:nvSpPr>
        <p:spPr>
          <a:xfrm>
            <a:off x="3722876" y="4580900"/>
            <a:ext cx="135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Report Editor</a:t>
            </a:r>
            <a:endParaRPr/>
          </a:p>
        </p:txBody>
      </p:sp>
      <p:sp>
        <p:nvSpPr>
          <p:cNvPr id="295" name="Google Shape;29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Frontend: Content</a:t>
            </a:r>
            <a:endParaRPr sz="2000"/>
          </a:p>
        </p:txBody>
      </p:sp>
      <p:pic>
        <p:nvPicPr>
          <p:cNvPr id="301" name="Google Shape;301;p40"/>
          <p:cNvPicPr preferRelativeResize="0"/>
          <p:nvPr/>
        </p:nvPicPr>
        <p:blipFill>
          <a:blip r:embed="rId3">
            <a:alphaModFix/>
          </a:blip>
          <a:stretch>
            <a:fillRect/>
          </a:stretch>
        </p:blipFill>
        <p:spPr>
          <a:xfrm>
            <a:off x="493950" y="1527025"/>
            <a:ext cx="3756575" cy="1986921"/>
          </a:xfrm>
          <a:prstGeom prst="rect">
            <a:avLst/>
          </a:prstGeom>
          <a:noFill/>
          <a:ln>
            <a:noFill/>
          </a:ln>
        </p:spPr>
      </p:pic>
      <p:pic>
        <p:nvPicPr>
          <p:cNvPr id="302" name="Google Shape;302;p40"/>
          <p:cNvPicPr preferRelativeResize="0"/>
          <p:nvPr/>
        </p:nvPicPr>
        <p:blipFill>
          <a:blip r:embed="rId4">
            <a:alphaModFix/>
          </a:blip>
          <a:stretch>
            <a:fillRect/>
          </a:stretch>
        </p:blipFill>
        <p:spPr>
          <a:xfrm>
            <a:off x="4572000" y="1527025"/>
            <a:ext cx="3917928" cy="1986924"/>
          </a:xfrm>
          <a:prstGeom prst="rect">
            <a:avLst/>
          </a:prstGeom>
          <a:noFill/>
          <a:ln>
            <a:noFill/>
          </a:ln>
        </p:spPr>
      </p:pic>
      <p:sp>
        <p:nvSpPr>
          <p:cNvPr id="303" name="Google Shape;303;p40"/>
          <p:cNvSpPr txBox="1"/>
          <p:nvPr/>
        </p:nvSpPr>
        <p:spPr>
          <a:xfrm>
            <a:off x="785275" y="3666750"/>
            <a:ext cx="338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chemeClr val="dk1"/>
                </a:solidFill>
              </a:rPr>
              <a:t>Trade Statistics of Different Parameters</a:t>
            </a:r>
            <a:endParaRPr/>
          </a:p>
        </p:txBody>
      </p:sp>
      <p:sp>
        <p:nvSpPr>
          <p:cNvPr id="304" name="Google Shape;304;p40"/>
          <p:cNvSpPr txBox="1"/>
          <p:nvPr/>
        </p:nvSpPr>
        <p:spPr>
          <a:xfrm>
            <a:off x="6111325" y="3738800"/>
            <a:ext cx="114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chemeClr val="dk1"/>
                </a:solidFill>
              </a:rPr>
              <a:t>Pivot Table</a:t>
            </a:r>
            <a:endParaRPr/>
          </a:p>
        </p:txBody>
      </p:sp>
      <p:sp>
        <p:nvSpPr>
          <p:cNvPr id="305" name="Google Shape;30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Frontend: Console (Display)</a:t>
            </a:r>
            <a:endParaRPr sz="2000"/>
          </a:p>
        </p:txBody>
      </p:sp>
      <p:sp>
        <p:nvSpPr>
          <p:cNvPr id="311" name="Google Shape;311;p41"/>
          <p:cNvSpPr txBox="1"/>
          <p:nvPr/>
        </p:nvSpPr>
        <p:spPr>
          <a:xfrm>
            <a:off x="459050" y="1225800"/>
            <a:ext cx="78774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zh-TW"/>
              <a:t>Responsible for showing log message when sending / receiving at frontend</a:t>
            </a:r>
            <a:endParaRPr/>
          </a:p>
          <a:p>
            <a:pPr marL="457200" lvl="0" indent="-317500" algn="l" rtl="0">
              <a:spcBef>
                <a:spcPts val="0"/>
              </a:spcBef>
              <a:spcAft>
                <a:spcPts val="0"/>
              </a:spcAft>
              <a:buSzPts val="1400"/>
              <a:buChar char="●"/>
            </a:pPr>
            <a:r>
              <a:rPr lang="zh-TW"/>
              <a:t>Types of log levels:</a:t>
            </a:r>
            <a:endParaRPr/>
          </a:p>
          <a:p>
            <a:pPr marL="914400" lvl="1" indent="-317500" algn="l" rtl="0">
              <a:spcBef>
                <a:spcPts val="0"/>
              </a:spcBef>
              <a:spcAft>
                <a:spcPts val="0"/>
              </a:spcAft>
              <a:buSzPts val="1400"/>
              <a:buChar char="○"/>
            </a:pPr>
            <a:r>
              <a:rPr lang="zh-TW"/>
              <a:t>Error</a:t>
            </a:r>
            <a:endParaRPr/>
          </a:p>
          <a:p>
            <a:pPr marL="914400" lvl="1" indent="-317500" algn="l" rtl="0">
              <a:spcBef>
                <a:spcPts val="0"/>
              </a:spcBef>
              <a:spcAft>
                <a:spcPts val="0"/>
              </a:spcAft>
              <a:buSzPts val="1400"/>
              <a:buChar char="○"/>
            </a:pPr>
            <a:r>
              <a:rPr lang="zh-TW"/>
              <a:t>Warning</a:t>
            </a:r>
            <a:endParaRPr/>
          </a:p>
          <a:p>
            <a:pPr marL="914400" lvl="1" indent="-317500" algn="l" rtl="0">
              <a:spcBef>
                <a:spcPts val="0"/>
              </a:spcBef>
              <a:spcAft>
                <a:spcPts val="0"/>
              </a:spcAft>
              <a:buSzPts val="1400"/>
              <a:buChar char="○"/>
            </a:pPr>
            <a:r>
              <a:rPr lang="zh-TW"/>
              <a:t>Info</a:t>
            </a:r>
            <a:endParaRPr/>
          </a:p>
          <a:p>
            <a:pPr marL="914400" lvl="1" indent="-317500" algn="l" rtl="0">
              <a:spcBef>
                <a:spcPts val="0"/>
              </a:spcBef>
              <a:spcAft>
                <a:spcPts val="0"/>
              </a:spcAft>
              <a:buSzPts val="1400"/>
              <a:buChar char="○"/>
            </a:pPr>
            <a:r>
              <a:rPr lang="zh-TW"/>
              <a:t>Debug</a:t>
            </a:r>
            <a:endParaRPr/>
          </a:p>
        </p:txBody>
      </p:sp>
      <p:pic>
        <p:nvPicPr>
          <p:cNvPr id="312" name="Google Shape;312;p41"/>
          <p:cNvPicPr preferRelativeResize="0"/>
          <p:nvPr/>
        </p:nvPicPr>
        <p:blipFill>
          <a:blip r:embed="rId3">
            <a:alphaModFix/>
          </a:blip>
          <a:stretch>
            <a:fillRect/>
          </a:stretch>
        </p:blipFill>
        <p:spPr>
          <a:xfrm>
            <a:off x="152400" y="2855700"/>
            <a:ext cx="8839199" cy="1745462"/>
          </a:xfrm>
          <a:prstGeom prst="rect">
            <a:avLst/>
          </a:prstGeom>
          <a:noFill/>
          <a:ln>
            <a:noFill/>
          </a:ln>
        </p:spPr>
      </p:pic>
      <p:sp>
        <p:nvSpPr>
          <p:cNvPr id="313" name="Google Shape;31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Work Distribution</a:t>
            </a:r>
            <a:endParaRPr/>
          </a:p>
        </p:txBody>
      </p:sp>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a:t>
            </a:fld>
            <a:endParaRPr/>
          </a:p>
        </p:txBody>
      </p:sp>
      <p:pic>
        <p:nvPicPr>
          <p:cNvPr id="74" name="Google Shape;74;p15"/>
          <p:cNvPicPr preferRelativeResize="0"/>
          <p:nvPr/>
        </p:nvPicPr>
        <p:blipFill>
          <a:blip r:embed="rId3">
            <a:alphaModFix/>
          </a:blip>
          <a:stretch>
            <a:fillRect/>
          </a:stretch>
        </p:blipFill>
        <p:spPr>
          <a:xfrm>
            <a:off x="329875" y="1221925"/>
            <a:ext cx="8484250" cy="3061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Clr>
                <a:schemeClr val="dk1"/>
              </a:buClr>
              <a:buSzPct val="55000"/>
              <a:buFont typeface="Arial"/>
              <a:buNone/>
            </a:pPr>
            <a:r>
              <a:rPr lang="zh-TW" sz="2000"/>
              <a:t>Backend: AlgorithmTester</a:t>
            </a:r>
            <a:endParaRPr/>
          </a:p>
        </p:txBody>
      </p:sp>
      <p:sp>
        <p:nvSpPr>
          <p:cNvPr id="319" name="Google Shape;319;p42"/>
          <p:cNvSpPr txBox="1">
            <a:spLocks noGrp="1"/>
          </p:cNvSpPr>
          <p:nvPr>
            <p:ph type="body" idx="1"/>
          </p:nvPr>
        </p:nvSpPr>
        <p:spPr>
          <a:xfrm>
            <a:off x="311700" y="1152475"/>
            <a:ext cx="4613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36550" algn="l" rtl="0">
              <a:spcBef>
                <a:spcPts val="1200"/>
              </a:spcBef>
              <a:spcAft>
                <a:spcPts val="0"/>
              </a:spcAft>
              <a:buSzPts val="1700"/>
              <a:buChar char="●"/>
            </a:pPr>
            <a:r>
              <a:rPr lang="zh-TW" sz="1700" b="1" u="sng"/>
              <a:t>Strategy pattern</a:t>
            </a:r>
            <a:r>
              <a:rPr lang="zh-TW" sz="1700"/>
              <a:t> in AlgorithmTester.</a:t>
            </a:r>
            <a:endParaRPr sz="1700"/>
          </a:p>
          <a:p>
            <a:pPr marL="457200" lvl="0" indent="-336550" algn="l" rtl="0">
              <a:spcBef>
                <a:spcPts val="0"/>
              </a:spcBef>
              <a:spcAft>
                <a:spcPts val="0"/>
              </a:spcAft>
              <a:buSzPts val="1700"/>
              <a:buChar char="●"/>
            </a:pPr>
            <a:r>
              <a:rPr lang="zh-TW" sz="1700"/>
              <a:t>Responsible for delegating </a:t>
            </a:r>
            <a:r>
              <a:rPr lang="zh-TW" sz="1700" b="1" u="sng"/>
              <a:t>run()</a:t>
            </a:r>
            <a:r>
              <a:rPr lang="zh-TW" sz="1700" b="1"/>
              <a:t> </a:t>
            </a:r>
            <a:r>
              <a:rPr lang="zh-TW" sz="1700"/>
              <a:t>to current strategy.</a:t>
            </a:r>
            <a:endParaRPr sz="1700"/>
          </a:p>
          <a:p>
            <a:pPr marL="457200" lvl="0" indent="-336550" algn="l" rtl="0">
              <a:spcBef>
                <a:spcPts val="0"/>
              </a:spcBef>
              <a:spcAft>
                <a:spcPts val="0"/>
              </a:spcAft>
              <a:buSzPts val="1700"/>
              <a:buChar char="●"/>
            </a:pPr>
            <a:r>
              <a:rPr lang="zh-TW" sz="1700"/>
              <a:t>Including </a:t>
            </a:r>
            <a:r>
              <a:rPr lang="zh-TW" sz="1700" b="1" u="sng"/>
              <a:t>single_test()</a:t>
            </a:r>
            <a:r>
              <a:rPr lang="zh-TW" sz="1700"/>
              <a:t> and </a:t>
            </a:r>
            <a:r>
              <a:rPr lang="zh-TW" sz="1700" b="1" u="sng"/>
              <a:t>batch_test()</a:t>
            </a:r>
            <a:endParaRPr sz="1700" b="1" u="sng"/>
          </a:p>
          <a:p>
            <a:pPr marL="457200" lvl="0" indent="0" algn="l" rtl="0">
              <a:spcBef>
                <a:spcPts val="1200"/>
              </a:spcBef>
              <a:spcAft>
                <a:spcPts val="1200"/>
              </a:spcAft>
              <a:buNone/>
            </a:pPr>
            <a:endParaRPr/>
          </a:p>
        </p:txBody>
      </p:sp>
      <p:pic>
        <p:nvPicPr>
          <p:cNvPr id="320" name="Google Shape;320;p42"/>
          <p:cNvPicPr preferRelativeResize="0"/>
          <p:nvPr/>
        </p:nvPicPr>
        <p:blipFill rotWithShape="1">
          <a:blip r:embed="rId3">
            <a:alphaModFix/>
          </a:blip>
          <a:srcRect l="-800" t="41795" r="69411" b="35744"/>
          <a:stretch/>
        </p:blipFill>
        <p:spPr>
          <a:xfrm>
            <a:off x="4867425" y="1469562"/>
            <a:ext cx="3552824" cy="2204375"/>
          </a:xfrm>
          <a:prstGeom prst="rect">
            <a:avLst/>
          </a:prstGeom>
          <a:noFill/>
          <a:ln>
            <a:noFill/>
          </a:ln>
          <a:effectLst>
            <a:outerShdw blurRad="57150" dist="66675" dir="3660000" algn="bl" rotWithShape="0">
              <a:srgbClr val="000000">
                <a:alpha val="49000"/>
              </a:srgbClr>
            </a:outerShdw>
          </a:effectLst>
        </p:spPr>
      </p:pic>
      <p:sp>
        <p:nvSpPr>
          <p:cNvPr id="321" name="Google Shape;321;p42"/>
          <p:cNvSpPr/>
          <p:nvPr/>
        </p:nvSpPr>
        <p:spPr>
          <a:xfrm>
            <a:off x="6305250" y="2045475"/>
            <a:ext cx="1330500" cy="138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2"/>
          <p:cNvSpPr/>
          <p:nvPr/>
        </p:nvSpPr>
        <p:spPr>
          <a:xfrm>
            <a:off x="6305250" y="2247525"/>
            <a:ext cx="1330500" cy="138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2"/>
          <p:cNvSpPr/>
          <p:nvPr/>
        </p:nvSpPr>
        <p:spPr>
          <a:xfrm>
            <a:off x="6076950" y="1956075"/>
            <a:ext cx="228300" cy="228300"/>
          </a:xfrm>
          <a:prstGeom prst="star5">
            <a:avLst>
              <a:gd name="adj" fmla="val 19098"/>
              <a:gd name="hf" fmla="val 105146"/>
              <a:gd name="vf" fmla="val 11055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42"/>
          <p:cNvGrpSpPr/>
          <p:nvPr/>
        </p:nvGrpSpPr>
        <p:grpSpPr>
          <a:xfrm>
            <a:off x="6384700" y="195650"/>
            <a:ext cx="2313600" cy="400200"/>
            <a:chOff x="6384700" y="195650"/>
            <a:chExt cx="2313600" cy="400200"/>
          </a:xfrm>
        </p:grpSpPr>
        <p:sp>
          <p:nvSpPr>
            <p:cNvPr id="325" name="Google Shape;325;p42"/>
            <p:cNvSpPr txBox="1"/>
            <p:nvPr/>
          </p:nvSpPr>
          <p:spPr>
            <a:xfrm>
              <a:off x="6384700" y="195650"/>
              <a:ext cx="23136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侯思岑</a:t>
              </a:r>
              <a:endParaRPr/>
            </a:p>
          </p:txBody>
        </p:sp>
        <p:sp>
          <p:nvSpPr>
            <p:cNvPr id="326" name="Google Shape;326;p42"/>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Backend: Algorithm (1/5)</a:t>
            </a:r>
            <a:endParaRPr/>
          </a:p>
        </p:txBody>
      </p:sp>
      <p:sp>
        <p:nvSpPr>
          <p:cNvPr id="333" name="Google Shape;333;p43"/>
          <p:cNvSpPr txBox="1">
            <a:spLocks noGrp="1"/>
          </p:cNvSpPr>
          <p:nvPr>
            <p:ph type="body" idx="1"/>
          </p:nvPr>
        </p:nvSpPr>
        <p:spPr>
          <a:xfrm>
            <a:off x="525975" y="1429850"/>
            <a:ext cx="4931100" cy="3416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SzPts val="1800"/>
              <a:buChar char="●"/>
            </a:pPr>
            <a:r>
              <a:rPr lang="zh-TW" b="1" u="sng"/>
              <a:t>Abstract class</a:t>
            </a:r>
            <a:r>
              <a:rPr lang="zh-TW"/>
              <a:t> with </a:t>
            </a:r>
            <a:r>
              <a:rPr lang="zh-TW" b="1" u="sng"/>
              <a:t>run()</a:t>
            </a:r>
            <a:r>
              <a:rPr lang="zh-TW"/>
              <a:t> method.</a:t>
            </a:r>
            <a:endParaRPr sz="168"/>
          </a:p>
          <a:p>
            <a:pPr marL="457200" lvl="0" indent="-342900" algn="l" rtl="0">
              <a:spcBef>
                <a:spcPts val="0"/>
              </a:spcBef>
              <a:spcAft>
                <a:spcPts val="0"/>
              </a:spcAft>
              <a:buClr>
                <a:srgbClr val="D9D9D9"/>
              </a:buClr>
              <a:buSzPts val="1800"/>
              <a:buChar char="●"/>
            </a:pPr>
            <a:r>
              <a:rPr lang="zh-TW">
                <a:solidFill>
                  <a:srgbClr val="D9D9D9"/>
                </a:solidFill>
              </a:rPr>
              <a:t>Providing its parameter options.</a:t>
            </a:r>
            <a:endParaRPr>
              <a:solidFill>
                <a:srgbClr val="D9D9D9"/>
              </a:solidFill>
            </a:endParaRPr>
          </a:p>
          <a:p>
            <a:pPr marL="457200" lvl="0" indent="-342900" algn="l" rtl="0">
              <a:spcBef>
                <a:spcPts val="0"/>
              </a:spcBef>
              <a:spcAft>
                <a:spcPts val="0"/>
              </a:spcAft>
              <a:buClr>
                <a:srgbClr val="D9D9D9"/>
              </a:buClr>
              <a:buSzPts val="1800"/>
              <a:buChar char="●"/>
            </a:pPr>
            <a:r>
              <a:rPr lang="zh-TW">
                <a:solidFill>
                  <a:srgbClr val="D9D9D9"/>
                </a:solidFill>
              </a:rPr>
              <a:t>Responsible for </a:t>
            </a:r>
            <a:r>
              <a:rPr lang="zh-TW" b="1" u="sng">
                <a:solidFill>
                  <a:srgbClr val="D9D9D9"/>
                </a:solidFill>
              </a:rPr>
              <a:t>running the strategy</a:t>
            </a:r>
            <a:r>
              <a:rPr lang="zh-TW">
                <a:solidFill>
                  <a:srgbClr val="D9D9D9"/>
                </a:solidFill>
              </a:rPr>
              <a:t> with selected product and parameters. </a:t>
            </a:r>
            <a:endParaRPr>
              <a:solidFill>
                <a:srgbClr val="D9D9D9"/>
              </a:solidFill>
            </a:endParaRPr>
          </a:p>
          <a:p>
            <a:pPr marL="457200" lvl="0" indent="-342900" algn="l" rtl="0">
              <a:spcBef>
                <a:spcPts val="0"/>
              </a:spcBef>
              <a:spcAft>
                <a:spcPts val="0"/>
              </a:spcAft>
              <a:buClr>
                <a:srgbClr val="D9D9D9"/>
              </a:buClr>
              <a:buSzPts val="1800"/>
              <a:buChar char="●"/>
            </a:pPr>
            <a:r>
              <a:rPr lang="zh-TW">
                <a:solidFill>
                  <a:srgbClr val="D9D9D9"/>
                </a:solidFill>
              </a:rPr>
              <a:t>Most need to </a:t>
            </a:r>
            <a:r>
              <a:rPr lang="zh-TW" b="1" u="sng">
                <a:solidFill>
                  <a:srgbClr val="D9D9D9"/>
                </a:solidFill>
              </a:rPr>
              <a:t>preprocess</a:t>
            </a:r>
            <a:r>
              <a:rPr lang="zh-TW">
                <a:solidFill>
                  <a:srgbClr val="D9D9D9"/>
                </a:solidFill>
              </a:rPr>
              <a:t> the input data.</a:t>
            </a:r>
            <a:endParaRPr>
              <a:solidFill>
                <a:srgbClr val="D9D9D9"/>
              </a:solidFill>
            </a:endParaRPr>
          </a:p>
          <a:p>
            <a:pPr marL="457200" lvl="0" indent="-342900" algn="l" rtl="0">
              <a:spcBef>
                <a:spcPts val="0"/>
              </a:spcBef>
              <a:spcAft>
                <a:spcPts val="0"/>
              </a:spcAft>
              <a:buClr>
                <a:srgbClr val="D9D9D9"/>
              </a:buClr>
              <a:buSzPts val="1800"/>
              <a:buChar char="●"/>
            </a:pPr>
            <a:r>
              <a:rPr lang="zh-TW">
                <a:solidFill>
                  <a:srgbClr val="D9D9D9"/>
                </a:solidFill>
              </a:rPr>
              <a:t>Producing </a:t>
            </a:r>
            <a:r>
              <a:rPr lang="zh-TW" b="1" u="sng">
                <a:solidFill>
                  <a:srgbClr val="D9D9D9"/>
                </a:solidFill>
              </a:rPr>
              <a:t>a list of TradeAction</a:t>
            </a:r>
            <a:r>
              <a:rPr lang="zh-TW">
                <a:solidFill>
                  <a:srgbClr val="D9D9D9"/>
                </a:solidFill>
              </a:rPr>
              <a:t>.</a:t>
            </a:r>
            <a:endParaRPr>
              <a:solidFill>
                <a:srgbClr val="D9D9D9"/>
              </a:solidFill>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334" name="Google Shape;334;p43"/>
          <p:cNvSpPr txBox="1"/>
          <p:nvPr/>
        </p:nvSpPr>
        <p:spPr>
          <a:xfrm>
            <a:off x="6017300" y="1429850"/>
            <a:ext cx="112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35" name="Google Shape;335;p43"/>
          <p:cNvPicPr preferRelativeResize="0"/>
          <p:nvPr/>
        </p:nvPicPr>
        <p:blipFill>
          <a:blip r:embed="rId3">
            <a:alphaModFix/>
          </a:blip>
          <a:stretch>
            <a:fillRect/>
          </a:stretch>
        </p:blipFill>
        <p:spPr>
          <a:xfrm>
            <a:off x="6259012" y="1581125"/>
            <a:ext cx="1699900" cy="2827385"/>
          </a:xfrm>
          <a:prstGeom prst="rect">
            <a:avLst/>
          </a:prstGeom>
          <a:noFill/>
          <a:ln>
            <a:noFill/>
          </a:ln>
          <a:effectLst>
            <a:outerShdw blurRad="57150" dist="19050" dir="5400000" algn="bl" rotWithShape="0">
              <a:srgbClr val="000000">
                <a:alpha val="50000"/>
              </a:srgbClr>
            </a:outerShdw>
          </a:effectLst>
        </p:spPr>
      </p:pic>
      <p:sp>
        <p:nvSpPr>
          <p:cNvPr id="336" name="Google Shape;336;p43"/>
          <p:cNvSpPr/>
          <p:nvPr/>
        </p:nvSpPr>
        <p:spPr>
          <a:xfrm>
            <a:off x="6593725" y="1662925"/>
            <a:ext cx="1063500" cy="319200"/>
          </a:xfrm>
          <a:prstGeom prst="rect">
            <a:avLst/>
          </a:prstGeom>
          <a:noFill/>
          <a:ln w="1905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6585800" y="2175350"/>
            <a:ext cx="553500" cy="191100"/>
          </a:xfrm>
          <a:prstGeom prst="rect">
            <a:avLst/>
          </a:prstGeom>
          <a:noFill/>
          <a:ln w="1905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31</a:t>
            </a:fld>
            <a:endParaRPr/>
          </a:p>
        </p:txBody>
      </p:sp>
      <p:grpSp>
        <p:nvGrpSpPr>
          <p:cNvPr id="339" name="Google Shape;339;p43"/>
          <p:cNvGrpSpPr/>
          <p:nvPr/>
        </p:nvGrpSpPr>
        <p:grpSpPr>
          <a:xfrm>
            <a:off x="6384700" y="195650"/>
            <a:ext cx="2313600" cy="400200"/>
            <a:chOff x="6384700" y="195650"/>
            <a:chExt cx="2313600" cy="400200"/>
          </a:xfrm>
        </p:grpSpPr>
        <p:sp>
          <p:nvSpPr>
            <p:cNvPr id="340" name="Google Shape;340;p43"/>
            <p:cNvSpPr txBox="1"/>
            <p:nvPr/>
          </p:nvSpPr>
          <p:spPr>
            <a:xfrm>
              <a:off x="6384700" y="195650"/>
              <a:ext cx="23136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侯思岑</a:t>
              </a:r>
              <a:endParaRPr/>
            </a:p>
          </p:txBody>
        </p:sp>
        <p:sp>
          <p:nvSpPr>
            <p:cNvPr id="341" name="Google Shape;341;p43"/>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Backend: Algorithm (2/5)</a:t>
            </a:r>
            <a:endParaRPr/>
          </a:p>
        </p:txBody>
      </p:sp>
      <p:sp>
        <p:nvSpPr>
          <p:cNvPr id="347" name="Google Shape;347;p44"/>
          <p:cNvSpPr txBox="1">
            <a:spLocks noGrp="1"/>
          </p:cNvSpPr>
          <p:nvPr>
            <p:ph type="body" idx="1"/>
          </p:nvPr>
        </p:nvSpPr>
        <p:spPr>
          <a:xfrm>
            <a:off x="1473450" y="2170900"/>
            <a:ext cx="49311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Clr>
                <a:srgbClr val="D9D9D9"/>
              </a:buClr>
              <a:buSzPts val="1800"/>
              <a:buChar char="●"/>
            </a:pPr>
            <a:r>
              <a:rPr lang="zh-TW" b="1" u="sng">
                <a:solidFill>
                  <a:srgbClr val="D9D9D9"/>
                </a:solidFill>
              </a:rPr>
              <a:t>Abstract class</a:t>
            </a:r>
            <a:r>
              <a:rPr lang="zh-TW">
                <a:solidFill>
                  <a:srgbClr val="D9D9D9"/>
                </a:solidFill>
              </a:rPr>
              <a:t> with </a:t>
            </a:r>
            <a:r>
              <a:rPr lang="zh-TW" b="1" u="sng">
                <a:solidFill>
                  <a:srgbClr val="D9D9D9"/>
                </a:solidFill>
              </a:rPr>
              <a:t>run()</a:t>
            </a:r>
            <a:r>
              <a:rPr lang="zh-TW">
                <a:solidFill>
                  <a:srgbClr val="D9D9D9"/>
                </a:solidFill>
              </a:rPr>
              <a:t> method.</a:t>
            </a:r>
            <a:endParaRPr sz="168">
              <a:solidFill>
                <a:srgbClr val="D9D9D9"/>
              </a:solidFill>
            </a:endParaRPr>
          </a:p>
          <a:p>
            <a:pPr marL="457200" lvl="0" indent="-342900" algn="l" rtl="0">
              <a:spcBef>
                <a:spcPts val="0"/>
              </a:spcBef>
              <a:spcAft>
                <a:spcPts val="0"/>
              </a:spcAft>
              <a:buSzPts val="1800"/>
              <a:buChar char="●"/>
            </a:pPr>
            <a:r>
              <a:rPr lang="zh-TW"/>
              <a:t>Providing its parameter options.</a:t>
            </a:r>
            <a:endParaRPr/>
          </a:p>
          <a:p>
            <a:pPr marL="457200" lvl="0" indent="-342900" algn="l" rtl="0">
              <a:spcBef>
                <a:spcPts val="0"/>
              </a:spcBef>
              <a:spcAft>
                <a:spcPts val="0"/>
              </a:spcAft>
              <a:buClr>
                <a:srgbClr val="D9D9D9"/>
              </a:buClr>
              <a:buSzPts val="1800"/>
              <a:buChar char="●"/>
            </a:pPr>
            <a:r>
              <a:rPr lang="zh-TW">
                <a:solidFill>
                  <a:srgbClr val="D9D9D9"/>
                </a:solidFill>
              </a:rPr>
              <a:t>Responsible for </a:t>
            </a:r>
            <a:r>
              <a:rPr lang="zh-TW" b="1" u="sng">
                <a:solidFill>
                  <a:srgbClr val="D9D9D9"/>
                </a:solidFill>
              </a:rPr>
              <a:t>running the strategy</a:t>
            </a:r>
            <a:r>
              <a:rPr lang="zh-TW">
                <a:solidFill>
                  <a:srgbClr val="D9D9D9"/>
                </a:solidFill>
              </a:rPr>
              <a:t> with selected product and parameters. </a:t>
            </a:r>
            <a:endParaRPr>
              <a:solidFill>
                <a:srgbClr val="D9D9D9"/>
              </a:solidFill>
            </a:endParaRPr>
          </a:p>
          <a:p>
            <a:pPr marL="457200" lvl="0" indent="-342900" algn="l" rtl="0">
              <a:spcBef>
                <a:spcPts val="0"/>
              </a:spcBef>
              <a:spcAft>
                <a:spcPts val="0"/>
              </a:spcAft>
              <a:buClr>
                <a:srgbClr val="D9D9D9"/>
              </a:buClr>
              <a:buSzPts val="1800"/>
              <a:buChar char="●"/>
            </a:pPr>
            <a:r>
              <a:rPr lang="zh-TW">
                <a:solidFill>
                  <a:srgbClr val="D9D9D9"/>
                </a:solidFill>
              </a:rPr>
              <a:t>Most need to </a:t>
            </a:r>
            <a:r>
              <a:rPr lang="zh-TW" b="1" u="sng">
                <a:solidFill>
                  <a:srgbClr val="D9D9D9"/>
                </a:solidFill>
              </a:rPr>
              <a:t>preprocess</a:t>
            </a:r>
            <a:r>
              <a:rPr lang="zh-TW">
                <a:solidFill>
                  <a:srgbClr val="D9D9D9"/>
                </a:solidFill>
              </a:rPr>
              <a:t> the input data.</a:t>
            </a:r>
            <a:endParaRPr>
              <a:solidFill>
                <a:srgbClr val="D9D9D9"/>
              </a:solidFill>
            </a:endParaRPr>
          </a:p>
          <a:p>
            <a:pPr marL="457200" lvl="0" indent="-342900" algn="l" rtl="0">
              <a:spcBef>
                <a:spcPts val="0"/>
              </a:spcBef>
              <a:spcAft>
                <a:spcPts val="0"/>
              </a:spcAft>
              <a:buClr>
                <a:srgbClr val="D9D9D9"/>
              </a:buClr>
              <a:buSzPts val="1800"/>
              <a:buChar char="●"/>
            </a:pPr>
            <a:r>
              <a:rPr lang="zh-TW">
                <a:solidFill>
                  <a:srgbClr val="D9D9D9"/>
                </a:solidFill>
              </a:rPr>
              <a:t>Producing </a:t>
            </a:r>
            <a:r>
              <a:rPr lang="zh-TW" b="1" u="sng">
                <a:solidFill>
                  <a:srgbClr val="D9D9D9"/>
                </a:solidFill>
              </a:rPr>
              <a:t>a list of TradeAction</a:t>
            </a:r>
            <a:r>
              <a:rPr lang="zh-TW">
                <a:solidFill>
                  <a:srgbClr val="D9D9D9"/>
                </a:solidFill>
              </a:rPr>
              <a:t>.</a:t>
            </a:r>
            <a:endParaRPr>
              <a:solidFill>
                <a:srgbClr val="D9D9D9"/>
              </a:solidFill>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348" name="Google Shape;348;p44"/>
          <p:cNvSpPr txBox="1"/>
          <p:nvPr/>
        </p:nvSpPr>
        <p:spPr>
          <a:xfrm>
            <a:off x="6017300" y="1429850"/>
            <a:ext cx="112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49" name="Google Shape;349;p44"/>
          <p:cNvPicPr preferRelativeResize="0"/>
          <p:nvPr/>
        </p:nvPicPr>
        <p:blipFill>
          <a:blip r:embed="rId3">
            <a:alphaModFix/>
          </a:blip>
          <a:stretch>
            <a:fillRect/>
          </a:stretch>
        </p:blipFill>
        <p:spPr>
          <a:xfrm>
            <a:off x="6626413" y="2170900"/>
            <a:ext cx="1699900" cy="2827385"/>
          </a:xfrm>
          <a:prstGeom prst="rect">
            <a:avLst/>
          </a:prstGeom>
          <a:noFill/>
          <a:ln>
            <a:noFill/>
          </a:ln>
          <a:effectLst>
            <a:outerShdw blurRad="57150" dist="19050" dir="5400000" algn="bl" rotWithShape="0">
              <a:srgbClr val="000000">
                <a:alpha val="50000"/>
              </a:srgbClr>
            </a:outerShdw>
          </a:effectLst>
        </p:spPr>
      </p:pic>
      <p:pic>
        <p:nvPicPr>
          <p:cNvPr id="350" name="Google Shape;350;p44"/>
          <p:cNvPicPr preferRelativeResize="0"/>
          <p:nvPr/>
        </p:nvPicPr>
        <p:blipFill>
          <a:blip r:embed="rId4">
            <a:alphaModFix/>
          </a:blip>
          <a:stretch>
            <a:fillRect/>
          </a:stretch>
        </p:blipFill>
        <p:spPr>
          <a:xfrm>
            <a:off x="371275" y="1429853"/>
            <a:ext cx="5498576" cy="811100"/>
          </a:xfrm>
          <a:prstGeom prst="rect">
            <a:avLst/>
          </a:prstGeom>
          <a:noFill/>
          <a:ln>
            <a:noFill/>
          </a:ln>
          <a:effectLst>
            <a:outerShdw blurRad="57150" dist="19050" dir="5400000" algn="bl" rotWithShape="0">
              <a:srgbClr val="000000">
                <a:alpha val="50000"/>
              </a:srgbClr>
            </a:outerShdw>
          </a:effectLst>
        </p:spPr>
      </p:pic>
      <p:pic>
        <p:nvPicPr>
          <p:cNvPr id="351" name="Google Shape;351;p44"/>
          <p:cNvPicPr preferRelativeResize="0"/>
          <p:nvPr/>
        </p:nvPicPr>
        <p:blipFill>
          <a:blip r:embed="rId5">
            <a:alphaModFix/>
          </a:blip>
          <a:stretch>
            <a:fillRect/>
          </a:stretch>
        </p:blipFill>
        <p:spPr>
          <a:xfrm>
            <a:off x="6220264" y="76975"/>
            <a:ext cx="2512176" cy="1513878"/>
          </a:xfrm>
          <a:prstGeom prst="rect">
            <a:avLst/>
          </a:prstGeom>
          <a:noFill/>
          <a:ln>
            <a:noFill/>
          </a:ln>
        </p:spPr>
      </p:pic>
      <p:cxnSp>
        <p:nvCxnSpPr>
          <p:cNvPr id="352" name="Google Shape;352;p44"/>
          <p:cNvCxnSpPr/>
          <p:nvPr/>
        </p:nvCxnSpPr>
        <p:spPr>
          <a:xfrm rot="10800000" flipH="1">
            <a:off x="4934975" y="397100"/>
            <a:ext cx="1330500" cy="1281000"/>
          </a:xfrm>
          <a:prstGeom prst="straightConnector1">
            <a:avLst/>
          </a:prstGeom>
          <a:noFill/>
          <a:ln w="9525" cap="flat" cmpd="sng">
            <a:solidFill>
              <a:srgbClr val="FF0000"/>
            </a:solidFill>
            <a:prstDash val="solid"/>
            <a:round/>
            <a:headEnd type="none" w="med" len="med"/>
            <a:tailEnd type="triangle" w="med" len="med"/>
          </a:ln>
        </p:spPr>
      </p:cxnSp>
      <p:cxnSp>
        <p:nvCxnSpPr>
          <p:cNvPr id="353" name="Google Shape;353;p44"/>
          <p:cNvCxnSpPr/>
          <p:nvPr/>
        </p:nvCxnSpPr>
        <p:spPr>
          <a:xfrm rot="10800000" flipH="1">
            <a:off x="5093850" y="1519225"/>
            <a:ext cx="1151700" cy="307800"/>
          </a:xfrm>
          <a:prstGeom prst="straightConnector1">
            <a:avLst/>
          </a:prstGeom>
          <a:noFill/>
          <a:ln w="9525" cap="flat" cmpd="sng">
            <a:solidFill>
              <a:srgbClr val="FF0000"/>
            </a:solidFill>
            <a:prstDash val="solid"/>
            <a:round/>
            <a:headEnd type="none" w="med" len="med"/>
            <a:tailEnd type="triangle" w="med" len="med"/>
          </a:ln>
        </p:spPr>
      </p:cxnSp>
      <p:sp>
        <p:nvSpPr>
          <p:cNvPr id="354" name="Google Shape;354;p44"/>
          <p:cNvSpPr/>
          <p:nvPr/>
        </p:nvSpPr>
        <p:spPr>
          <a:xfrm>
            <a:off x="6900950" y="2475075"/>
            <a:ext cx="1063500" cy="307800"/>
          </a:xfrm>
          <a:prstGeom prst="rect">
            <a:avLst/>
          </a:prstGeom>
          <a:noFill/>
          <a:ln w="1905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4"/>
          <p:cNvSpPr/>
          <p:nvPr/>
        </p:nvSpPr>
        <p:spPr>
          <a:xfrm>
            <a:off x="6245550" y="1370300"/>
            <a:ext cx="551100" cy="220500"/>
          </a:xfrm>
          <a:prstGeom prst="rect">
            <a:avLst/>
          </a:prstGeom>
          <a:noFill/>
          <a:ln w="1905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4"/>
          <p:cNvSpPr/>
          <p:nvPr/>
        </p:nvSpPr>
        <p:spPr>
          <a:xfrm>
            <a:off x="6245550" y="224525"/>
            <a:ext cx="551100" cy="220500"/>
          </a:xfrm>
          <a:prstGeom prst="rect">
            <a:avLst/>
          </a:prstGeom>
          <a:noFill/>
          <a:ln w="1905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Backend: Algorithm (3/5)</a:t>
            </a:r>
            <a:endParaRPr/>
          </a:p>
        </p:txBody>
      </p:sp>
      <p:sp>
        <p:nvSpPr>
          <p:cNvPr id="363" name="Google Shape;363;p45"/>
          <p:cNvSpPr txBox="1">
            <a:spLocks noGrp="1"/>
          </p:cNvSpPr>
          <p:nvPr>
            <p:ph type="body" idx="1"/>
          </p:nvPr>
        </p:nvSpPr>
        <p:spPr>
          <a:xfrm>
            <a:off x="399600" y="1429850"/>
            <a:ext cx="49311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Clr>
                <a:srgbClr val="D9D9D9"/>
              </a:buClr>
              <a:buSzPts val="1800"/>
              <a:buChar char="●"/>
            </a:pPr>
            <a:r>
              <a:rPr lang="zh-TW" b="1" u="sng">
                <a:solidFill>
                  <a:srgbClr val="D9D9D9"/>
                </a:solidFill>
              </a:rPr>
              <a:t>Abstract class</a:t>
            </a:r>
            <a:r>
              <a:rPr lang="zh-TW">
                <a:solidFill>
                  <a:srgbClr val="D9D9D9"/>
                </a:solidFill>
              </a:rPr>
              <a:t> with </a:t>
            </a:r>
            <a:r>
              <a:rPr lang="zh-TW" b="1" u="sng">
                <a:solidFill>
                  <a:srgbClr val="D9D9D9"/>
                </a:solidFill>
              </a:rPr>
              <a:t>run()</a:t>
            </a:r>
            <a:r>
              <a:rPr lang="zh-TW">
                <a:solidFill>
                  <a:srgbClr val="D9D9D9"/>
                </a:solidFill>
              </a:rPr>
              <a:t> method.</a:t>
            </a:r>
            <a:endParaRPr sz="168">
              <a:solidFill>
                <a:srgbClr val="D9D9D9"/>
              </a:solidFill>
            </a:endParaRPr>
          </a:p>
          <a:p>
            <a:pPr marL="457200" lvl="0" indent="-342900" algn="l" rtl="0">
              <a:spcBef>
                <a:spcPts val="0"/>
              </a:spcBef>
              <a:spcAft>
                <a:spcPts val="0"/>
              </a:spcAft>
              <a:buClr>
                <a:srgbClr val="CCCCCC"/>
              </a:buClr>
              <a:buSzPts val="1800"/>
              <a:buChar char="●"/>
            </a:pPr>
            <a:r>
              <a:rPr lang="zh-TW">
                <a:solidFill>
                  <a:srgbClr val="CCCCCC"/>
                </a:solidFill>
              </a:rPr>
              <a:t>Providing its parameter options.</a:t>
            </a:r>
            <a:endParaRPr>
              <a:solidFill>
                <a:srgbClr val="CCCCCC"/>
              </a:solidFill>
            </a:endParaRPr>
          </a:p>
          <a:p>
            <a:pPr marL="457200" lvl="0" indent="-342900" algn="l" rtl="0">
              <a:spcBef>
                <a:spcPts val="0"/>
              </a:spcBef>
              <a:spcAft>
                <a:spcPts val="0"/>
              </a:spcAft>
              <a:buClr>
                <a:srgbClr val="CCCCCC"/>
              </a:buClr>
              <a:buSzPts val="1800"/>
              <a:buChar char="●"/>
            </a:pPr>
            <a:r>
              <a:rPr lang="zh-TW"/>
              <a:t>Most need to </a:t>
            </a:r>
            <a:r>
              <a:rPr lang="zh-TW" b="1" u="sng"/>
              <a:t>preprocess</a:t>
            </a:r>
            <a:r>
              <a:rPr lang="zh-TW"/>
              <a:t> the input data.</a:t>
            </a:r>
            <a:endParaRPr>
              <a:solidFill>
                <a:srgbClr val="CCCCCC"/>
              </a:solidFill>
            </a:endParaRPr>
          </a:p>
          <a:p>
            <a:pPr marL="457200" lvl="0" indent="-342900" algn="l" rtl="0">
              <a:spcBef>
                <a:spcPts val="0"/>
              </a:spcBef>
              <a:spcAft>
                <a:spcPts val="0"/>
              </a:spcAft>
              <a:buClr>
                <a:srgbClr val="CCCCCC"/>
              </a:buClr>
              <a:buSzPts val="1800"/>
              <a:buChar char="●"/>
            </a:pPr>
            <a:r>
              <a:rPr lang="zh-TW">
                <a:solidFill>
                  <a:srgbClr val="CCCCCC"/>
                </a:solidFill>
              </a:rPr>
              <a:t>Responsible for </a:t>
            </a:r>
            <a:r>
              <a:rPr lang="zh-TW" b="1" u="sng">
                <a:solidFill>
                  <a:srgbClr val="CCCCCC"/>
                </a:solidFill>
              </a:rPr>
              <a:t>running the strategy</a:t>
            </a:r>
            <a:r>
              <a:rPr lang="zh-TW">
                <a:solidFill>
                  <a:srgbClr val="CCCCCC"/>
                </a:solidFill>
              </a:rPr>
              <a:t> with selected product and parameters. </a:t>
            </a:r>
            <a:endParaRPr/>
          </a:p>
          <a:p>
            <a:pPr marL="457200" lvl="0" indent="-342900" algn="l" rtl="0">
              <a:spcBef>
                <a:spcPts val="0"/>
              </a:spcBef>
              <a:spcAft>
                <a:spcPts val="0"/>
              </a:spcAft>
              <a:buClr>
                <a:srgbClr val="D9D9D9"/>
              </a:buClr>
              <a:buSzPts val="1800"/>
              <a:buChar char="●"/>
            </a:pPr>
            <a:r>
              <a:rPr lang="zh-TW">
                <a:solidFill>
                  <a:srgbClr val="D9D9D9"/>
                </a:solidFill>
              </a:rPr>
              <a:t>Producing </a:t>
            </a:r>
            <a:r>
              <a:rPr lang="zh-TW" b="1" u="sng">
                <a:solidFill>
                  <a:srgbClr val="D9D9D9"/>
                </a:solidFill>
              </a:rPr>
              <a:t>a list of TradeAction</a:t>
            </a:r>
            <a:r>
              <a:rPr lang="zh-TW">
                <a:solidFill>
                  <a:srgbClr val="D9D9D9"/>
                </a:solidFill>
              </a:rPr>
              <a:t>.</a:t>
            </a:r>
            <a:endParaRPr>
              <a:solidFill>
                <a:srgbClr val="D9D9D9"/>
              </a:solidFill>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364" name="Google Shape;364;p45"/>
          <p:cNvSpPr txBox="1"/>
          <p:nvPr/>
        </p:nvSpPr>
        <p:spPr>
          <a:xfrm>
            <a:off x="6017300" y="1429850"/>
            <a:ext cx="112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65" name="Google Shape;365;p45"/>
          <p:cNvPicPr preferRelativeResize="0"/>
          <p:nvPr/>
        </p:nvPicPr>
        <p:blipFill>
          <a:blip r:embed="rId3">
            <a:alphaModFix/>
          </a:blip>
          <a:stretch>
            <a:fillRect/>
          </a:stretch>
        </p:blipFill>
        <p:spPr>
          <a:xfrm>
            <a:off x="2581400" y="3663396"/>
            <a:ext cx="6209222" cy="1249925"/>
          </a:xfrm>
          <a:prstGeom prst="rect">
            <a:avLst/>
          </a:prstGeom>
          <a:noFill/>
          <a:ln>
            <a:noFill/>
          </a:ln>
          <a:effectLst>
            <a:outerShdw blurRad="57150" dist="19050" dir="5400000" algn="bl" rotWithShape="0">
              <a:srgbClr val="000000">
                <a:alpha val="50000"/>
              </a:srgbClr>
            </a:outerShdw>
          </a:effectLst>
        </p:spPr>
      </p:pic>
      <p:sp>
        <p:nvSpPr>
          <p:cNvPr id="366" name="Google Shape;36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Backend: Algorithm (4/5)</a:t>
            </a:r>
            <a:endParaRPr/>
          </a:p>
        </p:txBody>
      </p:sp>
      <p:sp>
        <p:nvSpPr>
          <p:cNvPr id="372" name="Google Shape;372;p46"/>
          <p:cNvSpPr txBox="1">
            <a:spLocks noGrp="1"/>
          </p:cNvSpPr>
          <p:nvPr>
            <p:ph type="body" idx="1"/>
          </p:nvPr>
        </p:nvSpPr>
        <p:spPr>
          <a:xfrm>
            <a:off x="409275" y="863550"/>
            <a:ext cx="49311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Clr>
                <a:srgbClr val="D9D9D9"/>
              </a:buClr>
              <a:buSzPts val="1800"/>
              <a:buChar char="●"/>
            </a:pPr>
            <a:r>
              <a:rPr lang="zh-TW" b="1" u="sng">
                <a:solidFill>
                  <a:srgbClr val="D9D9D9"/>
                </a:solidFill>
              </a:rPr>
              <a:t>Abstract class</a:t>
            </a:r>
            <a:r>
              <a:rPr lang="zh-TW">
                <a:solidFill>
                  <a:srgbClr val="D9D9D9"/>
                </a:solidFill>
              </a:rPr>
              <a:t> with </a:t>
            </a:r>
            <a:r>
              <a:rPr lang="zh-TW" b="1" u="sng">
                <a:solidFill>
                  <a:srgbClr val="D9D9D9"/>
                </a:solidFill>
              </a:rPr>
              <a:t>run()</a:t>
            </a:r>
            <a:r>
              <a:rPr lang="zh-TW">
                <a:solidFill>
                  <a:srgbClr val="D9D9D9"/>
                </a:solidFill>
              </a:rPr>
              <a:t> method.</a:t>
            </a:r>
            <a:endParaRPr sz="168">
              <a:solidFill>
                <a:srgbClr val="D9D9D9"/>
              </a:solidFill>
            </a:endParaRPr>
          </a:p>
          <a:p>
            <a:pPr marL="457200" lvl="0" indent="-342900" algn="l" rtl="0">
              <a:spcBef>
                <a:spcPts val="0"/>
              </a:spcBef>
              <a:spcAft>
                <a:spcPts val="0"/>
              </a:spcAft>
              <a:buClr>
                <a:srgbClr val="CCCCCC"/>
              </a:buClr>
              <a:buSzPts val="1800"/>
              <a:buChar char="●"/>
            </a:pPr>
            <a:r>
              <a:rPr lang="zh-TW">
                <a:solidFill>
                  <a:srgbClr val="CCCCCC"/>
                </a:solidFill>
              </a:rPr>
              <a:t>Providing its parameter options.</a:t>
            </a:r>
            <a:endParaRPr>
              <a:solidFill>
                <a:srgbClr val="666666"/>
              </a:solidFill>
            </a:endParaRPr>
          </a:p>
          <a:p>
            <a:pPr marL="457200" lvl="0" indent="-342900" algn="l" rtl="0">
              <a:spcBef>
                <a:spcPts val="0"/>
              </a:spcBef>
              <a:spcAft>
                <a:spcPts val="0"/>
              </a:spcAft>
              <a:buClr>
                <a:srgbClr val="D9D9D9"/>
              </a:buClr>
              <a:buSzPts val="1800"/>
              <a:buChar char="●"/>
            </a:pPr>
            <a:r>
              <a:rPr lang="zh-TW">
                <a:solidFill>
                  <a:srgbClr val="D9D9D9"/>
                </a:solidFill>
              </a:rPr>
              <a:t>Most need to </a:t>
            </a:r>
            <a:r>
              <a:rPr lang="zh-TW" b="1" u="sng">
                <a:solidFill>
                  <a:srgbClr val="D9D9D9"/>
                </a:solidFill>
              </a:rPr>
              <a:t>preprocess</a:t>
            </a:r>
            <a:r>
              <a:rPr lang="zh-TW">
                <a:solidFill>
                  <a:srgbClr val="D9D9D9"/>
                </a:solidFill>
              </a:rPr>
              <a:t> the input data.</a:t>
            </a:r>
            <a:endParaRPr>
              <a:solidFill>
                <a:srgbClr val="D9D9D9"/>
              </a:solidFill>
            </a:endParaRPr>
          </a:p>
          <a:p>
            <a:pPr marL="457200" lvl="0" indent="-342900" algn="l" rtl="0">
              <a:spcBef>
                <a:spcPts val="0"/>
              </a:spcBef>
              <a:spcAft>
                <a:spcPts val="0"/>
              </a:spcAft>
              <a:buClr>
                <a:srgbClr val="D9D9D9"/>
              </a:buClr>
              <a:buSzPts val="1800"/>
              <a:buChar char="●"/>
            </a:pPr>
            <a:r>
              <a:rPr lang="zh-TW">
                <a:solidFill>
                  <a:srgbClr val="666666"/>
                </a:solidFill>
              </a:rPr>
              <a:t>Responsible for </a:t>
            </a:r>
            <a:r>
              <a:rPr lang="zh-TW" b="1" u="sng">
                <a:solidFill>
                  <a:srgbClr val="666666"/>
                </a:solidFill>
              </a:rPr>
              <a:t>running the strategy</a:t>
            </a:r>
            <a:r>
              <a:rPr lang="zh-TW">
                <a:solidFill>
                  <a:srgbClr val="666666"/>
                </a:solidFill>
              </a:rPr>
              <a:t> with selected product and parameters. </a:t>
            </a:r>
            <a:endParaRPr>
              <a:solidFill>
                <a:srgbClr val="D9D9D9"/>
              </a:solidFill>
            </a:endParaRPr>
          </a:p>
          <a:p>
            <a:pPr marL="457200" lvl="0" indent="-342900" algn="l" rtl="0">
              <a:spcBef>
                <a:spcPts val="0"/>
              </a:spcBef>
              <a:spcAft>
                <a:spcPts val="0"/>
              </a:spcAft>
              <a:buClr>
                <a:srgbClr val="D9D9D9"/>
              </a:buClr>
              <a:buSzPts val="1800"/>
              <a:buChar char="●"/>
            </a:pPr>
            <a:r>
              <a:rPr lang="zh-TW">
                <a:solidFill>
                  <a:srgbClr val="D9D9D9"/>
                </a:solidFill>
              </a:rPr>
              <a:t>Producing </a:t>
            </a:r>
            <a:r>
              <a:rPr lang="zh-TW" b="1" u="sng">
                <a:solidFill>
                  <a:srgbClr val="D9D9D9"/>
                </a:solidFill>
              </a:rPr>
              <a:t>a list of TradeAction</a:t>
            </a:r>
            <a:r>
              <a:rPr lang="zh-TW">
                <a:solidFill>
                  <a:srgbClr val="D9D9D9"/>
                </a:solidFill>
              </a:rPr>
              <a:t>.</a:t>
            </a:r>
            <a:endParaRPr>
              <a:solidFill>
                <a:srgbClr val="D9D9D9"/>
              </a:solidFill>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373" name="Google Shape;373;p46"/>
          <p:cNvSpPr txBox="1"/>
          <p:nvPr/>
        </p:nvSpPr>
        <p:spPr>
          <a:xfrm>
            <a:off x="6017300" y="1429850"/>
            <a:ext cx="112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74" name="Google Shape;374;p46"/>
          <p:cNvPicPr preferRelativeResize="0"/>
          <p:nvPr/>
        </p:nvPicPr>
        <p:blipFill>
          <a:blip r:embed="rId3">
            <a:alphaModFix/>
          </a:blip>
          <a:stretch>
            <a:fillRect/>
          </a:stretch>
        </p:blipFill>
        <p:spPr>
          <a:xfrm>
            <a:off x="5104825" y="1017725"/>
            <a:ext cx="3798500" cy="1338675"/>
          </a:xfrm>
          <a:prstGeom prst="rect">
            <a:avLst/>
          </a:prstGeom>
          <a:noFill/>
          <a:ln>
            <a:noFill/>
          </a:ln>
          <a:effectLst>
            <a:outerShdw blurRad="57150" dist="19050" dir="5400000" algn="bl" rotWithShape="0">
              <a:srgbClr val="000000">
                <a:alpha val="50000"/>
              </a:srgbClr>
            </a:outerShdw>
          </a:effectLst>
        </p:spPr>
      </p:pic>
      <p:pic>
        <p:nvPicPr>
          <p:cNvPr id="375" name="Google Shape;375;p46"/>
          <p:cNvPicPr preferRelativeResize="0"/>
          <p:nvPr/>
        </p:nvPicPr>
        <p:blipFill>
          <a:blip r:embed="rId4">
            <a:alphaModFix/>
          </a:blip>
          <a:stretch>
            <a:fillRect/>
          </a:stretch>
        </p:blipFill>
        <p:spPr>
          <a:xfrm>
            <a:off x="3619200" y="3066777"/>
            <a:ext cx="5284126" cy="2020149"/>
          </a:xfrm>
          <a:prstGeom prst="rect">
            <a:avLst/>
          </a:prstGeom>
          <a:noFill/>
          <a:ln>
            <a:noFill/>
          </a:ln>
          <a:effectLst>
            <a:outerShdw blurRad="57150" dist="19050" dir="5400000" algn="bl" rotWithShape="0">
              <a:srgbClr val="000000">
                <a:alpha val="50000"/>
              </a:srgbClr>
            </a:outerShdw>
          </a:effectLst>
        </p:spPr>
      </p:pic>
      <p:sp>
        <p:nvSpPr>
          <p:cNvPr id="376" name="Google Shape;376;p46"/>
          <p:cNvSpPr/>
          <p:nvPr/>
        </p:nvSpPr>
        <p:spPr>
          <a:xfrm>
            <a:off x="3872275" y="3325875"/>
            <a:ext cx="970200" cy="218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6"/>
          <p:cNvSpPr txBox="1"/>
          <p:nvPr/>
        </p:nvSpPr>
        <p:spPr>
          <a:xfrm>
            <a:off x="4842475" y="2714825"/>
            <a:ext cx="171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rPr>
              <a:t>concrete class</a:t>
            </a:r>
            <a:endParaRPr>
              <a:solidFill>
                <a:srgbClr val="FF0000"/>
              </a:solidFill>
            </a:endParaRPr>
          </a:p>
        </p:txBody>
      </p:sp>
      <p:sp>
        <p:nvSpPr>
          <p:cNvPr id="378" name="Google Shape;378;p46"/>
          <p:cNvSpPr txBox="1"/>
          <p:nvPr/>
        </p:nvSpPr>
        <p:spPr>
          <a:xfrm>
            <a:off x="6302475" y="663650"/>
            <a:ext cx="171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rPr>
              <a:t>abstract class</a:t>
            </a:r>
            <a:endParaRPr>
              <a:solidFill>
                <a:srgbClr val="FF0000"/>
              </a:solidFill>
            </a:endParaRPr>
          </a:p>
        </p:txBody>
      </p:sp>
      <p:cxnSp>
        <p:nvCxnSpPr>
          <p:cNvPr id="379" name="Google Shape;379;p46"/>
          <p:cNvCxnSpPr/>
          <p:nvPr/>
        </p:nvCxnSpPr>
        <p:spPr>
          <a:xfrm rot="10800000" flipH="1">
            <a:off x="6762025" y="2373225"/>
            <a:ext cx="9900" cy="724800"/>
          </a:xfrm>
          <a:prstGeom prst="straightConnector1">
            <a:avLst/>
          </a:prstGeom>
          <a:noFill/>
          <a:ln w="9525" cap="flat" cmpd="sng">
            <a:solidFill>
              <a:schemeClr val="dk2"/>
            </a:solidFill>
            <a:prstDash val="solid"/>
            <a:round/>
            <a:headEnd type="none" w="med" len="med"/>
            <a:tailEnd type="triangle" w="med" len="med"/>
          </a:ln>
        </p:spPr>
      </p:cxnSp>
      <p:sp>
        <p:nvSpPr>
          <p:cNvPr id="380" name="Google Shape;38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Backend: Algorithm (5/5)</a:t>
            </a:r>
            <a:endParaRPr/>
          </a:p>
        </p:txBody>
      </p:sp>
      <p:sp>
        <p:nvSpPr>
          <p:cNvPr id="386" name="Google Shape;386;p47"/>
          <p:cNvSpPr txBox="1">
            <a:spLocks noGrp="1"/>
          </p:cNvSpPr>
          <p:nvPr>
            <p:ph type="body" idx="1"/>
          </p:nvPr>
        </p:nvSpPr>
        <p:spPr>
          <a:xfrm>
            <a:off x="311700" y="2261300"/>
            <a:ext cx="49311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Clr>
                <a:srgbClr val="CCCCCC"/>
              </a:buClr>
              <a:buSzPts val="1800"/>
              <a:buChar char="●"/>
            </a:pPr>
            <a:r>
              <a:rPr lang="zh-TW" b="1" u="sng">
                <a:solidFill>
                  <a:srgbClr val="CCCCCC"/>
                </a:solidFill>
              </a:rPr>
              <a:t>Abstract class</a:t>
            </a:r>
            <a:r>
              <a:rPr lang="zh-TW">
                <a:solidFill>
                  <a:srgbClr val="CCCCCC"/>
                </a:solidFill>
              </a:rPr>
              <a:t> with </a:t>
            </a:r>
            <a:r>
              <a:rPr lang="zh-TW" b="1" u="sng">
                <a:solidFill>
                  <a:srgbClr val="CCCCCC"/>
                </a:solidFill>
              </a:rPr>
              <a:t>run()</a:t>
            </a:r>
            <a:r>
              <a:rPr lang="zh-TW">
                <a:solidFill>
                  <a:srgbClr val="CCCCCC"/>
                </a:solidFill>
              </a:rPr>
              <a:t> method.</a:t>
            </a:r>
            <a:endParaRPr sz="168">
              <a:solidFill>
                <a:srgbClr val="CCCCCC"/>
              </a:solidFill>
            </a:endParaRPr>
          </a:p>
          <a:p>
            <a:pPr marL="457200" lvl="0" indent="-342900" algn="l" rtl="0">
              <a:spcBef>
                <a:spcPts val="0"/>
              </a:spcBef>
              <a:spcAft>
                <a:spcPts val="0"/>
              </a:spcAft>
              <a:buClr>
                <a:srgbClr val="CCCCCC"/>
              </a:buClr>
              <a:buSzPts val="1800"/>
              <a:buChar char="●"/>
            </a:pPr>
            <a:r>
              <a:rPr lang="zh-TW">
                <a:solidFill>
                  <a:srgbClr val="CCCCCC"/>
                </a:solidFill>
              </a:rPr>
              <a:t>Providing its parameter options.</a:t>
            </a:r>
            <a:endParaRPr>
              <a:solidFill>
                <a:srgbClr val="CCCCCC"/>
              </a:solidFill>
            </a:endParaRPr>
          </a:p>
          <a:p>
            <a:pPr marL="457200" lvl="0" indent="-342900" algn="l" rtl="0">
              <a:spcBef>
                <a:spcPts val="0"/>
              </a:spcBef>
              <a:spcAft>
                <a:spcPts val="0"/>
              </a:spcAft>
              <a:buClr>
                <a:srgbClr val="CCCCCC"/>
              </a:buClr>
              <a:buSzPts val="1800"/>
              <a:buChar char="●"/>
            </a:pPr>
            <a:r>
              <a:rPr lang="zh-TW">
                <a:solidFill>
                  <a:srgbClr val="CCCCCC"/>
                </a:solidFill>
              </a:rPr>
              <a:t>Responsible for </a:t>
            </a:r>
            <a:r>
              <a:rPr lang="zh-TW" b="1" u="sng">
                <a:solidFill>
                  <a:srgbClr val="CCCCCC"/>
                </a:solidFill>
              </a:rPr>
              <a:t>running the strategy</a:t>
            </a:r>
            <a:r>
              <a:rPr lang="zh-TW">
                <a:solidFill>
                  <a:srgbClr val="CCCCCC"/>
                </a:solidFill>
              </a:rPr>
              <a:t> with selected product and parameters. </a:t>
            </a:r>
            <a:endParaRPr>
              <a:solidFill>
                <a:srgbClr val="CCCCCC"/>
              </a:solidFill>
            </a:endParaRPr>
          </a:p>
          <a:p>
            <a:pPr marL="457200" lvl="0" indent="-342900" algn="l" rtl="0">
              <a:spcBef>
                <a:spcPts val="0"/>
              </a:spcBef>
              <a:spcAft>
                <a:spcPts val="0"/>
              </a:spcAft>
              <a:buClr>
                <a:srgbClr val="CCCCCC"/>
              </a:buClr>
              <a:buSzPts val="1800"/>
              <a:buChar char="●"/>
            </a:pPr>
            <a:r>
              <a:rPr lang="zh-TW">
                <a:solidFill>
                  <a:srgbClr val="CCCCCC"/>
                </a:solidFill>
              </a:rPr>
              <a:t>Most need to </a:t>
            </a:r>
            <a:r>
              <a:rPr lang="zh-TW" b="1" u="sng">
                <a:solidFill>
                  <a:srgbClr val="CCCCCC"/>
                </a:solidFill>
              </a:rPr>
              <a:t>preprocess</a:t>
            </a:r>
            <a:r>
              <a:rPr lang="zh-TW">
                <a:solidFill>
                  <a:srgbClr val="CCCCCC"/>
                </a:solidFill>
              </a:rPr>
              <a:t> the input data.</a:t>
            </a:r>
            <a:endParaRPr>
              <a:solidFill>
                <a:srgbClr val="CCCCCC"/>
              </a:solidFill>
            </a:endParaRPr>
          </a:p>
          <a:p>
            <a:pPr marL="457200" lvl="0" indent="-342900" algn="l" rtl="0">
              <a:spcBef>
                <a:spcPts val="0"/>
              </a:spcBef>
              <a:spcAft>
                <a:spcPts val="0"/>
              </a:spcAft>
              <a:buSzPts val="1800"/>
              <a:buChar char="●"/>
            </a:pPr>
            <a:r>
              <a:rPr lang="zh-TW"/>
              <a:t>Producing </a:t>
            </a:r>
            <a:r>
              <a:rPr lang="zh-TW" b="1" u="sng"/>
              <a:t>a list of TradeActions</a:t>
            </a:r>
            <a:r>
              <a:rPr lang="zh-TW"/>
              <a:t>.</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387" name="Google Shape;387;p47"/>
          <p:cNvSpPr txBox="1"/>
          <p:nvPr/>
        </p:nvSpPr>
        <p:spPr>
          <a:xfrm>
            <a:off x="6017300" y="1429850"/>
            <a:ext cx="112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88" name="Google Shape;388;p47"/>
          <p:cNvPicPr preferRelativeResize="0"/>
          <p:nvPr/>
        </p:nvPicPr>
        <p:blipFill>
          <a:blip r:embed="rId3">
            <a:alphaModFix/>
          </a:blip>
          <a:stretch>
            <a:fillRect/>
          </a:stretch>
        </p:blipFill>
        <p:spPr>
          <a:xfrm>
            <a:off x="3702925" y="1194847"/>
            <a:ext cx="4986676" cy="1376902"/>
          </a:xfrm>
          <a:prstGeom prst="rect">
            <a:avLst/>
          </a:prstGeom>
          <a:noFill/>
          <a:ln>
            <a:noFill/>
          </a:ln>
          <a:effectLst>
            <a:outerShdw blurRad="57150" dist="19050" dir="5400000" algn="bl" rotWithShape="0">
              <a:srgbClr val="000000">
                <a:alpha val="50000"/>
              </a:srgbClr>
            </a:outerShdw>
          </a:effectLst>
        </p:spPr>
      </p:pic>
      <p:sp>
        <p:nvSpPr>
          <p:cNvPr id="389" name="Google Shape;389;p47"/>
          <p:cNvSpPr/>
          <p:nvPr/>
        </p:nvSpPr>
        <p:spPr>
          <a:xfrm>
            <a:off x="4002650" y="2243025"/>
            <a:ext cx="4486200" cy="251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0" name="Google Shape;390;p47"/>
          <p:cNvPicPr preferRelativeResize="0"/>
          <p:nvPr/>
        </p:nvPicPr>
        <p:blipFill>
          <a:blip r:embed="rId4">
            <a:alphaModFix/>
          </a:blip>
          <a:stretch>
            <a:fillRect/>
          </a:stretch>
        </p:blipFill>
        <p:spPr>
          <a:xfrm>
            <a:off x="7405097" y="2748877"/>
            <a:ext cx="1284500" cy="2136475"/>
          </a:xfrm>
          <a:prstGeom prst="rect">
            <a:avLst/>
          </a:prstGeom>
          <a:noFill/>
          <a:ln>
            <a:noFill/>
          </a:ln>
          <a:effectLst>
            <a:outerShdw blurRad="57150" dist="19050" dir="5400000" algn="bl" rotWithShape="0">
              <a:srgbClr val="000000">
                <a:alpha val="50000"/>
              </a:srgbClr>
            </a:outerShdw>
          </a:effectLst>
        </p:spPr>
      </p:pic>
      <p:sp>
        <p:nvSpPr>
          <p:cNvPr id="391" name="Google Shape;391;p47"/>
          <p:cNvSpPr/>
          <p:nvPr/>
        </p:nvSpPr>
        <p:spPr>
          <a:xfrm>
            <a:off x="7637900" y="4041325"/>
            <a:ext cx="851100" cy="843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8"/>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Backend: Calculator</a:t>
            </a:r>
            <a:endParaRPr sz="2000"/>
          </a:p>
        </p:txBody>
      </p:sp>
      <p:sp>
        <p:nvSpPr>
          <p:cNvPr id="398" name="Google Shape;398;p48"/>
          <p:cNvSpPr txBox="1"/>
          <p:nvPr/>
        </p:nvSpPr>
        <p:spPr>
          <a:xfrm>
            <a:off x="386675" y="1073200"/>
            <a:ext cx="80814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zh-TW"/>
              <a:t>Responsible for turning “trade actions” into statistical results</a:t>
            </a:r>
            <a:endParaRPr/>
          </a:p>
          <a:p>
            <a:pPr marL="457200" lvl="0" indent="-317500" algn="l" rtl="0">
              <a:spcBef>
                <a:spcPts val="0"/>
              </a:spcBef>
              <a:spcAft>
                <a:spcPts val="0"/>
              </a:spcAft>
              <a:buSzPts val="1400"/>
              <a:buChar char="●"/>
            </a:pPr>
            <a:r>
              <a:rPr lang="zh-TW"/>
              <a:t>General steps:</a:t>
            </a:r>
            <a:endParaRPr/>
          </a:p>
          <a:p>
            <a:pPr marL="914400" lvl="1" indent="-317500" algn="l" rtl="0">
              <a:spcBef>
                <a:spcPts val="0"/>
              </a:spcBef>
              <a:spcAft>
                <a:spcPts val="0"/>
              </a:spcAft>
              <a:buSzPts val="1400"/>
              <a:buChar char="○"/>
            </a:pPr>
            <a:r>
              <a:rPr lang="zh-TW"/>
              <a:t>using FIFO method to map TradeActions into TradeResults</a:t>
            </a:r>
            <a:endParaRPr/>
          </a:p>
          <a:p>
            <a:pPr marL="914400" lvl="1" indent="-317500" algn="l" rtl="0">
              <a:spcBef>
                <a:spcPts val="0"/>
              </a:spcBef>
              <a:spcAft>
                <a:spcPts val="0"/>
              </a:spcAft>
              <a:buSzPts val="1400"/>
              <a:buChar char="○"/>
            </a:pPr>
            <a:r>
              <a:rPr lang="zh-TW"/>
              <a:t>using TradeResults to calculate statistics such as: mean, std, win rate, etc. </a:t>
            </a:r>
            <a:endParaRPr/>
          </a:p>
          <a:p>
            <a:pPr marL="457200" lvl="0" indent="-317500" algn="l" rtl="0">
              <a:spcBef>
                <a:spcPts val="0"/>
              </a:spcBef>
              <a:spcAft>
                <a:spcPts val="0"/>
              </a:spcAft>
              <a:buSzPts val="1400"/>
              <a:buChar char="●"/>
            </a:pPr>
            <a:r>
              <a:rPr lang="zh-TW"/>
              <a:t>Take consideration of:</a:t>
            </a:r>
            <a:endParaRPr/>
          </a:p>
          <a:p>
            <a:pPr marL="914400" lvl="1" indent="-317500" algn="l" rtl="0">
              <a:spcBef>
                <a:spcPts val="0"/>
              </a:spcBef>
              <a:spcAft>
                <a:spcPts val="0"/>
              </a:spcAft>
              <a:buSzPts val="1400"/>
              <a:buChar char="○"/>
            </a:pPr>
            <a:r>
              <a:rPr lang="zh-TW"/>
              <a:t>slippage</a:t>
            </a:r>
            <a:endParaRPr/>
          </a:p>
          <a:p>
            <a:pPr marL="914400" lvl="1" indent="-317500" algn="l" rtl="0">
              <a:spcBef>
                <a:spcPts val="0"/>
              </a:spcBef>
              <a:spcAft>
                <a:spcPts val="0"/>
              </a:spcAft>
              <a:buSzPts val="1400"/>
              <a:buChar char="○"/>
            </a:pPr>
            <a:r>
              <a:rPr lang="zh-TW"/>
              <a:t>exchange rate of different products traded</a:t>
            </a:r>
            <a:endParaRPr/>
          </a:p>
        </p:txBody>
      </p:sp>
      <p:pic>
        <p:nvPicPr>
          <p:cNvPr id="399" name="Google Shape;399;p48"/>
          <p:cNvPicPr preferRelativeResize="0"/>
          <p:nvPr/>
        </p:nvPicPr>
        <p:blipFill>
          <a:blip r:embed="rId3">
            <a:alphaModFix/>
          </a:blip>
          <a:stretch>
            <a:fillRect/>
          </a:stretch>
        </p:blipFill>
        <p:spPr>
          <a:xfrm>
            <a:off x="1156038" y="2815575"/>
            <a:ext cx="6542676" cy="2072300"/>
          </a:xfrm>
          <a:prstGeom prst="rect">
            <a:avLst/>
          </a:prstGeom>
          <a:noFill/>
          <a:ln>
            <a:noFill/>
          </a:ln>
        </p:spPr>
      </p:pic>
      <p:grpSp>
        <p:nvGrpSpPr>
          <p:cNvPr id="400" name="Google Shape;400;p48"/>
          <p:cNvGrpSpPr/>
          <p:nvPr/>
        </p:nvGrpSpPr>
        <p:grpSpPr>
          <a:xfrm>
            <a:off x="6384700" y="195650"/>
            <a:ext cx="2027100" cy="400200"/>
            <a:chOff x="6384700" y="195650"/>
            <a:chExt cx="2027100" cy="400200"/>
          </a:xfrm>
        </p:grpSpPr>
        <p:sp>
          <p:nvSpPr>
            <p:cNvPr id="401" name="Google Shape;401;p48"/>
            <p:cNvSpPr txBox="1"/>
            <p:nvPr/>
          </p:nvSpPr>
          <p:spPr>
            <a:xfrm>
              <a:off x="6384700" y="195650"/>
              <a:ext cx="20271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汪宸宇</a:t>
              </a:r>
              <a:endParaRPr/>
            </a:p>
          </p:txBody>
        </p:sp>
        <p:sp>
          <p:nvSpPr>
            <p:cNvPr id="402" name="Google Shape;402;p48"/>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Backend: DataFileManager</a:t>
            </a:r>
            <a:endParaRPr sz="2000"/>
          </a:p>
        </p:txBody>
      </p:sp>
      <p:sp>
        <p:nvSpPr>
          <p:cNvPr id="409" name="Google Shape;409;p49"/>
          <p:cNvSpPr txBox="1"/>
          <p:nvPr/>
        </p:nvSpPr>
        <p:spPr>
          <a:xfrm>
            <a:off x="459050" y="1225800"/>
            <a:ext cx="45549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zh-TW"/>
              <a:t>Responsible for writing files to backend folder, and providing file access</a:t>
            </a:r>
            <a:endParaRPr/>
          </a:p>
          <a:p>
            <a:pPr marL="457200" lvl="0" indent="-317500" algn="l" rtl="0">
              <a:spcBef>
                <a:spcPts val="0"/>
              </a:spcBef>
              <a:spcAft>
                <a:spcPts val="0"/>
              </a:spcAft>
              <a:buSzPts val="1400"/>
              <a:buChar char="●"/>
            </a:pPr>
            <a:r>
              <a:rPr lang="zh-TW"/>
              <a:t>Similar to a DAO class, but using json files to store data for now</a:t>
            </a:r>
            <a:endParaRPr/>
          </a:p>
          <a:p>
            <a:pPr marL="457200" lvl="0" indent="-317500" algn="l" rtl="0">
              <a:spcBef>
                <a:spcPts val="0"/>
              </a:spcBef>
              <a:spcAft>
                <a:spcPts val="0"/>
              </a:spcAft>
              <a:buSzPts val="1400"/>
              <a:buChar char="●"/>
            </a:pPr>
            <a:r>
              <a:rPr lang="zh-TW"/>
              <a:t>Current files to write:</a:t>
            </a:r>
            <a:endParaRPr/>
          </a:p>
          <a:p>
            <a:pPr marL="914400" lvl="1" indent="-317500" algn="l" rtl="0">
              <a:spcBef>
                <a:spcPts val="0"/>
              </a:spcBef>
              <a:spcAft>
                <a:spcPts val="0"/>
              </a:spcAft>
              <a:buSzPts val="1400"/>
              <a:buChar char="○"/>
            </a:pPr>
            <a:r>
              <a:rPr lang="zh-TW"/>
              <a:t>Algorithm files</a:t>
            </a:r>
            <a:endParaRPr/>
          </a:p>
          <a:p>
            <a:pPr marL="914400" lvl="1" indent="-317500" algn="l" rtl="0">
              <a:spcBef>
                <a:spcPts val="0"/>
              </a:spcBef>
              <a:spcAft>
                <a:spcPts val="0"/>
              </a:spcAft>
              <a:buSzPts val="1400"/>
              <a:buChar char="○"/>
            </a:pPr>
            <a:r>
              <a:rPr lang="zh-TW"/>
              <a:t>Report files</a:t>
            </a:r>
            <a:endParaRPr/>
          </a:p>
          <a:p>
            <a:pPr marL="457200" lvl="0" indent="-317500" algn="l" rtl="0">
              <a:spcBef>
                <a:spcPts val="0"/>
              </a:spcBef>
              <a:spcAft>
                <a:spcPts val="0"/>
              </a:spcAft>
              <a:buSzPts val="1400"/>
              <a:buChar char="●"/>
            </a:pPr>
            <a:r>
              <a:rPr lang="zh-TW"/>
              <a:t>Current json data to maintain:</a:t>
            </a:r>
            <a:endParaRPr/>
          </a:p>
          <a:p>
            <a:pPr marL="914400" lvl="1" indent="-317500" algn="l" rtl="0">
              <a:spcBef>
                <a:spcPts val="0"/>
              </a:spcBef>
              <a:spcAft>
                <a:spcPts val="0"/>
              </a:spcAft>
              <a:buSzPts val="1400"/>
              <a:buChar char="○"/>
            </a:pPr>
            <a:r>
              <a:rPr lang="zh-TW"/>
              <a:t>Algo Info</a:t>
            </a:r>
            <a:endParaRPr/>
          </a:p>
          <a:p>
            <a:pPr marL="914400" lvl="1" indent="-317500" algn="l" rtl="0">
              <a:spcBef>
                <a:spcPts val="0"/>
              </a:spcBef>
              <a:spcAft>
                <a:spcPts val="0"/>
              </a:spcAft>
              <a:buSzPts val="1400"/>
              <a:buChar char="○"/>
            </a:pPr>
            <a:r>
              <a:rPr lang="zh-TW"/>
              <a:t>Report Info</a:t>
            </a:r>
            <a:endParaRPr/>
          </a:p>
          <a:p>
            <a:pPr marL="914400" lvl="1" indent="-317500" algn="l" rtl="0">
              <a:spcBef>
                <a:spcPts val="0"/>
              </a:spcBef>
              <a:spcAft>
                <a:spcPts val="0"/>
              </a:spcAft>
              <a:buSzPts val="1400"/>
              <a:buChar char="○"/>
            </a:pPr>
            <a:r>
              <a:rPr lang="zh-TW"/>
              <a:t>Product Info</a:t>
            </a:r>
            <a:endParaRPr/>
          </a:p>
          <a:p>
            <a:pPr marL="457200" lvl="0" indent="-317500" algn="l" rtl="0">
              <a:spcBef>
                <a:spcPts val="0"/>
              </a:spcBef>
              <a:spcAft>
                <a:spcPts val="0"/>
              </a:spcAft>
              <a:buSzPts val="1400"/>
              <a:buChar char="●"/>
            </a:pPr>
            <a:r>
              <a:rPr lang="zh-TW"/>
              <a:t>Made as singleton to ensure json data’s consistency</a:t>
            </a:r>
            <a:endParaRPr/>
          </a:p>
        </p:txBody>
      </p:sp>
      <p:pic>
        <p:nvPicPr>
          <p:cNvPr id="410" name="Google Shape;410;p49"/>
          <p:cNvPicPr preferRelativeResize="0"/>
          <p:nvPr/>
        </p:nvPicPr>
        <p:blipFill>
          <a:blip r:embed="rId3">
            <a:alphaModFix/>
          </a:blip>
          <a:stretch>
            <a:fillRect/>
          </a:stretch>
        </p:blipFill>
        <p:spPr>
          <a:xfrm>
            <a:off x="5237188" y="1073188"/>
            <a:ext cx="3686175" cy="3762375"/>
          </a:xfrm>
          <a:prstGeom prst="rect">
            <a:avLst/>
          </a:prstGeom>
          <a:noFill/>
          <a:ln>
            <a:noFill/>
          </a:ln>
        </p:spPr>
      </p:pic>
      <p:cxnSp>
        <p:nvCxnSpPr>
          <p:cNvPr id="411" name="Google Shape;411;p49"/>
          <p:cNvCxnSpPr/>
          <p:nvPr/>
        </p:nvCxnSpPr>
        <p:spPr>
          <a:xfrm>
            <a:off x="6609675" y="747125"/>
            <a:ext cx="0" cy="331200"/>
          </a:xfrm>
          <a:prstGeom prst="straightConnector1">
            <a:avLst/>
          </a:prstGeom>
          <a:noFill/>
          <a:ln w="9525" cap="flat" cmpd="sng">
            <a:solidFill>
              <a:schemeClr val="dk2"/>
            </a:solidFill>
            <a:prstDash val="dash"/>
            <a:round/>
            <a:headEnd type="none" w="med" len="med"/>
            <a:tailEnd type="none" w="med" len="med"/>
          </a:ln>
        </p:spPr>
      </p:cxnSp>
      <p:cxnSp>
        <p:nvCxnSpPr>
          <p:cNvPr id="412" name="Google Shape;412;p49"/>
          <p:cNvCxnSpPr/>
          <p:nvPr/>
        </p:nvCxnSpPr>
        <p:spPr>
          <a:xfrm>
            <a:off x="7362775" y="747125"/>
            <a:ext cx="0" cy="331200"/>
          </a:xfrm>
          <a:prstGeom prst="straightConnector1">
            <a:avLst/>
          </a:prstGeom>
          <a:noFill/>
          <a:ln w="9525" cap="flat" cmpd="sng">
            <a:solidFill>
              <a:schemeClr val="dk2"/>
            </a:solidFill>
            <a:prstDash val="dash"/>
            <a:round/>
            <a:headEnd type="stealth" w="med" len="med"/>
            <a:tailEnd type="none" w="med" len="med"/>
          </a:ln>
        </p:spPr>
      </p:cxnSp>
      <p:sp>
        <p:nvSpPr>
          <p:cNvPr id="413" name="Google Shape;413;p49"/>
          <p:cNvSpPr/>
          <p:nvPr/>
        </p:nvSpPr>
        <p:spPr>
          <a:xfrm>
            <a:off x="6299850" y="428000"/>
            <a:ext cx="1445400" cy="33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100"/>
              <a:t>(Frontend) FileManager</a:t>
            </a:r>
            <a:endParaRPr sz="1100"/>
          </a:p>
        </p:txBody>
      </p:sp>
      <p:pic>
        <p:nvPicPr>
          <p:cNvPr id="414" name="Google Shape;414;p49"/>
          <p:cNvPicPr preferRelativeResize="0"/>
          <p:nvPr/>
        </p:nvPicPr>
        <p:blipFill rotWithShape="1">
          <a:blip r:embed="rId4">
            <a:alphaModFix/>
          </a:blip>
          <a:srcRect l="80078" t="55372" r="8549" b="32721"/>
          <a:stretch/>
        </p:blipFill>
        <p:spPr>
          <a:xfrm>
            <a:off x="7178625" y="3703725"/>
            <a:ext cx="1041401" cy="1131851"/>
          </a:xfrm>
          <a:prstGeom prst="rect">
            <a:avLst/>
          </a:prstGeom>
          <a:noFill/>
          <a:ln>
            <a:noFill/>
          </a:ln>
        </p:spPr>
      </p:pic>
      <p:sp>
        <p:nvSpPr>
          <p:cNvPr id="415" name="Google Shape;415;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Clr>
                <a:schemeClr val="dk1"/>
              </a:buClr>
              <a:buSzPct val="55000"/>
              <a:buFont typeface="Arial"/>
              <a:buNone/>
            </a:pPr>
            <a:r>
              <a:rPr lang="zh-TW" sz="2000"/>
              <a:t>Backend: ParameterParser (1/4)</a:t>
            </a:r>
            <a:endParaRPr/>
          </a:p>
        </p:txBody>
      </p:sp>
      <p:sp>
        <p:nvSpPr>
          <p:cNvPr id="421" name="Google Shape;421;p50"/>
          <p:cNvSpPr txBox="1">
            <a:spLocks noGrp="1"/>
          </p:cNvSpPr>
          <p:nvPr>
            <p:ph type="body" idx="1"/>
          </p:nvPr>
        </p:nvSpPr>
        <p:spPr>
          <a:xfrm>
            <a:off x="311700" y="1152475"/>
            <a:ext cx="46134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SzPts val="1800"/>
              <a:buChar char="●"/>
            </a:pPr>
            <a:r>
              <a:rPr lang="zh-TW"/>
              <a:t>Provides three static functions related to parameter processing</a:t>
            </a:r>
            <a:endParaRPr/>
          </a:p>
          <a:p>
            <a:pPr marL="457200" lvl="0" indent="-342900" algn="l" rtl="0">
              <a:spcBef>
                <a:spcPts val="0"/>
              </a:spcBef>
              <a:spcAft>
                <a:spcPts val="0"/>
              </a:spcAft>
              <a:buSzPts val="1800"/>
              <a:buChar char="●"/>
            </a:pPr>
            <a:r>
              <a:rPr lang="zh-TW"/>
              <a:t>Creates Parameters used by AlgorithmTester and Algorithms</a:t>
            </a:r>
            <a:endParaRPr/>
          </a:p>
          <a:p>
            <a:pPr marL="457200" lvl="0" indent="-342900" algn="l" rtl="0">
              <a:spcBef>
                <a:spcPts val="0"/>
              </a:spcBef>
              <a:spcAft>
                <a:spcPts val="0"/>
              </a:spcAft>
              <a:buSzPts val="1800"/>
              <a:buChar char="●"/>
            </a:pPr>
            <a:r>
              <a:rPr lang="zh-TW"/>
              <a:t>Parameter consists of three attributes: name, type, and value</a:t>
            </a:r>
            <a:endParaRPr/>
          </a:p>
          <a:p>
            <a:pPr marL="914400" lvl="1" indent="-317500" algn="l" rtl="0">
              <a:spcBef>
                <a:spcPts val="0"/>
              </a:spcBef>
              <a:spcAft>
                <a:spcPts val="0"/>
              </a:spcAft>
              <a:buSzPts val="1400"/>
              <a:buChar char="○"/>
            </a:pPr>
            <a:r>
              <a:rPr lang="zh-TW"/>
              <a:t>name: title of the parameter</a:t>
            </a:r>
            <a:endParaRPr/>
          </a:p>
          <a:p>
            <a:pPr marL="914400" lvl="1" indent="-317500" algn="l" rtl="0">
              <a:spcBef>
                <a:spcPts val="0"/>
              </a:spcBef>
              <a:spcAft>
                <a:spcPts val="0"/>
              </a:spcAft>
              <a:buSzPts val="1400"/>
              <a:buChar char="○"/>
            </a:pPr>
            <a:r>
              <a:rPr lang="zh-TW"/>
              <a:t>type: categorical or numerical</a:t>
            </a:r>
            <a:endParaRPr/>
          </a:p>
          <a:p>
            <a:pPr marL="914400" lvl="1" indent="-317500" algn="l" rtl="0">
              <a:spcBef>
                <a:spcPts val="0"/>
              </a:spcBef>
              <a:spcAft>
                <a:spcPts val="0"/>
              </a:spcAft>
              <a:buSzPts val="1400"/>
              <a:buChar char="○"/>
            </a:pPr>
            <a:r>
              <a:rPr lang="zh-TW"/>
              <a:t>value: dynamic type (e.g. List, float)</a:t>
            </a:r>
            <a:endParaRPr/>
          </a:p>
          <a:p>
            <a:pPr marL="457200" lvl="0" indent="0" algn="l" rtl="0">
              <a:spcBef>
                <a:spcPts val="1200"/>
              </a:spcBef>
              <a:spcAft>
                <a:spcPts val="1200"/>
              </a:spcAft>
              <a:buNone/>
            </a:pPr>
            <a:endParaRPr/>
          </a:p>
        </p:txBody>
      </p:sp>
      <p:pic>
        <p:nvPicPr>
          <p:cNvPr id="422" name="Google Shape;422;p50"/>
          <p:cNvPicPr preferRelativeResize="0"/>
          <p:nvPr/>
        </p:nvPicPr>
        <p:blipFill>
          <a:blip r:embed="rId3">
            <a:alphaModFix/>
          </a:blip>
          <a:stretch>
            <a:fillRect/>
          </a:stretch>
        </p:blipFill>
        <p:spPr>
          <a:xfrm>
            <a:off x="5291775" y="1523624"/>
            <a:ext cx="3052125" cy="3045251"/>
          </a:xfrm>
          <a:prstGeom prst="rect">
            <a:avLst/>
          </a:prstGeom>
          <a:noFill/>
          <a:ln>
            <a:noFill/>
          </a:ln>
        </p:spPr>
      </p:pic>
      <p:sp>
        <p:nvSpPr>
          <p:cNvPr id="423" name="Google Shape;423;p50"/>
          <p:cNvSpPr/>
          <p:nvPr/>
        </p:nvSpPr>
        <p:spPr>
          <a:xfrm>
            <a:off x="5291775" y="1523625"/>
            <a:ext cx="1943400" cy="659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0"/>
          <p:cNvSpPr/>
          <p:nvPr/>
        </p:nvSpPr>
        <p:spPr>
          <a:xfrm>
            <a:off x="7600950" y="2677025"/>
            <a:ext cx="695100" cy="659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50"/>
          <p:cNvGrpSpPr/>
          <p:nvPr/>
        </p:nvGrpSpPr>
        <p:grpSpPr>
          <a:xfrm>
            <a:off x="6384700" y="195650"/>
            <a:ext cx="1943400" cy="400200"/>
            <a:chOff x="6384700" y="195650"/>
            <a:chExt cx="1943400" cy="400200"/>
          </a:xfrm>
        </p:grpSpPr>
        <p:sp>
          <p:nvSpPr>
            <p:cNvPr id="426" name="Google Shape;426;p50"/>
            <p:cNvSpPr txBox="1"/>
            <p:nvPr/>
          </p:nvSpPr>
          <p:spPr>
            <a:xfrm>
              <a:off x="6384700" y="195650"/>
              <a:ext cx="19434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李辰暘</a:t>
              </a:r>
              <a:endParaRPr/>
            </a:p>
          </p:txBody>
        </p:sp>
        <p:sp>
          <p:nvSpPr>
            <p:cNvPr id="427" name="Google Shape;427;p50"/>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Clr>
                <a:schemeClr val="dk1"/>
              </a:buClr>
              <a:buSzPct val="55000"/>
              <a:buFont typeface="Arial"/>
              <a:buNone/>
            </a:pPr>
            <a:r>
              <a:rPr lang="zh-TW" sz="2000"/>
              <a:t>Backend: ParameterParser (2/4)</a:t>
            </a:r>
            <a:endParaRPr sz="2000"/>
          </a:p>
          <a:p>
            <a:pPr marL="0" lvl="0" indent="0" algn="l" rtl="0">
              <a:spcBef>
                <a:spcPts val="0"/>
              </a:spcBef>
              <a:spcAft>
                <a:spcPts val="0"/>
              </a:spcAft>
              <a:buClr>
                <a:schemeClr val="dk1"/>
              </a:buClr>
              <a:buSzPct val="70714"/>
              <a:buFont typeface="Arial"/>
              <a:buNone/>
            </a:pPr>
            <a:r>
              <a:rPr lang="zh-TW" sz="1555"/>
              <a:t>Function #1:parameter_format_parse(filepath: str): List[dict]</a:t>
            </a:r>
            <a:endParaRPr sz="2355"/>
          </a:p>
        </p:txBody>
      </p:sp>
      <p:sp>
        <p:nvSpPr>
          <p:cNvPr id="434" name="Google Shape;434;p51"/>
          <p:cNvSpPr txBox="1">
            <a:spLocks noGrp="1"/>
          </p:cNvSpPr>
          <p:nvPr>
            <p:ph type="body" idx="1"/>
          </p:nvPr>
        </p:nvSpPr>
        <p:spPr>
          <a:xfrm>
            <a:off x="311700" y="1374075"/>
            <a:ext cx="4613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SzPts val="1800"/>
              <a:buChar char="●"/>
            </a:pPr>
            <a:r>
              <a:rPr lang="zh-TW"/>
              <a:t>Extracts parameter format from the source code of an algorithm</a:t>
            </a:r>
            <a:endParaRPr/>
          </a:p>
          <a:p>
            <a:pPr marL="457200" lvl="0" indent="-342900" algn="l" rtl="0">
              <a:spcBef>
                <a:spcPts val="0"/>
              </a:spcBef>
              <a:spcAft>
                <a:spcPts val="0"/>
              </a:spcAft>
              <a:buSzPts val="1800"/>
              <a:buChar char="●"/>
            </a:pPr>
            <a:r>
              <a:rPr lang="zh-TW"/>
              <a:t>The parameter format later will be shown for the user (right figure)</a:t>
            </a:r>
            <a:endParaRPr/>
          </a:p>
        </p:txBody>
      </p:sp>
      <p:pic>
        <p:nvPicPr>
          <p:cNvPr id="435" name="Google Shape;435;p51"/>
          <p:cNvPicPr preferRelativeResize="0"/>
          <p:nvPr/>
        </p:nvPicPr>
        <p:blipFill>
          <a:blip r:embed="rId3">
            <a:alphaModFix/>
          </a:blip>
          <a:stretch>
            <a:fillRect/>
          </a:stretch>
        </p:blipFill>
        <p:spPr>
          <a:xfrm>
            <a:off x="5901049" y="562575"/>
            <a:ext cx="2671875" cy="4227899"/>
          </a:xfrm>
          <a:prstGeom prst="rect">
            <a:avLst/>
          </a:prstGeom>
          <a:noFill/>
          <a:ln>
            <a:noFill/>
          </a:ln>
        </p:spPr>
      </p:pic>
      <p:sp>
        <p:nvSpPr>
          <p:cNvPr id="436" name="Google Shape;436;p51"/>
          <p:cNvSpPr/>
          <p:nvPr/>
        </p:nvSpPr>
        <p:spPr>
          <a:xfrm>
            <a:off x="5970538" y="3180975"/>
            <a:ext cx="2532900" cy="638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7" name="Google Shape;437;p51"/>
          <p:cNvPicPr preferRelativeResize="0"/>
          <p:nvPr/>
        </p:nvPicPr>
        <p:blipFill>
          <a:blip r:embed="rId4">
            <a:alphaModFix/>
          </a:blip>
          <a:stretch>
            <a:fillRect/>
          </a:stretch>
        </p:blipFill>
        <p:spPr>
          <a:xfrm>
            <a:off x="204025" y="3979378"/>
            <a:ext cx="5498576" cy="811100"/>
          </a:xfrm>
          <a:prstGeom prst="rect">
            <a:avLst/>
          </a:prstGeom>
          <a:noFill/>
          <a:ln>
            <a:noFill/>
          </a:ln>
          <a:effectLst>
            <a:outerShdw blurRad="57150" dist="19050" dir="5400000" algn="bl" rotWithShape="0">
              <a:srgbClr val="000000">
                <a:alpha val="50000"/>
              </a:srgbClr>
            </a:outerShdw>
          </a:effectLst>
        </p:spPr>
      </p:pic>
      <p:sp>
        <p:nvSpPr>
          <p:cNvPr id="438" name="Google Shape;438;p51"/>
          <p:cNvSpPr/>
          <p:nvPr/>
        </p:nvSpPr>
        <p:spPr>
          <a:xfrm>
            <a:off x="5970544" y="2252550"/>
            <a:ext cx="1378800" cy="24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90250" y="5263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PEP</a:t>
            </a:r>
            <a:endParaRPr/>
          </a:p>
        </p:txBody>
      </p:sp>
      <p:sp>
        <p:nvSpPr>
          <p:cNvPr id="80" name="Google Shape;8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Clr>
                <a:schemeClr val="dk1"/>
              </a:buClr>
              <a:buSzPct val="55000"/>
              <a:buFont typeface="Arial"/>
              <a:buNone/>
            </a:pPr>
            <a:r>
              <a:rPr lang="zh-TW" sz="2000"/>
              <a:t>Backend: ParameterParser (3/4)</a:t>
            </a:r>
            <a:endParaRPr sz="2000"/>
          </a:p>
          <a:p>
            <a:pPr marL="0" lvl="0" indent="0" algn="l" rtl="0">
              <a:spcBef>
                <a:spcPts val="0"/>
              </a:spcBef>
              <a:spcAft>
                <a:spcPts val="0"/>
              </a:spcAft>
              <a:buClr>
                <a:schemeClr val="dk1"/>
              </a:buClr>
              <a:buSzPct val="70714"/>
              <a:buFont typeface="Arial"/>
              <a:buNone/>
            </a:pPr>
            <a:r>
              <a:rPr lang="zh-TW" sz="1555"/>
              <a:t>Function #2: single_parameters_parse(dict): List[Parameter]</a:t>
            </a:r>
            <a:endParaRPr sz="2355"/>
          </a:p>
        </p:txBody>
      </p:sp>
      <p:sp>
        <p:nvSpPr>
          <p:cNvPr id="445" name="Google Shape;445;p52"/>
          <p:cNvSpPr txBox="1">
            <a:spLocks noGrp="1"/>
          </p:cNvSpPr>
          <p:nvPr>
            <p:ph type="body" idx="1"/>
          </p:nvPr>
        </p:nvSpPr>
        <p:spPr>
          <a:xfrm>
            <a:off x="311700" y="1152475"/>
            <a:ext cx="5208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SzPts val="1800"/>
              <a:buChar char="●"/>
            </a:pPr>
            <a:r>
              <a:rPr lang="zh-TW"/>
              <a:t>Given the input sent from the front end, convert the selected parameters into Parameter objects</a:t>
            </a:r>
            <a:endParaRPr/>
          </a:p>
          <a:p>
            <a:pPr marL="457200" lvl="0" indent="-342900" algn="l" rtl="0">
              <a:spcBef>
                <a:spcPts val="0"/>
              </a:spcBef>
              <a:spcAft>
                <a:spcPts val="0"/>
              </a:spcAft>
              <a:buSzPts val="1800"/>
              <a:buChar char="●"/>
            </a:pPr>
            <a:r>
              <a:rPr lang="zh-TW"/>
              <a:t>For example:</a:t>
            </a:r>
            <a:endParaRPr/>
          </a:p>
          <a:p>
            <a:pPr marL="914400" lvl="1" indent="-317500" algn="l" rtl="0">
              <a:spcBef>
                <a:spcPts val="0"/>
              </a:spcBef>
              <a:spcAft>
                <a:spcPts val="0"/>
              </a:spcAft>
              <a:buSzPts val="1400"/>
              <a:buChar char="○"/>
            </a:pPr>
            <a:r>
              <a:rPr lang="zh-TW"/>
              <a:t>parameters = [Parameter(’long/short’, ’cat’, ’long’), Parameter(’Days to maturity’, ’num’, 7)]</a:t>
            </a:r>
            <a:endParaRPr/>
          </a:p>
        </p:txBody>
      </p:sp>
      <p:pic>
        <p:nvPicPr>
          <p:cNvPr id="446" name="Google Shape;446;p52"/>
          <p:cNvPicPr preferRelativeResize="0"/>
          <p:nvPr/>
        </p:nvPicPr>
        <p:blipFill>
          <a:blip r:embed="rId3">
            <a:alphaModFix/>
          </a:blip>
          <a:stretch>
            <a:fillRect/>
          </a:stretch>
        </p:blipFill>
        <p:spPr>
          <a:xfrm>
            <a:off x="5838876" y="628688"/>
            <a:ext cx="2868350" cy="4213074"/>
          </a:xfrm>
          <a:prstGeom prst="rect">
            <a:avLst/>
          </a:prstGeom>
          <a:noFill/>
          <a:ln>
            <a:noFill/>
          </a:ln>
        </p:spPr>
      </p:pic>
      <p:sp>
        <p:nvSpPr>
          <p:cNvPr id="447" name="Google Shape;447;p52"/>
          <p:cNvSpPr/>
          <p:nvPr/>
        </p:nvSpPr>
        <p:spPr>
          <a:xfrm>
            <a:off x="5907825" y="3180975"/>
            <a:ext cx="2633400" cy="760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Clr>
                <a:schemeClr val="dk1"/>
              </a:buClr>
              <a:buSzPct val="55000"/>
              <a:buFont typeface="Arial"/>
              <a:buNone/>
            </a:pPr>
            <a:r>
              <a:rPr lang="zh-TW" sz="2000"/>
              <a:t>Backend: ParameterParser (4/4)</a:t>
            </a:r>
            <a:endParaRPr sz="2000"/>
          </a:p>
          <a:p>
            <a:pPr marL="0" lvl="0" indent="0" algn="l" rtl="0">
              <a:spcBef>
                <a:spcPts val="0"/>
              </a:spcBef>
              <a:spcAft>
                <a:spcPts val="0"/>
              </a:spcAft>
              <a:buClr>
                <a:schemeClr val="dk1"/>
              </a:buClr>
              <a:buSzPct val="70714"/>
              <a:buFont typeface="Arial"/>
              <a:buNone/>
            </a:pPr>
            <a:r>
              <a:rPr lang="zh-TW" sz="1555"/>
              <a:t>Function #3: batch_parameters_parse(dict): List[List[Parameter]]</a:t>
            </a:r>
            <a:endParaRPr sz="2355"/>
          </a:p>
        </p:txBody>
      </p:sp>
      <p:sp>
        <p:nvSpPr>
          <p:cNvPr id="454" name="Google Shape;454;p53"/>
          <p:cNvSpPr txBox="1">
            <a:spLocks noGrp="1"/>
          </p:cNvSpPr>
          <p:nvPr>
            <p:ph type="body" idx="1"/>
          </p:nvPr>
        </p:nvSpPr>
        <p:spPr>
          <a:xfrm>
            <a:off x="311700" y="1152475"/>
            <a:ext cx="5187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b="1"/>
          </a:p>
          <a:p>
            <a:pPr marL="457200" lvl="0" indent="-342900" algn="l" rtl="0">
              <a:spcBef>
                <a:spcPts val="1200"/>
              </a:spcBef>
              <a:spcAft>
                <a:spcPts val="0"/>
              </a:spcAft>
              <a:buSzPts val="1800"/>
              <a:buChar char="●"/>
            </a:pPr>
            <a:r>
              <a:rPr lang="zh-TW"/>
              <a:t>Like last function single_parameter_parse, but parse parameters for batch test setting</a:t>
            </a:r>
            <a:endParaRPr/>
          </a:p>
          <a:p>
            <a:pPr marL="457200" lvl="0" indent="-342900" algn="l" rtl="0">
              <a:spcBef>
                <a:spcPts val="0"/>
              </a:spcBef>
              <a:spcAft>
                <a:spcPts val="0"/>
              </a:spcAft>
              <a:buSzPts val="1800"/>
              <a:buChar char="●"/>
            </a:pPr>
            <a:r>
              <a:rPr lang="zh-TW"/>
              <a:t>For example, output parameters in this case will be [p1, p2, p3, p4, p5, p6], where:</a:t>
            </a:r>
            <a:endParaRPr/>
          </a:p>
          <a:p>
            <a:pPr marL="914400" lvl="1" indent="-317500" algn="l" rtl="0">
              <a:spcBef>
                <a:spcPts val="0"/>
              </a:spcBef>
              <a:spcAft>
                <a:spcPts val="0"/>
              </a:spcAft>
              <a:buSzPts val="1400"/>
              <a:buChar char="○"/>
            </a:pPr>
            <a:r>
              <a:rPr lang="zh-TW"/>
              <a:t>p1 = [Parameter(’long/short’, ’cat’, ’long’), Parameter(’Days to maturity’, ’num’, 7)]</a:t>
            </a:r>
            <a:endParaRPr/>
          </a:p>
          <a:p>
            <a:pPr marL="914400" lvl="1" indent="-317500" algn="l" rtl="0">
              <a:spcBef>
                <a:spcPts val="0"/>
              </a:spcBef>
              <a:spcAft>
                <a:spcPts val="0"/>
              </a:spcAft>
              <a:buSzPts val="1400"/>
              <a:buChar char="○"/>
            </a:pPr>
            <a:r>
              <a:rPr lang="zh-TW"/>
              <a:t>...</a:t>
            </a:r>
            <a:endParaRPr/>
          </a:p>
          <a:p>
            <a:pPr marL="914400" lvl="1" indent="-317500" algn="l" rtl="0">
              <a:spcBef>
                <a:spcPts val="0"/>
              </a:spcBef>
              <a:spcAft>
                <a:spcPts val="0"/>
              </a:spcAft>
              <a:buSzPts val="1400"/>
              <a:buChar char="○"/>
            </a:pPr>
            <a:r>
              <a:rPr lang="zh-TW"/>
              <a:t>p6 = [Parameter(’long/short’, ’cat’, ’short’), Parameter(’Days to maturity’, ’num’, 9)]</a:t>
            </a:r>
            <a:endParaRPr/>
          </a:p>
        </p:txBody>
      </p:sp>
      <p:pic>
        <p:nvPicPr>
          <p:cNvPr id="455" name="Google Shape;455;p53"/>
          <p:cNvPicPr preferRelativeResize="0"/>
          <p:nvPr/>
        </p:nvPicPr>
        <p:blipFill>
          <a:blip r:embed="rId3">
            <a:alphaModFix/>
          </a:blip>
          <a:stretch>
            <a:fillRect/>
          </a:stretch>
        </p:blipFill>
        <p:spPr>
          <a:xfrm>
            <a:off x="5861050" y="560025"/>
            <a:ext cx="2835401" cy="4269849"/>
          </a:xfrm>
          <a:prstGeom prst="rect">
            <a:avLst/>
          </a:prstGeom>
          <a:noFill/>
          <a:ln>
            <a:noFill/>
          </a:ln>
        </p:spPr>
      </p:pic>
      <p:sp>
        <p:nvSpPr>
          <p:cNvPr id="456" name="Google Shape;456;p53"/>
          <p:cNvSpPr/>
          <p:nvPr/>
        </p:nvSpPr>
        <p:spPr>
          <a:xfrm>
            <a:off x="5928750" y="3160050"/>
            <a:ext cx="2319600" cy="1283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4"/>
          <p:cNvSpPr txBox="1">
            <a:spLocks noGrp="1"/>
          </p:cNvSpPr>
          <p:nvPr>
            <p:ph type="title"/>
          </p:nvPr>
        </p:nvSpPr>
        <p:spPr>
          <a:xfrm>
            <a:off x="311700" y="193400"/>
            <a:ext cx="8520600" cy="99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Class Breakdown</a:t>
            </a:r>
            <a:endParaRPr/>
          </a:p>
          <a:p>
            <a:pPr marL="0" lvl="0" indent="0" algn="l" rtl="0">
              <a:spcBef>
                <a:spcPts val="0"/>
              </a:spcBef>
              <a:spcAft>
                <a:spcPts val="0"/>
              </a:spcAft>
              <a:buNone/>
            </a:pPr>
            <a:r>
              <a:rPr lang="zh-TW" sz="2000"/>
              <a:t>Backend: AssetData</a:t>
            </a:r>
            <a:endParaRPr sz="2000"/>
          </a:p>
        </p:txBody>
      </p:sp>
      <p:grpSp>
        <p:nvGrpSpPr>
          <p:cNvPr id="463" name="Google Shape;463;p54"/>
          <p:cNvGrpSpPr/>
          <p:nvPr/>
        </p:nvGrpSpPr>
        <p:grpSpPr>
          <a:xfrm>
            <a:off x="4840076" y="1317264"/>
            <a:ext cx="3796526" cy="3417618"/>
            <a:chOff x="4869697" y="790688"/>
            <a:chExt cx="3641053" cy="3264513"/>
          </a:xfrm>
        </p:grpSpPr>
        <p:pic>
          <p:nvPicPr>
            <p:cNvPr id="464" name="Google Shape;464;p54"/>
            <p:cNvPicPr preferRelativeResize="0"/>
            <p:nvPr/>
          </p:nvPicPr>
          <p:blipFill>
            <a:blip r:embed="rId3">
              <a:alphaModFix/>
            </a:blip>
            <a:stretch>
              <a:fillRect/>
            </a:stretch>
          </p:blipFill>
          <p:spPr>
            <a:xfrm>
              <a:off x="4869697" y="790688"/>
              <a:ext cx="3163574" cy="2651925"/>
            </a:xfrm>
            <a:prstGeom prst="rect">
              <a:avLst/>
            </a:prstGeom>
            <a:noFill/>
            <a:ln>
              <a:noFill/>
            </a:ln>
          </p:spPr>
        </p:pic>
        <p:sp>
          <p:nvSpPr>
            <p:cNvPr id="465" name="Google Shape;465;p54"/>
            <p:cNvSpPr txBox="1"/>
            <p:nvPr/>
          </p:nvSpPr>
          <p:spPr>
            <a:xfrm>
              <a:off x="4914050" y="3467200"/>
              <a:ext cx="3596700" cy="58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 load(id=0, start_date=‘2021-03-02’, end_date=‘2021-03-04’)</a:t>
              </a:r>
              <a:endParaRPr/>
            </a:p>
          </p:txBody>
        </p:sp>
      </p:grpSp>
      <p:pic>
        <p:nvPicPr>
          <p:cNvPr id="466" name="Google Shape;466;p54"/>
          <p:cNvPicPr preferRelativeResize="0"/>
          <p:nvPr/>
        </p:nvPicPr>
        <p:blipFill>
          <a:blip r:embed="rId4">
            <a:alphaModFix/>
          </a:blip>
          <a:stretch>
            <a:fillRect/>
          </a:stretch>
        </p:blipFill>
        <p:spPr>
          <a:xfrm>
            <a:off x="651275" y="3197213"/>
            <a:ext cx="3419475" cy="1285875"/>
          </a:xfrm>
          <a:prstGeom prst="rect">
            <a:avLst/>
          </a:prstGeom>
          <a:noFill/>
          <a:ln>
            <a:noFill/>
          </a:ln>
        </p:spPr>
      </p:pic>
      <p:sp>
        <p:nvSpPr>
          <p:cNvPr id="467" name="Google Shape;467;p54"/>
          <p:cNvSpPr txBox="1"/>
          <p:nvPr/>
        </p:nvSpPr>
        <p:spPr>
          <a:xfrm>
            <a:off x="458825" y="1285875"/>
            <a:ext cx="39726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zh-TW"/>
              <a:t>Use by Algorithm</a:t>
            </a:r>
            <a:endParaRPr/>
          </a:p>
          <a:p>
            <a:pPr marL="457200" lvl="0" indent="-317500" algn="l" rtl="0">
              <a:spcBef>
                <a:spcPts val="0"/>
              </a:spcBef>
              <a:spcAft>
                <a:spcPts val="0"/>
              </a:spcAft>
              <a:buSzPts val="1400"/>
              <a:buChar char="●"/>
            </a:pPr>
            <a:r>
              <a:rPr lang="zh-TW"/>
              <a:t>Return</a:t>
            </a:r>
            <a:endParaRPr/>
          </a:p>
          <a:p>
            <a:pPr marL="914400" lvl="1" indent="-317500" algn="l" rtl="0">
              <a:spcBef>
                <a:spcPts val="0"/>
              </a:spcBef>
              <a:spcAft>
                <a:spcPts val="0"/>
              </a:spcAft>
              <a:buSzPts val="1400"/>
              <a:buChar char="○"/>
            </a:pPr>
            <a:r>
              <a:rPr lang="zh-TW"/>
              <a:t>list[dict] when request success</a:t>
            </a:r>
            <a:endParaRPr/>
          </a:p>
          <a:p>
            <a:pPr marL="914400" lvl="1" indent="-317500" algn="l" rtl="0">
              <a:spcBef>
                <a:spcPts val="0"/>
              </a:spcBef>
              <a:spcAft>
                <a:spcPts val="0"/>
              </a:spcAft>
              <a:buSzPts val="1400"/>
              <a:buChar char="○"/>
            </a:pPr>
            <a:r>
              <a:rPr lang="zh-TW"/>
              <a:t>-1 when necessary parameter not provide</a:t>
            </a:r>
            <a:endParaRPr/>
          </a:p>
          <a:p>
            <a:pPr marL="914400" lvl="1" indent="-317500" algn="l" rtl="0">
              <a:spcBef>
                <a:spcPts val="0"/>
              </a:spcBef>
              <a:spcAft>
                <a:spcPts val="0"/>
              </a:spcAft>
              <a:buSzPts val="1400"/>
              <a:buChar char="○"/>
            </a:pPr>
            <a:r>
              <a:rPr lang="zh-TW"/>
              <a:t>-2 when specific data not exist</a:t>
            </a:r>
            <a:endParaRPr/>
          </a:p>
          <a:p>
            <a:pPr marL="914400" lvl="1" indent="-317500" algn="l" rtl="0">
              <a:spcBef>
                <a:spcPts val="0"/>
              </a:spcBef>
              <a:spcAft>
                <a:spcPts val="0"/>
              </a:spcAft>
              <a:buSzPts val="1400"/>
              <a:buChar char="○"/>
            </a:pPr>
            <a:r>
              <a:rPr lang="zh-TW"/>
              <a:t>-3 when parameter setting wrong</a:t>
            </a:r>
            <a:endParaRPr/>
          </a:p>
        </p:txBody>
      </p:sp>
      <p:grpSp>
        <p:nvGrpSpPr>
          <p:cNvPr id="468" name="Google Shape;468;p54"/>
          <p:cNvGrpSpPr/>
          <p:nvPr/>
        </p:nvGrpSpPr>
        <p:grpSpPr>
          <a:xfrm>
            <a:off x="6384700" y="195650"/>
            <a:ext cx="2185200" cy="400200"/>
            <a:chOff x="6384700" y="195650"/>
            <a:chExt cx="2185200" cy="400200"/>
          </a:xfrm>
        </p:grpSpPr>
        <p:sp>
          <p:nvSpPr>
            <p:cNvPr id="469" name="Google Shape;469;p54"/>
            <p:cNvSpPr txBox="1"/>
            <p:nvPr/>
          </p:nvSpPr>
          <p:spPr>
            <a:xfrm>
              <a:off x="6384700" y="195650"/>
              <a:ext cx="21852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 鄒咏霖</a:t>
              </a:r>
              <a:endParaRPr/>
            </a:p>
          </p:txBody>
        </p:sp>
        <p:sp>
          <p:nvSpPr>
            <p:cNvPr id="470" name="Google Shape;470;p54"/>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Sequence Diagram</a:t>
            </a:r>
            <a:endParaRPr/>
          </a:p>
        </p:txBody>
      </p:sp>
      <p:grpSp>
        <p:nvGrpSpPr>
          <p:cNvPr id="477" name="Google Shape;477;p55"/>
          <p:cNvGrpSpPr/>
          <p:nvPr/>
        </p:nvGrpSpPr>
        <p:grpSpPr>
          <a:xfrm>
            <a:off x="6384700" y="195650"/>
            <a:ext cx="2164500" cy="400200"/>
            <a:chOff x="6384700" y="195650"/>
            <a:chExt cx="2164500" cy="400200"/>
          </a:xfrm>
        </p:grpSpPr>
        <p:sp>
          <p:nvSpPr>
            <p:cNvPr id="478" name="Google Shape;478;p55"/>
            <p:cNvSpPr txBox="1"/>
            <p:nvPr/>
          </p:nvSpPr>
          <p:spPr>
            <a:xfrm>
              <a:off x="6384700" y="195650"/>
              <a:ext cx="21645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侯思岑</a:t>
              </a:r>
              <a:endParaRPr/>
            </a:p>
          </p:txBody>
        </p:sp>
        <p:sp>
          <p:nvSpPr>
            <p:cNvPr id="479" name="Google Shape;479;p55"/>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Sequence Diagram (1/3)</a:t>
            </a:r>
            <a:endParaRPr/>
          </a:p>
        </p:txBody>
      </p:sp>
      <p:sp>
        <p:nvSpPr>
          <p:cNvPr id="486" name="Google Shape;48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User uploads an algorithm, and gets the parameter options displayed on the screen. </a:t>
            </a:r>
            <a:endParaRPr/>
          </a:p>
        </p:txBody>
      </p:sp>
      <p:pic>
        <p:nvPicPr>
          <p:cNvPr id="487" name="Google Shape;487;p56"/>
          <p:cNvPicPr preferRelativeResize="0"/>
          <p:nvPr/>
        </p:nvPicPr>
        <p:blipFill>
          <a:blip r:embed="rId3">
            <a:alphaModFix/>
          </a:blip>
          <a:stretch>
            <a:fillRect/>
          </a:stretch>
        </p:blipFill>
        <p:spPr>
          <a:xfrm>
            <a:off x="878200" y="1907850"/>
            <a:ext cx="7387576" cy="3044674"/>
          </a:xfrm>
          <a:prstGeom prst="rect">
            <a:avLst/>
          </a:prstGeom>
          <a:noFill/>
          <a:ln>
            <a:noFill/>
          </a:ln>
        </p:spPr>
      </p:pic>
      <p:sp>
        <p:nvSpPr>
          <p:cNvPr id="488" name="Google Shape;488;p56"/>
          <p:cNvSpPr/>
          <p:nvPr/>
        </p:nvSpPr>
        <p:spPr>
          <a:xfrm>
            <a:off x="241700" y="3567575"/>
            <a:ext cx="162000" cy="162000"/>
          </a:xfrm>
          <a:prstGeom prst="rect">
            <a:avLst/>
          </a:prstGeom>
          <a:solidFill>
            <a:srgbClr val="F5ED8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6"/>
          <p:cNvSpPr/>
          <p:nvPr/>
        </p:nvSpPr>
        <p:spPr>
          <a:xfrm>
            <a:off x="241700" y="3812850"/>
            <a:ext cx="162000" cy="1620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6"/>
          <p:cNvSpPr txBox="1"/>
          <p:nvPr/>
        </p:nvSpPr>
        <p:spPr>
          <a:xfrm>
            <a:off x="403700" y="3479225"/>
            <a:ext cx="63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t>frontend</a:t>
            </a:r>
            <a:endParaRPr sz="1000"/>
          </a:p>
        </p:txBody>
      </p:sp>
      <p:sp>
        <p:nvSpPr>
          <p:cNvPr id="491" name="Google Shape;491;p56"/>
          <p:cNvSpPr txBox="1"/>
          <p:nvPr/>
        </p:nvSpPr>
        <p:spPr>
          <a:xfrm>
            <a:off x="403700" y="3724500"/>
            <a:ext cx="69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t>backend</a:t>
            </a:r>
            <a:endParaRPr sz="1000"/>
          </a:p>
        </p:txBody>
      </p:sp>
      <p:sp>
        <p:nvSpPr>
          <p:cNvPr id="492" name="Google Shape;492;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Sequence Diagram (2/3)</a:t>
            </a:r>
            <a:endParaRPr/>
          </a:p>
        </p:txBody>
      </p:sp>
      <p:sp>
        <p:nvSpPr>
          <p:cNvPr id="498" name="Google Shape;498;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After setting parameters, user clicks "run single test" botton.</a:t>
            </a:r>
            <a:endParaRPr/>
          </a:p>
        </p:txBody>
      </p:sp>
      <p:pic>
        <p:nvPicPr>
          <p:cNvPr id="499" name="Google Shape;499;p57"/>
          <p:cNvPicPr preferRelativeResize="0"/>
          <p:nvPr/>
        </p:nvPicPr>
        <p:blipFill>
          <a:blip r:embed="rId3">
            <a:alphaModFix/>
          </a:blip>
          <a:stretch>
            <a:fillRect/>
          </a:stretch>
        </p:blipFill>
        <p:spPr>
          <a:xfrm>
            <a:off x="638100" y="1574975"/>
            <a:ext cx="8310400" cy="3416401"/>
          </a:xfrm>
          <a:prstGeom prst="rect">
            <a:avLst/>
          </a:prstGeom>
          <a:noFill/>
          <a:ln>
            <a:noFill/>
          </a:ln>
        </p:spPr>
      </p:pic>
      <p:sp>
        <p:nvSpPr>
          <p:cNvPr id="500" name="Google Shape;500;p57"/>
          <p:cNvSpPr/>
          <p:nvPr/>
        </p:nvSpPr>
        <p:spPr>
          <a:xfrm>
            <a:off x="241700" y="3567575"/>
            <a:ext cx="162000" cy="162000"/>
          </a:xfrm>
          <a:prstGeom prst="rect">
            <a:avLst/>
          </a:prstGeom>
          <a:solidFill>
            <a:srgbClr val="F5ED8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7"/>
          <p:cNvSpPr/>
          <p:nvPr/>
        </p:nvSpPr>
        <p:spPr>
          <a:xfrm>
            <a:off x="241700" y="3812850"/>
            <a:ext cx="162000" cy="1620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7"/>
          <p:cNvSpPr txBox="1"/>
          <p:nvPr/>
        </p:nvSpPr>
        <p:spPr>
          <a:xfrm>
            <a:off x="403700" y="3479225"/>
            <a:ext cx="63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t>frontend</a:t>
            </a:r>
            <a:endParaRPr sz="1000"/>
          </a:p>
        </p:txBody>
      </p:sp>
      <p:sp>
        <p:nvSpPr>
          <p:cNvPr id="503" name="Google Shape;503;p57"/>
          <p:cNvSpPr txBox="1"/>
          <p:nvPr/>
        </p:nvSpPr>
        <p:spPr>
          <a:xfrm>
            <a:off x="403700" y="3724500"/>
            <a:ext cx="69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t>backend</a:t>
            </a:r>
            <a:endParaRPr sz="1000"/>
          </a:p>
        </p:txBody>
      </p:sp>
      <p:sp>
        <p:nvSpPr>
          <p:cNvPr id="504" name="Google Shape;504;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58"/>
          <p:cNvPicPr preferRelativeResize="0"/>
          <p:nvPr/>
        </p:nvPicPr>
        <p:blipFill>
          <a:blip r:embed="rId3">
            <a:alphaModFix/>
          </a:blip>
          <a:stretch>
            <a:fillRect/>
          </a:stretch>
        </p:blipFill>
        <p:spPr>
          <a:xfrm>
            <a:off x="715450" y="1624275"/>
            <a:ext cx="8208323" cy="3519225"/>
          </a:xfrm>
          <a:prstGeom prst="rect">
            <a:avLst/>
          </a:prstGeom>
          <a:noFill/>
          <a:ln>
            <a:noFill/>
          </a:ln>
        </p:spPr>
      </p:pic>
      <p:sp>
        <p:nvSpPr>
          <p:cNvPr id="510" name="Google Shape;510;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Sequence Diagram (3/3)</a:t>
            </a:r>
            <a:endParaRPr/>
          </a:p>
        </p:txBody>
      </p:sp>
      <p:sp>
        <p:nvSpPr>
          <p:cNvPr id="511" name="Google Shape;511;p58"/>
          <p:cNvSpPr txBox="1">
            <a:spLocks noGrp="1"/>
          </p:cNvSpPr>
          <p:nvPr>
            <p:ph type="body" idx="1"/>
          </p:nvPr>
        </p:nvSpPr>
        <p:spPr>
          <a:xfrm>
            <a:off x="311700" y="1152475"/>
            <a:ext cx="8520600" cy="347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After setting a set of parameters, user clicks "run batch test" botton.</a:t>
            </a:r>
            <a:endParaRPr/>
          </a:p>
          <a:p>
            <a:pPr marL="0" lvl="0" indent="0" algn="l" rtl="0">
              <a:spcBef>
                <a:spcPts val="1200"/>
              </a:spcBef>
              <a:spcAft>
                <a:spcPts val="1200"/>
              </a:spcAft>
              <a:buNone/>
            </a:pPr>
            <a:endParaRPr/>
          </a:p>
        </p:txBody>
      </p:sp>
      <p:sp>
        <p:nvSpPr>
          <p:cNvPr id="512" name="Google Shape;512;p58"/>
          <p:cNvSpPr/>
          <p:nvPr/>
        </p:nvSpPr>
        <p:spPr>
          <a:xfrm>
            <a:off x="241700" y="3567575"/>
            <a:ext cx="162000" cy="162000"/>
          </a:xfrm>
          <a:prstGeom prst="rect">
            <a:avLst/>
          </a:prstGeom>
          <a:solidFill>
            <a:srgbClr val="F5ED8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8"/>
          <p:cNvSpPr/>
          <p:nvPr/>
        </p:nvSpPr>
        <p:spPr>
          <a:xfrm>
            <a:off x="241700" y="3812850"/>
            <a:ext cx="162000" cy="1620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8"/>
          <p:cNvSpPr txBox="1"/>
          <p:nvPr/>
        </p:nvSpPr>
        <p:spPr>
          <a:xfrm>
            <a:off x="403700" y="3479225"/>
            <a:ext cx="63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t>frontend</a:t>
            </a:r>
            <a:endParaRPr sz="1000"/>
          </a:p>
        </p:txBody>
      </p:sp>
      <p:sp>
        <p:nvSpPr>
          <p:cNvPr id="515" name="Google Shape;515;p58"/>
          <p:cNvSpPr txBox="1"/>
          <p:nvPr/>
        </p:nvSpPr>
        <p:spPr>
          <a:xfrm>
            <a:off x="403700" y="3724500"/>
            <a:ext cx="69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t>backend</a:t>
            </a:r>
            <a:endParaRPr sz="1000"/>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API</a:t>
            </a:r>
            <a:endParaRPr sz="2000"/>
          </a:p>
        </p:txBody>
      </p:sp>
      <p:graphicFrame>
        <p:nvGraphicFramePr>
          <p:cNvPr id="522" name="Google Shape;522;p59"/>
          <p:cNvGraphicFramePr/>
          <p:nvPr/>
        </p:nvGraphicFramePr>
        <p:xfrm>
          <a:off x="662675" y="1073200"/>
          <a:ext cx="3000000" cy="3000000"/>
        </p:xfrm>
        <a:graphic>
          <a:graphicData uri="http://schemas.openxmlformats.org/drawingml/2006/table">
            <a:tbl>
              <a:tblPr>
                <a:noFill/>
                <a:tableStyleId>{C7C0DBBF-D588-47D0-B48C-1CCA1C421D9C}</a:tableStyleId>
              </a:tblPr>
              <a:tblGrid>
                <a:gridCol w="3068100">
                  <a:extLst>
                    <a:ext uri="{9D8B030D-6E8A-4147-A177-3AD203B41FA5}">
                      <a16:colId xmlns:a16="http://schemas.microsoft.com/office/drawing/2014/main" val="20000"/>
                    </a:ext>
                  </a:extLst>
                </a:gridCol>
                <a:gridCol w="1757900">
                  <a:extLst>
                    <a:ext uri="{9D8B030D-6E8A-4147-A177-3AD203B41FA5}">
                      <a16:colId xmlns:a16="http://schemas.microsoft.com/office/drawing/2014/main" val="20001"/>
                    </a:ext>
                  </a:extLst>
                </a:gridCol>
                <a:gridCol w="32864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zh-TW" sz="1000" b="1"/>
                        <a:t>URL</a:t>
                      </a:r>
                      <a:endParaRPr sz="1000" b="1"/>
                    </a:p>
                  </a:txBody>
                  <a:tcPr marL="91425" marR="91425" marT="91425" marB="91425"/>
                </a:tc>
                <a:tc>
                  <a:txBody>
                    <a:bodyPr/>
                    <a:lstStyle/>
                    <a:p>
                      <a:pPr marL="0" lvl="0" indent="0" algn="l" rtl="0">
                        <a:spcBef>
                          <a:spcPts val="0"/>
                        </a:spcBef>
                        <a:spcAft>
                          <a:spcPts val="0"/>
                        </a:spcAft>
                        <a:buNone/>
                      </a:pPr>
                      <a:r>
                        <a:rPr lang="zh-TW" sz="1000" b="1"/>
                        <a:t>Function</a:t>
                      </a:r>
                      <a:endParaRPr sz="1000" b="1"/>
                    </a:p>
                  </a:txBody>
                  <a:tcPr marL="91425" marR="91425" marT="91425" marB="91425"/>
                </a:tc>
                <a:tc>
                  <a:txBody>
                    <a:bodyPr/>
                    <a:lstStyle/>
                    <a:p>
                      <a:pPr marL="0" lvl="0" indent="0" algn="l" rtl="0">
                        <a:spcBef>
                          <a:spcPts val="0"/>
                        </a:spcBef>
                        <a:spcAft>
                          <a:spcPts val="0"/>
                        </a:spcAft>
                        <a:buNone/>
                      </a:pPr>
                      <a:r>
                        <a:rPr lang="zh-TW" sz="1000" b="1"/>
                        <a:t>Description</a:t>
                      </a:r>
                      <a:endParaRPr sz="1000"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sz="1000">
                          <a:solidFill>
                            <a:srgbClr val="FF0000"/>
                          </a:solidFill>
                        </a:rPr>
                        <a:t>/get-all-aglo [GET]</a:t>
                      </a:r>
                      <a:endParaRPr sz="1000">
                        <a:solidFill>
                          <a:srgbClr val="FF0000"/>
                        </a:solidFill>
                      </a:endParaRPr>
                    </a:p>
                  </a:txBody>
                  <a:tcPr marL="91425" marR="91425" marT="91425" marB="91425"/>
                </a:tc>
                <a:tc>
                  <a:txBody>
                    <a:bodyPr/>
                    <a:lstStyle/>
                    <a:p>
                      <a:pPr marL="0" lvl="0" indent="0" algn="l" rtl="0">
                        <a:spcBef>
                          <a:spcPts val="0"/>
                        </a:spcBef>
                        <a:spcAft>
                          <a:spcPts val="0"/>
                        </a:spcAft>
                        <a:buNone/>
                      </a:pPr>
                      <a:r>
                        <a:rPr lang="zh-TW" sz="1000"/>
                        <a:t>get_all_algo()</a:t>
                      </a:r>
                      <a:endParaRPr sz="1000"/>
                    </a:p>
                  </a:txBody>
                  <a:tcPr marL="91425" marR="91425" marT="91425" marB="91425"/>
                </a:tc>
                <a:tc>
                  <a:txBody>
                    <a:bodyPr/>
                    <a:lstStyle/>
                    <a:p>
                      <a:pPr marL="0" lvl="0" indent="0" algn="l" rtl="0">
                        <a:spcBef>
                          <a:spcPts val="0"/>
                        </a:spcBef>
                        <a:spcAft>
                          <a:spcPts val="0"/>
                        </a:spcAft>
                        <a:buNone/>
                      </a:pPr>
                      <a:r>
                        <a:rPr lang="zh-TW" sz="1000"/>
                        <a:t>input : none</a:t>
                      </a:r>
                      <a:endParaRPr sz="1000"/>
                    </a:p>
                    <a:p>
                      <a:pPr marL="0" lvl="0" indent="0" algn="l" rtl="0">
                        <a:spcBef>
                          <a:spcPts val="0"/>
                        </a:spcBef>
                        <a:spcAft>
                          <a:spcPts val="0"/>
                        </a:spcAft>
                        <a:buNone/>
                      </a:pPr>
                      <a:r>
                        <a:rPr lang="zh-TW" sz="1000"/>
                        <a:t>output : All algo’s info</a:t>
                      </a:r>
                      <a:endParaRPr sz="1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sz="1000">
                          <a:solidFill>
                            <a:srgbClr val="FF0000"/>
                          </a:solidFill>
                        </a:rPr>
                        <a:t>/create-algo [POST]</a:t>
                      </a:r>
                      <a:endParaRPr sz="1000">
                        <a:solidFill>
                          <a:srgbClr val="FF0000"/>
                        </a:solidFill>
                      </a:endParaRPr>
                    </a:p>
                  </a:txBody>
                  <a:tcPr marL="91425" marR="91425" marT="91425" marB="91425"/>
                </a:tc>
                <a:tc>
                  <a:txBody>
                    <a:bodyPr/>
                    <a:lstStyle/>
                    <a:p>
                      <a:pPr marL="0" lvl="0" indent="0" algn="l" rtl="0">
                        <a:spcBef>
                          <a:spcPts val="0"/>
                        </a:spcBef>
                        <a:spcAft>
                          <a:spcPts val="0"/>
                        </a:spcAft>
                        <a:buNone/>
                      </a:pPr>
                      <a:r>
                        <a:rPr lang="zh-TW" sz="1000"/>
                        <a:t>create_algorithm()</a:t>
                      </a:r>
                      <a:endParaRPr sz="1000"/>
                    </a:p>
                  </a:txBody>
                  <a:tcPr marL="91425" marR="91425" marT="91425" marB="91425"/>
                </a:tc>
                <a:tc>
                  <a:txBody>
                    <a:bodyPr/>
                    <a:lstStyle/>
                    <a:p>
                      <a:pPr marL="0" lvl="0" indent="0" algn="l" rtl="0">
                        <a:spcBef>
                          <a:spcPts val="0"/>
                        </a:spcBef>
                        <a:spcAft>
                          <a:spcPts val="0"/>
                        </a:spcAft>
                        <a:buNone/>
                      </a:pPr>
                      <a:r>
                        <a:rPr lang="zh-TW" sz="1000"/>
                        <a:t>input: algo info and .py file</a:t>
                      </a:r>
                      <a:endParaRPr sz="1000"/>
                    </a:p>
                    <a:p>
                      <a:pPr marL="0" lvl="0" indent="0" algn="l" rtl="0">
                        <a:spcBef>
                          <a:spcPts val="0"/>
                        </a:spcBef>
                        <a:spcAft>
                          <a:spcPts val="0"/>
                        </a:spcAft>
                        <a:buNone/>
                      </a:pPr>
                      <a:r>
                        <a:rPr lang="zh-TW" sz="1000"/>
                        <a:t>output : sucess message</a:t>
                      </a:r>
                      <a:endParaRPr sz="10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sz="1000">
                          <a:solidFill>
                            <a:srgbClr val="FF0000"/>
                          </a:solidFill>
                        </a:rPr>
                        <a:t>/update-algo [POST]</a:t>
                      </a:r>
                      <a:endParaRPr sz="1000">
                        <a:solidFill>
                          <a:srgbClr val="FF0000"/>
                        </a:solidFill>
                      </a:endParaRPr>
                    </a:p>
                  </a:txBody>
                  <a:tcPr marL="91425" marR="91425" marT="91425" marB="91425"/>
                </a:tc>
                <a:tc>
                  <a:txBody>
                    <a:bodyPr/>
                    <a:lstStyle/>
                    <a:p>
                      <a:pPr marL="0" lvl="0" indent="0" algn="l" rtl="0">
                        <a:spcBef>
                          <a:spcPts val="0"/>
                        </a:spcBef>
                        <a:spcAft>
                          <a:spcPts val="0"/>
                        </a:spcAft>
                        <a:buNone/>
                      </a:pPr>
                      <a:r>
                        <a:rPr lang="zh-TW" sz="1000"/>
                        <a:t>update_algorithm()</a:t>
                      </a:r>
                      <a:endParaRPr sz="1000"/>
                    </a:p>
                  </a:txBody>
                  <a:tcPr marL="91425" marR="91425" marT="91425" marB="91425"/>
                </a:tc>
                <a:tc>
                  <a:txBody>
                    <a:bodyPr/>
                    <a:lstStyle/>
                    <a:p>
                      <a:pPr marL="0" lvl="0" indent="0" algn="l" rtl="0">
                        <a:spcBef>
                          <a:spcPts val="0"/>
                        </a:spcBef>
                        <a:spcAft>
                          <a:spcPts val="0"/>
                        </a:spcAft>
                        <a:buNone/>
                      </a:pPr>
                      <a:r>
                        <a:rPr lang="zh-TW" sz="1000"/>
                        <a:t>input : algo_id and py file</a:t>
                      </a:r>
                      <a:endParaRPr sz="1000"/>
                    </a:p>
                    <a:p>
                      <a:pPr marL="0" lvl="0" indent="0" algn="l" rtl="0">
                        <a:spcBef>
                          <a:spcPts val="0"/>
                        </a:spcBef>
                        <a:spcAft>
                          <a:spcPts val="0"/>
                        </a:spcAft>
                        <a:buNone/>
                      </a:pPr>
                      <a:r>
                        <a:rPr lang="zh-TW" sz="1000"/>
                        <a:t>output : sucess message</a:t>
                      </a:r>
                      <a:endParaRPr sz="10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sz="1000">
                          <a:solidFill>
                            <a:srgbClr val="FF0000"/>
                          </a:solidFill>
                        </a:rPr>
                        <a:t>/delete-algo/&lt;algo_id&gt; [DELETE]</a:t>
                      </a:r>
                      <a:endParaRPr sz="1000">
                        <a:solidFill>
                          <a:srgbClr val="FF0000"/>
                        </a:solidFill>
                      </a:endParaRPr>
                    </a:p>
                  </a:txBody>
                  <a:tcPr marL="91425" marR="91425" marT="91425" marB="91425"/>
                </a:tc>
                <a:tc>
                  <a:txBody>
                    <a:bodyPr/>
                    <a:lstStyle/>
                    <a:p>
                      <a:pPr marL="0" lvl="0" indent="0" algn="l" rtl="0">
                        <a:spcBef>
                          <a:spcPts val="0"/>
                        </a:spcBef>
                        <a:spcAft>
                          <a:spcPts val="0"/>
                        </a:spcAft>
                        <a:buNone/>
                      </a:pPr>
                      <a:r>
                        <a:rPr lang="zh-TW" sz="1000"/>
                        <a:t>delete_algo()</a:t>
                      </a:r>
                      <a:endParaRPr sz="1000"/>
                    </a:p>
                  </a:txBody>
                  <a:tcPr marL="91425" marR="91425" marT="91425" marB="91425"/>
                </a:tc>
                <a:tc>
                  <a:txBody>
                    <a:bodyPr/>
                    <a:lstStyle/>
                    <a:p>
                      <a:pPr marL="0" lvl="0" indent="0" algn="l" rtl="0">
                        <a:spcBef>
                          <a:spcPts val="0"/>
                        </a:spcBef>
                        <a:spcAft>
                          <a:spcPts val="0"/>
                        </a:spcAft>
                        <a:buNone/>
                      </a:pPr>
                      <a:r>
                        <a:rPr lang="zh-TW" sz="1000"/>
                        <a:t>input : algo_id</a:t>
                      </a:r>
                      <a:endParaRPr sz="1000"/>
                    </a:p>
                    <a:p>
                      <a:pPr marL="0" lvl="0" indent="0" algn="l" rtl="0">
                        <a:spcBef>
                          <a:spcPts val="0"/>
                        </a:spcBef>
                        <a:spcAft>
                          <a:spcPts val="0"/>
                        </a:spcAft>
                        <a:buNone/>
                      </a:pPr>
                      <a:r>
                        <a:rPr lang="zh-TW" sz="1000"/>
                        <a:t>output : sucess message.</a:t>
                      </a:r>
                      <a:endParaRPr sz="10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zh-TW" sz="1000">
                          <a:solidFill>
                            <a:srgbClr val="0000FF"/>
                          </a:solidFill>
                        </a:rPr>
                        <a:t>/get-all-report [GET]</a:t>
                      </a:r>
                      <a:endParaRPr sz="1000">
                        <a:solidFill>
                          <a:srgbClr val="0000FF"/>
                        </a:solidFill>
                      </a:endParaRPr>
                    </a:p>
                  </a:txBody>
                  <a:tcPr marL="91425" marR="91425" marT="91425" marB="91425"/>
                </a:tc>
                <a:tc>
                  <a:txBody>
                    <a:bodyPr/>
                    <a:lstStyle/>
                    <a:p>
                      <a:pPr marL="0" lvl="0" indent="0" algn="l" rtl="0">
                        <a:spcBef>
                          <a:spcPts val="0"/>
                        </a:spcBef>
                        <a:spcAft>
                          <a:spcPts val="0"/>
                        </a:spcAft>
                        <a:buNone/>
                      </a:pPr>
                      <a:r>
                        <a:rPr lang="zh-TW" sz="1000"/>
                        <a:t>get_all_report()</a:t>
                      </a:r>
                      <a:endParaRPr sz="1000"/>
                    </a:p>
                  </a:txBody>
                  <a:tcPr marL="91425" marR="91425" marT="91425" marB="91425"/>
                </a:tc>
                <a:tc>
                  <a:txBody>
                    <a:bodyPr/>
                    <a:lstStyle/>
                    <a:p>
                      <a:pPr marL="0" lvl="0" indent="0" algn="l" rtl="0">
                        <a:spcBef>
                          <a:spcPts val="0"/>
                        </a:spcBef>
                        <a:spcAft>
                          <a:spcPts val="0"/>
                        </a:spcAft>
                        <a:buNone/>
                      </a:pPr>
                      <a:r>
                        <a:rPr lang="zh-TW" sz="1000"/>
                        <a:t>input : none</a:t>
                      </a:r>
                      <a:endParaRPr sz="1000"/>
                    </a:p>
                    <a:p>
                      <a:pPr marL="0" lvl="0" indent="0" algn="l" rtl="0">
                        <a:spcBef>
                          <a:spcPts val="0"/>
                        </a:spcBef>
                        <a:spcAft>
                          <a:spcPts val="0"/>
                        </a:spcAft>
                        <a:buNone/>
                      </a:pPr>
                      <a:r>
                        <a:rPr lang="zh-TW" sz="1000"/>
                        <a:t>output : All report’s info</a:t>
                      </a:r>
                      <a:endParaRPr sz="10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Clr>
                          <a:schemeClr val="dk1"/>
                        </a:buClr>
                        <a:buSzPts val="1100"/>
                        <a:buFont typeface="Arial"/>
                        <a:buNone/>
                      </a:pPr>
                      <a:r>
                        <a:rPr lang="zh-TW" sz="1000">
                          <a:solidFill>
                            <a:srgbClr val="0000FF"/>
                          </a:solidFill>
                        </a:rPr>
                        <a:t>/get-report-list?algo_id=&lt;algo_id&gt; [GET]</a:t>
                      </a:r>
                      <a:endParaRPr sz="1000">
                        <a:solidFill>
                          <a:srgbClr val="0000FF"/>
                        </a:solidFill>
                      </a:endParaRPr>
                    </a:p>
                  </a:txBody>
                  <a:tcPr marL="91425" marR="91425" marT="91425" marB="91425"/>
                </a:tc>
                <a:tc>
                  <a:txBody>
                    <a:bodyPr/>
                    <a:lstStyle/>
                    <a:p>
                      <a:pPr marL="0" lvl="0" indent="0" algn="l" rtl="0">
                        <a:spcBef>
                          <a:spcPts val="0"/>
                        </a:spcBef>
                        <a:spcAft>
                          <a:spcPts val="0"/>
                        </a:spcAft>
                        <a:buNone/>
                      </a:pPr>
                      <a:r>
                        <a:rPr lang="zh-TW" sz="1000"/>
                        <a:t>get_report_list()</a:t>
                      </a:r>
                      <a:endParaRPr sz="1000"/>
                    </a:p>
                  </a:txBody>
                  <a:tcPr marL="91425" marR="91425" marT="91425" marB="91425"/>
                </a:tc>
                <a:tc>
                  <a:txBody>
                    <a:bodyPr/>
                    <a:lstStyle/>
                    <a:p>
                      <a:pPr marL="0" lvl="0" indent="0" algn="l" rtl="0">
                        <a:spcBef>
                          <a:spcPts val="0"/>
                        </a:spcBef>
                        <a:spcAft>
                          <a:spcPts val="0"/>
                        </a:spcAft>
                        <a:buNone/>
                      </a:pPr>
                      <a:r>
                        <a:rPr lang="zh-TW" sz="1000"/>
                        <a:t>input : algo_id</a:t>
                      </a:r>
                      <a:endParaRPr sz="1000"/>
                    </a:p>
                    <a:p>
                      <a:pPr marL="0" lvl="0" indent="0" algn="l" rtl="0">
                        <a:spcBef>
                          <a:spcPts val="0"/>
                        </a:spcBef>
                        <a:spcAft>
                          <a:spcPts val="0"/>
                        </a:spcAft>
                        <a:buNone/>
                      </a:pPr>
                      <a:r>
                        <a:rPr lang="zh-TW" sz="1000"/>
                        <a:t>output : All report’s info that is about the specific algo</a:t>
                      </a:r>
                      <a:endParaRPr sz="1000"/>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Clr>
                          <a:schemeClr val="dk1"/>
                        </a:buClr>
                        <a:buSzPts val="1100"/>
                        <a:buFont typeface="Arial"/>
                        <a:buNone/>
                      </a:pPr>
                      <a:r>
                        <a:rPr lang="zh-TW" sz="1000">
                          <a:solidFill>
                            <a:srgbClr val="0000FF"/>
                          </a:solidFill>
                        </a:rPr>
                        <a:t>/get-report/&lt;report_id&gt; [GET]</a:t>
                      </a:r>
                      <a:endParaRPr sz="1000">
                        <a:solidFill>
                          <a:srgbClr val="0000FF"/>
                        </a:solidFill>
                      </a:endParaRPr>
                    </a:p>
                  </a:txBody>
                  <a:tcPr marL="91425" marR="91425" marT="91425" marB="91425"/>
                </a:tc>
                <a:tc>
                  <a:txBody>
                    <a:bodyPr/>
                    <a:lstStyle/>
                    <a:p>
                      <a:pPr marL="0" lvl="0" indent="0" algn="l" rtl="0">
                        <a:spcBef>
                          <a:spcPts val="0"/>
                        </a:spcBef>
                        <a:spcAft>
                          <a:spcPts val="0"/>
                        </a:spcAft>
                        <a:buNone/>
                      </a:pPr>
                      <a:r>
                        <a:rPr lang="zh-TW" sz="1000"/>
                        <a:t>get_report()</a:t>
                      </a:r>
                      <a:endParaRPr sz="1000"/>
                    </a:p>
                  </a:txBody>
                  <a:tcPr marL="91425" marR="91425" marT="91425" marB="91425"/>
                </a:tc>
                <a:tc>
                  <a:txBody>
                    <a:bodyPr/>
                    <a:lstStyle/>
                    <a:p>
                      <a:pPr marL="0" lvl="0" indent="0" algn="l" rtl="0">
                        <a:spcBef>
                          <a:spcPts val="0"/>
                        </a:spcBef>
                        <a:spcAft>
                          <a:spcPts val="0"/>
                        </a:spcAft>
                        <a:buNone/>
                      </a:pPr>
                      <a:r>
                        <a:rPr lang="zh-TW" sz="1000"/>
                        <a:t>input : report_id</a:t>
                      </a:r>
                      <a:endParaRPr sz="1000"/>
                    </a:p>
                    <a:p>
                      <a:pPr marL="0" lvl="0" indent="0" algn="l" rtl="0">
                        <a:spcBef>
                          <a:spcPts val="0"/>
                        </a:spcBef>
                        <a:spcAft>
                          <a:spcPts val="0"/>
                        </a:spcAft>
                        <a:buNone/>
                      </a:pPr>
                      <a:r>
                        <a:rPr lang="zh-TW" sz="1000"/>
                        <a:t>output : report content</a:t>
                      </a:r>
                      <a:endParaRPr sz="1000"/>
                    </a:p>
                  </a:txBody>
                  <a:tcPr marL="91425" marR="91425" marT="91425" marB="91425"/>
                </a:tc>
                <a:extLst>
                  <a:ext uri="{0D108BD9-81ED-4DB2-BD59-A6C34878D82A}">
                    <a16:rowId xmlns:a16="http://schemas.microsoft.com/office/drawing/2014/main" val="10007"/>
                  </a:ext>
                </a:extLst>
              </a:tr>
            </a:tbl>
          </a:graphicData>
        </a:graphic>
      </p:graphicFrame>
      <p:grpSp>
        <p:nvGrpSpPr>
          <p:cNvPr id="523" name="Google Shape;523;p59"/>
          <p:cNvGrpSpPr/>
          <p:nvPr/>
        </p:nvGrpSpPr>
        <p:grpSpPr>
          <a:xfrm>
            <a:off x="6384700" y="195650"/>
            <a:ext cx="2296500" cy="400200"/>
            <a:chOff x="6384700" y="195650"/>
            <a:chExt cx="2296500" cy="400200"/>
          </a:xfrm>
        </p:grpSpPr>
        <p:sp>
          <p:nvSpPr>
            <p:cNvPr id="524" name="Google Shape;524;p59"/>
            <p:cNvSpPr txBox="1"/>
            <p:nvPr/>
          </p:nvSpPr>
          <p:spPr>
            <a:xfrm>
              <a:off x="6384700" y="195650"/>
              <a:ext cx="22965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 鄒咏霖</a:t>
              </a:r>
              <a:endParaRPr/>
            </a:p>
          </p:txBody>
        </p:sp>
        <p:sp>
          <p:nvSpPr>
            <p:cNvPr id="525" name="Google Shape;525;p59"/>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0"/>
          <p:cNvSpPr txBox="1">
            <a:spLocks noGrp="1"/>
          </p:cNvSpPr>
          <p:nvPr>
            <p:ph type="title"/>
          </p:nvPr>
        </p:nvSpPr>
        <p:spPr>
          <a:xfrm>
            <a:off x="311700" y="134200"/>
            <a:ext cx="8520600" cy="9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API</a:t>
            </a:r>
            <a:endParaRPr sz="2000"/>
          </a:p>
        </p:txBody>
      </p:sp>
      <p:graphicFrame>
        <p:nvGraphicFramePr>
          <p:cNvPr id="532" name="Google Shape;532;p60"/>
          <p:cNvGraphicFramePr/>
          <p:nvPr/>
        </p:nvGraphicFramePr>
        <p:xfrm>
          <a:off x="539850" y="1138625"/>
          <a:ext cx="3000000" cy="3000000"/>
        </p:xfrm>
        <a:graphic>
          <a:graphicData uri="http://schemas.openxmlformats.org/drawingml/2006/table">
            <a:tbl>
              <a:tblPr>
                <a:noFill/>
                <a:tableStyleId>{C7C0DBBF-D588-47D0-B48C-1CCA1C421D9C}</a:tableStyleId>
              </a:tblPr>
              <a:tblGrid>
                <a:gridCol w="2808775">
                  <a:extLst>
                    <a:ext uri="{9D8B030D-6E8A-4147-A177-3AD203B41FA5}">
                      <a16:colId xmlns:a16="http://schemas.microsoft.com/office/drawing/2014/main" val="20000"/>
                    </a:ext>
                  </a:extLst>
                </a:gridCol>
                <a:gridCol w="2017225">
                  <a:extLst>
                    <a:ext uri="{9D8B030D-6E8A-4147-A177-3AD203B41FA5}">
                      <a16:colId xmlns:a16="http://schemas.microsoft.com/office/drawing/2014/main" val="20001"/>
                    </a:ext>
                  </a:extLst>
                </a:gridCol>
                <a:gridCol w="35457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zh-TW" sz="1100" b="1"/>
                        <a:t>URL</a:t>
                      </a:r>
                      <a:endParaRPr sz="1100" b="1"/>
                    </a:p>
                  </a:txBody>
                  <a:tcPr marL="91425" marR="91425" marT="91425" marB="91425"/>
                </a:tc>
                <a:tc>
                  <a:txBody>
                    <a:bodyPr/>
                    <a:lstStyle/>
                    <a:p>
                      <a:pPr marL="0" lvl="0" indent="0" algn="l" rtl="0">
                        <a:spcBef>
                          <a:spcPts val="0"/>
                        </a:spcBef>
                        <a:spcAft>
                          <a:spcPts val="0"/>
                        </a:spcAft>
                        <a:buNone/>
                      </a:pPr>
                      <a:r>
                        <a:rPr lang="zh-TW" sz="1100" b="1"/>
                        <a:t>Function</a:t>
                      </a:r>
                      <a:endParaRPr sz="1100" b="1"/>
                    </a:p>
                  </a:txBody>
                  <a:tcPr marL="91425" marR="91425" marT="91425" marB="91425"/>
                </a:tc>
                <a:tc>
                  <a:txBody>
                    <a:bodyPr/>
                    <a:lstStyle/>
                    <a:p>
                      <a:pPr marL="0" lvl="0" indent="0" algn="l" rtl="0">
                        <a:spcBef>
                          <a:spcPts val="0"/>
                        </a:spcBef>
                        <a:spcAft>
                          <a:spcPts val="0"/>
                        </a:spcAft>
                        <a:buNone/>
                      </a:pPr>
                      <a:r>
                        <a:rPr lang="zh-TW" sz="1100" b="1"/>
                        <a:t>Description</a:t>
                      </a:r>
                      <a:endParaRPr sz="1100"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sz="1100">
                          <a:solidFill>
                            <a:srgbClr val="0000FF"/>
                          </a:solidFill>
                        </a:rPr>
                        <a:t>/create-report [POST]</a:t>
                      </a:r>
                      <a:endParaRPr sz="1100">
                        <a:solidFill>
                          <a:srgbClr val="0000FF"/>
                        </a:solidFill>
                      </a:endParaRPr>
                    </a:p>
                  </a:txBody>
                  <a:tcPr marL="91425" marR="91425" marT="91425" marB="91425"/>
                </a:tc>
                <a:tc>
                  <a:txBody>
                    <a:bodyPr/>
                    <a:lstStyle/>
                    <a:p>
                      <a:pPr marL="0" lvl="0" indent="0" algn="l" rtl="0">
                        <a:spcBef>
                          <a:spcPts val="0"/>
                        </a:spcBef>
                        <a:spcAft>
                          <a:spcPts val="0"/>
                        </a:spcAft>
                        <a:buNone/>
                      </a:pPr>
                      <a:r>
                        <a:rPr lang="zh-TW" sz="1100"/>
                        <a:t>create_report()</a:t>
                      </a:r>
                      <a:endParaRPr sz="1100"/>
                    </a:p>
                  </a:txBody>
                  <a:tcPr marL="91425" marR="91425" marT="91425" marB="91425"/>
                </a:tc>
                <a:tc>
                  <a:txBody>
                    <a:bodyPr/>
                    <a:lstStyle/>
                    <a:p>
                      <a:pPr marL="0" lvl="0" indent="0" algn="l" rtl="0">
                        <a:spcBef>
                          <a:spcPts val="0"/>
                        </a:spcBef>
                        <a:spcAft>
                          <a:spcPts val="0"/>
                        </a:spcAft>
                        <a:buNone/>
                      </a:pPr>
                      <a:r>
                        <a:rPr lang="zh-TW" sz="1100"/>
                        <a:t>input : report info and repot content</a:t>
                      </a:r>
                      <a:endParaRPr sz="1100"/>
                    </a:p>
                    <a:p>
                      <a:pPr marL="0" lvl="0" indent="0" algn="l" rtl="0">
                        <a:spcBef>
                          <a:spcPts val="0"/>
                        </a:spcBef>
                        <a:spcAft>
                          <a:spcPts val="0"/>
                        </a:spcAft>
                        <a:buNone/>
                      </a:pPr>
                      <a:r>
                        <a:rPr lang="zh-TW" sz="1100"/>
                        <a:t>output : sucess message</a:t>
                      </a:r>
                      <a:endParaRPr sz="11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sz="1100">
                          <a:solidFill>
                            <a:srgbClr val="0000FF"/>
                          </a:solidFill>
                        </a:rPr>
                        <a:t>/save-report [POST]</a:t>
                      </a:r>
                      <a:endParaRPr sz="1100">
                        <a:solidFill>
                          <a:srgbClr val="0000FF"/>
                        </a:solidFill>
                      </a:endParaRPr>
                    </a:p>
                  </a:txBody>
                  <a:tcPr marL="91425" marR="91425" marT="91425" marB="91425"/>
                </a:tc>
                <a:tc>
                  <a:txBody>
                    <a:bodyPr/>
                    <a:lstStyle/>
                    <a:p>
                      <a:pPr marL="0" lvl="0" indent="0" algn="l" rtl="0">
                        <a:spcBef>
                          <a:spcPts val="0"/>
                        </a:spcBef>
                        <a:spcAft>
                          <a:spcPts val="0"/>
                        </a:spcAft>
                        <a:buNone/>
                      </a:pPr>
                      <a:r>
                        <a:rPr lang="zh-TW" sz="1100"/>
                        <a:t>save_report()</a:t>
                      </a:r>
                      <a:endParaRPr sz="1100"/>
                    </a:p>
                  </a:txBody>
                  <a:tcPr marL="91425" marR="91425" marT="91425" marB="91425"/>
                </a:tc>
                <a:tc>
                  <a:txBody>
                    <a:bodyPr/>
                    <a:lstStyle/>
                    <a:p>
                      <a:pPr marL="0" lvl="0" indent="0" algn="l" rtl="0">
                        <a:spcBef>
                          <a:spcPts val="0"/>
                        </a:spcBef>
                        <a:spcAft>
                          <a:spcPts val="0"/>
                        </a:spcAft>
                        <a:buNone/>
                      </a:pPr>
                      <a:r>
                        <a:rPr lang="zh-TW" sz="1100"/>
                        <a:t>input : report_id</a:t>
                      </a:r>
                      <a:endParaRPr sz="1100"/>
                    </a:p>
                    <a:p>
                      <a:pPr marL="0" lvl="0" indent="0" algn="l" rtl="0">
                        <a:spcBef>
                          <a:spcPts val="0"/>
                        </a:spcBef>
                        <a:spcAft>
                          <a:spcPts val="0"/>
                        </a:spcAft>
                        <a:buNone/>
                      </a:pPr>
                      <a:r>
                        <a:rPr lang="zh-TW" sz="1100"/>
                        <a:t>output : sucess message</a:t>
                      </a:r>
                      <a:endParaRPr sz="11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sz="1100">
                          <a:solidFill>
                            <a:srgbClr val="0000FF"/>
                          </a:solidFill>
                        </a:rPr>
                        <a:t>/delete-report/&lt;report_id&gt; [DELETE]</a:t>
                      </a:r>
                      <a:endParaRPr sz="1100">
                        <a:solidFill>
                          <a:srgbClr val="0000FF"/>
                        </a:solidFill>
                      </a:endParaRPr>
                    </a:p>
                  </a:txBody>
                  <a:tcPr marL="91425" marR="91425" marT="91425" marB="91425"/>
                </a:tc>
                <a:tc>
                  <a:txBody>
                    <a:bodyPr/>
                    <a:lstStyle/>
                    <a:p>
                      <a:pPr marL="0" lvl="0" indent="0" algn="l" rtl="0">
                        <a:spcBef>
                          <a:spcPts val="0"/>
                        </a:spcBef>
                        <a:spcAft>
                          <a:spcPts val="0"/>
                        </a:spcAft>
                        <a:buNone/>
                      </a:pPr>
                      <a:r>
                        <a:rPr lang="zh-TW" sz="1100"/>
                        <a:t>delete_report()</a:t>
                      </a:r>
                      <a:endParaRPr sz="1100"/>
                    </a:p>
                  </a:txBody>
                  <a:tcPr marL="91425" marR="91425" marT="91425" marB="91425"/>
                </a:tc>
                <a:tc>
                  <a:txBody>
                    <a:bodyPr/>
                    <a:lstStyle/>
                    <a:p>
                      <a:pPr marL="0" lvl="0" indent="0" algn="l" rtl="0">
                        <a:spcBef>
                          <a:spcPts val="0"/>
                        </a:spcBef>
                        <a:spcAft>
                          <a:spcPts val="0"/>
                        </a:spcAft>
                        <a:buNone/>
                      </a:pPr>
                      <a:r>
                        <a:rPr lang="zh-TW" sz="1100"/>
                        <a:t>input: report_id</a:t>
                      </a:r>
                      <a:endParaRPr sz="1100"/>
                    </a:p>
                    <a:p>
                      <a:pPr marL="0" lvl="0" indent="0" algn="l" rtl="0">
                        <a:spcBef>
                          <a:spcPts val="0"/>
                        </a:spcBef>
                        <a:spcAft>
                          <a:spcPts val="0"/>
                        </a:spcAft>
                        <a:buNone/>
                      </a:pPr>
                      <a:r>
                        <a:rPr lang="zh-TW" sz="1100"/>
                        <a:t>output : sucess message</a:t>
                      </a:r>
                      <a:endParaRPr sz="11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sz="1100"/>
                        <a:t>/get-algo-param-format/&lt;algo_id&gt; [GET]</a:t>
                      </a:r>
                      <a:endParaRPr sz="1100"/>
                    </a:p>
                  </a:txBody>
                  <a:tcPr marL="91425" marR="91425" marT="91425" marB="91425"/>
                </a:tc>
                <a:tc>
                  <a:txBody>
                    <a:bodyPr/>
                    <a:lstStyle/>
                    <a:p>
                      <a:pPr marL="0" lvl="0" indent="0" algn="l" rtl="0">
                        <a:spcBef>
                          <a:spcPts val="0"/>
                        </a:spcBef>
                        <a:spcAft>
                          <a:spcPts val="0"/>
                        </a:spcAft>
                        <a:buNone/>
                      </a:pPr>
                      <a:r>
                        <a:rPr lang="zh-TW" sz="1100"/>
                        <a:t>get_algo_param_format()</a:t>
                      </a:r>
                      <a:endParaRPr sz="1100"/>
                    </a:p>
                  </a:txBody>
                  <a:tcPr marL="91425" marR="91425" marT="91425" marB="91425"/>
                </a:tc>
                <a:tc>
                  <a:txBody>
                    <a:bodyPr/>
                    <a:lstStyle/>
                    <a:p>
                      <a:pPr marL="0" lvl="0" indent="0" algn="l" rtl="0">
                        <a:spcBef>
                          <a:spcPts val="0"/>
                        </a:spcBef>
                        <a:spcAft>
                          <a:spcPts val="0"/>
                        </a:spcAft>
                        <a:buNone/>
                      </a:pPr>
                      <a:r>
                        <a:rPr lang="zh-TW" sz="1100"/>
                        <a:t>input : algo_id</a:t>
                      </a:r>
                      <a:endParaRPr sz="1100"/>
                    </a:p>
                    <a:p>
                      <a:pPr marL="0" lvl="0" indent="0" algn="l" rtl="0">
                        <a:spcBef>
                          <a:spcPts val="0"/>
                        </a:spcBef>
                        <a:spcAft>
                          <a:spcPts val="0"/>
                        </a:spcAft>
                        <a:buNone/>
                      </a:pPr>
                      <a:r>
                        <a:rPr lang="zh-TW" sz="1100"/>
                        <a:t>output : algo info and algo parameter_format</a:t>
                      </a:r>
                      <a:endParaRPr sz="11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zh-TW" sz="1100"/>
                        <a:t>/single-test [POST]</a:t>
                      </a:r>
                      <a:endParaRPr sz="1100"/>
                    </a:p>
                  </a:txBody>
                  <a:tcPr marL="91425" marR="91425" marT="91425" marB="91425"/>
                </a:tc>
                <a:tc>
                  <a:txBody>
                    <a:bodyPr/>
                    <a:lstStyle/>
                    <a:p>
                      <a:pPr marL="0" lvl="0" indent="0" algn="l" rtl="0">
                        <a:spcBef>
                          <a:spcPts val="0"/>
                        </a:spcBef>
                        <a:spcAft>
                          <a:spcPts val="0"/>
                        </a:spcAft>
                        <a:buNone/>
                      </a:pPr>
                      <a:r>
                        <a:rPr lang="zh-TW" sz="1100"/>
                        <a:t>single_test()</a:t>
                      </a:r>
                      <a:endParaRPr sz="1100"/>
                    </a:p>
                  </a:txBody>
                  <a:tcPr marL="91425" marR="91425" marT="91425" marB="91425"/>
                </a:tc>
                <a:tc>
                  <a:txBody>
                    <a:bodyPr/>
                    <a:lstStyle/>
                    <a:p>
                      <a:pPr marL="0" lvl="0" indent="0" algn="l" rtl="0">
                        <a:spcBef>
                          <a:spcPts val="0"/>
                        </a:spcBef>
                        <a:spcAft>
                          <a:spcPts val="0"/>
                        </a:spcAft>
                        <a:buNone/>
                      </a:pPr>
                      <a:r>
                        <a:rPr lang="zh-TW" sz="1100"/>
                        <a:t>input : algo info, product setting and parameter setting</a:t>
                      </a:r>
                      <a:endParaRPr sz="1100"/>
                    </a:p>
                    <a:p>
                      <a:pPr marL="0" lvl="0" indent="0" algn="l" rtl="0">
                        <a:spcBef>
                          <a:spcPts val="0"/>
                        </a:spcBef>
                        <a:spcAft>
                          <a:spcPts val="0"/>
                        </a:spcAft>
                        <a:buNone/>
                      </a:pPr>
                      <a:r>
                        <a:rPr lang="zh-TW" sz="1100"/>
                        <a:t>output : trade statistic</a:t>
                      </a:r>
                      <a:endParaRPr sz="11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zh-TW" sz="1100"/>
                        <a:t>/batch-test [POST</a:t>
                      </a:r>
                      <a:endParaRPr sz="1100"/>
                    </a:p>
                  </a:txBody>
                  <a:tcPr marL="91425" marR="91425" marT="91425" marB="91425"/>
                </a:tc>
                <a:tc>
                  <a:txBody>
                    <a:bodyPr/>
                    <a:lstStyle/>
                    <a:p>
                      <a:pPr marL="0" lvl="0" indent="0" algn="l" rtl="0">
                        <a:spcBef>
                          <a:spcPts val="0"/>
                        </a:spcBef>
                        <a:spcAft>
                          <a:spcPts val="0"/>
                        </a:spcAft>
                        <a:buNone/>
                      </a:pPr>
                      <a:r>
                        <a:rPr lang="zh-TW" sz="1100"/>
                        <a:t>batch_test()</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zh-TW" sz="1100">
                          <a:solidFill>
                            <a:schemeClr val="dk1"/>
                          </a:solidFill>
                        </a:rPr>
                        <a:t>input : algo info, product setting and parameter setting</a:t>
                      </a:r>
                      <a:endParaRPr sz="1100">
                        <a:solidFill>
                          <a:schemeClr val="dk1"/>
                        </a:solidFill>
                      </a:endParaRPr>
                    </a:p>
                    <a:p>
                      <a:pPr marL="0" lvl="0" indent="0" algn="l" rtl="0">
                        <a:spcBef>
                          <a:spcPts val="0"/>
                        </a:spcBef>
                        <a:spcAft>
                          <a:spcPts val="0"/>
                        </a:spcAft>
                        <a:buClr>
                          <a:schemeClr val="dk1"/>
                        </a:buClr>
                        <a:buSzPts val="1100"/>
                        <a:buFont typeface="Arial"/>
                        <a:buNone/>
                      </a:pPr>
                      <a:r>
                        <a:rPr lang="zh-TW" sz="1100">
                          <a:solidFill>
                            <a:schemeClr val="dk1"/>
                          </a:solidFill>
                        </a:rPr>
                        <a:t>output : trade statistic</a:t>
                      </a:r>
                      <a:endParaRPr sz="1100"/>
                    </a:p>
                  </a:txBody>
                  <a:tcPr marL="91425" marR="91425" marT="91425" marB="91425"/>
                </a:tc>
                <a:extLst>
                  <a:ext uri="{0D108BD9-81ED-4DB2-BD59-A6C34878D82A}">
                    <a16:rowId xmlns:a16="http://schemas.microsoft.com/office/drawing/2014/main" val="10006"/>
                  </a:ext>
                </a:extLst>
              </a:tr>
            </a:tbl>
          </a:graphicData>
        </a:graphic>
      </p:graphicFrame>
      <p:sp>
        <p:nvSpPr>
          <p:cNvPr id="533" name="Google Shape;533;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Jenkins Setup</a:t>
            </a:r>
            <a:endParaRPr/>
          </a:p>
        </p:txBody>
      </p:sp>
      <p:grpSp>
        <p:nvGrpSpPr>
          <p:cNvPr id="539" name="Google Shape;539;p61"/>
          <p:cNvGrpSpPr/>
          <p:nvPr/>
        </p:nvGrpSpPr>
        <p:grpSpPr>
          <a:xfrm>
            <a:off x="6384700" y="195650"/>
            <a:ext cx="2008200" cy="400200"/>
            <a:chOff x="6384700" y="195650"/>
            <a:chExt cx="2008200" cy="400200"/>
          </a:xfrm>
        </p:grpSpPr>
        <p:sp>
          <p:nvSpPr>
            <p:cNvPr id="540" name="Google Shape;540;p61"/>
            <p:cNvSpPr txBox="1"/>
            <p:nvPr/>
          </p:nvSpPr>
          <p:spPr>
            <a:xfrm>
              <a:off x="6384700" y="195650"/>
              <a:ext cx="20082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汪宸宇</a:t>
              </a:r>
              <a:endParaRPr/>
            </a:p>
          </p:txBody>
        </p:sp>
        <p:sp>
          <p:nvSpPr>
            <p:cNvPr id="541" name="Google Shape;541;p61"/>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PEP</a:t>
            </a:r>
            <a:endParaRPr/>
          </a:p>
        </p:txBody>
      </p:sp>
      <p:sp>
        <p:nvSpPr>
          <p:cNvPr id="86" name="Google Shape;86;p17"/>
          <p:cNvSpPr txBox="1">
            <a:spLocks noGrp="1"/>
          </p:cNvSpPr>
          <p:nvPr>
            <p:ph type="body" idx="1"/>
          </p:nvPr>
        </p:nvSpPr>
        <p:spPr>
          <a:xfrm>
            <a:off x="398225" y="10177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Frontend framework : React.js</a:t>
            </a:r>
            <a:endParaRPr/>
          </a:p>
          <a:p>
            <a:pPr marL="457200" lvl="0" indent="-342900" algn="l" rtl="0">
              <a:spcBef>
                <a:spcPts val="0"/>
              </a:spcBef>
              <a:spcAft>
                <a:spcPts val="0"/>
              </a:spcAft>
              <a:buSzPts val="1800"/>
              <a:buChar char="●"/>
            </a:pPr>
            <a:r>
              <a:rPr lang="zh-TW"/>
              <a:t>Backend framework : Flask</a:t>
            </a:r>
            <a:endParaRPr/>
          </a:p>
          <a:p>
            <a:pPr marL="457200" lvl="0" indent="-342900" algn="l" rtl="0">
              <a:spcBef>
                <a:spcPts val="0"/>
              </a:spcBef>
              <a:spcAft>
                <a:spcPts val="0"/>
              </a:spcAft>
              <a:buSzPts val="1800"/>
              <a:buChar char="●"/>
            </a:pPr>
            <a:r>
              <a:rPr lang="zh-TW"/>
              <a:t>Version control tool : GitLab</a:t>
            </a:r>
            <a:endParaRPr/>
          </a:p>
          <a:p>
            <a:pPr marL="457200" lvl="0" indent="-342900" algn="l" rtl="0">
              <a:spcBef>
                <a:spcPts val="0"/>
              </a:spcBef>
              <a:spcAft>
                <a:spcPts val="0"/>
              </a:spcAft>
              <a:buSzPts val="1800"/>
              <a:buChar char="●"/>
            </a:pPr>
            <a:r>
              <a:rPr lang="zh-TW"/>
              <a:t>DevOps tool : Jenkins</a:t>
            </a:r>
            <a:endParaRPr/>
          </a:p>
          <a:p>
            <a:pPr marL="457200" lvl="0" indent="-342900" algn="l" rtl="0">
              <a:spcBef>
                <a:spcPts val="0"/>
              </a:spcBef>
              <a:spcAft>
                <a:spcPts val="0"/>
              </a:spcAft>
              <a:buSzPts val="1800"/>
              <a:buChar char="●"/>
            </a:pPr>
            <a:r>
              <a:rPr lang="zh-TW"/>
              <a:t>Training Plan：</a:t>
            </a:r>
            <a:endParaRPr/>
          </a:p>
        </p:txBody>
      </p:sp>
      <p:graphicFrame>
        <p:nvGraphicFramePr>
          <p:cNvPr id="87" name="Google Shape;87;p17"/>
          <p:cNvGraphicFramePr/>
          <p:nvPr/>
        </p:nvGraphicFramePr>
        <p:xfrm>
          <a:off x="960100" y="2781500"/>
          <a:ext cx="3000000" cy="3000000"/>
        </p:xfrm>
        <a:graphic>
          <a:graphicData uri="http://schemas.openxmlformats.org/drawingml/2006/table">
            <a:tbl>
              <a:tblPr>
                <a:noFill/>
                <a:tableStyleId>{D12B1595-E052-408A-98B0-6AC92F455BB1}</a:tableStyleId>
              </a:tblPr>
              <a:tblGrid>
                <a:gridCol w="162877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885950">
                  <a:extLst>
                    <a:ext uri="{9D8B030D-6E8A-4147-A177-3AD203B41FA5}">
                      <a16:colId xmlns:a16="http://schemas.microsoft.com/office/drawing/2014/main" val="20002"/>
                    </a:ext>
                  </a:extLst>
                </a:gridCol>
                <a:gridCol w="1228725">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zh-TW" sz="800">
                          <a:latin typeface="Calibri"/>
                          <a:ea typeface="Calibri"/>
                          <a:cs typeface="Calibri"/>
                          <a:sym typeface="Calibri"/>
                        </a:rPr>
                        <a:t>訓練項目</a:t>
                      </a:r>
                      <a:endParaRPr sz="800">
                        <a:latin typeface="Calibri"/>
                        <a:ea typeface="Calibri"/>
                        <a:cs typeface="Calibri"/>
                        <a:sym typeface="Calibri"/>
                      </a:endParaRPr>
                    </a:p>
                  </a:txBody>
                  <a:tcPr marL="63500" marR="63500" marT="63500" marB="63500"/>
                </a:tc>
                <a:tc>
                  <a:txBody>
                    <a:bodyPr/>
                    <a:lstStyle/>
                    <a:p>
                      <a:pPr marL="0" lvl="0" indent="0" algn="ctr" rtl="0">
                        <a:spcBef>
                          <a:spcPts val="0"/>
                        </a:spcBef>
                        <a:spcAft>
                          <a:spcPts val="0"/>
                        </a:spcAft>
                        <a:buNone/>
                      </a:pPr>
                      <a:r>
                        <a:rPr lang="zh-TW" sz="800">
                          <a:latin typeface="Calibri"/>
                          <a:ea typeface="Calibri"/>
                          <a:cs typeface="Calibri"/>
                          <a:sym typeface="Calibri"/>
                        </a:rPr>
                        <a:t>參與人員</a:t>
                      </a:r>
                      <a:endParaRPr sz="800">
                        <a:latin typeface="Calibri"/>
                        <a:ea typeface="Calibri"/>
                        <a:cs typeface="Calibri"/>
                        <a:sym typeface="Calibri"/>
                      </a:endParaRPr>
                    </a:p>
                  </a:txBody>
                  <a:tcPr marL="63500" marR="63500" marT="63500" marB="63500"/>
                </a:tc>
                <a:tc>
                  <a:txBody>
                    <a:bodyPr/>
                    <a:lstStyle/>
                    <a:p>
                      <a:pPr marL="0" lvl="0" indent="0" algn="ctr" rtl="0">
                        <a:spcBef>
                          <a:spcPts val="0"/>
                        </a:spcBef>
                        <a:spcAft>
                          <a:spcPts val="0"/>
                        </a:spcAft>
                        <a:buNone/>
                      </a:pPr>
                      <a:r>
                        <a:rPr lang="zh-TW" sz="800">
                          <a:latin typeface="Calibri"/>
                          <a:ea typeface="Calibri"/>
                          <a:cs typeface="Calibri"/>
                          <a:sym typeface="Calibri"/>
                        </a:rPr>
                        <a:t>訓練方式</a:t>
                      </a:r>
                      <a:endParaRPr sz="800">
                        <a:latin typeface="Calibri"/>
                        <a:ea typeface="Calibri"/>
                        <a:cs typeface="Calibri"/>
                        <a:sym typeface="Calibri"/>
                      </a:endParaRPr>
                    </a:p>
                  </a:txBody>
                  <a:tcPr marL="63500" marR="63500" marT="63500" marB="63500"/>
                </a:tc>
                <a:tc>
                  <a:txBody>
                    <a:bodyPr/>
                    <a:lstStyle/>
                    <a:p>
                      <a:pPr marL="0" lvl="0" indent="0" algn="ctr" rtl="0">
                        <a:spcBef>
                          <a:spcPts val="0"/>
                        </a:spcBef>
                        <a:spcAft>
                          <a:spcPts val="0"/>
                        </a:spcAft>
                        <a:buNone/>
                      </a:pPr>
                      <a:r>
                        <a:rPr lang="zh-TW" sz="800">
                          <a:latin typeface="Calibri"/>
                          <a:ea typeface="Calibri"/>
                          <a:cs typeface="Calibri"/>
                          <a:sym typeface="Calibri"/>
                        </a:rPr>
                        <a:t>訓練時間</a:t>
                      </a:r>
                      <a:endParaRPr sz="800">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zh-TW" sz="800">
                          <a:latin typeface="Calibri"/>
                          <a:ea typeface="Calibri"/>
                          <a:cs typeface="Calibri"/>
                          <a:sym typeface="Calibri"/>
                        </a:rPr>
                        <a:t>量化交易相關知識</a:t>
                      </a:r>
                      <a:endParaRPr sz="8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zh-TW" sz="800">
                          <a:latin typeface="Calibri"/>
                          <a:ea typeface="Calibri"/>
                          <a:cs typeface="Calibri"/>
                          <a:sym typeface="Calibri"/>
                        </a:rPr>
                        <a:t>鄒咏霖、陳熙、李紹銘、侯思岑、李辰暘</a:t>
                      </a:r>
                      <a:endParaRPr sz="800">
                        <a:latin typeface="Calibri"/>
                        <a:ea typeface="Calibri"/>
                        <a:cs typeface="Calibri"/>
                        <a:sym typeface="Calibri"/>
                      </a:endParaRPr>
                    </a:p>
                  </a:txBody>
                  <a:tcPr marL="63500" marR="63500" marT="63500" marB="63500"/>
                </a:tc>
                <a:tc>
                  <a:txBody>
                    <a:bodyPr/>
                    <a:lstStyle/>
                    <a:p>
                      <a:pPr marL="457200" lvl="0" indent="-279400" algn="l" rtl="0">
                        <a:spcBef>
                          <a:spcPts val="0"/>
                        </a:spcBef>
                        <a:spcAft>
                          <a:spcPts val="0"/>
                        </a:spcAft>
                        <a:buSzPts val="800"/>
                        <a:buFont typeface="Calibri"/>
                        <a:buChar char="●"/>
                      </a:pPr>
                      <a:r>
                        <a:rPr lang="zh-TW" sz="800">
                          <a:latin typeface="Calibri"/>
                          <a:ea typeface="Calibri"/>
                          <a:cs typeface="Calibri"/>
                          <a:sym typeface="Calibri"/>
                        </a:rPr>
                        <a:t>由組員汪宸宇向其他組員講解基礎知識</a:t>
                      </a:r>
                      <a:endParaRPr sz="8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zh-TW" sz="800">
                          <a:latin typeface="Calibri"/>
                          <a:ea typeface="Calibri"/>
                          <a:cs typeface="Calibri"/>
                          <a:sym typeface="Calibri"/>
                        </a:rPr>
                        <a:t>2021/3/9 ~ 2021/5/4</a:t>
                      </a:r>
                      <a:endParaRPr sz="800">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zh-TW" sz="800">
                          <a:latin typeface="Calibri"/>
                          <a:ea typeface="Calibri"/>
                          <a:cs typeface="Calibri"/>
                          <a:sym typeface="Calibri"/>
                        </a:rPr>
                        <a:t>DevOps tool - Jenkins 用法</a:t>
                      </a:r>
                      <a:endParaRPr sz="8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zh-TW" sz="800">
                          <a:latin typeface="Calibri"/>
                          <a:ea typeface="Calibri"/>
                          <a:cs typeface="Calibri"/>
                          <a:sym typeface="Calibri"/>
                        </a:rPr>
                        <a:t>全體</a:t>
                      </a:r>
                      <a:endParaRPr sz="800">
                        <a:latin typeface="Calibri"/>
                        <a:ea typeface="Calibri"/>
                        <a:cs typeface="Calibri"/>
                        <a:sym typeface="Calibri"/>
                      </a:endParaRPr>
                    </a:p>
                  </a:txBody>
                  <a:tcPr marL="63500" marR="63500" marT="63500" marB="63500"/>
                </a:tc>
                <a:tc>
                  <a:txBody>
                    <a:bodyPr/>
                    <a:lstStyle/>
                    <a:p>
                      <a:pPr marL="457200" lvl="0" indent="-279400" algn="l" rtl="0">
                        <a:spcBef>
                          <a:spcPts val="0"/>
                        </a:spcBef>
                        <a:spcAft>
                          <a:spcPts val="0"/>
                        </a:spcAft>
                        <a:buSzPts val="800"/>
                        <a:buFont typeface="Calibri"/>
                        <a:buChar char="●"/>
                      </a:pPr>
                      <a:r>
                        <a:rPr lang="zh-TW" sz="800">
                          <a:latin typeface="Calibri"/>
                          <a:ea typeface="Calibri"/>
                          <a:cs typeface="Calibri"/>
                          <a:sym typeface="Calibri"/>
                        </a:rPr>
                        <a:t>閱讀線上相關document</a:t>
                      </a:r>
                      <a:endParaRPr sz="8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zh-TW" sz="800">
                          <a:latin typeface="Calibri"/>
                          <a:ea typeface="Calibri"/>
                          <a:cs typeface="Calibri"/>
                          <a:sym typeface="Calibri"/>
                        </a:rPr>
                        <a:t>2021/3/9 ~ 2021/3/16</a:t>
                      </a:r>
                      <a:endParaRPr sz="800">
                        <a:latin typeface="Calibri"/>
                        <a:ea typeface="Calibri"/>
                        <a:cs typeface="Calibri"/>
                        <a:sym typeface="Calibri"/>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zh-TW" sz="800">
                          <a:latin typeface="Calibri"/>
                          <a:ea typeface="Calibri"/>
                          <a:cs typeface="Calibri"/>
                          <a:sym typeface="Calibri"/>
                        </a:rPr>
                        <a:t>Web frontend framework - React.js 用法</a:t>
                      </a:r>
                      <a:endParaRPr sz="8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zh-TW" sz="800">
                          <a:latin typeface="Calibri"/>
                          <a:ea typeface="Calibri"/>
                          <a:cs typeface="Calibri"/>
                          <a:sym typeface="Calibri"/>
                        </a:rPr>
                        <a:t>鄒咏霖、汪宸宇、陳熙、李紹銘</a:t>
                      </a:r>
                      <a:endParaRPr sz="800">
                        <a:latin typeface="Calibri"/>
                        <a:ea typeface="Calibri"/>
                        <a:cs typeface="Calibri"/>
                        <a:sym typeface="Calibri"/>
                      </a:endParaRPr>
                    </a:p>
                  </a:txBody>
                  <a:tcPr marL="63500" marR="63500" marT="63500" marB="63500"/>
                </a:tc>
                <a:tc>
                  <a:txBody>
                    <a:bodyPr/>
                    <a:lstStyle/>
                    <a:p>
                      <a:pPr marL="457200" lvl="0" indent="-279400" algn="l" rtl="0">
                        <a:spcBef>
                          <a:spcPts val="0"/>
                        </a:spcBef>
                        <a:spcAft>
                          <a:spcPts val="0"/>
                        </a:spcAft>
                        <a:buSzPts val="800"/>
                        <a:buFont typeface="Calibri"/>
                        <a:buChar char="●"/>
                      </a:pPr>
                      <a:r>
                        <a:rPr lang="zh-TW" sz="800">
                          <a:latin typeface="Calibri"/>
                          <a:ea typeface="Calibri"/>
                          <a:cs typeface="Calibri"/>
                          <a:sym typeface="Calibri"/>
                        </a:rPr>
                        <a:t>閱讀線上相關的document</a:t>
                      </a:r>
                      <a:endParaRPr sz="800">
                        <a:latin typeface="Calibri"/>
                        <a:ea typeface="Calibri"/>
                        <a:cs typeface="Calibri"/>
                        <a:sym typeface="Calibri"/>
                      </a:endParaRPr>
                    </a:p>
                    <a:p>
                      <a:pPr marL="457200" lvl="0" indent="-279400" algn="l" rtl="0">
                        <a:spcBef>
                          <a:spcPts val="0"/>
                        </a:spcBef>
                        <a:spcAft>
                          <a:spcPts val="0"/>
                        </a:spcAft>
                        <a:buSzPts val="800"/>
                        <a:buFont typeface="Calibri"/>
                        <a:buChar char="●"/>
                      </a:pPr>
                      <a:r>
                        <a:rPr lang="zh-TW" sz="800">
                          <a:latin typeface="Calibri"/>
                          <a:ea typeface="Calibri"/>
                          <a:cs typeface="Calibri"/>
                          <a:sym typeface="Calibri"/>
                        </a:rPr>
                        <a:t>由組員李紹銘向其他組員講解用法</a:t>
                      </a:r>
                      <a:endParaRPr sz="800">
                        <a:latin typeface="Calibri"/>
                        <a:ea typeface="Calibri"/>
                        <a:cs typeface="Calibri"/>
                        <a:sym typeface="Calibri"/>
                      </a:endParaRPr>
                    </a:p>
                    <a:p>
                      <a:pPr marL="457200" lvl="0" indent="-279400" algn="l" rtl="0">
                        <a:spcBef>
                          <a:spcPts val="0"/>
                        </a:spcBef>
                        <a:spcAft>
                          <a:spcPts val="0"/>
                        </a:spcAft>
                        <a:buSzPts val="800"/>
                        <a:buFont typeface="Calibri"/>
                        <a:buChar char="●"/>
                      </a:pPr>
                      <a:r>
                        <a:rPr lang="zh-TW" sz="800">
                          <a:latin typeface="Calibri"/>
                          <a:ea typeface="Calibri"/>
                          <a:cs typeface="Calibri"/>
                          <a:sym typeface="Calibri"/>
                        </a:rPr>
                        <a:t>互相交流不懂的地方</a:t>
                      </a:r>
                      <a:endParaRPr sz="8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zh-TW" sz="800">
                          <a:latin typeface="Calibri"/>
                          <a:ea typeface="Calibri"/>
                          <a:cs typeface="Calibri"/>
                          <a:sym typeface="Calibri"/>
                        </a:rPr>
                        <a:t>2021/5/4 ~ 2021/5/25</a:t>
                      </a:r>
                      <a:endParaRPr sz="800">
                        <a:latin typeface="Calibri"/>
                        <a:ea typeface="Calibri"/>
                        <a:cs typeface="Calibri"/>
                        <a:sym typeface="Calibri"/>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zh-TW" sz="800">
                          <a:latin typeface="Calibri"/>
                          <a:ea typeface="Calibri"/>
                          <a:cs typeface="Calibri"/>
                          <a:sym typeface="Calibri"/>
                        </a:rPr>
                        <a:t>Web backend framework - Flask 用法</a:t>
                      </a:r>
                      <a:endParaRPr sz="8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zh-TW" sz="800">
                          <a:latin typeface="Calibri"/>
                          <a:ea typeface="Calibri"/>
                          <a:cs typeface="Calibri"/>
                          <a:sym typeface="Calibri"/>
                        </a:rPr>
                        <a:t>侯思岑、李辰暘</a:t>
                      </a:r>
                      <a:endParaRPr sz="800">
                        <a:latin typeface="Calibri"/>
                        <a:ea typeface="Calibri"/>
                        <a:cs typeface="Calibri"/>
                        <a:sym typeface="Calibri"/>
                      </a:endParaRPr>
                    </a:p>
                  </a:txBody>
                  <a:tcPr marL="63500" marR="63500" marT="63500" marB="63500"/>
                </a:tc>
                <a:tc>
                  <a:txBody>
                    <a:bodyPr/>
                    <a:lstStyle/>
                    <a:p>
                      <a:pPr marL="457200" lvl="0" indent="-279400" algn="l" rtl="0">
                        <a:spcBef>
                          <a:spcPts val="0"/>
                        </a:spcBef>
                        <a:spcAft>
                          <a:spcPts val="0"/>
                        </a:spcAft>
                        <a:buSzPts val="800"/>
                        <a:buFont typeface="Calibri"/>
                        <a:buChar char="●"/>
                      </a:pPr>
                      <a:r>
                        <a:rPr lang="zh-TW" sz="800">
                          <a:latin typeface="Calibri"/>
                          <a:ea typeface="Calibri"/>
                          <a:cs typeface="Calibri"/>
                          <a:sym typeface="Calibri"/>
                        </a:rPr>
                        <a:t>由組員汪宸宇向其他組員講解用法</a:t>
                      </a:r>
                      <a:endParaRPr sz="800">
                        <a:latin typeface="Calibri"/>
                        <a:ea typeface="Calibri"/>
                        <a:cs typeface="Calibri"/>
                        <a:sym typeface="Calibri"/>
                      </a:endParaRPr>
                    </a:p>
                    <a:p>
                      <a:pPr marL="457200" lvl="0" indent="-279400" algn="l" rtl="0">
                        <a:spcBef>
                          <a:spcPts val="0"/>
                        </a:spcBef>
                        <a:spcAft>
                          <a:spcPts val="0"/>
                        </a:spcAft>
                        <a:buSzPts val="800"/>
                        <a:buFont typeface="Calibri"/>
                        <a:buChar char="●"/>
                      </a:pPr>
                      <a:r>
                        <a:rPr lang="zh-TW" sz="800">
                          <a:latin typeface="Calibri"/>
                          <a:ea typeface="Calibri"/>
                          <a:cs typeface="Calibri"/>
                          <a:sym typeface="Calibri"/>
                        </a:rPr>
                        <a:t>閱讀線上相關document</a:t>
                      </a:r>
                      <a:endParaRPr sz="8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zh-TW" sz="800">
                          <a:latin typeface="Calibri"/>
                          <a:ea typeface="Calibri"/>
                          <a:cs typeface="Calibri"/>
                          <a:sym typeface="Calibri"/>
                        </a:rPr>
                        <a:t>2021/5/4 ~ 2021/5/25</a:t>
                      </a:r>
                      <a:endParaRPr sz="800">
                        <a:latin typeface="Calibri"/>
                        <a:ea typeface="Calibri"/>
                        <a:cs typeface="Calibri"/>
                        <a:sym typeface="Calibri"/>
                      </a:endParaRPr>
                    </a:p>
                  </a:txBody>
                  <a:tcPr marL="63500" marR="63500" marT="63500" marB="63500"/>
                </a:tc>
                <a:extLst>
                  <a:ext uri="{0D108BD9-81ED-4DB2-BD59-A6C34878D82A}">
                    <a16:rowId xmlns:a16="http://schemas.microsoft.com/office/drawing/2014/main" val="10004"/>
                  </a:ext>
                </a:extLst>
              </a:tr>
            </a:tbl>
          </a:graphicData>
        </a:graphic>
      </p:graphicFrame>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Jenkins Pipeline</a:t>
            </a:r>
            <a:endParaRPr/>
          </a:p>
        </p:txBody>
      </p:sp>
      <p:sp>
        <p:nvSpPr>
          <p:cNvPr id="548" name="Google Shape;54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Testing and Operation on the same environment, but at different repositories</a:t>
            </a:r>
            <a:endParaRPr/>
          </a:p>
          <a:p>
            <a:pPr marL="914400" lvl="1" indent="-317500" algn="l" rtl="0">
              <a:spcBef>
                <a:spcPts val="0"/>
              </a:spcBef>
              <a:spcAft>
                <a:spcPts val="0"/>
              </a:spcAft>
              <a:buSzPts val="1400"/>
              <a:buChar char="○"/>
            </a:pPr>
            <a:r>
              <a:rPr lang="zh-TW"/>
              <a:t>Testing Repository：/tmp2/user/jenkins/Web-Application</a:t>
            </a:r>
            <a:endParaRPr/>
          </a:p>
          <a:p>
            <a:pPr marL="914400" lvl="1" indent="-317500" algn="l" rtl="0">
              <a:spcBef>
                <a:spcPts val="0"/>
              </a:spcBef>
              <a:spcAft>
                <a:spcPts val="0"/>
              </a:spcAft>
              <a:buSzPts val="1400"/>
              <a:buChar char="○"/>
            </a:pPr>
            <a:r>
              <a:rPr lang="zh-TW"/>
              <a:t>Operation Repository：/home/user/project/Web-Application</a:t>
            </a:r>
            <a:endParaRPr/>
          </a:p>
          <a:p>
            <a:pPr marL="0" lvl="0" indent="0" algn="l" rtl="0">
              <a:spcBef>
                <a:spcPts val="1200"/>
              </a:spcBef>
              <a:spcAft>
                <a:spcPts val="1200"/>
              </a:spcAft>
              <a:buNone/>
            </a:pPr>
            <a:endParaRPr/>
          </a:p>
        </p:txBody>
      </p:sp>
      <p:pic>
        <p:nvPicPr>
          <p:cNvPr id="549" name="Google Shape;549;p62"/>
          <p:cNvPicPr preferRelativeResize="0"/>
          <p:nvPr/>
        </p:nvPicPr>
        <p:blipFill>
          <a:blip r:embed="rId3">
            <a:alphaModFix/>
          </a:blip>
          <a:stretch>
            <a:fillRect/>
          </a:stretch>
        </p:blipFill>
        <p:spPr>
          <a:xfrm>
            <a:off x="311700" y="2972974"/>
            <a:ext cx="8344325" cy="1982500"/>
          </a:xfrm>
          <a:prstGeom prst="rect">
            <a:avLst/>
          </a:prstGeom>
          <a:noFill/>
          <a:ln>
            <a:noFill/>
          </a:ln>
        </p:spPr>
      </p:pic>
      <p:cxnSp>
        <p:nvCxnSpPr>
          <p:cNvPr id="550" name="Google Shape;550;p62"/>
          <p:cNvCxnSpPr/>
          <p:nvPr/>
        </p:nvCxnSpPr>
        <p:spPr>
          <a:xfrm rot="10800000">
            <a:off x="2029350" y="2924675"/>
            <a:ext cx="534900" cy="459900"/>
          </a:xfrm>
          <a:prstGeom prst="straightConnector1">
            <a:avLst/>
          </a:prstGeom>
          <a:noFill/>
          <a:ln w="9525" cap="flat" cmpd="sng">
            <a:solidFill>
              <a:schemeClr val="dk2"/>
            </a:solidFill>
            <a:prstDash val="solid"/>
            <a:round/>
            <a:headEnd type="none" w="med" len="med"/>
            <a:tailEnd type="stealth" w="med" len="med"/>
          </a:ln>
        </p:spPr>
      </p:cxnSp>
      <p:sp>
        <p:nvSpPr>
          <p:cNvPr id="551" name="Google Shape;551;p62"/>
          <p:cNvSpPr/>
          <p:nvPr/>
        </p:nvSpPr>
        <p:spPr>
          <a:xfrm>
            <a:off x="217775" y="2205750"/>
            <a:ext cx="2233800" cy="73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On Gitlab push event,</a:t>
            </a:r>
            <a:endParaRPr sz="1200"/>
          </a:p>
          <a:p>
            <a:pPr marL="0" lvl="0" indent="0" algn="l" rtl="0">
              <a:spcBef>
                <a:spcPts val="0"/>
              </a:spcBef>
              <a:spcAft>
                <a:spcPts val="0"/>
              </a:spcAft>
              <a:buNone/>
            </a:pPr>
            <a:r>
              <a:rPr lang="zh-TW" sz="1200"/>
              <a:t>automatically sync in testing repository</a:t>
            </a:r>
            <a:endParaRPr sz="1200"/>
          </a:p>
        </p:txBody>
      </p:sp>
      <p:cxnSp>
        <p:nvCxnSpPr>
          <p:cNvPr id="552" name="Google Shape;552;p62"/>
          <p:cNvCxnSpPr>
            <a:endCxn id="553" idx="2"/>
          </p:cNvCxnSpPr>
          <p:nvPr/>
        </p:nvCxnSpPr>
        <p:spPr>
          <a:xfrm rot="10800000">
            <a:off x="3428575" y="2858100"/>
            <a:ext cx="471600" cy="641400"/>
          </a:xfrm>
          <a:prstGeom prst="straightConnector1">
            <a:avLst/>
          </a:prstGeom>
          <a:noFill/>
          <a:ln w="9525" cap="flat" cmpd="sng">
            <a:solidFill>
              <a:schemeClr val="dk2"/>
            </a:solidFill>
            <a:prstDash val="solid"/>
            <a:round/>
            <a:headEnd type="none" w="med" len="med"/>
            <a:tailEnd type="stealth" w="med" len="med"/>
          </a:ln>
        </p:spPr>
      </p:cxnSp>
      <p:sp>
        <p:nvSpPr>
          <p:cNvPr id="553" name="Google Shape;553;p62"/>
          <p:cNvSpPr/>
          <p:nvPr/>
        </p:nvSpPr>
        <p:spPr>
          <a:xfrm>
            <a:off x="2603575" y="2285400"/>
            <a:ext cx="16500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Unit testing backend functions in testing repository</a:t>
            </a:r>
            <a:endParaRPr sz="1200"/>
          </a:p>
        </p:txBody>
      </p:sp>
      <p:cxnSp>
        <p:nvCxnSpPr>
          <p:cNvPr id="554" name="Google Shape;554;p62"/>
          <p:cNvCxnSpPr>
            <a:endCxn id="555" idx="2"/>
          </p:cNvCxnSpPr>
          <p:nvPr/>
        </p:nvCxnSpPr>
        <p:spPr>
          <a:xfrm rot="10800000" flipH="1">
            <a:off x="4901375" y="2858100"/>
            <a:ext cx="51600" cy="554700"/>
          </a:xfrm>
          <a:prstGeom prst="straightConnector1">
            <a:avLst/>
          </a:prstGeom>
          <a:noFill/>
          <a:ln w="9525" cap="flat" cmpd="sng">
            <a:solidFill>
              <a:schemeClr val="dk2"/>
            </a:solidFill>
            <a:prstDash val="solid"/>
            <a:round/>
            <a:headEnd type="none" w="med" len="med"/>
            <a:tailEnd type="stealth" w="med" len="med"/>
          </a:ln>
        </p:spPr>
      </p:cxnSp>
      <p:sp>
        <p:nvSpPr>
          <p:cNvPr id="555" name="Google Shape;555;p62"/>
          <p:cNvSpPr/>
          <p:nvPr/>
        </p:nvSpPr>
        <p:spPr>
          <a:xfrm>
            <a:off x="4413275" y="2285400"/>
            <a:ext cx="10794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Sync in operation repository</a:t>
            </a:r>
            <a:endParaRPr sz="1200"/>
          </a:p>
        </p:txBody>
      </p:sp>
      <p:sp>
        <p:nvSpPr>
          <p:cNvPr id="556" name="Google Shape;556;p62"/>
          <p:cNvSpPr/>
          <p:nvPr/>
        </p:nvSpPr>
        <p:spPr>
          <a:xfrm>
            <a:off x="7696575" y="2285400"/>
            <a:ext cx="1276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Clean up testing repository</a:t>
            </a:r>
            <a:endParaRPr sz="1200"/>
          </a:p>
        </p:txBody>
      </p:sp>
      <p:cxnSp>
        <p:nvCxnSpPr>
          <p:cNvPr id="557" name="Google Shape;557;p62"/>
          <p:cNvCxnSpPr/>
          <p:nvPr/>
        </p:nvCxnSpPr>
        <p:spPr>
          <a:xfrm rot="10800000" flipH="1">
            <a:off x="8111325" y="2891450"/>
            <a:ext cx="146100" cy="436800"/>
          </a:xfrm>
          <a:prstGeom prst="straightConnector1">
            <a:avLst/>
          </a:prstGeom>
          <a:noFill/>
          <a:ln w="9525" cap="flat" cmpd="sng">
            <a:solidFill>
              <a:schemeClr val="dk2"/>
            </a:solidFill>
            <a:prstDash val="solid"/>
            <a:round/>
            <a:headEnd type="none" w="med" len="med"/>
            <a:tailEnd type="stealth" w="med" len="med"/>
          </a:ln>
        </p:spPr>
      </p:cxnSp>
      <p:sp>
        <p:nvSpPr>
          <p:cNvPr id="558" name="Google Shape;558;p62"/>
          <p:cNvSpPr/>
          <p:nvPr/>
        </p:nvSpPr>
        <p:spPr>
          <a:xfrm>
            <a:off x="5787451" y="2126100"/>
            <a:ext cx="1650000" cy="73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Update and build in operation repository</a:t>
            </a:r>
            <a:endParaRPr sz="1200"/>
          </a:p>
        </p:txBody>
      </p:sp>
      <p:cxnSp>
        <p:nvCxnSpPr>
          <p:cNvPr id="559" name="Google Shape;559;p62"/>
          <p:cNvCxnSpPr>
            <a:endCxn id="558" idx="2"/>
          </p:cNvCxnSpPr>
          <p:nvPr/>
        </p:nvCxnSpPr>
        <p:spPr>
          <a:xfrm rot="10800000">
            <a:off x="6612451" y="2858100"/>
            <a:ext cx="297900" cy="573900"/>
          </a:xfrm>
          <a:prstGeom prst="straightConnector1">
            <a:avLst/>
          </a:prstGeom>
          <a:noFill/>
          <a:ln w="9525" cap="flat" cmpd="sng">
            <a:solidFill>
              <a:schemeClr val="dk2"/>
            </a:solidFill>
            <a:prstDash val="solid"/>
            <a:round/>
            <a:headEnd type="none" w="med" len="med"/>
            <a:tailEnd type="stealth" w="med" len="med"/>
          </a:ln>
        </p:spPr>
      </p:cxnSp>
      <p:cxnSp>
        <p:nvCxnSpPr>
          <p:cNvPr id="560" name="Google Shape;560;p62"/>
          <p:cNvCxnSpPr>
            <a:endCxn id="558" idx="2"/>
          </p:cNvCxnSpPr>
          <p:nvPr/>
        </p:nvCxnSpPr>
        <p:spPr>
          <a:xfrm rot="10800000" flipH="1">
            <a:off x="5969551" y="2858100"/>
            <a:ext cx="642900" cy="470100"/>
          </a:xfrm>
          <a:prstGeom prst="straightConnector1">
            <a:avLst/>
          </a:prstGeom>
          <a:noFill/>
          <a:ln w="9525" cap="flat" cmpd="sng">
            <a:solidFill>
              <a:schemeClr val="dk2"/>
            </a:solidFill>
            <a:prstDash val="solid"/>
            <a:round/>
            <a:headEnd type="none" w="med" len="med"/>
            <a:tailEnd type="stealth" w="med" len="med"/>
          </a:ln>
        </p:spPr>
      </p:cxnSp>
      <p:sp>
        <p:nvSpPr>
          <p:cNvPr id="561" name="Google Shape;561;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dirty="0"/>
              <a:t>Demo</a:t>
            </a:r>
            <a:endParaRPr dirty="0"/>
          </a:p>
        </p:txBody>
      </p:sp>
      <p:sp>
        <p:nvSpPr>
          <p:cNvPr id="567" name="Google Shape;567;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52</a:t>
            </a:fld>
            <a:endParaRPr/>
          </a:p>
        </p:txBody>
      </p:sp>
      <p:sp>
        <p:nvSpPr>
          <p:cNvPr id="2" name="矩形 1">
            <a:extLst>
              <a:ext uri="{FF2B5EF4-FFF2-40B4-BE49-F238E27FC236}">
                <a16:creationId xmlns:a16="http://schemas.microsoft.com/office/drawing/2014/main" id="{1415FC3A-5722-4F2D-9B8E-21B68EE3AF1A}"/>
              </a:ext>
            </a:extLst>
          </p:cNvPr>
          <p:cNvSpPr/>
          <p:nvPr/>
        </p:nvSpPr>
        <p:spPr>
          <a:xfrm>
            <a:off x="877690" y="2250070"/>
            <a:ext cx="7525445" cy="523220"/>
          </a:xfrm>
          <a:prstGeom prst="rect">
            <a:avLst/>
          </a:prstGeom>
        </p:spPr>
        <p:txBody>
          <a:bodyPr wrap="square">
            <a:spAutoFit/>
          </a:bodyPr>
          <a:lstStyle/>
          <a:p>
            <a:r>
              <a:rPr lang="zh-TW" altLang="en-US" dirty="0"/>
              <a:t>影片連結</a:t>
            </a:r>
            <a:endParaRPr lang="en-US" altLang="zh-TW" dirty="0"/>
          </a:p>
          <a:p>
            <a:r>
              <a:rPr lang="zh-TW" altLang="en-US" dirty="0"/>
              <a:t>https://drive.google.com/file/d/1olPtFlmjVt7EAkXA5vbCXOe8Zg1aZ64H/view?usp=sharing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99850"/>
            <a:ext cx="8520600" cy="92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PEP</a:t>
            </a:r>
            <a:endParaRPr/>
          </a:p>
          <a:p>
            <a:pPr marL="0" lvl="0" indent="0" algn="l" rtl="0">
              <a:spcBef>
                <a:spcPts val="0"/>
              </a:spcBef>
              <a:spcAft>
                <a:spcPts val="0"/>
              </a:spcAft>
              <a:buNone/>
            </a:pPr>
            <a:r>
              <a:rPr lang="zh-TW" sz="2000"/>
              <a:t>WBS</a:t>
            </a:r>
            <a:endParaRPr sz="2000"/>
          </a:p>
        </p:txBody>
      </p:sp>
      <p:pic>
        <p:nvPicPr>
          <p:cNvPr id="94" name="Google Shape;94;p18"/>
          <p:cNvPicPr preferRelativeResize="0"/>
          <p:nvPr/>
        </p:nvPicPr>
        <p:blipFill>
          <a:blip r:embed="rId3">
            <a:alphaModFix/>
          </a:blip>
          <a:stretch>
            <a:fillRect/>
          </a:stretch>
        </p:blipFill>
        <p:spPr>
          <a:xfrm>
            <a:off x="1536325" y="714925"/>
            <a:ext cx="6404475" cy="4287950"/>
          </a:xfrm>
          <a:prstGeom prst="rect">
            <a:avLst/>
          </a:prstGeom>
          <a:noFill/>
          <a:ln>
            <a:noFill/>
          </a:ln>
        </p:spPr>
      </p:pic>
      <p:sp>
        <p:nvSpPr>
          <p:cNvPr id="95" name="Google Shape;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199850"/>
            <a:ext cx="8520600" cy="92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PEP</a:t>
            </a:r>
            <a:endParaRPr/>
          </a:p>
          <a:p>
            <a:pPr marL="0" lvl="0" indent="0" algn="l" rtl="0">
              <a:spcBef>
                <a:spcPts val="0"/>
              </a:spcBef>
              <a:spcAft>
                <a:spcPts val="0"/>
              </a:spcAft>
              <a:buNone/>
            </a:pPr>
            <a:r>
              <a:rPr lang="zh-TW" sz="2000"/>
              <a:t>WBS</a:t>
            </a:r>
            <a:endParaRPr sz="2000"/>
          </a:p>
        </p:txBody>
      </p:sp>
      <p:pic>
        <p:nvPicPr>
          <p:cNvPr id="101" name="Google Shape;101;p19"/>
          <p:cNvPicPr preferRelativeResize="0"/>
          <p:nvPr/>
        </p:nvPicPr>
        <p:blipFill>
          <a:blip r:embed="rId3">
            <a:alphaModFix/>
          </a:blip>
          <a:stretch>
            <a:fillRect/>
          </a:stretch>
        </p:blipFill>
        <p:spPr>
          <a:xfrm>
            <a:off x="1129300" y="922225"/>
            <a:ext cx="7498717" cy="3713650"/>
          </a:xfrm>
          <a:prstGeom prst="rect">
            <a:avLst/>
          </a:prstGeom>
          <a:noFill/>
          <a:ln>
            <a:noFill/>
          </a:ln>
        </p:spPr>
      </p:pic>
      <p:sp>
        <p:nvSpPr>
          <p:cNvPr id="102" name="Google Shape;1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Requirement Analysis</a:t>
            </a:r>
            <a:endParaRPr/>
          </a:p>
        </p:txBody>
      </p:sp>
      <p:grpSp>
        <p:nvGrpSpPr>
          <p:cNvPr id="108" name="Google Shape;108;p20"/>
          <p:cNvGrpSpPr/>
          <p:nvPr/>
        </p:nvGrpSpPr>
        <p:grpSpPr>
          <a:xfrm>
            <a:off x="6384700" y="195650"/>
            <a:ext cx="2185200" cy="400200"/>
            <a:chOff x="6384700" y="195650"/>
            <a:chExt cx="2185200" cy="400200"/>
          </a:xfrm>
        </p:grpSpPr>
        <p:sp>
          <p:nvSpPr>
            <p:cNvPr id="109" name="Google Shape;109;p20"/>
            <p:cNvSpPr txBox="1"/>
            <p:nvPr/>
          </p:nvSpPr>
          <p:spPr>
            <a:xfrm>
              <a:off x="6384700" y="195650"/>
              <a:ext cx="2185200" cy="4002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a:t>     presenter : 鄒咏霖</a:t>
              </a:r>
              <a:endParaRPr/>
            </a:p>
          </p:txBody>
        </p:sp>
        <p:sp>
          <p:nvSpPr>
            <p:cNvPr id="110" name="Google Shape;110;p20"/>
            <p:cNvSpPr/>
            <p:nvPr/>
          </p:nvSpPr>
          <p:spPr>
            <a:xfrm>
              <a:off x="6464125" y="296450"/>
              <a:ext cx="208500" cy="198600"/>
            </a:xfrm>
            <a:prstGeom prst="smileyFace">
              <a:avLst>
                <a:gd name="adj" fmla="val 4653"/>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System Architecture</a:t>
            </a:r>
            <a:endParaRPr/>
          </a:p>
        </p:txBody>
      </p:sp>
      <p:graphicFrame>
        <p:nvGraphicFramePr>
          <p:cNvPr id="117" name="Google Shape;117;p21"/>
          <p:cNvGraphicFramePr/>
          <p:nvPr/>
        </p:nvGraphicFramePr>
        <p:xfrm>
          <a:off x="179100" y="1674000"/>
          <a:ext cx="3000000" cy="3000000"/>
        </p:xfrm>
        <a:graphic>
          <a:graphicData uri="http://schemas.openxmlformats.org/drawingml/2006/table">
            <a:tbl>
              <a:tblPr>
                <a:noFill/>
                <a:tableStyleId>{D12B1595-E052-408A-98B0-6AC92F455BB1}</a:tableStyleId>
              </a:tblPr>
              <a:tblGrid>
                <a:gridCol w="2434325">
                  <a:extLst>
                    <a:ext uri="{9D8B030D-6E8A-4147-A177-3AD203B41FA5}">
                      <a16:colId xmlns:a16="http://schemas.microsoft.com/office/drawing/2014/main" val="20000"/>
                    </a:ext>
                  </a:extLst>
                </a:gridCol>
                <a:gridCol w="2519450">
                  <a:extLst>
                    <a:ext uri="{9D8B030D-6E8A-4147-A177-3AD203B41FA5}">
                      <a16:colId xmlns:a16="http://schemas.microsoft.com/office/drawing/2014/main" val="20001"/>
                    </a:ext>
                  </a:extLst>
                </a:gridCol>
              </a:tblGrid>
              <a:tr h="218775">
                <a:tc>
                  <a:txBody>
                    <a:bodyPr/>
                    <a:lstStyle/>
                    <a:p>
                      <a:pPr marL="0" lvl="0" indent="0" algn="l" rtl="0">
                        <a:lnSpc>
                          <a:spcPct val="115000"/>
                        </a:lnSpc>
                        <a:spcBef>
                          <a:spcPts val="0"/>
                        </a:spcBef>
                        <a:spcAft>
                          <a:spcPts val="0"/>
                        </a:spcAft>
                        <a:buNone/>
                      </a:pPr>
                      <a:r>
                        <a:rPr lang="zh-TW" sz="800" b="1">
                          <a:latin typeface="Calibri"/>
                          <a:ea typeface="Calibri"/>
                          <a:cs typeface="Calibri"/>
                          <a:sym typeface="Calibri"/>
                        </a:rPr>
                        <a:t>Module</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tcPr>
                </a:tc>
                <a:tc>
                  <a:txBody>
                    <a:bodyPr/>
                    <a:lstStyle/>
                    <a:p>
                      <a:pPr marL="0" lvl="0" indent="0" algn="l" rtl="0">
                        <a:spcBef>
                          <a:spcPts val="0"/>
                        </a:spcBef>
                        <a:spcAft>
                          <a:spcPts val="0"/>
                        </a:spcAft>
                        <a:buNone/>
                      </a:pPr>
                      <a:r>
                        <a:rPr lang="zh-TW" sz="800" b="1">
                          <a:latin typeface="Calibri"/>
                          <a:ea typeface="Calibri"/>
                          <a:cs typeface="Calibri"/>
                          <a:sym typeface="Calibri"/>
                        </a:rPr>
                        <a:t>Description</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tcPr>
                </a:tc>
                <a:extLst>
                  <a:ext uri="{0D108BD9-81ED-4DB2-BD59-A6C34878D82A}">
                    <a16:rowId xmlns:a16="http://schemas.microsoft.com/office/drawing/2014/main" val="10000"/>
                  </a:ext>
                </a:extLst>
              </a:tr>
              <a:tr h="355000">
                <a:tc>
                  <a:txBody>
                    <a:bodyPr/>
                    <a:lstStyle/>
                    <a:p>
                      <a:pPr marL="0" lvl="0" indent="0" algn="l" rtl="0">
                        <a:lnSpc>
                          <a:spcPct val="115000"/>
                        </a:lnSpc>
                        <a:spcBef>
                          <a:spcPts val="0"/>
                        </a:spcBef>
                        <a:spcAft>
                          <a:spcPts val="0"/>
                        </a:spcAft>
                        <a:buNone/>
                      </a:pPr>
                      <a:r>
                        <a:rPr lang="zh-TW" sz="800" b="1">
                          <a:latin typeface="Calibri"/>
                          <a:ea typeface="Calibri"/>
                          <a:cs typeface="Calibri"/>
                          <a:sym typeface="Calibri"/>
                        </a:rPr>
                        <a:t>文檔管理系統 File Management Module</a:t>
                      </a:r>
                      <a:r>
                        <a:rPr lang="zh-TW" sz="800" b="1">
                          <a:solidFill>
                            <a:schemeClr val="dk1"/>
                          </a:solidFill>
                          <a:latin typeface="Calibri"/>
                          <a:ea typeface="Calibri"/>
                          <a:cs typeface="Calibri"/>
                          <a:sym typeface="Calibri"/>
                        </a:rPr>
                        <a:t>(Frontend)</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zh-TW" sz="800">
                          <a:latin typeface="Calibri"/>
                          <a:ea typeface="Calibri"/>
                          <a:cs typeface="Calibri"/>
                          <a:sym typeface="Calibri"/>
                        </a:rPr>
                        <a:t>Provides the ability to manage algorithms and reports.</a:t>
                      </a:r>
                      <a:endParaRPr sz="800">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355000">
                <a:tc>
                  <a:txBody>
                    <a:bodyPr/>
                    <a:lstStyle/>
                    <a:p>
                      <a:pPr marL="0" lvl="0" indent="0" algn="l" rtl="0">
                        <a:lnSpc>
                          <a:spcPct val="115000"/>
                        </a:lnSpc>
                        <a:spcBef>
                          <a:spcPts val="0"/>
                        </a:spcBef>
                        <a:spcAft>
                          <a:spcPts val="0"/>
                        </a:spcAft>
                        <a:buNone/>
                      </a:pPr>
                      <a:r>
                        <a:rPr lang="zh-TW" sz="800" b="1">
                          <a:latin typeface="Calibri"/>
                          <a:ea typeface="Calibri"/>
                          <a:cs typeface="Calibri"/>
                          <a:sym typeface="Calibri"/>
                        </a:rPr>
                        <a:t>參數設定系統 Parameter Setting Module</a:t>
                      </a:r>
                      <a:r>
                        <a:rPr lang="zh-TW" sz="800" b="1">
                          <a:solidFill>
                            <a:schemeClr val="dk1"/>
                          </a:solidFill>
                          <a:latin typeface="Calibri"/>
                          <a:ea typeface="Calibri"/>
                          <a:cs typeface="Calibri"/>
                          <a:sym typeface="Calibri"/>
                        </a:rPr>
                        <a:t>(Frontend)</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zh-TW" sz="800">
                          <a:latin typeface="Calibri"/>
                          <a:ea typeface="Calibri"/>
                          <a:cs typeface="Calibri"/>
                          <a:sym typeface="Calibri"/>
                        </a:rPr>
                        <a:t>Rendering and setting parameters of an algorithm</a:t>
                      </a:r>
                      <a:endParaRPr sz="800">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55000">
                <a:tc>
                  <a:txBody>
                    <a:bodyPr/>
                    <a:lstStyle/>
                    <a:p>
                      <a:pPr marL="0" lvl="0" indent="0" algn="l" rtl="0">
                        <a:lnSpc>
                          <a:spcPct val="115000"/>
                        </a:lnSpc>
                        <a:spcBef>
                          <a:spcPts val="0"/>
                        </a:spcBef>
                        <a:spcAft>
                          <a:spcPts val="0"/>
                        </a:spcAft>
                        <a:buNone/>
                      </a:pPr>
                      <a:r>
                        <a:rPr lang="zh-TW" sz="800" b="1">
                          <a:latin typeface="Calibri"/>
                          <a:ea typeface="Calibri"/>
                          <a:cs typeface="Calibri"/>
                          <a:sym typeface="Calibri"/>
                        </a:rPr>
                        <a:t>算法測試系統 Algorithm Testing Module(Backend)</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zh-TW" sz="800">
                          <a:latin typeface="Calibri"/>
                          <a:ea typeface="Calibri"/>
                          <a:cs typeface="Calibri"/>
                          <a:sym typeface="Calibri"/>
                        </a:rPr>
                        <a:t>Building and testing trading algorithms</a:t>
                      </a:r>
                      <a:endParaRPr sz="800">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355000">
                <a:tc>
                  <a:txBody>
                    <a:bodyPr/>
                    <a:lstStyle/>
                    <a:p>
                      <a:pPr marL="0" lvl="0" indent="0" algn="l" rtl="0">
                        <a:lnSpc>
                          <a:spcPct val="115000"/>
                        </a:lnSpc>
                        <a:spcBef>
                          <a:spcPts val="0"/>
                        </a:spcBef>
                        <a:spcAft>
                          <a:spcPts val="0"/>
                        </a:spcAft>
                        <a:buNone/>
                      </a:pPr>
                      <a:r>
                        <a:rPr lang="zh-TW" sz="800" b="1">
                          <a:solidFill>
                            <a:schemeClr val="dk1"/>
                          </a:solidFill>
                          <a:latin typeface="Calibri"/>
                          <a:ea typeface="Calibri"/>
                          <a:cs typeface="Calibri"/>
                          <a:sym typeface="Calibri"/>
                        </a:rPr>
                        <a:t>標的資料系統 Underlying Data Management Module(Backend)</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zh-TW" sz="800">
                          <a:solidFill>
                            <a:schemeClr val="dk1"/>
                          </a:solidFill>
                          <a:latin typeface="Calibri"/>
                          <a:ea typeface="Calibri"/>
                          <a:cs typeface="Calibri"/>
                          <a:sym typeface="Calibri"/>
                        </a:rPr>
                        <a:t>Provide the underlying assets’ data for Algorithm Testing Module</a:t>
                      </a:r>
                      <a:endParaRPr sz="800">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81325">
                <a:tc>
                  <a:txBody>
                    <a:bodyPr/>
                    <a:lstStyle/>
                    <a:p>
                      <a:pPr marL="0" lvl="0" indent="0" algn="l" rtl="0">
                        <a:lnSpc>
                          <a:spcPct val="115000"/>
                        </a:lnSpc>
                        <a:spcBef>
                          <a:spcPts val="0"/>
                        </a:spcBef>
                        <a:spcAft>
                          <a:spcPts val="0"/>
                        </a:spcAft>
                        <a:buNone/>
                      </a:pPr>
                      <a:r>
                        <a:rPr lang="zh-TW" sz="800" b="1">
                          <a:latin typeface="Calibri"/>
                          <a:ea typeface="Calibri"/>
                          <a:cs typeface="Calibri"/>
                          <a:sym typeface="Calibri"/>
                        </a:rPr>
                        <a:t>績效計算系統 Performance Calculator Module</a:t>
                      </a:r>
                      <a:r>
                        <a:rPr lang="zh-TW" sz="800" b="1">
                          <a:solidFill>
                            <a:schemeClr val="dk1"/>
                          </a:solidFill>
                          <a:latin typeface="Calibri"/>
                          <a:ea typeface="Calibri"/>
                          <a:cs typeface="Calibri"/>
                          <a:sym typeface="Calibri"/>
                        </a:rPr>
                        <a:t>(Backend)</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zh-TW" sz="800">
                          <a:latin typeface="Calibri"/>
                          <a:ea typeface="Calibri"/>
                          <a:cs typeface="Calibri"/>
                          <a:sym typeface="Calibri"/>
                        </a:rPr>
                        <a:t>Calculating Performance of an Algorithm</a:t>
                      </a:r>
                      <a:endParaRPr sz="800">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rgbClr val="CFE2F3"/>
                    </a:solidFill>
                  </a:tcPr>
                </a:tc>
                <a:extLst>
                  <a:ext uri="{0D108BD9-81ED-4DB2-BD59-A6C34878D82A}">
                    <a16:rowId xmlns:a16="http://schemas.microsoft.com/office/drawing/2014/main" val="10005"/>
                  </a:ext>
                </a:extLst>
              </a:tr>
              <a:tr h="281325">
                <a:tc>
                  <a:txBody>
                    <a:bodyPr/>
                    <a:lstStyle/>
                    <a:p>
                      <a:pPr marL="0" lvl="0" indent="0" algn="l" rtl="0">
                        <a:lnSpc>
                          <a:spcPct val="115000"/>
                        </a:lnSpc>
                        <a:spcBef>
                          <a:spcPts val="0"/>
                        </a:spcBef>
                        <a:spcAft>
                          <a:spcPts val="0"/>
                        </a:spcAft>
                        <a:buNone/>
                      </a:pPr>
                      <a:r>
                        <a:rPr lang="zh-TW" sz="800" b="1">
                          <a:latin typeface="Calibri"/>
                          <a:ea typeface="Calibri"/>
                          <a:cs typeface="Calibri"/>
                          <a:sym typeface="Calibri"/>
                        </a:rPr>
                        <a:t>評估系統 Evaluation Module(Frontend)</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zh-TW" sz="800">
                          <a:latin typeface="Calibri"/>
                          <a:ea typeface="Calibri"/>
                          <a:cs typeface="Calibri"/>
                          <a:sym typeface="Calibri"/>
                        </a:rPr>
                        <a:t>Evaluating performance of an algorithm</a:t>
                      </a:r>
                      <a:endParaRPr sz="800">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55000">
                <a:tc>
                  <a:txBody>
                    <a:bodyPr/>
                    <a:lstStyle/>
                    <a:p>
                      <a:pPr marL="0" lvl="0" indent="0" algn="l" rtl="0">
                        <a:spcBef>
                          <a:spcPts val="0"/>
                        </a:spcBef>
                        <a:spcAft>
                          <a:spcPts val="0"/>
                        </a:spcAft>
                        <a:buNone/>
                      </a:pPr>
                      <a:r>
                        <a:rPr lang="zh-TW" sz="800" b="1">
                          <a:latin typeface="Calibri"/>
                          <a:ea typeface="Calibri"/>
                          <a:cs typeface="Calibri"/>
                          <a:sym typeface="Calibri"/>
                        </a:rPr>
                        <a:t>文檔儲存系統 File Storage Module</a:t>
                      </a:r>
                      <a:r>
                        <a:rPr lang="zh-TW" sz="800" b="1">
                          <a:solidFill>
                            <a:schemeClr val="dk1"/>
                          </a:solidFill>
                          <a:latin typeface="Calibri"/>
                          <a:ea typeface="Calibri"/>
                          <a:cs typeface="Calibri"/>
                          <a:sym typeface="Calibri"/>
                        </a:rPr>
                        <a:t>(Backend)</a:t>
                      </a:r>
                      <a:endParaRPr sz="800" b="1">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zh-TW" sz="800">
                          <a:latin typeface="Calibri"/>
                          <a:ea typeface="Calibri"/>
                          <a:cs typeface="Calibri"/>
                          <a:sym typeface="Calibri"/>
                        </a:rPr>
                        <a:t>Store the file(algo., report, parameter) create by user action</a:t>
                      </a:r>
                      <a:endParaRPr sz="800">
                        <a:latin typeface="Calibri"/>
                        <a:ea typeface="Calibri"/>
                        <a:cs typeface="Calibri"/>
                        <a:sym typeface="Calibri"/>
                      </a:endParaRPr>
                    </a:p>
                  </a:txBody>
                  <a:tcPr marL="63500" marR="63500" marT="63500" marB="63500">
                    <a:lnL w="12700" cap="flat" cmpd="sng">
                      <a:solidFill>
                        <a:srgbClr val="3D85C6"/>
                      </a:solidFill>
                      <a:prstDash val="solid"/>
                      <a:round/>
                      <a:headEnd type="none" w="sm" len="sm"/>
                      <a:tailEnd type="none" w="sm" len="sm"/>
                    </a:lnL>
                    <a:lnR w="12700" cap="flat" cmpd="sng">
                      <a:solidFill>
                        <a:srgbClr val="3D85C6"/>
                      </a:solidFill>
                      <a:prstDash val="solid"/>
                      <a:round/>
                      <a:headEnd type="none" w="sm" len="sm"/>
                      <a:tailEnd type="none" w="sm" len="sm"/>
                    </a:lnR>
                    <a:lnT w="12700" cap="flat" cmpd="sng">
                      <a:solidFill>
                        <a:srgbClr val="3D85C6"/>
                      </a:solidFill>
                      <a:prstDash val="solid"/>
                      <a:round/>
                      <a:headEnd type="none" w="sm" len="sm"/>
                      <a:tailEnd type="none" w="sm" len="sm"/>
                    </a:lnT>
                    <a:lnB w="12700" cap="flat" cmpd="sng">
                      <a:solidFill>
                        <a:srgbClr val="3D85C6"/>
                      </a:solidFill>
                      <a:prstDash val="solid"/>
                      <a:round/>
                      <a:headEnd type="none" w="sm" len="sm"/>
                      <a:tailEnd type="none" w="sm" len="sm"/>
                    </a:lnB>
                    <a:solidFill>
                      <a:srgbClr val="CFE2F3"/>
                    </a:solidFill>
                  </a:tcPr>
                </a:tc>
                <a:extLst>
                  <a:ext uri="{0D108BD9-81ED-4DB2-BD59-A6C34878D82A}">
                    <a16:rowId xmlns:a16="http://schemas.microsoft.com/office/drawing/2014/main" val="10007"/>
                  </a:ext>
                </a:extLst>
              </a:tr>
            </a:tbl>
          </a:graphicData>
        </a:graphic>
      </p:graphicFrame>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9</a:t>
            </a:fld>
            <a:endParaRPr/>
          </a:p>
        </p:txBody>
      </p:sp>
      <p:pic>
        <p:nvPicPr>
          <p:cNvPr id="119" name="Google Shape;119;p21"/>
          <p:cNvPicPr preferRelativeResize="0"/>
          <p:nvPr/>
        </p:nvPicPr>
        <p:blipFill>
          <a:blip r:embed="rId3">
            <a:alphaModFix/>
          </a:blip>
          <a:stretch>
            <a:fillRect/>
          </a:stretch>
        </p:blipFill>
        <p:spPr>
          <a:xfrm>
            <a:off x="5248275" y="134025"/>
            <a:ext cx="3462900" cy="46468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3060</Words>
  <Application>Microsoft Office PowerPoint</Application>
  <PresentationFormat>如螢幕大小 (16:9)</PresentationFormat>
  <Paragraphs>509</Paragraphs>
  <Slides>52</Slides>
  <Notes>52</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52</vt:i4>
      </vt:variant>
    </vt:vector>
  </HeadingPairs>
  <TitlesOfParts>
    <vt:vector size="55" baseType="lpstr">
      <vt:lpstr>Arial</vt:lpstr>
      <vt:lpstr>Calibri</vt:lpstr>
      <vt:lpstr>Simple Light</vt:lpstr>
      <vt:lpstr>Term Project Presentation</vt:lpstr>
      <vt:lpstr>Outline</vt:lpstr>
      <vt:lpstr>Work Distribution</vt:lpstr>
      <vt:lpstr>PEP</vt:lpstr>
      <vt:lpstr>PEP</vt:lpstr>
      <vt:lpstr>PEP WBS</vt:lpstr>
      <vt:lpstr>PEP WBS</vt:lpstr>
      <vt:lpstr>Requirement Analysis</vt:lpstr>
      <vt:lpstr>System Architecture</vt:lpstr>
      <vt:lpstr>Use Case Diagram </vt:lpstr>
      <vt:lpstr>Use Case Spec. (1/5) [UC-001]  User/Admin uploads an algorithm  Goal   New algorithms can be developed. Requirements [FFR8 : Create an algorithm], [FFR12 : Give algorithm versions], [BFR10 : Store File] Basic Flow Click the “New button,” then show a “Input Modal” which requires User/Admin input algorithm information (Title, Version, Description). Click the “Confirm button,” then show the “Input File Modal” which requires User/Admin to upload the source code. User/Admin uploads the new algorithm. Add the new algorithm to the “Algorithm Menu”. Alternative Flow 2.1  User input lacks in Title or Version, back to Step 1. 2.2  User clicks “Exit Button” in Input Modal,  Exit. 3.1  Duplicate “Title and Version”,  Exit.   </vt:lpstr>
      <vt:lpstr>Use Case Spec. (2/5) [UC-002]  Display results after the user executes evaluations   Goal Algorithms can be evaluated. Requirements [FFR1 : Display Trade Results], [FFR2 : Render Statistical Charts], [FFR5 : Display Error Messages] Basic Flow The user executes a new test. The trade results include trade statistics and trade actions. Common statistical charts can be displayed based on the trade results. The user selects a period of time span to show trade results. Alternative Flow 1.1 if any error occur when testing that algorithm,  error messages is displayed on the web page  </vt:lpstr>
      <vt:lpstr>Use Case Spec. (3/5) [UC-003]  Call API to obtain underlying assets’ data  Goal Get underlying assets’ data Requirements [BFR7 : Build a Library for Provide Underlying Assets’ Data provide] [BFR8 : Get specific Underlying Asset’s information] Basic Flow import the asset data library  call specific api, pass in required parameters obtain structured data Alternative Flow 2.1 if any error occurs during api call, return a specific error code so that “Algorithm Testing Module” can send the corresponding error message to the web page </vt:lpstr>
      <vt:lpstr>Use Case Spec. (4/5) [UC-005]  Batch test algorithms  Goal Parameters of Algorithms can be found. Requirements [FFR18 : Render Parameter], [FFR19 : Initiate Test], [FFR1 : Display TradeResult], [FFR2 : Render Statistical Charts], [BFR1 : Testing an Algo], [BFR2 : Show information about an Algo], [BFR7 : Build a Library for Provide Underlying Assets’ Data] Basic Flow Choose the algorithm to be tested Set the batch-testing parameters Execute the test The web page displays several trade statistics for each parameter setting Users can see the heatmap of some trade statistics of different parameters, and find the better ones Alternative Flow 3.1 If for some parameter set, the algorithm being tested encountered error during execution, trade statistics for that parameter set is skipped, until no other parameter sets are left </vt:lpstr>
      <vt:lpstr>Use Case Spec. (5/5) [UC-009]  View reports and algorithms  Goal Manage algorithms and reports Requirements [FFR10 : Sort a list of algorithms], [FFR11 : Search algorithms], [FFR17: Display reports] Basic Flow The user finds the target algorithm on the file manager page, by following ways: sort the display list of algorithms by, for example, Last Modified; search the title of the algorithm. After the algorithm item is found, the user selects the intended version. The user studies the algorithm by analysing the related data, for example, trade results, or by reading the reports. Alternative Flow 3.1 if the report in the backend failed to open, error message is displayed on the web page</vt:lpstr>
      <vt:lpstr>Class Diagram</vt:lpstr>
      <vt:lpstr>Class Diagram</vt:lpstr>
      <vt:lpstr>Class Breakdown</vt:lpstr>
      <vt:lpstr>Class Breakdown Frontend: Correspondence between Classes and React Components</vt:lpstr>
      <vt:lpstr>Class Breakdown Redux</vt:lpstr>
      <vt:lpstr>PowerPoint 簡報</vt:lpstr>
      <vt:lpstr>PowerPoint 簡報</vt:lpstr>
      <vt:lpstr>Class Breakdown Frontend: Homepage</vt:lpstr>
      <vt:lpstr>Class Breakdown Frontend: sideArea(ParameterSetter)</vt:lpstr>
      <vt:lpstr>Class Breakdown Frontend: Content</vt:lpstr>
      <vt:lpstr>Class Breakdown Frontend: Content</vt:lpstr>
      <vt:lpstr>Class Breakdown Frontend: Content</vt:lpstr>
      <vt:lpstr>Class Breakdown Frontend: Content</vt:lpstr>
      <vt:lpstr>Class Breakdown Frontend: Console (Display)</vt:lpstr>
      <vt:lpstr>Class Breakdown Backend: AlgorithmTester</vt:lpstr>
      <vt:lpstr>Class Breakdown Backend: Algorithm (1/5)</vt:lpstr>
      <vt:lpstr>Class Breakdown Backend: Algorithm (2/5)</vt:lpstr>
      <vt:lpstr>Class Breakdown Backend: Algorithm (3/5)</vt:lpstr>
      <vt:lpstr>Class Breakdown Backend: Algorithm (4/5)</vt:lpstr>
      <vt:lpstr>Class Breakdown Backend: Algorithm (5/5)</vt:lpstr>
      <vt:lpstr>Class Breakdown Backend: Calculator</vt:lpstr>
      <vt:lpstr>Class Breakdown Backend: DataFileManager</vt:lpstr>
      <vt:lpstr>Class Breakdown Backend: ParameterParser (1/4)</vt:lpstr>
      <vt:lpstr>Class Breakdown Backend: ParameterParser (2/4) Function #1:parameter_format_parse(filepath: str): List[dict]</vt:lpstr>
      <vt:lpstr>Class Breakdown Backend: ParameterParser (3/4) Function #2: single_parameters_parse(dict): List[Parameter]</vt:lpstr>
      <vt:lpstr>Class Breakdown Backend: ParameterParser (4/4) Function #3: batch_parameters_parse(dict): List[List[Parameter]]</vt:lpstr>
      <vt:lpstr>Class Breakdown Backend: AssetData</vt:lpstr>
      <vt:lpstr>Sequence Diagram</vt:lpstr>
      <vt:lpstr>Sequence Diagram (1/3)</vt:lpstr>
      <vt:lpstr>Sequence Diagram (2/3)</vt:lpstr>
      <vt:lpstr>Sequence Diagram (3/3)</vt:lpstr>
      <vt:lpstr>API</vt:lpstr>
      <vt:lpstr>API</vt:lpstr>
      <vt:lpstr>Jenkins Setup</vt:lpstr>
      <vt:lpstr>Jenkins Pipeline</vt:lpstr>
      <vt:lpstr>Demo</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Presentation</dc:title>
  <cp:lastModifiedBy>user</cp:lastModifiedBy>
  <cp:revision>1</cp:revision>
  <dcterms:modified xsi:type="dcterms:W3CDTF">2021-06-15T02:39:37Z</dcterms:modified>
</cp:coreProperties>
</file>