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60" r:id="rId4"/>
    <p:sldId id="261" r:id="rId5"/>
    <p:sldId id="262" r:id="rId6"/>
    <p:sldId id="263"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BED2"/>
    <a:srgbClr val="4AB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1" autoAdjust="0"/>
    <p:restoredTop sz="94660"/>
  </p:normalViewPr>
  <p:slideViewPr>
    <p:cSldViewPr snapToGrid="0">
      <p:cViewPr varScale="1">
        <p:scale>
          <a:sx n="153" d="100"/>
          <a:sy n="153" d="100"/>
        </p:scale>
        <p:origin x="16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9645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855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5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414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154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2472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45475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17908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3893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6/15/2023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9347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10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6/15/2023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610499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5" r:id="rId5"/>
    <p:sldLayoutId id="2147483740"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3" descr="A white background with dots and lines&#10;&#10;Description automatically generated with low confidence">
            <a:extLst>
              <a:ext uri="{FF2B5EF4-FFF2-40B4-BE49-F238E27FC236}">
                <a16:creationId xmlns:a16="http://schemas.microsoft.com/office/drawing/2014/main" id="{9D90AA91-3A89-F246-6F6F-5227A7780765}"/>
              </a:ext>
            </a:extLst>
          </p:cNvPr>
          <p:cNvPicPr>
            <a:picLocks noChangeAspect="1"/>
          </p:cNvPicPr>
          <p:nvPr/>
        </p:nvPicPr>
        <p:blipFill rotWithShape="1">
          <a:blip r:embed="rId2"/>
          <a:srcRect t="5858"/>
          <a:stretch/>
        </p:blipFill>
        <p:spPr>
          <a:xfrm>
            <a:off x="20" y="10"/>
            <a:ext cx="12191979" cy="6857990"/>
          </a:xfrm>
          <a:prstGeom prst="rect">
            <a:avLst/>
          </a:prstGeom>
        </p:spPr>
      </p:pic>
      <p:sp>
        <p:nvSpPr>
          <p:cNvPr id="14"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15"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458E1530-1C1F-8674-F523-1C36A7C1CF3A}"/>
              </a:ext>
            </a:extLst>
          </p:cNvPr>
          <p:cNvSpPr>
            <a:spLocks noGrp="1"/>
          </p:cNvSpPr>
          <p:nvPr>
            <p:ph type="ctrTitle"/>
          </p:nvPr>
        </p:nvSpPr>
        <p:spPr>
          <a:xfrm>
            <a:off x="1578316" y="1348844"/>
            <a:ext cx="5409468" cy="3042706"/>
          </a:xfrm>
        </p:spPr>
        <p:txBody>
          <a:bodyPr>
            <a:normAutofit/>
          </a:bodyPr>
          <a:lstStyle/>
          <a:p>
            <a:r>
              <a:rPr lang="en-US" sz="6000" dirty="0">
                <a:solidFill>
                  <a:schemeClr val="tx1"/>
                </a:solidFill>
              </a:rPr>
              <a:t>Git</a:t>
            </a:r>
            <a:br>
              <a:rPr lang="en-US" sz="6000" dirty="0">
                <a:solidFill>
                  <a:schemeClr val="tx1"/>
                </a:solidFill>
              </a:rPr>
            </a:br>
            <a:r>
              <a:rPr lang="en-US" sz="6000" dirty="0">
                <a:solidFill>
                  <a:schemeClr val="tx1"/>
                </a:solidFill>
              </a:rPr>
              <a:t> Basics</a:t>
            </a:r>
          </a:p>
        </p:txBody>
      </p:sp>
      <p:sp>
        <p:nvSpPr>
          <p:cNvPr id="3" name="Subtitle 2">
            <a:extLst>
              <a:ext uri="{FF2B5EF4-FFF2-40B4-BE49-F238E27FC236}">
                <a16:creationId xmlns:a16="http://schemas.microsoft.com/office/drawing/2014/main" id="{489F8020-F447-6543-738B-0FF69CE29106}"/>
              </a:ext>
            </a:extLst>
          </p:cNvPr>
          <p:cNvSpPr>
            <a:spLocks noGrp="1"/>
          </p:cNvSpPr>
          <p:nvPr>
            <p:ph type="subTitle" idx="1"/>
          </p:nvPr>
        </p:nvSpPr>
        <p:spPr>
          <a:xfrm>
            <a:off x="1578316" y="4682061"/>
            <a:ext cx="5409468" cy="950976"/>
          </a:xfrm>
        </p:spPr>
        <p:txBody>
          <a:bodyPr>
            <a:normAutofit/>
          </a:bodyPr>
          <a:lstStyle/>
          <a:p>
            <a:endParaRPr lang="en-US" dirty="0">
              <a:solidFill>
                <a:schemeClr val="tx1"/>
              </a:solidFill>
            </a:endParaRPr>
          </a:p>
        </p:txBody>
      </p:sp>
    </p:spTree>
    <p:extLst>
      <p:ext uri="{BB962C8B-B14F-4D97-AF65-F5344CB8AC3E}">
        <p14:creationId xmlns:p14="http://schemas.microsoft.com/office/powerpoint/2010/main" val="2815148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D34A-944C-8E0E-3A25-BF3F3BCF59F8}"/>
              </a:ext>
            </a:extLst>
          </p:cNvPr>
          <p:cNvSpPr>
            <a:spLocks noGrp="1"/>
          </p:cNvSpPr>
          <p:nvPr>
            <p:ph type="title"/>
          </p:nvPr>
        </p:nvSpPr>
        <p:spPr/>
        <p:txBody>
          <a:bodyPr/>
          <a:lstStyle/>
          <a:p>
            <a:r>
              <a:rPr lang="en-US" b="1" dirty="0"/>
              <a:t>What is Git? What is GitHub?  </a:t>
            </a:r>
          </a:p>
        </p:txBody>
      </p:sp>
      <p:sp>
        <p:nvSpPr>
          <p:cNvPr id="3" name="Content Placeholder 2">
            <a:extLst>
              <a:ext uri="{FF2B5EF4-FFF2-40B4-BE49-F238E27FC236}">
                <a16:creationId xmlns:a16="http://schemas.microsoft.com/office/drawing/2014/main" id="{D042CAAB-B0B8-66A7-5ECE-9B4D7BD08C7C}"/>
              </a:ext>
            </a:extLst>
          </p:cNvPr>
          <p:cNvSpPr>
            <a:spLocks noGrp="1"/>
          </p:cNvSpPr>
          <p:nvPr>
            <p:ph idx="1"/>
          </p:nvPr>
        </p:nvSpPr>
        <p:spPr/>
        <p:txBody>
          <a:bodyPr/>
          <a:lstStyle/>
          <a:p>
            <a:r>
              <a:rPr lang="en-US" b="1" dirty="0"/>
              <a:t>Git: </a:t>
            </a:r>
            <a:r>
              <a:rPr lang="en-US" dirty="0"/>
              <a:t>A software version control system. </a:t>
            </a:r>
          </a:p>
          <a:p>
            <a:endParaRPr lang="en-US" b="1" dirty="0"/>
          </a:p>
          <a:p>
            <a:endParaRPr lang="en-US" b="1" dirty="0"/>
          </a:p>
          <a:p>
            <a:endParaRPr lang="en-US" b="1" dirty="0"/>
          </a:p>
          <a:p>
            <a:endParaRPr lang="en-US" b="1" dirty="0"/>
          </a:p>
          <a:p>
            <a:r>
              <a:rPr lang="en-US" b="1" dirty="0"/>
              <a:t>GitHub: </a:t>
            </a:r>
            <a:r>
              <a:rPr lang="en-US" dirty="0"/>
              <a:t>A website where people can host code / projects. Fully integrated with Git. </a:t>
            </a:r>
          </a:p>
          <a:p>
            <a:endParaRPr lang="en-US" dirty="0"/>
          </a:p>
          <a:p>
            <a:endParaRPr lang="en-US" dirty="0"/>
          </a:p>
          <a:p>
            <a:endParaRPr lang="en-US" dirty="0"/>
          </a:p>
          <a:p>
            <a:r>
              <a:rPr lang="en-US" sz="1200" dirty="0"/>
              <a:t> People (including myself) will often use Git and GitHub interchangeably. </a:t>
            </a:r>
            <a:endParaRPr lang="en-US" sz="1200" b="1" dirty="0"/>
          </a:p>
        </p:txBody>
      </p:sp>
    </p:spTree>
    <p:extLst>
      <p:ext uri="{BB962C8B-B14F-4D97-AF65-F5344CB8AC3E}">
        <p14:creationId xmlns:p14="http://schemas.microsoft.com/office/powerpoint/2010/main" val="219998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6274C18-D553-92E9-FD14-5794E08C11A4}"/>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5" name="Oval 4">
            <a:extLst>
              <a:ext uri="{FF2B5EF4-FFF2-40B4-BE49-F238E27FC236}">
                <a16:creationId xmlns:a16="http://schemas.microsoft.com/office/drawing/2014/main" id="{70A4666F-3B99-2EC1-1F28-486834CFCC7A}"/>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6" name="Oval 5">
            <a:extLst>
              <a:ext uri="{FF2B5EF4-FFF2-40B4-BE49-F238E27FC236}">
                <a16:creationId xmlns:a16="http://schemas.microsoft.com/office/drawing/2014/main" id="{7DA134BF-8D95-A97C-2537-50621F9AE367}"/>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2A57F7A6-B02E-E868-2E81-F88D5A5BCB20}"/>
              </a:ext>
            </a:extLst>
          </p:cNvPr>
          <p:cNvCxnSpPr>
            <a:stCxn id="4" idx="6"/>
            <a:endCxn id="5"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itle 1">
            <a:extLst>
              <a:ext uri="{FF2B5EF4-FFF2-40B4-BE49-F238E27FC236}">
                <a16:creationId xmlns:a16="http://schemas.microsoft.com/office/drawing/2014/main" id="{8B01B09E-32F0-3B9F-1D05-70E4D1122808}"/>
              </a:ext>
            </a:extLst>
          </p:cNvPr>
          <p:cNvSpPr>
            <a:spLocks noGrp="1"/>
          </p:cNvSpPr>
          <p:nvPr>
            <p:ph type="title"/>
          </p:nvPr>
        </p:nvSpPr>
        <p:spPr>
          <a:xfrm>
            <a:off x="1066800" y="642594"/>
            <a:ext cx="10058400" cy="1371600"/>
          </a:xfrm>
        </p:spPr>
        <p:txBody>
          <a:bodyPr/>
          <a:lstStyle/>
          <a:p>
            <a:r>
              <a:rPr lang="en-US" b="1" dirty="0"/>
              <a:t>How does Git work? </a:t>
            </a:r>
          </a:p>
        </p:txBody>
      </p:sp>
      <p:cxnSp>
        <p:nvCxnSpPr>
          <p:cNvPr id="14" name="Straight Connector 13">
            <a:extLst>
              <a:ext uri="{FF2B5EF4-FFF2-40B4-BE49-F238E27FC236}">
                <a16:creationId xmlns:a16="http://schemas.microsoft.com/office/drawing/2014/main" id="{E541BD28-DABE-3BBB-F970-64E8D0DB9C3E}"/>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0DE900A-D442-7045-CCB0-47701CF2BC30}"/>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cxnSp>
        <p:nvCxnSpPr>
          <p:cNvPr id="34" name="Straight Arrow Connector 33">
            <a:extLst>
              <a:ext uri="{FF2B5EF4-FFF2-40B4-BE49-F238E27FC236}">
                <a16:creationId xmlns:a16="http://schemas.microsoft.com/office/drawing/2014/main" id="{D4463454-90C6-F0B1-8C6A-3EC2345DE6D3}"/>
              </a:ext>
            </a:extLst>
          </p:cNvPr>
          <p:cNvCxnSpPr>
            <a:cxnSpLocks/>
            <a:stCxn id="6" idx="6"/>
          </p:cNvCxnSpPr>
          <p:nvPr/>
        </p:nvCxnSpPr>
        <p:spPr>
          <a:xfrm>
            <a:off x="3192978" y="327242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029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C49222-86A8-30C0-DB1F-9DB74974B396}"/>
              </a:ext>
            </a:extLst>
          </p:cNvPr>
          <p:cNvSpPr>
            <a:spLocks noGrp="1"/>
          </p:cNvSpPr>
          <p:nvPr>
            <p:ph type="title"/>
          </p:nvPr>
        </p:nvSpPr>
        <p:spPr>
          <a:xfrm>
            <a:off x="1066800" y="642938"/>
            <a:ext cx="10058400" cy="1371600"/>
          </a:xfrm>
        </p:spPr>
        <p:txBody>
          <a:bodyPr/>
          <a:lstStyle/>
          <a:p>
            <a:r>
              <a:rPr lang="en-US" b="1" dirty="0"/>
              <a:t>How does Git work? </a:t>
            </a:r>
          </a:p>
        </p:txBody>
      </p:sp>
      <p:sp>
        <p:nvSpPr>
          <p:cNvPr id="5" name="Oval 4">
            <a:extLst>
              <a:ext uri="{FF2B5EF4-FFF2-40B4-BE49-F238E27FC236}">
                <a16:creationId xmlns:a16="http://schemas.microsoft.com/office/drawing/2014/main" id="{16BF7310-4DDA-490A-F9D1-0536EF227360}"/>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6" name="Oval 5">
            <a:extLst>
              <a:ext uri="{FF2B5EF4-FFF2-40B4-BE49-F238E27FC236}">
                <a16:creationId xmlns:a16="http://schemas.microsoft.com/office/drawing/2014/main" id="{EB9B1BB0-FA7E-DA14-1345-80A7EC99EAE6}"/>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7" name="Oval 6">
            <a:extLst>
              <a:ext uri="{FF2B5EF4-FFF2-40B4-BE49-F238E27FC236}">
                <a16:creationId xmlns:a16="http://schemas.microsoft.com/office/drawing/2014/main" id="{5E8344E6-4176-7613-21A6-B90BF52E395A}"/>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E1F3EFAD-30BF-4384-F711-04DFF94A7DEC}"/>
              </a:ext>
            </a:extLst>
          </p:cNvPr>
          <p:cNvCxnSpPr>
            <a:stCxn id="5" idx="6"/>
            <a:endCxn id="6"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623CE76-65E6-F881-C5E8-02C568804F0D}"/>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AC75F22-403A-88BA-C25E-0B5F9668F6DD}"/>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sp>
        <p:nvSpPr>
          <p:cNvPr id="11" name="Oval 10">
            <a:extLst>
              <a:ext uri="{FF2B5EF4-FFF2-40B4-BE49-F238E27FC236}">
                <a16:creationId xmlns:a16="http://schemas.microsoft.com/office/drawing/2014/main" id="{FF59062C-0737-473F-D52D-20B7B5589F6B}"/>
              </a:ext>
            </a:extLst>
          </p:cNvPr>
          <p:cNvSpPr/>
          <p:nvPr/>
        </p:nvSpPr>
        <p:spPr>
          <a:xfrm>
            <a:off x="3968434"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#4</a:t>
            </a:r>
          </a:p>
        </p:txBody>
      </p:sp>
      <p:cxnSp>
        <p:nvCxnSpPr>
          <p:cNvPr id="12" name="Straight Connector 11">
            <a:extLst>
              <a:ext uri="{FF2B5EF4-FFF2-40B4-BE49-F238E27FC236}">
                <a16:creationId xmlns:a16="http://schemas.microsoft.com/office/drawing/2014/main" id="{281818CE-5D41-F494-046C-558C53E8C1E4}"/>
              </a:ext>
            </a:extLst>
          </p:cNvPr>
          <p:cNvCxnSpPr/>
          <p:nvPr/>
        </p:nvCxnSpPr>
        <p:spPr>
          <a:xfrm>
            <a:off x="319297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A58ACA3-EB2B-B4A0-C1DD-EC833A837453}"/>
              </a:ext>
            </a:extLst>
          </p:cNvPr>
          <p:cNvCxnSpPr/>
          <p:nvPr/>
        </p:nvCxnSpPr>
        <p:spPr>
          <a:xfrm>
            <a:off x="3580706" y="3274512"/>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170874C6-BAEC-AD88-45BC-C9EB7169B2C7}"/>
              </a:ext>
            </a:extLst>
          </p:cNvPr>
          <p:cNvSpPr/>
          <p:nvPr/>
        </p:nvSpPr>
        <p:spPr>
          <a:xfrm>
            <a:off x="396843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a:t>
            </a:r>
          </a:p>
        </p:txBody>
      </p:sp>
      <p:cxnSp>
        <p:nvCxnSpPr>
          <p:cNvPr id="15" name="Connector: Curved 14">
            <a:extLst>
              <a:ext uri="{FF2B5EF4-FFF2-40B4-BE49-F238E27FC236}">
                <a16:creationId xmlns:a16="http://schemas.microsoft.com/office/drawing/2014/main" id="{7C5D34E3-5800-3DAE-00A4-50AEB65FFF07}"/>
              </a:ext>
            </a:extLst>
          </p:cNvPr>
          <p:cNvCxnSpPr>
            <a:cxnSpLocks/>
            <a:stCxn id="7" idx="6"/>
            <a:endCxn id="14" idx="2"/>
          </p:cNvCxnSpPr>
          <p:nvPr/>
        </p:nvCxnSpPr>
        <p:spPr>
          <a:xfrm>
            <a:off x="3192978" y="3272425"/>
            <a:ext cx="775456" cy="1184491"/>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76217C7-1786-59B9-FDAF-3F686F18B0A5}"/>
              </a:ext>
            </a:extLst>
          </p:cNvPr>
          <p:cNvCxnSpPr/>
          <p:nvPr/>
        </p:nvCxnSpPr>
        <p:spPr>
          <a:xfrm>
            <a:off x="4486176" y="4456916"/>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1128FD82-3409-1F71-4B11-39E098D17566}"/>
              </a:ext>
            </a:extLst>
          </p:cNvPr>
          <p:cNvSpPr/>
          <p:nvPr/>
        </p:nvSpPr>
        <p:spPr>
          <a:xfrm>
            <a:off x="487390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a:t>
            </a:r>
          </a:p>
        </p:txBody>
      </p:sp>
      <p:sp>
        <p:nvSpPr>
          <p:cNvPr id="20" name="TextBox 19">
            <a:extLst>
              <a:ext uri="{FF2B5EF4-FFF2-40B4-BE49-F238E27FC236}">
                <a16:creationId xmlns:a16="http://schemas.microsoft.com/office/drawing/2014/main" id="{D63CEE05-BAA4-2116-6333-B2FA25A20B19}"/>
              </a:ext>
            </a:extLst>
          </p:cNvPr>
          <p:cNvSpPr txBox="1"/>
          <p:nvPr/>
        </p:nvSpPr>
        <p:spPr>
          <a:xfrm>
            <a:off x="3853645" y="4789823"/>
            <a:ext cx="1853328" cy="369332"/>
          </a:xfrm>
          <a:prstGeom prst="rect">
            <a:avLst/>
          </a:prstGeom>
          <a:noFill/>
        </p:spPr>
        <p:txBody>
          <a:bodyPr wrap="none" rtlCol="0">
            <a:spAutoFit/>
          </a:bodyPr>
          <a:lstStyle/>
          <a:p>
            <a:r>
              <a:rPr lang="en-US" b="1" dirty="0"/>
              <a:t>Feature Branch</a:t>
            </a:r>
          </a:p>
        </p:txBody>
      </p:sp>
      <p:cxnSp>
        <p:nvCxnSpPr>
          <p:cNvPr id="25" name="Straight Arrow Connector 24">
            <a:extLst>
              <a:ext uri="{FF2B5EF4-FFF2-40B4-BE49-F238E27FC236}">
                <a16:creationId xmlns:a16="http://schemas.microsoft.com/office/drawing/2014/main" id="{CA627B18-B410-0B28-5D89-C4E99277FFEB}"/>
              </a:ext>
            </a:extLst>
          </p:cNvPr>
          <p:cNvCxnSpPr>
            <a:cxnSpLocks/>
          </p:cNvCxnSpPr>
          <p:nvPr/>
        </p:nvCxnSpPr>
        <p:spPr>
          <a:xfrm>
            <a:off x="4486176" y="327242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C10EE08-45EF-AD8B-9BF0-C91E9F4CFEB5}"/>
              </a:ext>
            </a:extLst>
          </p:cNvPr>
          <p:cNvCxnSpPr>
            <a:cxnSpLocks/>
          </p:cNvCxnSpPr>
          <p:nvPr/>
        </p:nvCxnSpPr>
        <p:spPr>
          <a:xfrm>
            <a:off x="5391646" y="4456916"/>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075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C49222-86A8-30C0-DB1F-9DB74974B396}"/>
              </a:ext>
            </a:extLst>
          </p:cNvPr>
          <p:cNvSpPr>
            <a:spLocks noGrp="1"/>
          </p:cNvSpPr>
          <p:nvPr>
            <p:ph type="title"/>
          </p:nvPr>
        </p:nvSpPr>
        <p:spPr>
          <a:xfrm>
            <a:off x="1066800" y="642938"/>
            <a:ext cx="10058400" cy="1371600"/>
          </a:xfrm>
        </p:spPr>
        <p:txBody>
          <a:bodyPr/>
          <a:lstStyle/>
          <a:p>
            <a:r>
              <a:rPr lang="en-US" b="1" dirty="0"/>
              <a:t>How does Git work? </a:t>
            </a:r>
          </a:p>
        </p:txBody>
      </p:sp>
      <p:sp>
        <p:nvSpPr>
          <p:cNvPr id="5" name="Oval 4">
            <a:extLst>
              <a:ext uri="{FF2B5EF4-FFF2-40B4-BE49-F238E27FC236}">
                <a16:creationId xmlns:a16="http://schemas.microsoft.com/office/drawing/2014/main" id="{16BF7310-4DDA-490A-F9D1-0536EF227360}"/>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6" name="Oval 5">
            <a:extLst>
              <a:ext uri="{FF2B5EF4-FFF2-40B4-BE49-F238E27FC236}">
                <a16:creationId xmlns:a16="http://schemas.microsoft.com/office/drawing/2014/main" id="{EB9B1BB0-FA7E-DA14-1345-80A7EC99EAE6}"/>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7" name="Oval 6">
            <a:extLst>
              <a:ext uri="{FF2B5EF4-FFF2-40B4-BE49-F238E27FC236}">
                <a16:creationId xmlns:a16="http://schemas.microsoft.com/office/drawing/2014/main" id="{5E8344E6-4176-7613-21A6-B90BF52E395A}"/>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E1F3EFAD-30BF-4384-F711-04DFF94A7DEC}"/>
              </a:ext>
            </a:extLst>
          </p:cNvPr>
          <p:cNvCxnSpPr>
            <a:stCxn id="5" idx="6"/>
            <a:endCxn id="6"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623CE76-65E6-F881-C5E8-02C568804F0D}"/>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AC75F22-403A-88BA-C25E-0B5F9668F6DD}"/>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sp>
        <p:nvSpPr>
          <p:cNvPr id="11" name="Oval 10">
            <a:extLst>
              <a:ext uri="{FF2B5EF4-FFF2-40B4-BE49-F238E27FC236}">
                <a16:creationId xmlns:a16="http://schemas.microsoft.com/office/drawing/2014/main" id="{FF59062C-0737-473F-D52D-20B7B5589F6B}"/>
              </a:ext>
            </a:extLst>
          </p:cNvPr>
          <p:cNvSpPr/>
          <p:nvPr/>
        </p:nvSpPr>
        <p:spPr>
          <a:xfrm>
            <a:off x="3968434"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#4</a:t>
            </a:r>
          </a:p>
        </p:txBody>
      </p:sp>
      <p:cxnSp>
        <p:nvCxnSpPr>
          <p:cNvPr id="12" name="Straight Connector 11">
            <a:extLst>
              <a:ext uri="{FF2B5EF4-FFF2-40B4-BE49-F238E27FC236}">
                <a16:creationId xmlns:a16="http://schemas.microsoft.com/office/drawing/2014/main" id="{281818CE-5D41-F494-046C-558C53E8C1E4}"/>
              </a:ext>
            </a:extLst>
          </p:cNvPr>
          <p:cNvCxnSpPr/>
          <p:nvPr/>
        </p:nvCxnSpPr>
        <p:spPr>
          <a:xfrm>
            <a:off x="319297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A58ACA3-EB2B-B4A0-C1DD-EC833A837453}"/>
              </a:ext>
            </a:extLst>
          </p:cNvPr>
          <p:cNvCxnSpPr/>
          <p:nvPr/>
        </p:nvCxnSpPr>
        <p:spPr>
          <a:xfrm>
            <a:off x="3580706" y="3274512"/>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170874C6-BAEC-AD88-45BC-C9EB7169B2C7}"/>
              </a:ext>
            </a:extLst>
          </p:cNvPr>
          <p:cNvSpPr/>
          <p:nvPr/>
        </p:nvSpPr>
        <p:spPr>
          <a:xfrm>
            <a:off x="396843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a:t>
            </a:r>
          </a:p>
        </p:txBody>
      </p:sp>
      <p:cxnSp>
        <p:nvCxnSpPr>
          <p:cNvPr id="15" name="Connector: Curved 14">
            <a:extLst>
              <a:ext uri="{FF2B5EF4-FFF2-40B4-BE49-F238E27FC236}">
                <a16:creationId xmlns:a16="http://schemas.microsoft.com/office/drawing/2014/main" id="{7C5D34E3-5800-3DAE-00A4-50AEB65FFF07}"/>
              </a:ext>
            </a:extLst>
          </p:cNvPr>
          <p:cNvCxnSpPr>
            <a:cxnSpLocks/>
            <a:stCxn id="7" idx="6"/>
            <a:endCxn id="14" idx="2"/>
          </p:cNvCxnSpPr>
          <p:nvPr/>
        </p:nvCxnSpPr>
        <p:spPr>
          <a:xfrm>
            <a:off x="3192978" y="3272425"/>
            <a:ext cx="775456" cy="1184491"/>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76217C7-1786-59B9-FDAF-3F686F18B0A5}"/>
              </a:ext>
            </a:extLst>
          </p:cNvPr>
          <p:cNvCxnSpPr/>
          <p:nvPr/>
        </p:nvCxnSpPr>
        <p:spPr>
          <a:xfrm>
            <a:off x="4486176" y="4456916"/>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5F12438-E433-099D-3E00-3688A310CA9C}"/>
              </a:ext>
            </a:extLst>
          </p:cNvPr>
          <p:cNvCxnSpPr/>
          <p:nvPr/>
        </p:nvCxnSpPr>
        <p:spPr>
          <a:xfrm>
            <a:off x="5391646" y="4456916"/>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1128FD82-3409-1F71-4B11-39E098D17566}"/>
              </a:ext>
            </a:extLst>
          </p:cNvPr>
          <p:cNvSpPr/>
          <p:nvPr/>
        </p:nvSpPr>
        <p:spPr>
          <a:xfrm>
            <a:off x="487390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a:t>
            </a:r>
          </a:p>
        </p:txBody>
      </p:sp>
      <p:sp>
        <p:nvSpPr>
          <p:cNvPr id="19" name="Oval 18">
            <a:extLst>
              <a:ext uri="{FF2B5EF4-FFF2-40B4-BE49-F238E27FC236}">
                <a16:creationId xmlns:a16="http://schemas.microsoft.com/office/drawing/2014/main" id="{D8C74D59-4412-9718-A3D1-E964FB20BEC0}"/>
              </a:ext>
            </a:extLst>
          </p:cNvPr>
          <p:cNvSpPr/>
          <p:nvPr/>
        </p:nvSpPr>
        <p:spPr>
          <a:xfrm>
            <a:off x="5779374" y="4219703"/>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#3</a:t>
            </a:r>
          </a:p>
        </p:txBody>
      </p:sp>
      <p:sp>
        <p:nvSpPr>
          <p:cNvPr id="20" name="TextBox 19">
            <a:extLst>
              <a:ext uri="{FF2B5EF4-FFF2-40B4-BE49-F238E27FC236}">
                <a16:creationId xmlns:a16="http://schemas.microsoft.com/office/drawing/2014/main" id="{D63CEE05-BAA4-2116-6333-B2FA25A20B19}"/>
              </a:ext>
            </a:extLst>
          </p:cNvPr>
          <p:cNvSpPr txBox="1"/>
          <p:nvPr/>
        </p:nvSpPr>
        <p:spPr>
          <a:xfrm>
            <a:off x="3853645" y="4789823"/>
            <a:ext cx="1853328" cy="369332"/>
          </a:xfrm>
          <a:prstGeom prst="rect">
            <a:avLst/>
          </a:prstGeom>
          <a:noFill/>
        </p:spPr>
        <p:txBody>
          <a:bodyPr wrap="none" rtlCol="0">
            <a:spAutoFit/>
          </a:bodyPr>
          <a:lstStyle/>
          <a:p>
            <a:r>
              <a:rPr lang="en-US" b="1" dirty="0"/>
              <a:t>Feature Branch</a:t>
            </a:r>
          </a:p>
        </p:txBody>
      </p:sp>
      <p:cxnSp>
        <p:nvCxnSpPr>
          <p:cNvPr id="2" name="Straight Connector 1">
            <a:extLst>
              <a:ext uri="{FF2B5EF4-FFF2-40B4-BE49-F238E27FC236}">
                <a16:creationId xmlns:a16="http://schemas.microsoft.com/office/drawing/2014/main" id="{68DF2B43-5B66-AE02-AF09-C4AA7F5A332A}"/>
              </a:ext>
            </a:extLst>
          </p:cNvPr>
          <p:cNvCxnSpPr/>
          <p:nvPr/>
        </p:nvCxnSpPr>
        <p:spPr>
          <a:xfrm>
            <a:off x="4486176"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AB93BBE-C366-E137-F82E-CD01E0678EB2}"/>
              </a:ext>
            </a:extLst>
          </p:cNvPr>
          <p:cNvCxnSpPr/>
          <p:nvPr/>
        </p:nvCxnSpPr>
        <p:spPr>
          <a:xfrm>
            <a:off x="4873904"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BC40AC9F-C9D9-AEAB-D4E5-E2FFDEDD8F74}"/>
              </a:ext>
            </a:extLst>
          </p:cNvPr>
          <p:cNvSpPr/>
          <p:nvPr/>
        </p:nvSpPr>
        <p:spPr>
          <a:xfrm>
            <a:off x="5002761" y="2087935"/>
            <a:ext cx="517742" cy="482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cxnSp>
        <p:nvCxnSpPr>
          <p:cNvPr id="23" name="Connector: Curved 22">
            <a:extLst>
              <a:ext uri="{FF2B5EF4-FFF2-40B4-BE49-F238E27FC236}">
                <a16:creationId xmlns:a16="http://schemas.microsoft.com/office/drawing/2014/main" id="{31FCB56E-07F5-1537-B4A7-8A7F6A3D37DF}"/>
              </a:ext>
            </a:extLst>
          </p:cNvPr>
          <p:cNvCxnSpPr>
            <a:cxnSpLocks/>
            <a:stCxn id="11" idx="6"/>
            <a:endCxn id="21" idx="2"/>
          </p:cNvCxnSpPr>
          <p:nvPr/>
        </p:nvCxnSpPr>
        <p:spPr>
          <a:xfrm flipV="1">
            <a:off x="4486176" y="2329061"/>
            <a:ext cx="516585" cy="943364"/>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60DE623-0371-2E92-4589-E10C3B3B5845}"/>
              </a:ext>
            </a:extLst>
          </p:cNvPr>
          <p:cNvCxnSpPr/>
          <p:nvPr/>
        </p:nvCxnSpPr>
        <p:spPr>
          <a:xfrm>
            <a:off x="5261632"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F21FFCF-DD72-372E-5A96-91164F1E577D}"/>
              </a:ext>
            </a:extLst>
          </p:cNvPr>
          <p:cNvCxnSpPr/>
          <p:nvPr/>
        </p:nvCxnSpPr>
        <p:spPr>
          <a:xfrm>
            <a:off x="5650517"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F930E268-CF65-938F-3266-16FBDD9F2B33}"/>
              </a:ext>
            </a:extLst>
          </p:cNvPr>
          <p:cNvSpPr/>
          <p:nvPr/>
        </p:nvSpPr>
        <p:spPr>
          <a:xfrm>
            <a:off x="6037088" y="3022687"/>
            <a:ext cx="517742" cy="4822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dirty="0"/>
          </a:p>
        </p:txBody>
      </p:sp>
      <p:cxnSp>
        <p:nvCxnSpPr>
          <p:cNvPr id="30" name="Connector: Curved 29">
            <a:extLst>
              <a:ext uri="{FF2B5EF4-FFF2-40B4-BE49-F238E27FC236}">
                <a16:creationId xmlns:a16="http://schemas.microsoft.com/office/drawing/2014/main" id="{930F5DB3-140A-3A57-D326-D5DE1B2F6461}"/>
              </a:ext>
            </a:extLst>
          </p:cNvPr>
          <p:cNvCxnSpPr>
            <a:cxnSpLocks/>
            <a:stCxn id="21" idx="6"/>
            <a:endCxn id="28" idx="2"/>
          </p:cNvCxnSpPr>
          <p:nvPr/>
        </p:nvCxnSpPr>
        <p:spPr>
          <a:xfrm>
            <a:off x="5520503" y="2329061"/>
            <a:ext cx="516585" cy="934752"/>
          </a:xfrm>
          <a:prstGeom prst="curvedConnector3">
            <a:avLst/>
          </a:prstGeom>
          <a:ln w="28575"/>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A84E942-2FE4-046C-A8F0-68155F6245BB}"/>
              </a:ext>
            </a:extLst>
          </p:cNvPr>
          <p:cNvSpPr txBox="1"/>
          <p:nvPr/>
        </p:nvSpPr>
        <p:spPr>
          <a:xfrm>
            <a:off x="4385687" y="1706959"/>
            <a:ext cx="1751890" cy="369332"/>
          </a:xfrm>
          <a:prstGeom prst="rect">
            <a:avLst/>
          </a:prstGeom>
          <a:noFill/>
        </p:spPr>
        <p:txBody>
          <a:bodyPr wrap="none" rtlCol="0">
            <a:spAutoFit/>
          </a:bodyPr>
          <a:lstStyle/>
          <a:p>
            <a:r>
              <a:rPr lang="en-US" b="1" dirty="0"/>
              <a:t>Bugfix Branch</a:t>
            </a:r>
          </a:p>
        </p:txBody>
      </p:sp>
      <p:cxnSp>
        <p:nvCxnSpPr>
          <p:cNvPr id="33" name="Straight Arrow Connector 32">
            <a:extLst>
              <a:ext uri="{FF2B5EF4-FFF2-40B4-BE49-F238E27FC236}">
                <a16:creationId xmlns:a16="http://schemas.microsoft.com/office/drawing/2014/main" id="{E36833A1-655F-A4D7-7486-0F3F65B04F5C}"/>
              </a:ext>
            </a:extLst>
          </p:cNvPr>
          <p:cNvCxnSpPr>
            <a:cxnSpLocks/>
          </p:cNvCxnSpPr>
          <p:nvPr/>
        </p:nvCxnSpPr>
        <p:spPr>
          <a:xfrm>
            <a:off x="6297116" y="445378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6095EB4-729B-4C73-F3DA-C27A09E3B573}"/>
              </a:ext>
            </a:extLst>
          </p:cNvPr>
          <p:cNvCxnSpPr>
            <a:cxnSpLocks/>
          </p:cNvCxnSpPr>
          <p:nvPr/>
        </p:nvCxnSpPr>
        <p:spPr>
          <a:xfrm>
            <a:off x="6554830" y="3272425"/>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0C8CBB4D-52D8-D654-AE74-4677C6462BCE}"/>
              </a:ext>
            </a:extLst>
          </p:cNvPr>
          <p:cNvSpPr txBox="1"/>
          <p:nvPr/>
        </p:nvSpPr>
        <p:spPr>
          <a:xfrm>
            <a:off x="5996349" y="3136858"/>
            <a:ext cx="635110" cy="261610"/>
          </a:xfrm>
          <a:prstGeom prst="rect">
            <a:avLst/>
          </a:prstGeom>
          <a:noFill/>
        </p:spPr>
        <p:txBody>
          <a:bodyPr wrap="none" rtlCol="0">
            <a:spAutoFit/>
          </a:bodyPr>
          <a:lstStyle/>
          <a:p>
            <a:r>
              <a:rPr lang="en-US" sz="1050" b="1" dirty="0">
                <a:solidFill>
                  <a:schemeClr val="bg1"/>
                </a:solidFill>
              </a:rPr>
              <a:t>Merge</a:t>
            </a:r>
          </a:p>
        </p:txBody>
      </p:sp>
    </p:spTree>
    <p:extLst>
      <p:ext uri="{BB962C8B-B14F-4D97-AF65-F5344CB8AC3E}">
        <p14:creationId xmlns:p14="http://schemas.microsoft.com/office/powerpoint/2010/main" val="180977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C49222-86A8-30C0-DB1F-9DB74974B396}"/>
              </a:ext>
            </a:extLst>
          </p:cNvPr>
          <p:cNvSpPr>
            <a:spLocks noGrp="1"/>
          </p:cNvSpPr>
          <p:nvPr>
            <p:ph type="title"/>
          </p:nvPr>
        </p:nvSpPr>
        <p:spPr>
          <a:xfrm>
            <a:off x="1066800" y="642938"/>
            <a:ext cx="10058400" cy="1371600"/>
          </a:xfrm>
        </p:spPr>
        <p:txBody>
          <a:bodyPr/>
          <a:lstStyle/>
          <a:p>
            <a:r>
              <a:rPr lang="en-US" b="1" dirty="0"/>
              <a:t>How does Git work? </a:t>
            </a:r>
          </a:p>
        </p:txBody>
      </p:sp>
      <p:sp>
        <p:nvSpPr>
          <p:cNvPr id="5" name="Oval 4">
            <a:extLst>
              <a:ext uri="{FF2B5EF4-FFF2-40B4-BE49-F238E27FC236}">
                <a16:creationId xmlns:a16="http://schemas.microsoft.com/office/drawing/2014/main" id="{16BF7310-4DDA-490A-F9D1-0536EF227360}"/>
              </a:ext>
            </a:extLst>
          </p:cNvPr>
          <p:cNvSpPr/>
          <p:nvPr/>
        </p:nvSpPr>
        <p:spPr>
          <a:xfrm>
            <a:off x="86429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#1</a:t>
            </a:r>
          </a:p>
        </p:txBody>
      </p:sp>
      <p:sp>
        <p:nvSpPr>
          <p:cNvPr id="6" name="Oval 5">
            <a:extLst>
              <a:ext uri="{FF2B5EF4-FFF2-40B4-BE49-F238E27FC236}">
                <a16:creationId xmlns:a16="http://schemas.microsoft.com/office/drawing/2014/main" id="{EB9B1BB0-FA7E-DA14-1345-80A7EC99EAE6}"/>
              </a:ext>
            </a:extLst>
          </p:cNvPr>
          <p:cNvSpPr/>
          <p:nvPr/>
        </p:nvSpPr>
        <p:spPr>
          <a:xfrm>
            <a:off x="176976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#2</a:t>
            </a:r>
          </a:p>
        </p:txBody>
      </p:sp>
      <p:sp>
        <p:nvSpPr>
          <p:cNvPr id="7" name="Oval 6">
            <a:extLst>
              <a:ext uri="{FF2B5EF4-FFF2-40B4-BE49-F238E27FC236}">
                <a16:creationId xmlns:a16="http://schemas.microsoft.com/office/drawing/2014/main" id="{5E8344E6-4176-7613-21A6-B90BF52E395A}"/>
              </a:ext>
            </a:extLst>
          </p:cNvPr>
          <p:cNvSpPr/>
          <p:nvPr/>
        </p:nvSpPr>
        <p:spPr>
          <a:xfrm>
            <a:off x="2675236"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cxnSp>
        <p:nvCxnSpPr>
          <p:cNvPr id="8" name="Straight Connector 7">
            <a:extLst>
              <a:ext uri="{FF2B5EF4-FFF2-40B4-BE49-F238E27FC236}">
                <a16:creationId xmlns:a16="http://schemas.microsoft.com/office/drawing/2014/main" id="{E1F3EFAD-30BF-4384-F711-04DFF94A7DEC}"/>
              </a:ext>
            </a:extLst>
          </p:cNvPr>
          <p:cNvCxnSpPr>
            <a:stCxn id="5" idx="6"/>
            <a:endCxn id="6" idx="2"/>
          </p:cNvCxnSpPr>
          <p:nvPr/>
        </p:nvCxnSpPr>
        <p:spPr>
          <a:xfrm>
            <a:off x="1382038"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623CE76-65E6-F881-C5E8-02C568804F0D}"/>
              </a:ext>
            </a:extLst>
          </p:cNvPr>
          <p:cNvCxnSpPr/>
          <p:nvPr/>
        </p:nvCxnSpPr>
        <p:spPr>
          <a:xfrm>
            <a:off x="228750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AC75F22-403A-88BA-C25E-0B5F9668F6DD}"/>
              </a:ext>
            </a:extLst>
          </p:cNvPr>
          <p:cNvSpPr txBox="1"/>
          <p:nvPr/>
        </p:nvSpPr>
        <p:spPr>
          <a:xfrm>
            <a:off x="749507" y="3594969"/>
            <a:ext cx="747320" cy="369332"/>
          </a:xfrm>
          <a:prstGeom prst="rect">
            <a:avLst/>
          </a:prstGeom>
          <a:noFill/>
        </p:spPr>
        <p:txBody>
          <a:bodyPr wrap="none" rtlCol="0">
            <a:spAutoFit/>
          </a:bodyPr>
          <a:lstStyle/>
          <a:p>
            <a:r>
              <a:rPr lang="en-US" b="1" dirty="0"/>
              <a:t>Main</a:t>
            </a:r>
          </a:p>
        </p:txBody>
      </p:sp>
      <p:sp>
        <p:nvSpPr>
          <p:cNvPr id="11" name="Oval 10">
            <a:extLst>
              <a:ext uri="{FF2B5EF4-FFF2-40B4-BE49-F238E27FC236}">
                <a16:creationId xmlns:a16="http://schemas.microsoft.com/office/drawing/2014/main" id="{FF59062C-0737-473F-D52D-20B7B5589F6B}"/>
              </a:ext>
            </a:extLst>
          </p:cNvPr>
          <p:cNvSpPr/>
          <p:nvPr/>
        </p:nvSpPr>
        <p:spPr>
          <a:xfrm>
            <a:off x="3968434" y="3031299"/>
            <a:ext cx="517742" cy="4822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#4</a:t>
            </a:r>
          </a:p>
        </p:txBody>
      </p:sp>
      <p:cxnSp>
        <p:nvCxnSpPr>
          <p:cNvPr id="12" name="Straight Connector 11">
            <a:extLst>
              <a:ext uri="{FF2B5EF4-FFF2-40B4-BE49-F238E27FC236}">
                <a16:creationId xmlns:a16="http://schemas.microsoft.com/office/drawing/2014/main" id="{281818CE-5D41-F494-046C-558C53E8C1E4}"/>
              </a:ext>
            </a:extLst>
          </p:cNvPr>
          <p:cNvCxnSpPr/>
          <p:nvPr/>
        </p:nvCxnSpPr>
        <p:spPr>
          <a:xfrm>
            <a:off x="3192978"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170874C6-BAEC-AD88-45BC-C9EB7169B2C7}"/>
              </a:ext>
            </a:extLst>
          </p:cNvPr>
          <p:cNvSpPr/>
          <p:nvPr/>
        </p:nvSpPr>
        <p:spPr>
          <a:xfrm>
            <a:off x="396843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#1</a:t>
            </a:r>
          </a:p>
        </p:txBody>
      </p:sp>
      <p:cxnSp>
        <p:nvCxnSpPr>
          <p:cNvPr id="15" name="Connector: Curved 14">
            <a:extLst>
              <a:ext uri="{FF2B5EF4-FFF2-40B4-BE49-F238E27FC236}">
                <a16:creationId xmlns:a16="http://schemas.microsoft.com/office/drawing/2014/main" id="{7C5D34E3-5800-3DAE-00A4-50AEB65FFF07}"/>
              </a:ext>
            </a:extLst>
          </p:cNvPr>
          <p:cNvCxnSpPr>
            <a:cxnSpLocks/>
            <a:stCxn id="7" idx="6"/>
            <a:endCxn id="14" idx="2"/>
          </p:cNvCxnSpPr>
          <p:nvPr/>
        </p:nvCxnSpPr>
        <p:spPr>
          <a:xfrm>
            <a:off x="3192978" y="3272425"/>
            <a:ext cx="775456" cy="1184491"/>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76217C7-1786-59B9-FDAF-3F686F18B0A5}"/>
              </a:ext>
            </a:extLst>
          </p:cNvPr>
          <p:cNvCxnSpPr/>
          <p:nvPr/>
        </p:nvCxnSpPr>
        <p:spPr>
          <a:xfrm>
            <a:off x="4486176" y="4456916"/>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5F12438-E433-099D-3E00-3688A310CA9C}"/>
              </a:ext>
            </a:extLst>
          </p:cNvPr>
          <p:cNvCxnSpPr/>
          <p:nvPr/>
        </p:nvCxnSpPr>
        <p:spPr>
          <a:xfrm>
            <a:off x="5391646" y="4456916"/>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1128FD82-3409-1F71-4B11-39E098D17566}"/>
              </a:ext>
            </a:extLst>
          </p:cNvPr>
          <p:cNvSpPr/>
          <p:nvPr/>
        </p:nvSpPr>
        <p:spPr>
          <a:xfrm>
            <a:off x="4873904"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#2</a:t>
            </a:r>
          </a:p>
        </p:txBody>
      </p:sp>
      <p:sp>
        <p:nvSpPr>
          <p:cNvPr id="19" name="Oval 18">
            <a:extLst>
              <a:ext uri="{FF2B5EF4-FFF2-40B4-BE49-F238E27FC236}">
                <a16:creationId xmlns:a16="http://schemas.microsoft.com/office/drawing/2014/main" id="{D8C74D59-4412-9718-A3D1-E964FB20BEC0}"/>
              </a:ext>
            </a:extLst>
          </p:cNvPr>
          <p:cNvSpPr/>
          <p:nvPr/>
        </p:nvSpPr>
        <p:spPr>
          <a:xfrm>
            <a:off x="5779374" y="4219703"/>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#3</a:t>
            </a:r>
          </a:p>
        </p:txBody>
      </p:sp>
      <p:sp>
        <p:nvSpPr>
          <p:cNvPr id="20" name="TextBox 19">
            <a:extLst>
              <a:ext uri="{FF2B5EF4-FFF2-40B4-BE49-F238E27FC236}">
                <a16:creationId xmlns:a16="http://schemas.microsoft.com/office/drawing/2014/main" id="{D63CEE05-BAA4-2116-6333-B2FA25A20B19}"/>
              </a:ext>
            </a:extLst>
          </p:cNvPr>
          <p:cNvSpPr txBox="1"/>
          <p:nvPr/>
        </p:nvSpPr>
        <p:spPr>
          <a:xfrm>
            <a:off x="3853645" y="4789823"/>
            <a:ext cx="1853328" cy="369332"/>
          </a:xfrm>
          <a:prstGeom prst="rect">
            <a:avLst/>
          </a:prstGeom>
          <a:noFill/>
        </p:spPr>
        <p:txBody>
          <a:bodyPr wrap="none" rtlCol="0">
            <a:spAutoFit/>
          </a:bodyPr>
          <a:lstStyle/>
          <a:p>
            <a:r>
              <a:rPr lang="en-US" b="1" dirty="0"/>
              <a:t>Feature Branch</a:t>
            </a:r>
          </a:p>
        </p:txBody>
      </p:sp>
      <p:cxnSp>
        <p:nvCxnSpPr>
          <p:cNvPr id="2" name="Straight Connector 1">
            <a:extLst>
              <a:ext uri="{FF2B5EF4-FFF2-40B4-BE49-F238E27FC236}">
                <a16:creationId xmlns:a16="http://schemas.microsoft.com/office/drawing/2014/main" id="{68DF2B43-5B66-AE02-AF09-C4AA7F5A332A}"/>
              </a:ext>
            </a:extLst>
          </p:cNvPr>
          <p:cNvCxnSpPr/>
          <p:nvPr/>
        </p:nvCxnSpPr>
        <p:spPr>
          <a:xfrm>
            <a:off x="4486176"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DAB93BBE-C366-E137-F82E-CD01E0678EB2}"/>
              </a:ext>
            </a:extLst>
          </p:cNvPr>
          <p:cNvCxnSpPr/>
          <p:nvPr/>
        </p:nvCxnSpPr>
        <p:spPr>
          <a:xfrm>
            <a:off x="4873904"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BC40AC9F-C9D9-AEAB-D4E5-E2FFDEDD8F74}"/>
              </a:ext>
            </a:extLst>
          </p:cNvPr>
          <p:cNvSpPr/>
          <p:nvPr/>
        </p:nvSpPr>
        <p:spPr>
          <a:xfrm>
            <a:off x="5002761" y="2087935"/>
            <a:ext cx="517742" cy="482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cxnSp>
        <p:nvCxnSpPr>
          <p:cNvPr id="23" name="Connector: Curved 22">
            <a:extLst>
              <a:ext uri="{FF2B5EF4-FFF2-40B4-BE49-F238E27FC236}">
                <a16:creationId xmlns:a16="http://schemas.microsoft.com/office/drawing/2014/main" id="{31FCB56E-07F5-1537-B4A7-8A7F6A3D37DF}"/>
              </a:ext>
            </a:extLst>
          </p:cNvPr>
          <p:cNvCxnSpPr>
            <a:cxnSpLocks/>
            <a:stCxn id="11" idx="6"/>
            <a:endCxn id="21" idx="2"/>
          </p:cNvCxnSpPr>
          <p:nvPr/>
        </p:nvCxnSpPr>
        <p:spPr>
          <a:xfrm flipV="1">
            <a:off x="4486176" y="2329061"/>
            <a:ext cx="516585" cy="943364"/>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60DE623-0371-2E92-4589-E10C3B3B5845}"/>
              </a:ext>
            </a:extLst>
          </p:cNvPr>
          <p:cNvCxnSpPr/>
          <p:nvPr/>
        </p:nvCxnSpPr>
        <p:spPr>
          <a:xfrm>
            <a:off x="5261632" y="3272425"/>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F21FFCF-DD72-372E-5A96-91164F1E577D}"/>
              </a:ext>
            </a:extLst>
          </p:cNvPr>
          <p:cNvCxnSpPr/>
          <p:nvPr/>
        </p:nvCxnSpPr>
        <p:spPr>
          <a:xfrm>
            <a:off x="5650517"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F930E268-CF65-938F-3266-16FBDD9F2B33}"/>
              </a:ext>
            </a:extLst>
          </p:cNvPr>
          <p:cNvSpPr/>
          <p:nvPr/>
        </p:nvSpPr>
        <p:spPr>
          <a:xfrm>
            <a:off x="6037088" y="3022687"/>
            <a:ext cx="517742" cy="4822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400" dirty="0"/>
          </a:p>
        </p:txBody>
      </p:sp>
      <p:cxnSp>
        <p:nvCxnSpPr>
          <p:cNvPr id="30" name="Connector: Curved 29">
            <a:extLst>
              <a:ext uri="{FF2B5EF4-FFF2-40B4-BE49-F238E27FC236}">
                <a16:creationId xmlns:a16="http://schemas.microsoft.com/office/drawing/2014/main" id="{930F5DB3-140A-3A57-D326-D5DE1B2F6461}"/>
              </a:ext>
            </a:extLst>
          </p:cNvPr>
          <p:cNvCxnSpPr>
            <a:cxnSpLocks/>
            <a:stCxn id="21" idx="6"/>
            <a:endCxn id="28" idx="2"/>
          </p:cNvCxnSpPr>
          <p:nvPr/>
        </p:nvCxnSpPr>
        <p:spPr>
          <a:xfrm>
            <a:off x="5520503" y="2329061"/>
            <a:ext cx="516585" cy="934752"/>
          </a:xfrm>
          <a:prstGeom prst="curvedConnector3">
            <a:avLst/>
          </a:prstGeom>
          <a:ln w="28575"/>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A84E942-2FE4-046C-A8F0-68155F6245BB}"/>
              </a:ext>
            </a:extLst>
          </p:cNvPr>
          <p:cNvSpPr txBox="1"/>
          <p:nvPr/>
        </p:nvSpPr>
        <p:spPr>
          <a:xfrm>
            <a:off x="4385687" y="1706959"/>
            <a:ext cx="1751890" cy="369332"/>
          </a:xfrm>
          <a:prstGeom prst="rect">
            <a:avLst/>
          </a:prstGeom>
          <a:noFill/>
        </p:spPr>
        <p:txBody>
          <a:bodyPr wrap="none" rtlCol="0">
            <a:spAutoFit/>
          </a:bodyPr>
          <a:lstStyle/>
          <a:p>
            <a:r>
              <a:rPr lang="en-US" b="1" dirty="0"/>
              <a:t>Bugfix Branch</a:t>
            </a:r>
          </a:p>
        </p:txBody>
      </p:sp>
      <p:sp>
        <p:nvSpPr>
          <p:cNvPr id="22" name="Oval 21">
            <a:extLst>
              <a:ext uri="{FF2B5EF4-FFF2-40B4-BE49-F238E27FC236}">
                <a16:creationId xmlns:a16="http://schemas.microsoft.com/office/drawing/2014/main" id="{DB04FFC4-394E-E4B5-B906-6454F959BA65}"/>
              </a:ext>
            </a:extLst>
          </p:cNvPr>
          <p:cNvSpPr/>
          <p:nvPr/>
        </p:nvSpPr>
        <p:spPr>
          <a:xfrm>
            <a:off x="6941401" y="3031299"/>
            <a:ext cx="517742" cy="48225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#5</a:t>
            </a:r>
          </a:p>
        </p:txBody>
      </p:sp>
      <p:sp>
        <p:nvSpPr>
          <p:cNvPr id="24" name="Oval 23">
            <a:extLst>
              <a:ext uri="{FF2B5EF4-FFF2-40B4-BE49-F238E27FC236}">
                <a16:creationId xmlns:a16="http://schemas.microsoft.com/office/drawing/2014/main" id="{B5604397-4155-148C-7705-7EC004A46F65}"/>
              </a:ext>
            </a:extLst>
          </p:cNvPr>
          <p:cNvSpPr/>
          <p:nvPr/>
        </p:nvSpPr>
        <p:spPr>
          <a:xfrm>
            <a:off x="6683687" y="4215790"/>
            <a:ext cx="517742" cy="482252"/>
          </a:xfrm>
          <a:prstGeom prst="ellipse">
            <a:avLst/>
          </a:prstGeom>
          <a:solidFill>
            <a:srgbClr val="0070C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#4</a:t>
            </a:r>
          </a:p>
        </p:txBody>
      </p:sp>
      <p:cxnSp>
        <p:nvCxnSpPr>
          <p:cNvPr id="25" name="Straight Connector 24">
            <a:extLst>
              <a:ext uri="{FF2B5EF4-FFF2-40B4-BE49-F238E27FC236}">
                <a16:creationId xmlns:a16="http://schemas.microsoft.com/office/drawing/2014/main" id="{5919FA97-3308-1280-6EE5-BF495A508667}"/>
              </a:ext>
            </a:extLst>
          </p:cNvPr>
          <p:cNvCxnSpPr/>
          <p:nvPr/>
        </p:nvCxnSpPr>
        <p:spPr>
          <a:xfrm>
            <a:off x="6295959" y="4460829"/>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A8C386-A7CA-8BB7-C3A9-69685C23BCB9}"/>
              </a:ext>
            </a:extLst>
          </p:cNvPr>
          <p:cNvCxnSpPr/>
          <p:nvPr/>
        </p:nvCxnSpPr>
        <p:spPr>
          <a:xfrm>
            <a:off x="6554830" y="3272425"/>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31" name="Oval 30">
            <a:extLst>
              <a:ext uri="{FF2B5EF4-FFF2-40B4-BE49-F238E27FC236}">
                <a16:creationId xmlns:a16="http://schemas.microsoft.com/office/drawing/2014/main" id="{4C70B5E4-D9A1-3962-5558-4288029A6712}"/>
              </a:ext>
            </a:extLst>
          </p:cNvPr>
          <p:cNvSpPr/>
          <p:nvPr/>
        </p:nvSpPr>
        <p:spPr>
          <a:xfrm>
            <a:off x="8234599" y="3021644"/>
            <a:ext cx="517742" cy="48225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200" dirty="0"/>
          </a:p>
        </p:txBody>
      </p:sp>
      <p:cxnSp>
        <p:nvCxnSpPr>
          <p:cNvPr id="35" name="Straight Connector 34">
            <a:extLst>
              <a:ext uri="{FF2B5EF4-FFF2-40B4-BE49-F238E27FC236}">
                <a16:creationId xmlns:a16="http://schemas.microsoft.com/office/drawing/2014/main" id="{5960504F-F0E5-6E44-FD06-6E4903C3FD3F}"/>
              </a:ext>
            </a:extLst>
          </p:cNvPr>
          <p:cNvCxnSpPr/>
          <p:nvPr/>
        </p:nvCxnSpPr>
        <p:spPr>
          <a:xfrm>
            <a:off x="7459143" y="3263813"/>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6B472B9-8A67-1D60-B432-466CEC1C0C11}"/>
              </a:ext>
            </a:extLst>
          </p:cNvPr>
          <p:cNvCxnSpPr/>
          <p:nvPr/>
        </p:nvCxnSpPr>
        <p:spPr>
          <a:xfrm>
            <a:off x="7846871" y="3262770"/>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B32D891B-3376-208D-B9B6-3F1B0727792C}"/>
              </a:ext>
            </a:extLst>
          </p:cNvPr>
          <p:cNvCxnSpPr>
            <a:cxnSpLocks/>
            <a:stCxn id="24" idx="6"/>
            <a:endCxn id="31" idx="2"/>
          </p:cNvCxnSpPr>
          <p:nvPr/>
        </p:nvCxnSpPr>
        <p:spPr>
          <a:xfrm flipV="1">
            <a:off x="7201429" y="3262770"/>
            <a:ext cx="1033170" cy="1194146"/>
          </a:xfrm>
          <a:prstGeom prst="curvedConnector3">
            <a:avLst/>
          </a:prstGeom>
          <a:ln w="28575"/>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B9B1596-280F-14DB-D542-C86CC9413AC2}"/>
              </a:ext>
            </a:extLst>
          </p:cNvPr>
          <p:cNvCxnSpPr>
            <a:cxnSpLocks/>
          </p:cNvCxnSpPr>
          <p:nvPr/>
        </p:nvCxnSpPr>
        <p:spPr>
          <a:xfrm>
            <a:off x="10583034" y="3241892"/>
            <a:ext cx="57109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F29F2255-930F-B18A-2945-187861F06C18}"/>
              </a:ext>
            </a:extLst>
          </p:cNvPr>
          <p:cNvSpPr/>
          <p:nvPr/>
        </p:nvSpPr>
        <p:spPr>
          <a:xfrm>
            <a:off x="9146911" y="3010161"/>
            <a:ext cx="517742" cy="48225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#6</a:t>
            </a:r>
          </a:p>
        </p:txBody>
      </p:sp>
      <p:cxnSp>
        <p:nvCxnSpPr>
          <p:cNvPr id="44" name="Straight Connector 43">
            <a:extLst>
              <a:ext uri="{FF2B5EF4-FFF2-40B4-BE49-F238E27FC236}">
                <a16:creationId xmlns:a16="http://schemas.microsoft.com/office/drawing/2014/main" id="{DB376964-5A5F-0A6F-4981-1541DD7E4AA6}"/>
              </a:ext>
            </a:extLst>
          </p:cNvPr>
          <p:cNvCxnSpPr/>
          <p:nvPr/>
        </p:nvCxnSpPr>
        <p:spPr>
          <a:xfrm>
            <a:off x="3580706" y="3274512"/>
            <a:ext cx="38772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59FD418-6E5B-E420-E32B-09F8962FD941}"/>
              </a:ext>
            </a:extLst>
          </p:cNvPr>
          <p:cNvCxnSpPr/>
          <p:nvPr/>
        </p:nvCxnSpPr>
        <p:spPr>
          <a:xfrm>
            <a:off x="8751184" y="3251287"/>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0A3066B0-A2E0-AFB0-5C27-EFF432906376}"/>
              </a:ext>
            </a:extLst>
          </p:cNvPr>
          <p:cNvSpPr txBox="1"/>
          <p:nvPr/>
        </p:nvSpPr>
        <p:spPr>
          <a:xfrm>
            <a:off x="8040735" y="3841906"/>
            <a:ext cx="1482842" cy="276999"/>
          </a:xfrm>
          <a:prstGeom prst="rect">
            <a:avLst/>
          </a:prstGeom>
          <a:noFill/>
        </p:spPr>
        <p:txBody>
          <a:bodyPr wrap="none" rtlCol="0">
            <a:spAutoFit/>
          </a:bodyPr>
          <a:lstStyle/>
          <a:p>
            <a:r>
              <a:rPr lang="en-US" sz="1200" b="1" dirty="0"/>
              <a:t>Manage Conflicts</a:t>
            </a:r>
          </a:p>
        </p:txBody>
      </p:sp>
      <p:cxnSp>
        <p:nvCxnSpPr>
          <p:cNvPr id="48" name="Straight Arrow Connector 47">
            <a:extLst>
              <a:ext uri="{FF2B5EF4-FFF2-40B4-BE49-F238E27FC236}">
                <a16:creationId xmlns:a16="http://schemas.microsoft.com/office/drawing/2014/main" id="{5F1EB553-9183-B851-B849-9F28780E36A9}"/>
              </a:ext>
            </a:extLst>
          </p:cNvPr>
          <p:cNvCxnSpPr>
            <a:cxnSpLocks/>
            <a:stCxn id="46" idx="1"/>
          </p:cNvCxnSpPr>
          <p:nvPr/>
        </p:nvCxnSpPr>
        <p:spPr>
          <a:xfrm flipH="1">
            <a:off x="7736086" y="3980406"/>
            <a:ext cx="30464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D0ABF7F-1C94-2168-5634-6BD87A7B230F}"/>
              </a:ext>
            </a:extLst>
          </p:cNvPr>
          <p:cNvSpPr txBox="1"/>
          <p:nvPr/>
        </p:nvSpPr>
        <p:spPr>
          <a:xfrm>
            <a:off x="9950503" y="2661967"/>
            <a:ext cx="747320" cy="369332"/>
          </a:xfrm>
          <a:prstGeom prst="rect">
            <a:avLst/>
          </a:prstGeom>
          <a:noFill/>
        </p:spPr>
        <p:txBody>
          <a:bodyPr wrap="none" rtlCol="0">
            <a:spAutoFit/>
          </a:bodyPr>
          <a:lstStyle/>
          <a:p>
            <a:r>
              <a:rPr lang="en-US" b="1" dirty="0"/>
              <a:t>Main</a:t>
            </a:r>
          </a:p>
        </p:txBody>
      </p:sp>
      <p:cxnSp>
        <p:nvCxnSpPr>
          <p:cNvPr id="55" name="Straight Connector 54">
            <a:extLst>
              <a:ext uri="{FF2B5EF4-FFF2-40B4-BE49-F238E27FC236}">
                <a16:creationId xmlns:a16="http://schemas.microsoft.com/office/drawing/2014/main" id="{5D3F6E91-99F6-6E63-4E7C-567483B36C33}"/>
              </a:ext>
            </a:extLst>
          </p:cNvPr>
          <p:cNvCxnSpPr/>
          <p:nvPr/>
        </p:nvCxnSpPr>
        <p:spPr>
          <a:xfrm>
            <a:off x="9664653" y="3243980"/>
            <a:ext cx="387728" cy="0"/>
          </a:xfrm>
          <a:prstGeom prst="line">
            <a:avLst/>
          </a:prstGeom>
          <a:ln w="28575"/>
        </p:spPr>
        <p:style>
          <a:lnRef idx="1">
            <a:schemeClr val="dk1"/>
          </a:lnRef>
          <a:fillRef idx="0">
            <a:schemeClr val="dk1"/>
          </a:fillRef>
          <a:effectRef idx="0">
            <a:schemeClr val="dk1"/>
          </a:effectRef>
          <a:fontRef idx="minor">
            <a:schemeClr val="tx1"/>
          </a:fontRef>
        </p:style>
      </p:cxnSp>
      <p:sp>
        <p:nvSpPr>
          <p:cNvPr id="56" name="Oval 55">
            <a:extLst>
              <a:ext uri="{FF2B5EF4-FFF2-40B4-BE49-F238E27FC236}">
                <a16:creationId xmlns:a16="http://schemas.microsoft.com/office/drawing/2014/main" id="{63D21BCE-36FB-5AE6-F182-E9397D13EB2B}"/>
              </a:ext>
            </a:extLst>
          </p:cNvPr>
          <p:cNvSpPr/>
          <p:nvPr/>
        </p:nvSpPr>
        <p:spPr>
          <a:xfrm>
            <a:off x="10065292" y="3010161"/>
            <a:ext cx="517742" cy="48225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#7</a:t>
            </a:r>
          </a:p>
        </p:txBody>
      </p:sp>
      <p:sp>
        <p:nvSpPr>
          <p:cNvPr id="58" name="TextBox 57">
            <a:extLst>
              <a:ext uri="{FF2B5EF4-FFF2-40B4-BE49-F238E27FC236}">
                <a16:creationId xmlns:a16="http://schemas.microsoft.com/office/drawing/2014/main" id="{BFCBA068-BE89-7FD4-C8DE-BDC2B58ECC54}"/>
              </a:ext>
            </a:extLst>
          </p:cNvPr>
          <p:cNvSpPr txBox="1"/>
          <p:nvPr/>
        </p:nvSpPr>
        <p:spPr>
          <a:xfrm>
            <a:off x="5996349" y="3136858"/>
            <a:ext cx="635110" cy="261610"/>
          </a:xfrm>
          <a:prstGeom prst="rect">
            <a:avLst/>
          </a:prstGeom>
          <a:noFill/>
        </p:spPr>
        <p:txBody>
          <a:bodyPr wrap="none" rtlCol="0">
            <a:spAutoFit/>
          </a:bodyPr>
          <a:lstStyle/>
          <a:p>
            <a:r>
              <a:rPr lang="en-US" sz="1050" b="1" dirty="0">
                <a:solidFill>
                  <a:schemeClr val="bg1"/>
                </a:solidFill>
              </a:rPr>
              <a:t>Merge</a:t>
            </a:r>
          </a:p>
        </p:txBody>
      </p:sp>
      <p:sp>
        <p:nvSpPr>
          <p:cNvPr id="59" name="TextBox 58">
            <a:extLst>
              <a:ext uri="{FF2B5EF4-FFF2-40B4-BE49-F238E27FC236}">
                <a16:creationId xmlns:a16="http://schemas.microsoft.com/office/drawing/2014/main" id="{85310E2B-BA5A-B6E7-9C8A-501CC06E9551}"/>
              </a:ext>
            </a:extLst>
          </p:cNvPr>
          <p:cNvSpPr txBox="1"/>
          <p:nvPr/>
        </p:nvSpPr>
        <p:spPr>
          <a:xfrm>
            <a:off x="8202591" y="3111482"/>
            <a:ext cx="635110" cy="261610"/>
          </a:xfrm>
          <a:prstGeom prst="rect">
            <a:avLst/>
          </a:prstGeom>
          <a:noFill/>
        </p:spPr>
        <p:txBody>
          <a:bodyPr wrap="none" rtlCol="0">
            <a:spAutoFit/>
          </a:bodyPr>
          <a:lstStyle/>
          <a:p>
            <a:r>
              <a:rPr lang="en-US" sz="1050" b="1" dirty="0">
                <a:solidFill>
                  <a:schemeClr val="bg1"/>
                </a:solidFill>
              </a:rPr>
              <a:t>Merge</a:t>
            </a:r>
          </a:p>
        </p:txBody>
      </p:sp>
    </p:spTree>
    <p:extLst>
      <p:ext uri="{BB962C8B-B14F-4D97-AF65-F5344CB8AC3E}">
        <p14:creationId xmlns:p14="http://schemas.microsoft.com/office/powerpoint/2010/main" val="349408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1256-FC91-EA53-1E25-18D9EB00C5A7}"/>
              </a:ext>
            </a:extLst>
          </p:cNvPr>
          <p:cNvSpPr>
            <a:spLocks noGrp="1"/>
          </p:cNvSpPr>
          <p:nvPr>
            <p:ph type="title"/>
          </p:nvPr>
        </p:nvSpPr>
        <p:spPr/>
        <p:txBody>
          <a:bodyPr/>
          <a:lstStyle/>
          <a:p>
            <a:r>
              <a:rPr lang="en-US" b="1" dirty="0"/>
              <a:t>Common Git Commands</a:t>
            </a:r>
          </a:p>
        </p:txBody>
      </p:sp>
      <p:sp>
        <p:nvSpPr>
          <p:cNvPr id="3" name="Content Placeholder 2">
            <a:extLst>
              <a:ext uri="{FF2B5EF4-FFF2-40B4-BE49-F238E27FC236}">
                <a16:creationId xmlns:a16="http://schemas.microsoft.com/office/drawing/2014/main" id="{EDBD10BA-6C53-4145-84E2-43A460793A2F}"/>
              </a:ext>
            </a:extLst>
          </p:cNvPr>
          <p:cNvSpPr>
            <a:spLocks noGrp="1"/>
          </p:cNvSpPr>
          <p:nvPr>
            <p:ph idx="1"/>
          </p:nvPr>
        </p:nvSpPr>
        <p:spPr/>
        <p:txBody>
          <a:bodyPr/>
          <a:lstStyle/>
          <a:p>
            <a:r>
              <a:rPr lang="en-US" dirty="0"/>
              <a:t>All commands will follow the word “git” in your command line.</a:t>
            </a:r>
          </a:p>
          <a:p>
            <a:endParaRPr lang="en-US" dirty="0"/>
          </a:p>
          <a:p>
            <a:r>
              <a:rPr lang="en-US" b="1" dirty="0"/>
              <a:t>clone &lt;URL/Repo&gt; </a:t>
            </a:r>
            <a:r>
              <a:rPr lang="en-US" dirty="0"/>
              <a:t>: This brings a remote repository that’s hosted somewhere (</a:t>
            </a:r>
            <a:r>
              <a:rPr lang="en-US" dirty="0" err="1"/>
              <a:t>eg</a:t>
            </a:r>
            <a:r>
              <a:rPr lang="en-US" dirty="0"/>
              <a:t>; GitHub) onto your local machine.</a:t>
            </a:r>
          </a:p>
          <a:p>
            <a:r>
              <a:rPr lang="en-US" b="1" dirty="0"/>
              <a:t>add &lt;file(s)&gt;</a:t>
            </a:r>
            <a:r>
              <a:rPr lang="en-US" dirty="0"/>
              <a:t> : Tells git to track changes to the file(s) listed. This precedes saving the changes via a commit. </a:t>
            </a:r>
          </a:p>
          <a:p>
            <a:r>
              <a:rPr lang="en-US" b="1" dirty="0"/>
              <a:t>commit</a:t>
            </a:r>
            <a:r>
              <a:rPr lang="en-US" dirty="0"/>
              <a:t> : Saves changed files to the current branch.    </a:t>
            </a:r>
          </a:p>
          <a:p>
            <a:r>
              <a:rPr lang="en-US" b="1" dirty="0"/>
              <a:t>status</a:t>
            </a:r>
            <a:r>
              <a:rPr lang="en-US" dirty="0"/>
              <a:t> : Details tracked and untracked changes in the current branch. It is helpful to always check your current branch’s status before pushing or pulling. </a:t>
            </a:r>
          </a:p>
          <a:p>
            <a:r>
              <a:rPr lang="en-US" b="1" dirty="0"/>
              <a:t>pull</a:t>
            </a:r>
            <a:r>
              <a:rPr lang="en-US" dirty="0"/>
              <a:t> &lt;location&gt; &lt;branch&gt; : Downloads changes from the remote repository (repo) to your local machine.</a:t>
            </a:r>
          </a:p>
          <a:p>
            <a:r>
              <a:rPr lang="en-US" b="1" dirty="0"/>
              <a:t>push</a:t>
            </a:r>
            <a:r>
              <a:rPr lang="en-US" dirty="0"/>
              <a:t> &lt;location&gt; &lt;branch&gt; : Uploads saved changes to the repo. </a:t>
            </a:r>
          </a:p>
        </p:txBody>
      </p:sp>
    </p:spTree>
    <p:extLst>
      <p:ext uri="{BB962C8B-B14F-4D97-AF65-F5344CB8AC3E}">
        <p14:creationId xmlns:p14="http://schemas.microsoft.com/office/powerpoint/2010/main" val="237263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6000-280E-21C3-A91F-5D75980F52C6}"/>
              </a:ext>
            </a:extLst>
          </p:cNvPr>
          <p:cNvSpPr>
            <a:spLocks noGrp="1"/>
          </p:cNvSpPr>
          <p:nvPr>
            <p:ph type="title"/>
          </p:nvPr>
        </p:nvSpPr>
        <p:spPr/>
        <p:txBody>
          <a:bodyPr/>
          <a:lstStyle/>
          <a:p>
            <a:r>
              <a:rPr lang="en-US" b="1" dirty="0"/>
              <a:t>Common Git Commands</a:t>
            </a:r>
          </a:p>
        </p:txBody>
      </p:sp>
      <p:sp>
        <p:nvSpPr>
          <p:cNvPr id="3" name="Content Placeholder 2">
            <a:extLst>
              <a:ext uri="{FF2B5EF4-FFF2-40B4-BE49-F238E27FC236}">
                <a16:creationId xmlns:a16="http://schemas.microsoft.com/office/drawing/2014/main" id="{2F345393-3BD1-A29C-7611-9508BFC71AE0}"/>
              </a:ext>
            </a:extLst>
          </p:cNvPr>
          <p:cNvSpPr>
            <a:spLocks noGrp="1"/>
          </p:cNvSpPr>
          <p:nvPr>
            <p:ph idx="1"/>
          </p:nvPr>
        </p:nvSpPr>
        <p:spPr/>
        <p:txBody>
          <a:bodyPr/>
          <a:lstStyle/>
          <a:p>
            <a:r>
              <a:rPr lang="en-US" b="1" dirty="0"/>
              <a:t>branch :  </a:t>
            </a:r>
            <a:r>
              <a:rPr lang="en-US" dirty="0"/>
              <a:t>Shows a list of local branches and the current selected branch is highlighted and marked with a *</a:t>
            </a:r>
          </a:p>
          <a:p>
            <a:r>
              <a:rPr lang="en-US" b="1" dirty="0"/>
              <a:t>fetch : </a:t>
            </a:r>
            <a:r>
              <a:rPr lang="en-US" dirty="0"/>
              <a:t>Stages all the changes and remote branches from the repo. Used when you want to see what others are working on or if you want to download other people’s branches (Note: Does not pull). </a:t>
            </a:r>
          </a:p>
          <a:p>
            <a:r>
              <a:rPr lang="en-US" b="1" dirty="0"/>
              <a:t>checkout : </a:t>
            </a:r>
            <a:r>
              <a:rPr lang="en-US" dirty="0"/>
              <a:t>Used to switch between branches on your local machine. Include –b flag when creating a new branch to switch to it automatically. </a:t>
            </a:r>
          </a:p>
          <a:p>
            <a:r>
              <a:rPr lang="en-US" b="1" dirty="0"/>
              <a:t>log</a:t>
            </a:r>
            <a:r>
              <a:rPr lang="en-US" dirty="0"/>
              <a:t> </a:t>
            </a:r>
            <a:r>
              <a:rPr lang="en-US" b="1" dirty="0"/>
              <a:t>: </a:t>
            </a:r>
            <a:r>
              <a:rPr lang="en-US" dirty="0"/>
              <a:t>Shows a log of all commits on current branch (hash code, commit titled &amp; desc). </a:t>
            </a:r>
            <a:endParaRPr lang="en-US" b="1" dirty="0"/>
          </a:p>
          <a:p>
            <a:r>
              <a:rPr lang="en-US" dirty="0"/>
              <a:t>Multiple ways to undo mistakes!</a:t>
            </a:r>
          </a:p>
          <a:p>
            <a:pPr lvl="1"/>
            <a:r>
              <a:rPr lang="en-US" b="1" dirty="0"/>
              <a:t>reset &lt;file(s)&gt; : </a:t>
            </a:r>
            <a:r>
              <a:rPr lang="en-US" dirty="0"/>
              <a:t>Un-stages tracked files on current branch (undoes a git add). </a:t>
            </a:r>
          </a:p>
          <a:p>
            <a:pPr lvl="1"/>
            <a:r>
              <a:rPr lang="en-US" b="1" dirty="0"/>
              <a:t>reset HEAD~1 : </a:t>
            </a:r>
            <a:r>
              <a:rPr lang="en-US" dirty="0"/>
              <a:t>Undoes the last commit made in local repo.</a:t>
            </a:r>
          </a:p>
          <a:p>
            <a:pPr lvl="1"/>
            <a:r>
              <a:rPr lang="en-US" b="1" dirty="0"/>
              <a:t>reset &lt;commit hash&gt;</a:t>
            </a:r>
            <a:r>
              <a:rPr lang="en-US" dirty="0"/>
              <a:t> : Goes back and undoes all commits that happened after listed hash (does not undo local changes). </a:t>
            </a:r>
          </a:p>
          <a:p>
            <a:pPr lvl="1"/>
            <a:r>
              <a:rPr lang="en-US" b="1" dirty="0"/>
              <a:t>reset –-hard &lt;commit hash&gt; : </a:t>
            </a:r>
            <a:r>
              <a:rPr lang="en-US" dirty="0"/>
              <a:t>Goes back and undoes all commits that happened after listed hash AND resets your local repo to state of the repo at that commit hash (undoes local changes). </a:t>
            </a:r>
            <a:r>
              <a:rPr lang="en-US" b="1" dirty="0"/>
              <a:t> </a:t>
            </a:r>
            <a:r>
              <a:rPr lang="en-US" dirty="0"/>
              <a:t>  </a:t>
            </a:r>
            <a:r>
              <a:rPr lang="en-US" b="1" dirty="0"/>
              <a:t> </a:t>
            </a:r>
          </a:p>
        </p:txBody>
      </p:sp>
    </p:spTree>
    <p:extLst>
      <p:ext uri="{BB962C8B-B14F-4D97-AF65-F5344CB8AC3E}">
        <p14:creationId xmlns:p14="http://schemas.microsoft.com/office/powerpoint/2010/main" val="1397275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69</TotalTime>
  <Words>505</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Avenir Next LT Pro</vt:lpstr>
      <vt:lpstr>Avenir Next LT Pro Light</vt:lpstr>
      <vt:lpstr>Garamond</vt:lpstr>
      <vt:lpstr>SavonVTI</vt:lpstr>
      <vt:lpstr>Git  Basics</vt:lpstr>
      <vt:lpstr>What is Git? What is GitHub?  </vt:lpstr>
      <vt:lpstr>How does Git work? </vt:lpstr>
      <vt:lpstr>How does Git work? </vt:lpstr>
      <vt:lpstr>How does Git work? </vt:lpstr>
      <vt:lpstr>How does Git work? </vt:lpstr>
      <vt:lpstr>Common Git Commands</vt:lpstr>
      <vt:lpstr>Common 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Basics</dc:title>
  <dc:creator>Tony Gatts</dc:creator>
  <cp:lastModifiedBy>Tony Gatts</cp:lastModifiedBy>
  <cp:revision>1</cp:revision>
  <dcterms:created xsi:type="dcterms:W3CDTF">2023-06-15T20:12:46Z</dcterms:created>
  <dcterms:modified xsi:type="dcterms:W3CDTF">2023-06-15T21:21:52Z</dcterms:modified>
</cp:coreProperties>
</file>