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0" r:id="rId4"/>
    <p:sldId id="261" r:id="rId5"/>
    <p:sldId id="262" r:id="rId6"/>
    <p:sldId id="263" r:id="rId7"/>
    <p:sldId id="258" r:id="rId8"/>
    <p:sldId id="259"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ED2"/>
    <a:srgbClr val="4AB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80EA59-16D7-4E78-99D3-08A089171642}" v="22" dt="2023-06-20T21:39:40.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85" d="100"/>
          <a:sy n="85" d="100"/>
        </p:scale>
        <p:origin x="120"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9645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855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25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14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54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2472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547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790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893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6/28/2023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9347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10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6/28/2023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610499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5" r:id="rId5"/>
    <p:sldLayoutId id="2147483740"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descr="A white background with dots and lines&#10;&#10;Description automatically generated with low confidence">
            <a:extLst>
              <a:ext uri="{FF2B5EF4-FFF2-40B4-BE49-F238E27FC236}">
                <a16:creationId xmlns:a16="http://schemas.microsoft.com/office/drawing/2014/main" id="{9D90AA91-3A89-F246-6F6F-5227A7780765}"/>
              </a:ext>
            </a:extLst>
          </p:cNvPr>
          <p:cNvPicPr>
            <a:picLocks noChangeAspect="1"/>
          </p:cNvPicPr>
          <p:nvPr/>
        </p:nvPicPr>
        <p:blipFill rotWithShape="1">
          <a:blip r:embed="rId2"/>
          <a:srcRect t="5858"/>
          <a:stretch/>
        </p:blipFill>
        <p:spPr>
          <a:xfrm>
            <a:off x="20" y="10"/>
            <a:ext cx="12191979" cy="6857990"/>
          </a:xfrm>
          <a:prstGeom prst="rect">
            <a:avLst/>
          </a:prstGeom>
        </p:spPr>
      </p:pic>
      <p:sp>
        <p:nvSpPr>
          <p:cNvPr id="14"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5"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458E1530-1C1F-8674-F523-1C36A7C1CF3A}"/>
              </a:ext>
            </a:extLst>
          </p:cNvPr>
          <p:cNvSpPr>
            <a:spLocks noGrp="1"/>
          </p:cNvSpPr>
          <p:nvPr>
            <p:ph type="ctrTitle"/>
          </p:nvPr>
        </p:nvSpPr>
        <p:spPr>
          <a:xfrm>
            <a:off x="1578316" y="1348844"/>
            <a:ext cx="5409468" cy="3042706"/>
          </a:xfrm>
        </p:spPr>
        <p:txBody>
          <a:bodyPr>
            <a:normAutofit/>
          </a:bodyPr>
          <a:lstStyle/>
          <a:p>
            <a:r>
              <a:rPr lang="en-US" sz="6000" dirty="0">
                <a:solidFill>
                  <a:schemeClr val="tx1"/>
                </a:solidFill>
              </a:rPr>
              <a:t>Git</a:t>
            </a:r>
            <a:br>
              <a:rPr lang="en-US" sz="6000" dirty="0">
                <a:solidFill>
                  <a:schemeClr val="tx1"/>
                </a:solidFill>
              </a:rPr>
            </a:br>
            <a:r>
              <a:rPr lang="en-US" sz="6000" dirty="0">
                <a:solidFill>
                  <a:schemeClr val="tx1"/>
                </a:solidFill>
              </a:rPr>
              <a:t> Basics</a:t>
            </a:r>
          </a:p>
        </p:txBody>
      </p:sp>
      <p:sp>
        <p:nvSpPr>
          <p:cNvPr id="3" name="Subtitle 2">
            <a:extLst>
              <a:ext uri="{FF2B5EF4-FFF2-40B4-BE49-F238E27FC236}">
                <a16:creationId xmlns:a16="http://schemas.microsoft.com/office/drawing/2014/main" id="{489F8020-F447-6543-738B-0FF69CE29106}"/>
              </a:ext>
            </a:extLst>
          </p:cNvPr>
          <p:cNvSpPr>
            <a:spLocks noGrp="1"/>
          </p:cNvSpPr>
          <p:nvPr>
            <p:ph type="subTitle" idx="1"/>
          </p:nvPr>
        </p:nvSpPr>
        <p:spPr>
          <a:xfrm>
            <a:off x="1578316" y="4682061"/>
            <a:ext cx="5409468" cy="950976"/>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281514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D606-73D6-3AF1-566A-48DBCA01A0F9}"/>
              </a:ext>
            </a:extLst>
          </p:cNvPr>
          <p:cNvSpPr>
            <a:spLocks noGrp="1"/>
          </p:cNvSpPr>
          <p:nvPr>
            <p:ph type="title"/>
          </p:nvPr>
        </p:nvSpPr>
        <p:spPr/>
        <p:txBody>
          <a:bodyPr/>
          <a:lstStyle/>
          <a:p>
            <a:r>
              <a:rPr lang="en-US" dirty="0"/>
              <a:t>Onto the Demo	</a:t>
            </a:r>
          </a:p>
        </p:txBody>
      </p:sp>
      <p:sp>
        <p:nvSpPr>
          <p:cNvPr id="3" name="Content Placeholder 2">
            <a:extLst>
              <a:ext uri="{FF2B5EF4-FFF2-40B4-BE49-F238E27FC236}">
                <a16:creationId xmlns:a16="http://schemas.microsoft.com/office/drawing/2014/main" id="{36CCC8AF-82A7-17A0-8280-E8476F2D5691}"/>
              </a:ext>
            </a:extLst>
          </p:cNvPr>
          <p:cNvSpPr>
            <a:spLocks noGrp="1"/>
          </p:cNvSpPr>
          <p:nvPr>
            <p:ph idx="1"/>
          </p:nvPr>
        </p:nvSpPr>
        <p:spPr/>
        <p:txBody>
          <a:bodyPr>
            <a:normAutofit fontScale="92500" lnSpcReduction="20000"/>
          </a:bodyPr>
          <a:lstStyle/>
          <a:p>
            <a:pPr marL="0" indent="0">
              <a:buNone/>
            </a:pPr>
            <a:r>
              <a:rPr lang="en-US" sz="1800" b="1" dirty="0"/>
              <a:t>Setup</a:t>
            </a:r>
            <a:endParaRPr lang="en-US" b="1" dirty="0"/>
          </a:p>
          <a:p>
            <a:r>
              <a:rPr lang="en-US" dirty="0"/>
              <a:t>Make GitHub accounts. </a:t>
            </a:r>
          </a:p>
          <a:p>
            <a:r>
              <a:rPr lang="en-US" dirty="0"/>
              <a:t>Clone the demo repository</a:t>
            </a:r>
          </a:p>
          <a:p>
            <a:r>
              <a:rPr lang="en-US" dirty="0"/>
              <a:t>Setup Personal Access Tokens (Over SSH) </a:t>
            </a:r>
          </a:p>
          <a:p>
            <a:pPr marL="0" indent="0">
              <a:buNone/>
            </a:pPr>
            <a:endParaRPr lang="en-US" dirty="0"/>
          </a:p>
          <a:p>
            <a:pPr marL="0" indent="0">
              <a:buNone/>
            </a:pPr>
            <a:r>
              <a:rPr lang="en-US" b="1" dirty="0"/>
              <a:t>GitHub Actions</a:t>
            </a:r>
          </a:p>
          <a:p>
            <a:r>
              <a:rPr lang="en-US" dirty="0"/>
              <a:t>Creating branches</a:t>
            </a:r>
          </a:p>
          <a:p>
            <a:r>
              <a:rPr lang="en-US" dirty="0"/>
              <a:t>Making changes</a:t>
            </a:r>
          </a:p>
          <a:p>
            <a:r>
              <a:rPr lang="en-US" dirty="0"/>
              <a:t>Adding, Committing, Pushing, and making Pull Requests. </a:t>
            </a:r>
          </a:p>
          <a:p>
            <a:r>
              <a:rPr lang="en-US" dirty="0"/>
              <a:t>Handling mistakes and rollbacks</a:t>
            </a:r>
          </a:p>
          <a:p>
            <a:r>
              <a:rPr lang="en-US" dirty="0"/>
              <a:t>Managing merging conflicts</a:t>
            </a:r>
          </a:p>
          <a:p>
            <a:r>
              <a:rPr lang="en-US" dirty="0"/>
              <a:t>Repo cleanup</a:t>
            </a:r>
          </a:p>
        </p:txBody>
      </p:sp>
    </p:spTree>
    <p:extLst>
      <p:ext uri="{BB962C8B-B14F-4D97-AF65-F5344CB8AC3E}">
        <p14:creationId xmlns:p14="http://schemas.microsoft.com/office/powerpoint/2010/main" val="37128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D34A-944C-8E0E-3A25-BF3F3BCF59F8}"/>
              </a:ext>
            </a:extLst>
          </p:cNvPr>
          <p:cNvSpPr>
            <a:spLocks noGrp="1"/>
          </p:cNvSpPr>
          <p:nvPr>
            <p:ph type="title"/>
          </p:nvPr>
        </p:nvSpPr>
        <p:spPr/>
        <p:txBody>
          <a:bodyPr/>
          <a:lstStyle/>
          <a:p>
            <a:r>
              <a:rPr lang="en-US" b="1" dirty="0"/>
              <a:t>What is Git? What is GitHub?  </a:t>
            </a:r>
          </a:p>
        </p:txBody>
      </p:sp>
      <p:sp>
        <p:nvSpPr>
          <p:cNvPr id="3" name="Content Placeholder 2">
            <a:extLst>
              <a:ext uri="{FF2B5EF4-FFF2-40B4-BE49-F238E27FC236}">
                <a16:creationId xmlns:a16="http://schemas.microsoft.com/office/drawing/2014/main" id="{D042CAAB-B0B8-66A7-5ECE-9B4D7BD08C7C}"/>
              </a:ext>
            </a:extLst>
          </p:cNvPr>
          <p:cNvSpPr>
            <a:spLocks noGrp="1"/>
          </p:cNvSpPr>
          <p:nvPr>
            <p:ph idx="1"/>
          </p:nvPr>
        </p:nvSpPr>
        <p:spPr/>
        <p:txBody>
          <a:bodyPr/>
          <a:lstStyle/>
          <a:p>
            <a:r>
              <a:rPr lang="en-US" b="1" dirty="0"/>
              <a:t>Git: </a:t>
            </a:r>
            <a:r>
              <a:rPr lang="en-US" dirty="0"/>
              <a:t>A software version control system. </a:t>
            </a:r>
          </a:p>
          <a:p>
            <a:endParaRPr lang="en-US" b="1" dirty="0"/>
          </a:p>
          <a:p>
            <a:endParaRPr lang="en-US" b="1" dirty="0"/>
          </a:p>
          <a:p>
            <a:endParaRPr lang="en-US" b="1" dirty="0"/>
          </a:p>
          <a:p>
            <a:endParaRPr lang="en-US" b="1" dirty="0"/>
          </a:p>
          <a:p>
            <a:r>
              <a:rPr lang="en-US" b="1" dirty="0"/>
              <a:t>GitHub: </a:t>
            </a:r>
            <a:r>
              <a:rPr lang="en-US" dirty="0"/>
              <a:t>A website where people can host code / projects. Fully integrated with Git. </a:t>
            </a:r>
          </a:p>
          <a:p>
            <a:endParaRPr lang="en-US" dirty="0"/>
          </a:p>
          <a:p>
            <a:endParaRPr lang="en-US" dirty="0"/>
          </a:p>
          <a:p>
            <a:endParaRPr lang="en-US" dirty="0"/>
          </a:p>
          <a:p>
            <a:r>
              <a:rPr lang="en-US" sz="1200" dirty="0"/>
              <a:t> People (including myself) will often use Git and GitHub interchangeably. </a:t>
            </a:r>
            <a:endParaRPr lang="en-US" sz="1200" b="1" dirty="0"/>
          </a:p>
        </p:txBody>
      </p:sp>
    </p:spTree>
    <p:extLst>
      <p:ext uri="{BB962C8B-B14F-4D97-AF65-F5344CB8AC3E}">
        <p14:creationId xmlns:p14="http://schemas.microsoft.com/office/powerpoint/2010/main" val="219998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6274C18-D553-92E9-FD14-5794E08C11A4}"/>
              </a:ext>
            </a:extLst>
          </p:cNvPr>
          <p:cNvSpPr/>
          <p:nvPr/>
        </p:nvSpPr>
        <p:spPr>
          <a:xfrm>
            <a:off x="86429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5" name="Oval 4">
            <a:extLst>
              <a:ext uri="{FF2B5EF4-FFF2-40B4-BE49-F238E27FC236}">
                <a16:creationId xmlns:a16="http://schemas.microsoft.com/office/drawing/2014/main" id="{70A4666F-3B99-2EC1-1F28-486834CFCC7A}"/>
              </a:ext>
            </a:extLst>
          </p:cNvPr>
          <p:cNvSpPr/>
          <p:nvPr/>
        </p:nvSpPr>
        <p:spPr>
          <a:xfrm>
            <a:off x="176976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6" name="Oval 5">
            <a:extLst>
              <a:ext uri="{FF2B5EF4-FFF2-40B4-BE49-F238E27FC236}">
                <a16:creationId xmlns:a16="http://schemas.microsoft.com/office/drawing/2014/main" id="{7DA134BF-8D95-A97C-2537-50621F9AE367}"/>
              </a:ext>
            </a:extLst>
          </p:cNvPr>
          <p:cNvSpPr/>
          <p:nvPr/>
        </p:nvSpPr>
        <p:spPr>
          <a:xfrm>
            <a:off x="267523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#3</a:t>
            </a:r>
          </a:p>
        </p:txBody>
      </p:sp>
      <p:cxnSp>
        <p:nvCxnSpPr>
          <p:cNvPr id="8" name="Straight Connector 7">
            <a:extLst>
              <a:ext uri="{FF2B5EF4-FFF2-40B4-BE49-F238E27FC236}">
                <a16:creationId xmlns:a16="http://schemas.microsoft.com/office/drawing/2014/main" id="{2A57F7A6-B02E-E868-2E81-F88D5A5BCB20}"/>
              </a:ext>
            </a:extLst>
          </p:cNvPr>
          <p:cNvCxnSpPr>
            <a:stCxn id="4" idx="6"/>
            <a:endCxn id="5" idx="2"/>
          </p:cNvCxnSpPr>
          <p:nvPr/>
        </p:nvCxnSpPr>
        <p:spPr>
          <a:xfrm>
            <a:off x="138203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Title 1">
            <a:extLst>
              <a:ext uri="{FF2B5EF4-FFF2-40B4-BE49-F238E27FC236}">
                <a16:creationId xmlns:a16="http://schemas.microsoft.com/office/drawing/2014/main" id="{8B01B09E-32F0-3B9F-1D05-70E4D1122808}"/>
              </a:ext>
            </a:extLst>
          </p:cNvPr>
          <p:cNvSpPr>
            <a:spLocks noGrp="1"/>
          </p:cNvSpPr>
          <p:nvPr>
            <p:ph type="title"/>
          </p:nvPr>
        </p:nvSpPr>
        <p:spPr>
          <a:xfrm>
            <a:off x="1066800" y="642594"/>
            <a:ext cx="10058400" cy="1371600"/>
          </a:xfrm>
        </p:spPr>
        <p:txBody>
          <a:bodyPr/>
          <a:lstStyle/>
          <a:p>
            <a:r>
              <a:rPr lang="en-US" b="1" dirty="0"/>
              <a:t>How does Git work? </a:t>
            </a:r>
          </a:p>
        </p:txBody>
      </p:sp>
      <p:cxnSp>
        <p:nvCxnSpPr>
          <p:cNvPr id="14" name="Straight Connector 13">
            <a:extLst>
              <a:ext uri="{FF2B5EF4-FFF2-40B4-BE49-F238E27FC236}">
                <a16:creationId xmlns:a16="http://schemas.microsoft.com/office/drawing/2014/main" id="{E541BD28-DABE-3BBB-F970-64E8D0DB9C3E}"/>
              </a:ext>
            </a:extLst>
          </p:cNvPr>
          <p:cNvCxnSpPr/>
          <p:nvPr/>
        </p:nvCxnSpPr>
        <p:spPr>
          <a:xfrm>
            <a:off x="228750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0DE900A-D442-7045-CCB0-47701CF2BC30}"/>
              </a:ext>
            </a:extLst>
          </p:cNvPr>
          <p:cNvSpPr txBox="1"/>
          <p:nvPr/>
        </p:nvSpPr>
        <p:spPr>
          <a:xfrm>
            <a:off x="749507" y="3594969"/>
            <a:ext cx="747320" cy="369332"/>
          </a:xfrm>
          <a:prstGeom prst="rect">
            <a:avLst/>
          </a:prstGeom>
          <a:noFill/>
        </p:spPr>
        <p:txBody>
          <a:bodyPr wrap="none" rtlCol="0">
            <a:spAutoFit/>
          </a:bodyPr>
          <a:lstStyle/>
          <a:p>
            <a:r>
              <a:rPr lang="en-US" b="1" dirty="0"/>
              <a:t>Main</a:t>
            </a:r>
          </a:p>
        </p:txBody>
      </p:sp>
      <p:cxnSp>
        <p:nvCxnSpPr>
          <p:cNvPr id="34" name="Straight Arrow Connector 33">
            <a:extLst>
              <a:ext uri="{FF2B5EF4-FFF2-40B4-BE49-F238E27FC236}">
                <a16:creationId xmlns:a16="http://schemas.microsoft.com/office/drawing/2014/main" id="{D4463454-90C6-F0B1-8C6A-3EC2345DE6D3}"/>
              </a:ext>
            </a:extLst>
          </p:cNvPr>
          <p:cNvCxnSpPr>
            <a:cxnSpLocks/>
            <a:stCxn id="6" idx="6"/>
          </p:cNvCxnSpPr>
          <p:nvPr/>
        </p:nvCxnSpPr>
        <p:spPr>
          <a:xfrm>
            <a:off x="3192978" y="3272425"/>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029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C49222-86A8-30C0-DB1F-9DB74974B396}"/>
              </a:ext>
            </a:extLst>
          </p:cNvPr>
          <p:cNvSpPr>
            <a:spLocks noGrp="1"/>
          </p:cNvSpPr>
          <p:nvPr>
            <p:ph type="title"/>
          </p:nvPr>
        </p:nvSpPr>
        <p:spPr>
          <a:xfrm>
            <a:off x="1066800" y="642938"/>
            <a:ext cx="10058400" cy="1371600"/>
          </a:xfrm>
        </p:spPr>
        <p:txBody>
          <a:bodyPr/>
          <a:lstStyle/>
          <a:p>
            <a:r>
              <a:rPr lang="en-US" b="1" dirty="0"/>
              <a:t>How does Git work? </a:t>
            </a:r>
          </a:p>
        </p:txBody>
      </p:sp>
      <p:sp>
        <p:nvSpPr>
          <p:cNvPr id="5" name="Oval 4">
            <a:extLst>
              <a:ext uri="{FF2B5EF4-FFF2-40B4-BE49-F238E27FC236}">
                <a16:creationId xmlns:a16="http://schemas.microsoft.com/office/drawing/2014/main" id="{16BF7310-4DDA-490A-F9D1-0536EF227360}"/>
              </a:ext>
            </a:extLst>
          </p:cNvPr>
          <p:cNvSpPr/>
          <p:nvPr/>
        </p:nvSpPr>
        <p:spPr>
          <a:xfrm>
            <a:off x="86429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6" name="Oval 5">
            <a:extLst>
              <a:ext uri="{FF2B5EF4-FFF2-40B4-BE49-F238E27FC236}">
                <a16:creationId xmlns:a16="http://schemas.microsoft.com/office/drawing/2014/main" id="{EB9B1BB0-FA7E-DA14-1345-80A7EC99EAE6}"/>
              </a:ext>
            </a:extLst>
          </p:cNvPr>
          <p:cNvSpPr/>
          <p:nvPr/>
        </p:nvSpPr>
        <p:spPr>
          <a:xfrm>
            <a:off x="176976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7" name="Oval 6">
            <a:extLst>
              <a:ext uri="{FF2B5EF4-FFF2-40B4-BE49-F238E27FC236}">
                <a16:creationId xmlns:a16="http://schemas.microsoft.com/office/drawing/2014/main" id="{5E8344E6-4176-7613-21A6-B90BF52E395A}"/>
              </a:ext>
            </a:extLst>
          </p:cNvPr>
          <p:cNvSpPr/>
          <p:nvPr/>
        </p:nvSpPr>
        <p:spPr>
          <a:xfrm>
            <a:off x="267523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#3</a:t>
            </a:r>
          </a:p>
        </p:txBody>
      </p:sp>
      <p:cxnSp>
        <p:nvCxnSpPr>
          <p:cNvPr id="8" name="Straight Connector 7">
            <a:extLst>
              <a:ext uri="{FF2B5EF4-FFF2-40B4-BE49-F238E27FC236}">
                <a16:creationId xmlns:a16="http://schemas.microsoft.com/office/drawing/2014/main" id="{E1F3EFAD-30BF-4384-F711-04DFF94A7DEC}"/>
              </a:ext>
            </a:extLst>
          </p:cNvPr>
          <p:cNvCxnSpPr>
            <a:stCxn id="5" idx="6"/>
            <a:endCxn id="6" idx="2"/>
          </p:cNvCxnSpPr>
          <p:nvPr/>
        </p:nvCxnSpPr>
        <p:spPr>
          <a:xfrm>
            <a:off x="138203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623CE76-65E6-F881-C5E8-02C568804F0D}"/>
              </a:ext>
            </a:extLst>
          </p:cNvPr>
          <p:cNvCxnSpPr/>
          <p:nvPr/>
        </p:nvCxnSpPr>
        <p:spPr>
          <a:xfrm>
            <a:off x="228750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AC75F22-403A-88BA-C25E-0B5F9668F6DD}"/>
              </a:ext>
            </a:extLst>
          </p:cNvPr>
          <p:cNvSpPr txBox="1"/>
          <p:nvPr/>
        </p:nvSpPr>
        <p:spPr>
          <a:xfrm>
            <a:off x="749507" y="3594969"/>
            <a:ext cx="747320" cy="369332"/>
          </a:xfrm>
          <a:prstGeom prst="rect">
            <a:avLst/>
          </a:prstGeom>
          <a:noFill/>
        </p:spPr>
        <p:txBody>
          <a:bodyPr wrap="none" rtlCol="0">
            <a:spAutoFit/>
          </a:bodyPr>
          <a:lstStyle/>
          <a:p>
            <a:r>
              <a:rPr lang="en-US" b="1" dirty="0"/>
              <a:t>Main</a:t>
            </a:r>
          </a:p>
        </p:txBody>
      </p:sp>
      <p:sp>
        <p:nvSpPr>
          <p:cNvPr id="11" name="Oval 10">
            <a:extLst>
              <a:ext uri="{FF2B5EF4-FFF2-40B4-BE49-F238E27FC236}">
                <a16:creationId xmlns:a16="http://schemas.microsoft.com/office/drawing/2014/main" id="{FF59062C-0737-473F-D52D-20B7B5589F6B}"/>
              </a:ext>
            </a:extLst>
          </p:cNvPr>
          <p:cNvSpPr/>
          <p:nvPr/>
        </p:nvSpPr>
        <p:spPr>
          <a:xfrm>
            <a:off x="3968434"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#4</a:t>
            </a:r>
          </a:p>
        </p:txBody>
      </p:sp>
      <p:cxnSp>
        <p:nvCxnSpPr>
          <p:cNvPr id="12" name="Straight Connector 11">
            <a:extLst>
              <a:ext uri="{FF2B5EF4-FFF2-40B4-BE49-F238E27FC236}">
                <a16:creationId xmlns:a16="http://schemas.microsoft.com/office/drawing/2014/main" id="{281818CE-5D41-F494-046C-558C53E8C1E4}"/>
              </a:ext>
            </a:extLst>
          </p:cNvPr>
          <p:cNvCxnSpPr/>
          <p:nvPr/>
        </p:nvCxnSpPr>
        <p:spPr>
          <a:xfrm>
            <a:off x="319297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A58ACA3-EB2B-B4A0-C1DD-EC833A837453}"/>
              </a:ext>
            </a:extLst>
          </p:cNvPr>
          <p:cNvCxnSpPr/>
          <p:nvPr/>
        </p:nvCxnSpPr>
        <p:spPr>
          <a:xfrm>
            <a:off x="3580706"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170874C6-BAEC-AD88-45BC-C9EB7169B2C7}"/>
              </a:ext>
            </a:extLst>
          </p:cNvPr>
          <p:cNvSpPr/>
          <p:nvPr/>
        </p:nvSpPr>
        <p:spPr>
          <a:xfrm>
            <a:off x="396843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a:t>
            </a:r>
          </a:p>
        </p:txBody>
      </p:sp>
      <p:cxnSp>
        <p:nvCxnSpPr>
          <p:cNvPr id="15" name="Connector: Curved 14">
            <a:extLst>
              <a:ext uri="{FF2B5EF4-FFF2-40B4-BE49-F238E27FC236}">
                <a16:creationId xmlns:a16="http://schemas.microsoft.com/office/drawing/2014/main" id="{7C5D34E3-5800-3DAE-00A4-50AEB65FFF07}"/>
              </a:ext>
            </a:extLst>
          </p:cNvPr>
          <p:cNvCxnSpPr>
            <a:cxnSpLocks/>
            <a:stCxn id="7" idx="6"/>
            <a:endCxn id="14" idx="2"/>
          </p:cNvCxnSpPr>
          <p:nvPr/>
        </p:nvCxnSpPr>
        <p:spPr>
          <a:xfrm>
            <a:off x="3192978" y="3272425"/>
            <a:ext cx="775456" cy="1184491"/>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76217C7-1786-59B9-FDAF-3F686F18B0A5}"/>
              </a:ext>
            </a:extLst>
          </p:cNvPr>
          <p:cNvCxnSpPr/>
          <p:nvPr/>
        </p:nvCxnSpPr>
        <p:spPr>
          <a:xfrm>
            <a:off x="4486176" y="4456916"/>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1128FD82-3409-1F71-4B11-39E098D17566}"/>
              </a:ext>
            </a:extLst>
          </p:cNvPr>
          <p:cNvSpPr/>
          <p:nvPr/>
        </p:nvSpPr>
        <p:spPr>
          <a:xfrm>
            <a:off x="487390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#2</a:t>
            </a:r>
          </a:p>
        </p:txBody>
      </p:sp>
      <p:sp>
        <p:nvSpPr>
          <p:cNvPr id="20" name="TextBox 19">
            <a:extLst>
              <a:ext uri="{FF2B5EF4-FFF2-40B4-BE49-F238E27FC236}">
                <a16:creationId xmlns:a16="http://schemas.microsoft.com/office/drawing/2014/main" id="{D63CEE05-BAA4-2116-6333-B2FA25A20B19}"/>
              </a:ext>
            </a:extLst>
          </p:cNvPr>
          <p:cNvSpPr txBox="1"/>
          <p:nvPr/>
        </p:nvSpPr>
        <p:spPr>
          <a:xfrm>
            <a:off x="3853645" y="4789823"/>
            <a:ext cx="1853328" cy="369332"/>
          </a:xfrm>
          <a:prstGeom prst="rect">
            <a:avLst/>
          </a:prstGeom>
          <a:noFill/>
        </p:spPr>
        <p:txBody>
          <a:bodyPr wrap="none" rtlCol="0">
            <a:spAutoFit/>
          </a:bodyPr>
          <a:lstStyle/>
          <a:p>
            <a:r>
              <a:rPr lang="en-US" b="1" dirty="0"/>
              <a:t>Feature Branch</a:t>
            </a:r>
          </a:p>
        </p:txBody>
      </p:sp>
      <p:cxnSp>
        <p:nvCxnSpPr>
          <p:cNvPr id="25" name="Straight Arrow Connector 24">
            <a:extLst>
              <a:ext uri="{FF2B5EF4-FFF2-40B4-BE49-F238E27FC236}">
                <a16:creationId xmlns:a16="http://schemas.microsoft.com/office/drawing/2014/main" id="{CA627B18-B410-0B28-5D89-C4E99277FFEB}"/>
              </a:ext>
            </a:extLst>
          </p:cNvPr>
          <p:cNvCxnSpPr>
            <a:cxnSpLocks/>
          </p:cNvCxnSpPr>
          <p:nvPr/>
        </p:nvCxnSpPr>
        <p:spPr>
          <a:xfrm>
            <a:off x="4486176" y="3272425"/>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C10EE08-45EF-AD8B-9BF0-C91E9F4CFEB5}"/>
              </a:ext>
            </a:extLst>
          </p:cNvPr>
          <p:cNvCxnSpPr>
            <a:cxnSpLocks/>
          </p:cNvCxnSpPr>
          <p:nvPr/>
        </p:nvCxnSpPr>
        <p:spPr>
          <a:xfrm>
            <a:off x="5391646" y="4456916"/>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075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C49222-86A8-30C0-DB1F-9DB74974B396}"/>
              </a:ext>
            </a:extLst>
          </p:cNvPr>
          <p:cNvSpPr>
            <a:spLocks noGrp="1"/>
          </p:cNvSpPr>
          <p:nvPr>
            <p:ph type="title"/>
          </p:nvPr>
        </p:nvSpPr>
        <p:spPr>
          <a:xfrm>
            <a:off x="1066800" y="642938"/>
            <a:ext cx="10058400" cy="1371600"/>
          </a:xfrm>
        </p:spPr>
        <p:txBody>
          <a:bodyPr/>
          <a:lstStyle/>
          <a:p>
            <a:r>
              <a:rPr lang="en-US" b="1" dirty="0"/>
              <a:t>How does Git work? </a:t>
            </a:r>
          </a:p>
        </p:txBody>
      </p:sp>
      <p:sp>
        <p:nvSpPr>
          <p:cNvPr id="5" name="Oval 4">
            <a:extLst>
              <a:ext uri="{FF2B5EF4-FFF2-40B4-BE49-F238E27FC236}">
                <a16:creationId xmlns:a16="http://schemas.microsoft.com/office/drawing/2014/main" id="{16BF7310-4DDA-490A-F9D1-0536EF227360}"/>
              </a:ext>
            </a:extLst>
          </p:cNvPr>
          <p:cNvSpPr/>
          <p:nvPr/>
        </p:nvSpPr>
        <p:spPr>
          <a:xfrm>
            <a:off x="86429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6" name="Oval 5">
            <a:extLst>
              <a:ext uri="{FF2B5EF4-FFF2-40B4-BE49-F238E27FC236}">
                <a16:creationId xmlns:a16="http://schemas.microsoft.com/office/drawing/2014/main" id="{EB9B1BB0-FA7E-DA14-1345-80A7EC99EAE6}"/>
              </a:ext>
            </a:extLst>
          </p:cNvPr>
          <p:cNvSpPr/>
          <p:nvPr/>
        </p:nvSpPr>
        <p:spPr>
          <a:xfrm>
            <a:off x="176976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7" name="Oval 6">
            <a:extLst>
              <a:ext uri="{FF2B5EF4-FFF2-40B4-BE49-F238E27FC236}">
                <a16:creationId xmlns:a16="http://schemas.microsoft.com/office/drawing/2014/main" id="{5E8344E6-4176-7613-21A6-B90BF52E395A}"/>
              </a:ext>
            </a:extLst>
          </p:cNvPr>
          <p:cNvSpPr/>
          <p:nvPr/>
        </p:nvSpPr>
        <p:spPr>
          <a:xfrm>
            <a:off x="267523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#3</a:t>
            </a:r>
          </a:p>
        </p:txBody>
      </p:sp>
      <p:cxnSp>
        <p:nvCxnSpPr>
          <p:cNvPr id="8" name="Straight Connector 7">
            <a:extLst>
              <a:ext uri="{FF2B5EF4-FFF2-40B4-BE49-F238E27FC236}">
                <a16:creationId xmlns:a16="http://schemas.microsoft.com/office/drawing/2014/main" id="{E1F3EFAD-30BF-4384-F711-04DFF94A7DEC}"/>
              </a:ext>
            </a:extLst>
          </p:cNvPr>
          <p:cNvCxnSpPr>
            <a:stCxn id="5" idx="6"/>
            <a:endCxn id="6" idx="2"/>
          </p:cNvCxnSpPr>
          <p:nvPr/>
        </p:nvCxnSpPr>
        <p:spPr>
          <a:xfrm>
            <a:off x="138203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623CE76-65E6-F881-C5E8-02C568804F0D}"/>
              </a:ext>
            </a:extLst>
          </p:cNvPr>
          <p:cNvCxnSpPr/>
          <p:nvPr/>
        </p:nvCxnSpPr>
        <p:spPr>
          <a:xfrm>
            <a:off x="228750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AC75F22-403A-88BA-C25E-0B5F9668F6DD}"/>
              </a:ext>
            </a:extLst>
          </p:cNvPr>
          <p:cNvSpPr txBox="1"/>
          <p:nvPr/>
        </p:nvSpPr>
        <p:spPr>
          <a:xfrm>
            <a:off x="749507" y="3594969"/>
            <a:ext cx="747320" cy="369332"/>
          </a:xfrm>
          <a:prstGeom prst="rect">
            <a:avLst/>
          </a:prstGeom>
          <a:noFill/>
        </p:spPr>
        <p:txBody>
          <a:bodyPr wrap="none" rtlCol="0">
            <a:spAutoFit/>
          </a:bodyPr>
          <a:lstStyle/>
          <a:p>
            <a:r>
              <a:rPr lang="en-US" b="1" dirty="0"/>
              <a:t>Main</a:t>
            </a:r>
          </a:p>
        </p:txBody>
      </p:sp>
      <p:sp>
        <p:nvSpPr>
          <p:cNvPr id="11" name="Oval 10">
            <a:extLst>
              <a:ext uri="{FF2B5EF4-FFF2-40B4-BE49-F238E27FC236}">
                <a16:creationId xmlns:a16="http://schemas.microsoft.com/office/drawing/2014/main" id="{FF59062C-0737-473F-D52D-20B7B5589F6B}"/>
              </a:ext>
            </a:extLst>
          </p:cNvPr>
          <p:cNvSpPr/>
          <p:nvPr/>
        </p:nvSpPr>
        <p:spPr>
          <a:xfrm>
            <a:off x="3968434"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#4</a:t>
            </a:r>
          </a:p>
        </p:txBody>
      </p:sp>
      <p:cxnSp>
        <p:nvCxnSpPr>
          <p:cNvPr id="12" name="Straight Connector 11">
            <a:extLst>
              <a:ext uri="{FF2B5EF4-FFF2-40B4-BE49-F238E27FC236}">
                <a16:creationId xmlns:a16="http://schemas.microsoft.com/office/drawing/2014/main" id="{281818CE-5D41-F494-046C-558C53E8C1E4}"/>
              </a:ext>
            </a:extLst>
          </p:cNvPr>
          <p:cNvCxnSpPr/>
          <p:nvPr/>
        </p:nvCxnSpPr>
        <p:spPr>
          <a:xfrm>
            <a:off x="319297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A58ACA3-EB2B-B4A0-C1DD-EC833A837453}"/>
              </a:ext>
            </a:extLst>
          </p:cNvPr>
          <p:cNvCxnSpPr/>
          <p:nvPr/>
        </p:nvCxnSpPr>
        <p:spPr>
          <a:xfrm>
            <a:off x="3580706"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170874C6-BAEC-AD88-45BC-C9EB7169B2C7}"/>
              </a:ext>
            </a:extLst>
          </p:cNvPr>
          <p:cNvSpPr/>
          <p:nvPr/>
        </p:nvSpPr>
        <p:spPr>
          <a:xfrm>
            <a:off x="396843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a:t>
            </a:r>
          </a:p>
        </p:txBody>
      </p:sp>
      <p:cxnSp>
        <p:nvCxnSpPr>
          <p:cNvPr id="15" name="Connector: Curved 14">
            <a:extLst>
              <a:ext uri="{FF2B5EF4-FFF2-40B4-BE49-F238E27FC236}">
                <a16:creationId xmlns:a16="http://schemas.microsoft.com/office/drawing/2014/main" id="{7C5D34E3-5800-3DAE-00A4-50AEB65FFF07}"/>
              </a:ext>
            </a:extLst>
          </p:cNvPr>
          <p:cNvCxnSpPr>
            <a:cxnSpLocks/>
            <a:stCxn id="7" idx="6"/>
            <a:endCxn id="14" idx="2"/>
          </p:cNvCxnSpPr>
          <p:nvPr/>
        </p:nvCxnSpPr>
        <p:spPr>
          <a:xfrm>
            <a:off x="3192978" y="3272425"/>
            <a:ext cx="775456" cy="1184491"/>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76217C7-1786-59B9-FDAF-3F686F18B0A5}"/>
              </a:ext>
            </a:extLst>
          </p:cNvPr>
          <p:cNvCxnSpPr/>
          <p:nvPr/>
        </p:nvCxnSpPr>
        <p:spPr>
          <a:xfrm>
            <a:off x="4486176" y="4456916"/>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5F12438-E433-099D-3E00-3688A310CA9C}"/>
              </a:ext>
            </a:extLst>
          </p:cNvPr>
          <p:cNvCxnSpPr/>
          <p:nvPr/>
        </p:nvCxnSpPr>
        <p:spPr>
          <a:xfrm>
            <a:off x="5391646" y="4456916"/>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1128FD82-3409-1F71-4B11-39E098D17566}"/>
              </a:ext>
            </a:extLst>
          </p:cNvPr>
          <p:cNvSpPr/>
          <p:nvPr/>
        </p:nvSpPr>
        <p:spPr>
          <a:xfrm>
            <a:off x="487390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#2</a:t>
            </a:r>
          </a:p>
        </p:txBody>
      </p:sp>
      <p:sp>
        <p:nvSpPr>
          <p:cNvPr id="19" name="Oval 18">
            <a:extLst>
              <a:ext uri="{FF2B5EF4-FFF2-40B4-BE49-F238E27FC236}">
                <a16:creationId xmlns:a16="http://schemas.microsoft.com/office/drawing/2014/main" id="{D8C74D59-4412-9718-A3D1-E964FB20BEC0}"/>
              </a:ext>
            </a:extLst>
          </p:cNvPr>
          <p:cNvSpPr/>
          <p:nvPr/>
        </p:nvSpPr>
        <p:spPr>
          <a:xfrm>
            <a:off x="5779374" y="4219703"/>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#3</a:t>
            </a:r>
          </a:p>
        </p:txBody>
      </p:sp>
      <p:sp>
        <p:nvSpPr>
          <p:cNvPr id="20" name="TextBox 19">
            <a:extLst>
              <a:ext uri="{FF2B5EF4-FFF2-40B4-BE49-F238E27FC236}">
                <a16:creationId xmlns:a16="http://schemas.microsoft.com/office/drawing/2014/main" id="{D63CEE05-BAA4-2116-6333-B2FA25A20B19}"/>
              </a:ext>
            </a:extLst>
          </p:cNvPr>
          <p:cNvSpPr txBox="1"/>
          <p:nvPr/>
        </p:nvSpPr>
        <p:spPr>
          <a:xfrm>
            <a:off x="3853645" y="4789823"/>
            <a:ext cx="1853328" cy="369332"/>
          </a:xfrm>
          <a:prstGeom prst="rect">
            <a:avLst/>
          </a:prstGeom>
          <a:noFill/>
        </p:spPr>
        <p:txBody>
          <a:bodyPr wrap="none" rtlCol="0">
            <a:spAutoFit/>
          </a:bodyPr>
          <a:lstStyle/>
          <a:p>
            <a:r>
              <a:rPr lang="en-US" b="1" dirty="0"/>
              <a:t>Feature Branch</a:t>
            </a:r>
          </a:p>
        </p:txBody>
      </p:sp>
      <p:cxnSp>
        <p:nvCxnSpPr>
          <p:cNvPr id="2" name="Straight Connector 1">
            <a:extLst>
              <a:ext uri="{FF2B5EF4-FFF2-40B4-BE49-F238E27FC236}">
                <a16:creationId xmlns:a16="http://schemas.microsoft.com/office/drawing/2014/main" id="{68DF2B43-5B66-AE02-AF09-C4AA7F5A332A}"/>
              </a:ext>
            </a:extLst>
          </p:cNvPr>
          <p:cNvCxnSpPr/>
          <p:nvPr/>
        </p:nvCxnSpPr>
        <p:spPr>
          <a:xfrm>
            <a:off x="4486176"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DAB93BBE-C366-E137-F82E-CD01E0678EB2}"/>
              </a:ext>
            </a:extLst>
          </p:cNvPr>
          <p:cNvCxnSpPr/>
          <p:nvPr/>
        </p:nvCxnSpPr>
        <p:spPr>
          <a:xfrm>
            <a:off x="4873904"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BC40AC9F-C9D9-AEAB-D4E5-E2FFDEDD8F74}"/>
              </a:ext>
            </a:extLst>
          </p:cNvPr>
          <p:cNvSpPr/>
          <p:nvPr/>
        </p:nvSpPr>
        <p:spPr>
          <a:xfrm>
            <a:off x="5002761" y="2087935"/>
            <a:ext cx="517742" cy="482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cxnSp>
        <p:nvCxnSpPr>
          <p:cNvPr id="23" name="Connector: Curved 22">
            <a:extLst>
              <a:ext uri="{FF2B5EF4-FFF2-40B4-BE49-F238E27FC236}">
                <a16:creationId xmlns:a16="http://schemas.microsoft.com/office/drawing/2014/main" id="{31FCB56E-07F5-1537-B4A7-8A7F6A3D37DF}"/>
              </a:ext>
            </a:extLst>
          </p:cNvPr>
          <p:cNvCxnSpPr>
            <a:cxnSpLocks/>
            <a:stCxn id="11" idx="6"/>
            <a:endCxn id="21" idx="2"/>
          </p:cNvCxnSpPr>
          <p:nvPr/>
        </p:nvCxnSpPr>
        <p:spPr>
          <a:xfrm flipV="1">
            <a:off x="4486176" y="2329061"/>
            <a:ext cx="516585" cy="943364"/>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60DE623-0371-2E92-4589-E10C3B3B5845}"/>
              </a:ext>
            </a:extLst>
          </p:cNvPr>
          <p:cNvCxnSpPr/>
          <p:nvPr/>
        </p:nvCxnSpPr>
        <p:spPr>
          <a:xfrm>
            <a:off x="5261632"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F21FFCF-DD72-372E-5A96-91164F1E577D}"/>
              </a:ext>
            </a:extLst>
          </p:cNvPr>
          <p:cNvCxnSpPr/>
          <p:nvPr/>
        </p:nvCxnSpPr>
        <p:spPr>
          <a:xfrm>
            <a:off x="5650517"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F930E268-CF65-938F-3266-16FBDD9F2B33}"/>
              </a:ext>
            </a:extLst>
          </p:cNvPr>
          <p:cNvSpPr/>
          <p:nvPr/>
        </p:nvSpPr>
        <p:spPr>
          <a:xfrm>
            <a:off x="6037088" y="3022687"/>
            <a:ext cx="517742" cy="4822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a:p>
        </p:txBody>
      </p:sp>
      <p:cxnSp>
        <p:nvCxnSpPr>
          <p:cNvPr id="30" name="Connector: Curved 29">
            <a:extLst>
              <a:ext uri="{FF2B5EF4-FFF2-40B4-BE49-F238E27FC236}">
                <a16:creationId xmlns:a16="http://schemas.microsoft.com/office/drawing/2014/main" id="{930F5DB3-140A-3A57-D326-D5DE1B2F6461}"/>
              </a:ext>
            </a:extLst>
          </p:cNvPr>
          <p:cNvCxnSpPr>
            <a:cxnSpLocks/>
            <a:stCxn id="21" idx="6"/>
            <a:endCxn id="28" idx="2"/>
          </p:cNvCxnSpPr>
          <p:nvPr/>
        </p:nvCxnSpPr>
        <p:spPr>
          <a:xfrm>
            <a:off x="5520503" y="2329061"/>
            <a:ext cx="516585" cy="934752"/>
          </a:xfrm>
          <a:prstGeom prst="curvedConnector3">
            <a:avLst/>
          </a:prstGeom>
          <a:ln w="28575"/>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A84E942-2FE4-046C-A8F0-68155F6245BB}"/>
              </a:ext>
            </a:extLst>
          </p:cNvPr>
          <p:cNvSpPr txBox="1"/>
          <p:nvPr/>
        </p:nvSpPr>
        <p:spPr>
          <a:xfrm>
            <a:off x="4385687" y="1706959"/>
            <a:ext cx="1751890" cy="369332"/>
          </a:xfrm>
          <a:prstGeom prst="rect">
            <a:avLst/>
          </a:prstGeom>
          <a:noFill/>
        </p:spPr>
        <p:txBody>
          <a:bodyPr wrap="none" rtlCol="0">
            <a:spAutoFit/>
          </a:bodyPr>
          <a:lstStyle/>
          <a:p>
            <a:r>
              <a:rPr lang="en-US" b="1" dirty="0"/>
              <a:t>Bugfix Branch</a:t>
            </a:r>
          </a:p>
        </p:txBody>
      </p:sp>
      <p:cxnSp>
        <p:nvCxnSpPr>
          <p:cNvPr id="33" name="Straight Arrow Connector 32">
            <a:extLst>
              <a:ext uri="{FF2B5EF4-FFF2-40B4-BE49-F238E27FC236}">
                <a16:creationId xmlns:a16="http://schemas.microsoft.com/office/drawing/2014/main" id="{E36833A1-655F-A4D7-7486-0F3F65B04F5C}"/>
              </a:ext>
            </a:extLst>
          </p:cNvPr>
          <p:cNvCxnSpPr>
            <a:cxnSpLocks/>
          </p:cNvCxnSpPr>
          <p:nvPr/>
        </p:nvCxnSpPr>
        <p:spPr>
          <a:xfrm>
            <a:off x="6297116" y="4453785"/>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6095EB4-729B-4C73-F3DA-C27A09E3B573}"/>
              </a:ext>
            </a:extLst>
          </p:cNvPr>
          <p:cNvCxnSpPr>
            <a:cxnSpLocks/>
          </p:cNvCxnSpPr>
          <p:nvPr/>
        </p:nvCxnSpPr>
        <p:spPr>
          <a:xfrm>
            <a:off x="6554830" y="3272425"/>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0C8CBB4D-52D8-D654-AE74-4677C6462BCE}"/>
              </a:ext>
            </a:extLst>
          </p:cNvPr>
          <p:cNvSpPr txBox="1"/>
          <p:nvPr/>
        </p:nvSpPr>
        <p:spPr>
          <a:xfrm>
            <a:off x="5996349" y="3136858"/>
            <a:ext cx="635110" cy="261610"/>
          </a:xfrm>
          <a:prstGeom prst="rect">
            <a:avLst/>
          </a:prstGeom>
          <a:noFill/>
        </p:spPr>
        <p:txBody>
          <a:bodyPr wrap="none" rtlCol="0">
            <a:spAutoFit/>
          </a:bodyPr>
          <a:lstStyle/>
          <a:p>
            <a:r>
              <a:rPr lang="en-US" sz="1050" b="1" dirty="0">
                <a:solidFill>
                  <a:schemeClr val="bg1"/>
                </a:solidFill>
              </a:rPr>
              <a:t>Merge</a:t>
            </a:r>
          </a:p>
        </p:txBody>
      </p:sp>
    </p:spTree>
    <p:extLst>
      <p:ext uri="{BB962C8B-B14F-4D97-AF65-F5344CB8AC3E}">
        <p14:creationId xmlns:p14="http://schemas.microsoft.com/office/powerpoint/2010/main" val="180977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C49222-86A8-30C0-DB1F-9DB74974B396}"/>
              </a:ext>
            </a:extLst>
          </p:cNvPr>
          <p:cNvSpPr>
            <a:spLocks noGrp="1"/>
          </p:cNvSpPr>
          <p:nvPr>
            <p:ph type="title"/>
          </p:nvPr>
        </p:nvSpPr>
        <p:spPr>
          <a:xfrm>
            <a:off x="1066800" y="642938"/>
            <a:ext cx="10058400" cy="1371600"/>
          </a:xfrm>
        </p:spPr>
        <p:txBody>
          <a:bodyPr/>
          <a:lstStyle/>
          <a:p>
            <a:r>
              <a:rPr lang="en-US" b="1" dirty="0"/>
              <a:t>How does Git work? </a:t>
            </a:r>
          </a:p>
        </p:txBody>
      </p:sp>
      <p:sp>
        <p:nvSpPr>
          <p:cNvPr id="5" name="Oval 4">
            <a:extLst>
              <a:ext uri="{FF2B5EF4-FFF2-40B4-BE49-F238E27FC236}">
                <a16:creationId xmlns:a16="http://schemas.microsoft.com/office/drawing/2014/main" id="{16BF7310-4DDA-490A-F9D1-0536EF227360}"/>
              </a:ext>
            </a:extLst>
          </p:cNvPr>
          <p:cNvSpPr/>
          <p:nvPr/>
        </p:nvSpPr>
        <p:spPr>
          <a:xfrm>
            <a:off x="86429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6" name="Oval 5">
            <a:extLst>
              <a:ext uri="{FF2B5EF4-FFF2-40B4-BE49-F238E27FC236}">
                <a16:creationId xmlns:a16="http://schemas.microsoft.com/office/drawing/2014/main" id="{EB9B1BB0-FA7E-DA14-1345-80A7EC99EAE6}"/>
              </a:ext>
            </a:extLst>
          </p:cNvPr>
          <p:cNvSpPr/>
          <p:nvPr/>
        </p:nvSpPr>
        <p:spPr>
          <a:xfrm>
            <a:off x="176976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7" name="Oval 6">
            <a:extLst>
              <a:ext uri="{FF2B5EF4-FFF2-40B4-BE49-F238E27FC236}">
                <a16:creationId xmlns:a16="http://schemas.microsoft.com/office/drawing/2014/main" id="{5E8344E6-4176-7613-21A6-B90BF52E395A}"/>
              </a:ext>
            </a:extLst>
          </p:cNvPr>
          <p:cNvSpPr/>
          <p:nvPr/>
        </p:nvSpPr>
        <p:spPr>
          <a:xfrm>
            <a:off x="267523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#3</a:t>
            </a:r>
          </a:p>
        </p:txBody>
      </p:sp>
      <p:cxnSp>
        <p:nvCxnSpPr>
          <p:cNvPr id="8" name="Straight Connector 7">
            <a:extLst>
              <a:ext uri="{FF2B5EF4-FFF2-40B4-BE49-F238E27FC236}">
                <a16:creationId xmlns:a16="http://schemas.microsoft.com/office/drawing/2014/main" id="{E1F3EFAD-30BF-4384-F711-04DFF94A7DEC}"/>
              </a:ext>
            </a:extLst>
          </p:cNvPr>
          <p:cNvCxnSpPr>
            <a:stCxn id="5" idx="6"/>
            <a:endCxn id="6" idx="2"/>
          </p:cNvCxnSpPr>
          <p:nvPr/>
        </p:nvCxnSpPr>
        <p:spPr>
          <a:xfrm>
            <a:off x="138203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623CE76-65E6-F881-C5E8-02C568804F0D}"/>
              </a:ext>
            </a:extLst>
          </p:cNvPr>
          <p:cNvCxnSpPr/>
          <p:nvPr/>
        </p:nvCxnSpPr>
        <p:spPr>
          <a:xfrm>
            <a:off x="228750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AC75F22-403A-88BA-C25E-0B5F9668F6DD}"/>
              </a:ext>
            </a:extLst>
          </p:cNvPr>
          <p:cNvSpPr txBox="1"/>
          <p:nvPr/>
        </p:nvSpPr>
        <p:spPr>
          <a:xfrm>
            <a:off x="749507" y="3594969"/>
            <a:ext cx="747320" cy="369332"/>
          </a:xfrm>
          <a:prstGeom prst="rect">
            <a:avLst/>
          </a:prstGeom>
          <a:noFill/>
        </p:spPr>
        <p:txBody>
          <a:bodyPr wrap="none" rtlCol="0">
            <a:spAutoFit/>
          </a:bodyPr>
          <a:lstStyle/>
          <a:p>
            <a:r>
              <a:rPr lang="en-US" b="1" dirty="0"/>
              <a:t>Main</a:t>
            </a:r>
          </a:p>
        </p:txBody>
      </p:sp>
      <p:sp>
        <p:nvSpPr>
          <p:cNvPr id="11" name="Oval 10">
            <a:extLst>
              <a:ext uri="{FF2B5EF4-FFF2-40B4-BE49-F238E27FC236}">
                <a16:creationId xmlns:a16="http://schemas.microsoft.com/office/drawing/2014/main" id="{FF59062C-0737-473F-D52D-20B7B5589F6B}"/>
              </a:ext>
            </a:extLst>
          </p:cNvPr>
          <p:cNvSpPr/>
          <p:nvPr/>
        </p:nvSpPr>
        <p:spPr>
          <a:xfrm>
            <a:off x="3968434"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#4</a:t>
            </a:r>
          </a:p>
        </p:txBody>
      </p:sp>
      <p:cxnSp>
        <p:nvCxnSpPr>
          <p:cNvPr id="12" name="Straight Connector 11">
            <a:extLst>
              <a:ext uri="{FF2B5EF4-FFF2-40B4-BE49-F238E27FC236}">
                <a16:creationId xmlns:a16="http://schemas.microsoft.com/office/drawing/2014/main" id="{281818CE-5D41-F494-046C-558C53E8C1E4}"/>
              </a:ext>
            </a:extLst>
          </p:cNvPr>
          <p:cNvCxnSpPr/>
          <p:nvPr/>
        </p:nvCxnSpPr>
        <p:spPr>
          <a:xfrm>
            <a:off x="319297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170874C6-BAEC-AD88-45BC-C9EB7169B2C7}"/>
              </a:ext>
            </a:extLst>
          </p:cNvPr>
          <p:cNvSpPr/>
          <p:nvPr/>
        </p:nvSpPr>
        <p:spPr>
          <a:xfrm>
            <a:off x="396843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a:t>
            </a:r>
          </a:p>
        </p:txBody>
      </p:sp>
      <p:cxnSp>
        <p:nvCxnSpPr>
          <p:cNvPr id="15" name="Connector: Curved 14">
            <a:extLst>
              <a:ext uri="{FF2B5EF4-FFF2-40B4-BE49-F238E27FC236}">
                <a16:creationId xmlns:a16="http://schemas.microsoft.com/office/drawing/2014/main" id="{7C5D34E3-5800-3DAE-00A4-50AEB65FFF07}"/>
              </a:ext>
            </a:extLst>
          </p:cNvPr>
          <p:cNvCxnSpPr>
            <a:cxnSpLocks/>
            <a:stCxn id="7" idx="6"/>
            <a:endCxn id="14" idx="2"/>
          </p:cNvCxnSpPr>
          <p:nvPr/>
        </p:nvCxnSpPr>
        <p:spPr>
          <a:xfrm>
            <a:off x="3192978" y="3272425"/>
            <a:ext cx="775456" cy="1184491"/>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76217C7-1786-59B9-FDAF-3F686F18B0A5}"/>
              </a:ext>
            </a:extLst>
          </p:cNvPr>
          <p:cNvCxnSpPr/>
          <p:nvPr/>
        </p:nvCxnSpPr>
        <p:spPr>
          <a:xfrm>
            <a:off x="4486176" y="4456916"/>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5F12438-E433-099D-3E00-3688A310CA9C}"/>
              </a:ext>
            </a:extLst>
          </p:cNvPr>
          <p:cNvCxnSpPr/>
          <p:nvPr/>
        </p:nvCxnSpPr>
        <p:spPr>
          <a:xfrm>
            <a:off x="5391646" y="4456916"/>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1128FD82-3409-1F71-4B11-39E098D17566}"/>
              </a:ext>
            </a:extLst>
          </p:cNvPr>
          <p:cNvSpPr/>
          <p:nvPr/>
        </p:nvSpPr>
        <p:spPr>
          <a:xfrm>
            <a:off x="487390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#2</a:t>
            </a:r>
          </a:p>
        </p:txBody>
      </p:sp>
      <p:sp>
        <p:nvSpPr>
          <p:cNvPr id="19" name="Oval 18">
            <a:extLst>
              <a:ext uri="{FF2B5EF4-FFF2-40B4-BE49-F238E27FC236}">
                <a16:creationId xmlns:a16="http://schemas.microsoft.com/office/drawing/2014/main" id="{D8C74D59-4412-9718-A3D1-E964FB20BEC0}"/>
              </a:ext>
            </a:extLst>
          </p:cNvPr>
          <p:cNvSpPr/>
          <p:nvPr/>
        </p:nvSpPr>
        <p:spPr>
          <a:xfrm>
            <a:off x="5779374" y="4219703"/>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#3</a:t>
            </a:r>
          </a:p>
        </p:txBody>
      </p:sp>
      <p:sp>
        <p:nvSpPr>
          <p:cNvPr id="20" name="TextBox 19">
            <a:extLst>
              <a:ext uri="{FF2B5EF4-FFF2-40B4-BE49-F238E27FC236}">
                <a16:creationId xmlns:a16="http://schemas.microsoft.com/office/drawing/2014/main" id="{D63CEE05-BAA4-2116-6333-B2FA25A20B19}"/>
              </a:ext>
            </a:extLst>
          </p:cNvPr>
          <p:cNvSpPr txBox="1"/>
          <p:nvPr/>
        </p:nvSpPr>
        <p:spPr>
          <a:xfrm>
            <a:off x="3853645" y="4789823"/>
            <a:ext cx="1853328" cy="369332"/>
          </a:xfrm>
          <a:prstGeom prst="rect">
            <a:avLst/>
          </a:prstGeom>
          <a:noFill/>
        </p:spPr>
        <p:txBody>
          <a:bodyPr wrap="none" rtlCol="0">
            <a:spAutoFit/>
          </a:bodyPr>
          <a:lstStyle/>
          <a:p>
            <a:r>
              <a:rPr lang="en-US" b="1" dirty="0"/>
              <a:t>Feature Branch</a:t>
            </a:r>
          </a:p>
        </p:txBody>
      </p:sp>
      <p:cxnSp>
        <p:nvCxnSpPr>
          <p:cNvPr id="2" name="Straight Connector 1">
            <a:extLst>
              <a:ext uri="{FF2B5EF4-FFF2-40B4-BE49-F238E27FC236}">
                <a16:creationId xmlns:a16="http://schemas.microsoft.com/office/drawing/2014/main" id="{68DF2B43-5B66-AE02-AF09-C4AA7F5A332A}"/>
              </a:ext>
            </a:extLst>
          </p:cNvPr>
          <p:cNvCxnSpPr/>
          <p:nvPr/>
        </p:nvCxnSpPr>
        <p:spPr>
          <a:xfrm>
            <a:off x="4486176"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DAB93BBE-C366-E137-F82E-CD01E0678EB2}"/>
              </a:ext>
            </a:extLst>
          </p:cNvPr>
          <p:cNvCxnSpPr/>
          <p:nvPr/>
        </p:nvCxnSpPr>
        <p:spPr>
          <a:xfrm>
            <a:off x="4873904"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BC40AC9F-C9D9-AEAB-D4E5-E2FFDEDD8F74}"/>
              </a:ext>
            </a:extLst>
          </p:cNvPr>
          <p:cNvSpPr/>
          <p:nvPr/>
        </p:nvSpPr>
        <p:spPr>
          <a:xfrm>
            <a:off x="5002761" y="2087935"/>
            <a:ext cx="517742" cy="482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cxnSp>
        <p:nvCxnSpPr>
          <p:cNvPr id="23" name="Connector: Curved 22">
            <a:extLst>
              <a:ext uri="{FF2B5EF4-FFF2-40B4-BE49-F238E27FC236}">
                <a16:creationId xmlns:a16="http://schemas.microsoft.com/office/drawing/2014/main" id="{31FCB56E-07F5-1537-B4A7-8A7F6A3D37DF}"/>
              </a:ext>
            </a:extLst>
          </p:cNvPr>
          <p:cNvCxnSpPr>
            <a:cxnSpLocks/>
            <a:stCxn id="11" idx="6"/>
            <a:endCxn id="21" idx="2"/>
          </p:cNvCxnSpPr>
          <p:nvPr/>
        </p:nvCxnSpPr>
        <p:spPr>
          <a:xfrm flipV="1">
            <a:off x="4486176" y="2329061"/>
            <a:ext cx="516585" cy="943364"/>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60DE623-0371-2E92-4589-E10C3B3B5845}"/>
              </a:ext>
            </a:extLst>
          </p:cNvPr>
          <p:cNvCxnSpPr/>
          <p:nvPr/>
        </p:nvCxnSpPr>
        <p:spPr>
          <a:xfrm>
            <a:off x="5261632"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F21FFCF-DD72-372E-5A96-91164F1E577D}"/>
              </a:ext>
            </a:extLst>
          </p:cNvPr>
          <p:cNvCxnSpPr/>
          <p:nvPr/>
        </p:nvCxnSpPr>
        <p:spPr>
          <a:xfrm>
            <a:off x="5650517"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F930E268-CF65-938F-3266-16FBDD9F2B33}"/>
              </a:ext>
            </a:extLst>
          </p:cNvPr>
          <p:cNvSpPr/>
          <p:nvPr/>
        </p:nvSpPr>
        <p:spPr>
          <a:xfrm>
            <a:off x="6037088" y="3022687"/>
            <a:ext cx="517742" cy="4822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400" dirty="0"/>
          </a:p>
        </p:txBody>
      </p:sp>
      <p:cxnSp>
        <p:nvCxnSpPr>
          <p:cNvPr id="30" name="Connector: Curved 29">
            <a:extLst>
              <a:ext uri="{FF2B5EF4-FFF2-40B4-BE49-F238E27FC236}">
                <a16:creationId xmlns:a16="http://schemas.microsoft.com/office/drawing/2014/main" id="{930F5DB3-140A-3A57-D326-D5DE1B2F6461}"/>
              </a:ext>
            </a:extLst>
          </p:cNvPr>
          <p:cNvCxnSpPr>
            <a:cxnSpLocks/>
            <a:stCxn id="21" idx="6"/>
            <a:endCxn id="28" idx="2"/>
          </p:cNvCxnSpPr>
          <p:nvPr/>
        </p:nvCxnSpPr>
        <p:spPr>
          <a:xfrm>
            <a:off x="5520503" y="2329061"/>
            <a:ext cx="516585" cy="934752"/>
          </a:xfrm>
          <a:prstGeom prst="curvedConnector3">
            <a:avLst/>
          </a:prstGeom>
          <a:ln w="28575"/>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A84E942-2FE4-046C-A8F0-68155F6245BB}"/>
              </a:ext>
            </a:extLst>
          </p:cNvPr>
          <p:cNvSpPr txBox="1"/>
          <p:nvPr/>
        </p:nvSpPr>
        <p:spPr>
          <a:xfrm>
            <a:off x="4385687" y="1706959"/>
            <a:ext cx="1751890" cy="369332"/>
          </a:xfrm>
          <a:prstGeom prst="rect">
            <a:avLst/>
          </a:prstGeom>
          <a:noFill/>
        </p:spPr>
        <p:txBody>
          <a:bodyPr wrap="none" rtlCol="0">
            <a:spAutoFit/>
          </a:bodyPr>
          <a:lstStyle/>
          <a:p>
            <a:r>
              <a:rPr lang="en-US" b="1" dirty="0"/>
              <a:t>Bugfix Branch</a:t>
            </a:r>
          </a:p>
        </p:txBody>
      </p:sp>
      <p:sp>
        <p:nvSpPr>
          <p:cNvPr id="22" name="Oval 21">
            <a:extLst>
              <a:ext uri="{FF2B5EF4-FFF2-40B4-BE49-F238E27FC236}">
                <a16:creationId xmlns:a16="http://schemas.microsoft.com/office/drawing/2014/main" id="{DB04FFC4-394E-E4B5-B906-6454F959BA65}"/>
              </a:ext>
            </a:extLst>
          </p:cNvPr>
          <p:cNvSpPr/>
          <p:nvPr/>
        </p:nvSpPr>
        <p:spPr>
          <a:xfrm>
            <a:off x="6941401" y="3031299"/>
            <a:ext cx="517742" cy="4822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#5</a:t>
            </a:r>
          </a:p>
        </p:txBody>
      </p:sp>
      <p:sp>
        <p:nvSpPr>
          <p:cNvPr id="24" name="Oval 23">
            <a:extLst>
              <a:ext uri="{FF2B5EF4-FFF2-40B4-BE49-F238E27FC236}">
                <a16:creationId xmlns:a16="http://schemas.microsoft.com/office/drawing/2014/main" id="{B5604397-4155-148C-7705-7EC004A46F65}"/>
              </a:ext>
            </a:extLst>
          </p:cNvPr>
          <p:cNvSpPr/>
          <p:nvPr/>
        </p:nvSpPr>
        <p:spPr>
          <a:xfrm>
            <a:off x="6683687"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#4</a:t>
            </a:r>
          </a:p>
        </p:txBody>
      </p:sp>
      <p:cxnSp>
        <p:nvCxnSpPr>
          <p:cNvPr id="25" name="Straight Connector 24">
            <a:extLst>
              <a:ext uri="{FF2B5EF4-FFF2-40B4-BE49-F238E27FC236}">
                <a16:creationId xmlns:a16="http://schemas.microsoft.com/office/drawing/2014/main" id="{5919FA97-3308-1280-6EE5-BF495A508667}"/>
              </a:ext>
            </a:extLst>
          </p:cNvPr>
          <p:cNvCxnSpPr/>
          <p:nvPr/>
        </p:nvCxnSpPr>
        <p:spPr>
          <a:xfrm>
            <a:off x="6295959" y="4460829"/>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A8C386-A7CA-8BB7-C3A9-69685C23BCB9}"/>
              </a:ext>
            </a:extLst>
          </p:cNvPr>
          <p:cNvCxnSpPr/>
          <p:nvPr/>
        </p:nvCxnSpPr>
        <p:spPr>
          <a:xfrm>
            <a:off x="6554830"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4C70B5E4-D9A1-3962-5558-4288029A6712}"/>
              </a:ext>
            </a:extLst>
          </p:cNvPr>
          <p:cNvSpPr/>
          <p:nvPr/>
        </p:nvSpPr>
        <p:spPr>
          <a:xfrm>
            <a:off x="8234599" y="3021644"/>
            <a:ext cx="517742" cy="48225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cxnSp>
        <p:nvCxnSpPr>
          <p:cNvPr id="35" name="Straight Connector 34">
            <a:extLst>
              <a:ext uri="{FF2B5EF4-FFF2-40B4-BE49-F238E27FC236}">
                <a16:creationId xmlns:a16="http://schemas.microsoft.com/office/drawing/2014/main" id="{5960504F-F0E5-6E44-FD06-6E4903C3FD3F}"/>
              </a:ext>
            </a:extLst>
          </p:cNvPr>
          <p:cNvCxnSpPr/>
          <p:nvPr/>
        </p:nvCxnSpPr>
        <p:spPr>
          <a:xfrm>
            <a:off x="7459143" y="3263813"/>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6B472B9-8A67-1D60-B432-466CEC1C0C11}"/>
              </a:ext>
            </a:extLst>
          </p:cNvPr>
          <p:cNvCxnSpPr/>
          <p:nvPr/>
        </p:nvCxnSpPr>
        <p:spPr>
          <a:xfrm>
            <a:off x="7846871" y="3262770"/>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B32D891B-3376-208D-B9B6-3F1B0727792C}"/>
              </a:ext>
            </a:extLst>
          </p:cNvPr>
          <p:cNvCxnSpPr>
            <a:cxnSpLocks/>
            <a:stCxn id="24" idx="6"/>
            <a:endCxn id="31" idx="2"/>
          </p:cNvCxnSpPr>
          <p:nvPr/>
        </p:nvCxnSpPr>
        <p:spPr>
          <a:xfrm flipV="1">
            <a:off x="7201429" y="3262770"/>
            <a:ext cx="1033170" cy="1194146"/>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B9B1596-280F-14DB-D542-C86CC9413AC2}"/>
              </a:ext>
            </a:extLst>
          </p:cNvPr>
          <p:cNvCxnSpPr>
            <a:cxnSpLocks/>
          </p:cNvCxnSpPr>
          <p:nvPr/>
        </p:nvCxnSpPr>
        <p:spPr>
          <a:xfrm>
            <a:off x="10583034" y="3241892"/>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F29F2255-930F-B18A-2945-187861F06C18}"/>
              </a:ext>
            </a:extLst>
          </p:cNvPr>
          <p:cNvSpPr/>
          <p:nvPr/>
        </p:nvSpPr>
        <p:spPr>
          <a:xfrm>
            <a:off x="9146911" y="3010161"/>
            <a:ext cx="517742" cy="48225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#6</a:t>
            </a:r>
          </a:p>
        </p:txBody>
      </p:sp>
      <p:cxnSp>
        <p:nvCxnSpPr>
          <p:cNvPr id="44" name="Straight Connector 43">
            <a:extLst>
              <a:ext uri="{FF2B5EF4-FFF2-40B4-BE49-F238E27FC236}">
                <a16:creationId xmlns:a16="http://schemas.microsoft.com/office/drawing/2014/main" id="{DB376964-5A5F-0A6F-4981-1541DD7E4AA6}"/>
              </a:ext>
            </a:extLst>
          </p:cNvPr>
          <p:cNvCxnSpPr/>
          <p:nvPr/>
        </p:nvCxnSpPr>
        <p:spPr>
          <a:xfrm>
            <a:off x="3580706"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59FD418-6E5B-E420-E32B-09F8962FD941}"/>
              </a:ext>
            </a:extLst>
          </p:cNvPr>
          <p:cNvCxnSpPr/>
          <p:nvPr/>
        </p:nvCxnSpPr>
        <p:spPr>
          <a:xfrm>
            <a:off x="8751184" y="3251287"/>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0A3066B0-A2E0-AFB0-5C27-EFF432906376}"/>
              </a:ext>
            </a:extLst>
          </p:cNvPr>
          <p:cNvSpPr txBox="1"/>
          <p:nvPr/>
        </p:nvSpPr>
        <p:spPr>
          <a:xfrm>
            <a:off x="8040735" y="3841906"/>
            <a:ext cx="1482842" cy="276999"/>
          </a:xfrm>
          <a:prstGeom prst="rect">
            <a:avLst/>
          </a:prstGeom>
          <a:noFill/>
        </p:spPr>
        <p:txBody>
          <a:bodyPr wrap="none" rtlCol="0">
            <a:spAutoFit/>
          </a:bodyPr>
          <a:lstStyle/>
          <a:p>
            <a:r>
              <a:rPr lang="en-US" sz="1200" b="1" dirty="0"/>
              <a:t>Manage Conflicts</a:t>
            </a:r>
          </a:p>
        </p:txBody>
      </p:sp>
      <p:cxnSp>
        <p:nvCxnSpPr>
          <p:cNvPr id="48" name="Straight Arrow Connector 47">
            <a:extLst>
              <a:ext uri="{FF2B5EF4-FFF2-40B4-BE49-F238E27FC236}">
                <a16:creationId xmlns:a16="http://schemas.microsoft.com/office/drawing/2014/main" id="{5F1EB553-9183-B851-B849-9F28780E36A9}"/>
              </a:ext>
            </a:extLst>
          </p:cNvPr>
          <p:cNvCxnSpPr>
            <a:cxnSpLocks/>
            <a:stCxn id="46" idx="1"/>
          </p:cNvCxnSpPr>
          <p:nvPr/>
        </p:nvCxnSpPr>
        <p:spPr>
          <a:xfrm flipH="1">
            <a:off x="7736086" y="3980406"/>
            <a:ext cx="30464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D0ABF7F-1C94-2168-5634-6BD87A7B230F}"/>
              </a:ext>
            </a:extLst>
          </p:cNvPr>
          <p:cNvSpPr txBox="1"/>
          <p:nvPr/>
        </p:nvSpPr>
        <p:spPr>
          <a:xfrm>
            <a:off x="9950503" y="2661967"/>
            <a:ext cx="747320" cy="369332"/>
          </a:xfrm>
          <a:prstGeom prst="rect">
            <a:avLst/>
          </a:prstGeom>
          <a:noFill/>
        </p:spPr>
        <p:txBody>
          <a:bodyPr wrap="none" rtlCol="0">
            <a:spAutoFit/>
          </a:bodyPr>
          <a:lstStyle/>
          <a:p>
            <a:r>
              <a:rPr lang="en-US" b="1" dirty="0"/>
              <a:t>Main</a:t>
            </a:r>
          </a:p>
        </p:txBody>
      </p:sp>
      <p:cxnSp>
        <p:nvCxnSpPr>
          <p:cNvPr id="55" name="Straight Connector 54">
            <a:extLst>
              <a:ext uri="{FF2B5EF4-FFF2-40B4-BE49-F238E27FC236}">
                <a16:creationId xmlns:a16="http://schemas.microsoft.com/office/drawing/2014/main" id="{5D3F6E91-99F6-6E63-4E7C-567483B36C33}"/>
              </a:ext>
            </a:extLst>
          </p:cNvPr>
          <p:cNvCxnSpPr/>
          <p:nvPr/>
        </p:nvCxnSpPr>
        <p:spPr>
          <a:xfrm>
            <a:off x="9664653" y="3243980"/>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63D21BCE-36FB-5AE6-F182-E9397D13EB2B}"/>
              </a:ext>
            </a:extLst>
          </p:cNvPr>
          <p:cNvSpPr/>
          <p:nvPr/>
        </p:nvSpPr>
        <p:spPr>
          <a:xfrm>
            <a:off x="10065292" y="3010161"/>
            <a:ext cx="517742" cy="48225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#7</a:t>
            </a:r>
          </a:p>
        </p:txBody>
      </p:sp>
      <p:sp>
        <p:nvSpPr>
          <p:cNvPr id="58" name="TextBox 57">
            <a:extLst>
              <a:ext uri="{FF2B5EF4-FFF2-40B4-BE49-F238E27FC236}">
                <a16:creationId xmlns:a16="http://schemas.microsoft.com/office/drawing/2014/main" id="{BFCBA068-BE89-7FD4-C8DE-BDC2B58ECC54}"/>
              </a:ext>
            </a:extLst>
          </p:cNvPr>
          <p:cNvSpPr txBox="1"/>
          <p:nvPr/>
        </p:nvSpPr>
        <p:spPr>
          <a:xfrm>
            <a:off x="5996349" y="3136858"/>
            <a:ext cx="635110" cy="261610"/>
          </a:xfrm>
          <a:prstGeom prst="rect">
            <a:avLst/>
          </a:prstGeom>
          <a:noFill/>
        </p:spPr>
        <p:txBody>
          <a:bodyPr wrap="none" rtlCol="0">
            <a:spAutoFit/>
          </a:bodyPr>
          <a:lstStyle/>
          <a:p>
            <a:r>
              <a:rPr lang="en-US" sz="1050" b="1" dirty="0">
                <a:solidFill>
                  <a:schemeClr val="bg1"/>
                </a:solidFill>
              </a:rPr>
              <a:t>Merge</a:t>
            </a:r>
          </a:p>
        </p:txBody>
      </p:sp>
      <p:sp>
        <p:nvSpPr>
          <p:cNvPr id="59" name="TextBox 58">
            <a:extLst>
              <a:ext uri="{FF2B5EF4-FFF2-40B4-BE49-F238E27FC236}">
                <a16:creationId xmlns:a16="http://schemas.microsoft.com/office/drawing/2014/main" id="{85310E2B-BA5A-B6E7-9C8A-501CC06E9551}"/>
              </a:ext>
            </a:extLst>
          </p:cNvPr>
          <p:cNvSpPr txBox="1"/>
          <p:nvPr/>
        </p:nvSpPr>
        <p:spPr>
          <a:xfrm>
            <a:off x="8202591" y="3111482"/>
            <a:ext cx="635110" cy="261610"/>
          </a:xfrm>
          <a:prstGeom prst="rect">
            <a:avLst/>
          </a:prstGeom>
          <a:noFill/>
        </p:spPr>
        <p:txBody>
          <a:bodyPr wrap="none" rtlCol="0">
            <a:spAutoFit/>
          </a:bodyPr>
          <a:lstStyle/>
          <a:p>
            <a:r>
              <a:rPr lang="en-US" sz="1050" b="1" dirty="0">
                <a:solidFill>
                  <a:schemeClr val="bg1"/>
                </a:solidFill>
              </a:rPr>
              <a:t>Merge</a:t>
            </a:r>
          </a:p>
        </p:txBody>
      </p:sp>
    </p:spTree>
    <p:extLst>
      <p:ext uri="{BB962C8B-B14F-4D97-AF65-F5344CB8AC3E}">
        <p14:creationId xmlns:p14="http://schemas.microsoft.com/office/powerpoint/2010/main" val="349408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1256-FC91-EA53-1E25-18D9EB00C5A7}"/>
              </a:ext>
            </a:extLst>
          </p:cNvPr>
          <p:cNvSpPr>
            <a:spLocks noGrp="1"/>
          </p:cNvSpPr>
          <p:nvPr>
            <p:ph type="title"/>
          </p:nvPr>
        </p:nvSpPr>
        <p:spPr/>
        <p:txBody>
          <a:bodyPr/>
          <a:lstStyle/>
          <a:p>
            <a:r>
              <a:rPr lang="en-US" b="1" dirty="0"/>
              <a:t>Common Git Commands</a:t>
            </a:r>
          </a:p>
        </p:txBody>
      </p:sp>
      <p:sp>
        <p:nvSpPr>
          <p:cNvPr id="3" name="Content Placeholder 2">
            <a:extLst>
              <a:ext uri="{FF2B5EF4-FFF2-40B4-BE49-F238E27FC236}">
                <a16:creationId xmlns:a16="http://schemas.microsoft.com/office/drawing/2014/main" id="{EDBD10BA-6C53-4145-84E2-43A460793A2F}"/>
              </a:ext>
            </a:extLst>
          </p:cNvPr>
          <p:cNvSpPr>
            <a:spLocks noGrp="1"/>
          </p:cNvSpPr>
          <p:nvPr>
            <p:ph idx="1"/>
          </p:nvPr>
        </p:nvSpPr>
        <p:spPr/>
        <p:txBody>
          <a:bodyPr/>
          <a:lstStyle/>
          <a:p>
            <a:r>
              <a:rPr lang="en-US" dirty="0"/>
              <a:t>All commands will follow the word “git” in your command line.</a:t>
            </a:r>
          </a:p>
          <a:p>
            <a:endParaRPr lang="en-US" dirty="0"/>
          </a:p>
          <a:p>
            <a:r>
              <a:rPr lang="en-US" b="1" dirty="0"/>
              <a:t>clone &lt;URL/Repo&gt; </a:t>
            </a:r>
            <a:r>
              <a:rPr lang="en-US" dirty="0"/>
              <a:t>: This brings a remote repository that’s hosted somewhere (</a:t>
            </a:r>
            <a:r>
              <a:rPr lang="en-US" dirty="0" err="1"/>
              <a:t>eg</a:t>
            </a:r>
            <a:r>
              <a:rPr lang="en-US" dirty="0"/>
              <a:t>; GitHub) onto your local machine.</a:t>
            </a:r>
          </a:p>
          <a:p>
            <a:r>
              <a:rPr lang="en-US" b="1" dirty="0"/>
              <a:t>add &lt;file(s)&gt;</a:t>
            </a:r>
            <a:r>
              <a:rPr lang="en-US" dirty="0"/>
              <a:t> : Tells git to track changes to the file(s) listed. This precedes saving the changes via a commit. </a:t>
            </a:r>
          </a:p>
          <a:p>
            <a:r>
              <a:rPr lang="en-US" b="1" dirty="0"/>
              <a:t>commit</a:t>
            </a:r>
            <a:r>
              <a:rPr lang="en-US" dirty="0"/>
              <a:t> : Saves changed files to the current branch.    </a:t>
            </a:r>
          </a:p>
          <a:p>
            <a:r>
              <a:rPr lang="en-US" b="1" dirty="0"/>
              <a:t>status</a:t>
            </a:r>
            <a:r>
              <a:rPr lang="en-US" dirty="0"/>
              <a:t> : Details tracked and untracked changes in the current branch. It is helpful to always check your current branch’s status before pushing or pulling. </a:t>
            </a:r>
          </a:p>
          <a:p>
            <a:r>
              <a:rPr lang="en-US" b="1" dirty="0"/>
              <a:t>pull</a:t>
            </a:r>
            <a:r>
              <a:rPr lang="en-US" dirty="0"/>
              <a:t> &lt;location&gt; &lt;branch&gt; : Downloads changes from the remote repository (repo) to your local machine.</a:t>
            </a:r>
          </a:p>
          <a:p>
            <a:r>
              <a:rPr lang="en-US" b="1" dirty="0"/>
              <a:t>push</a:t>
            </a:r>
            <a:r>
              <a:rPr lang="en-US" dirty="0"/>
              <a:t> &lt;location&gt; &lt;branch&gt; : Uploads saved changes to the repo. </a:t>
            </a:r>
          </a:p>
        </p:txBody>
      </p:sp>
    </p:spTree>
    <p:extLst>
      <p:ext uri="{BB962C8B-B14F-4D97-AF65-F5344CB8AC3E}">
        <p14:creationId xmlns:p14="http://schemas.microsoft.com/office/powerpoint/2010/main" val="237263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6000-280E-21C3-A91F-5D75980F52C6}"/>
              </a:ext>
            </a:extLst>
          </p:cNvPr>
          <p:cNvSpPr>
            <a:spLocks noGrp="1"/>
          </p:cNvSpPr>
          <p:nvPr>
            <p:ph type="title"/>
          </p:nvPr>
        </p:nvSpPr>
        <p:spPr/>
        <p:txBody>
          <a:bodyPr/>
          <a:lstStyle/>
          <a:p>
            <a:r>
              <a:rPr lang="en-US" b="1" dirty="0"/>
              <a:t>Common Git Commands</a:t>
            </a:r>
          </a:p>
        </p:txBody>
      </p:sp>
      <p:sp>
        <p:nvSpPr>
          <p:cNvPr id="3" name="Content Placeholder 2">
            <a:extLst>
              <a:ext uri="{FF2B5EF4-FFF2-40B4-BE49-F238E27FC236}">
                <a16:creationId xmlns:a16="http://schemas.microsoft.com/office/drawing/2014/main" id="{2F345393-3BD1-A29C-7611-9508BFC71AE0}"/>
              </a:ext>
            </a:extLst>
          </p:cNvPr>
          <p:cNvSpPr>
            <a:spLocks noGrp="1"/>
          </p:cNvSpPr>
          <p:nvPr>
            <p:ph idx="1"/>
          </p:nvPr>
        </p:nvSpPr>
        <p:spPr/>
        <p:txBody>
          <a:bodyPr/>
          <a:lstStyle/>
          <a:p>
            <a:r>
              <a:rPr lang="en-US" b="1" dirty="0"/>
              <a:t>branch :  </a:t>
            </a:r>
            <a:r>
              <a:rPr lang="en-US" dirty="0"/>
              <a:t>Shows a list of local branches and the current selected branch is highlighted and marked with a *</a:t>
            </a:r>
          </a:p>
          <a:p>
            <a:r>
              <a:rPr lang="en-US" b="1" dirty="0"/>
              <a:t>fetch : </a:t>
            </a:r>
            <a:r>
              <a:rPr lang="en-US" dirty="0"/>
              <a:t>Stages all the changes and remote branches from the repo. Used when you want to see what others are working on or if you want to download other people’s branches (Note: Does not pull). </a:t>
            </a:r>
          </a:p>
          <a:p>
            <a:r>
              <a:rPr lang="en-US" b="1" dirty="0"/>
              <a:t>checkout : </a:t>
            </a:r>
            <a:r>
              <a:rPr lang="en-US" dirty="0"/>
              <a:t>Used to switch between branches on your local machine. Include –b flag when creating a new branch to switch to it automatically. </a:t>
            </a:r>
          </a:p>
          <a:p>
            <a:r>
              <a:rPr lang="en-US" b="1" dirty="0"/>
              <a:t>log</a:t>
            </a:r>
            <a:r>
              <a:rPr lang="en-US" dirty="0"/>
              <a:t> </a:t>
            </a:r>
            <a:r>
              <a:rPr lang="en-US" b="1" dirty="0"/>
              <a:t>: </a:t>
            </a:r>
            <a:r>
              <a:rPr lang="en-US" dirty="0"/>
              <a:t>Shows a log of all commits on current branch (hash code, commit titled &amp; desc). </a:t>
            </a:r>
            <a:endParaRPr lang="en-US" b="1" dirty="0"/>
          </a:p>
          <a:p>
            <a:r>
              <a:rPr lang="en-US" dirty="0"/>
              <a:t>Multiple ways to undo mistakes!</a:t>
            </a:r>
          </a:p>
          <a:p>
            <a:pPr lvl="1"/>
            <a:r>
              <a:rPr lang="en-US" b="1" dirty="0"/>
              <a:t>reset &lt;file(s)&gt; : </a:t>
            </a:r>
            <a:r>
              <a:rPr lang="en-US" dirty="0"/>
              <a:t>Un-stages tracked files on current branch (undoes a git add). </a:t>
            </a:r>
          </a:p>
          <a:p>
            <a:pPr lvl="1"/>
            <a:r>
              <a:rPr lang="en-US" b="1" dirty="0"/>
              <a:t>reset HEAD~1 : </a:t>
            </a:r>
            <a:r>
              <a:rPr lang="en-US" dirty="0"/>
              <a:t>Undoes the last commit made in local repo.</a:t>
            </a:r>
          </a:p>
          <a:p>
            <a:pPr lvl="1"/>
            <a:r>
              <a:rPr lang="en-US" b="1" dirty="0"/>
              <a:t>reset &lt;commit hash&gt;</a:t>
            </a:r>
            <a:r>
              <a:rPr lang="en-US" dirty="0"/>
              <a:t> : Goes back and undoes all commits that happened after listed hash (does not undo local changes). </a:t>
            </a:r>
          </a:p>
          <a:p>
            <a:pPr lvl="1"/>
            <a:r>
              <a:rPr lang="en-US" b="1" dirty="0"/>
              <a:t>reset –-hard &lt;commit hash&gt; : </a:t>
            </a:r>
            <a:r>
              <a:rPr lang="en-US" dirty="0"/>
              <a:t>Goes back and undoes all commits that happened after listed hash AND resets your local repo to state of the repo at that commit hash (undoes local changes). </a:t>
            </a:r>
            <a:r>
              <a:rPr lang="en-US" b="1" dirty="0"/>
              <a:t> </a:t>
            </a:r>
            <a:r>
              <a:rPr lang="en-US" dirty="0"/>
              <a:t>  </a:t>
            </a:r>
            <a:r>
              <a:rPr lang="en-US" b="1" dirty="0"/>
              <a:t> </a:t>
            </a:r>
          </a:p>
        </p:txBody>
      </p:sp>
    </p:spTree>
    <p:extLst>
      <p:ext uri="{BB962C8B-B14F-4D97-AF65-F5344CB8AC3E}">
        <p14:creationId xmlns:p14="http://schemas.microsoft.com/office/powerpoint/2010/main" val="13972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B0D9-9176-5337-8CB4-27DAE04B686B}"/>
              </a:ext>
            </a:extLst>
          </p:cNvPr>
          <p:cNvSpPr>
            <a:spLocks noGrp="1"/>
          </p:cNvSpPr>
          <p:nvPr>
            <p:ph type="title"/>
          </p:nvPr>
        </p:nvSpPr>
        <p:spPr/>
        <p:txBody>
          <a:bodyPr/>
          <a:lstStyle/>
          <a:p>
            <a:r>
              <a:rPr lang="en-US" dirty="0"/>
              <a:t>Git Etiquette (</a:t>
            </a:r>
            <a:r>
              <a:rPr lang="en-US" dirty="0" err="1"/>
              <a:t>Gitiquette</a:t>
            </a:r>
            <a:r>
              <a:rPr lang="en-US" dirty="0"/>
              <a:t>) </a:t>
            </a:r>
          </a:p>
        </p:txBody>
      </p:sp>
      <p:sp>
        <p:nvSpPr>
          <p:cNvPr id="3" name="Content Placeholder 2">
            <a:extLst>
              <a:ext uri="{FF2B5EF4-FFF2-40B4-BE49-F238E27FC236}">
                <a16:creationId xmlns:a16="http://schemas.microsoft.com/office/drawing/2014/main" id="{936FB4BA-F04F-8ADC-B62E-4E788DE82B0F}"/>
              </a:ext>
            </a:extLst>
          </p:cNvPr>
          <p:cNvSpPr>
            <a:spLocks noGrp="1"/>
          </p:cNvSpPr>
          <p:nvPr>
            <p:ph idx="1"/>
          </p:nvPr>
        </p:nvSpPr>
        <p:spPr/>
        <p:txBody>
          <a:bodyPr/>
          <a:lstStyle/>
          <a:p>
            <a:pPr marL="0" indent="0">
              <a:buNone/>
            </a:pPr>
            <a:r>
              <a:rPr lang="en-US" dirty="0"/>
              <a:t>Not always relevant for smaller projects like </a:t>
            </a:r>
            <a:r>
              <a:rPr lang="en-US" dirty="0" err="1"/>
              <a:t>ERCnet</a:t>
            </a:r>
            <a:r>
              <a:rPr lang="en-US" dirty="0"/>
              <a:t>, but still good practice. </a:t>
            </a:r>
          </a:p>
          <a:p>
            <a:endParaRPr lang="en-US" dirty="0"/>
          </a:p>
          <a:p>
            <a:r>
              <a:rPr lang="en-US" dirty="0"/>
              <a:t>Always verify locally your branch works before pushing to the repo and making a Pull Request. </a:t>
            </a:r>
          </a:p>
          <a:p>
            <a:r>
              <a:rPr lang="en-US" dirty="0"/>
              <a:t>Once pushed to the repo, the branch should be pulled down, reviewed and tested by another user. </a:t>
            </a:r>
          </a:p>
          <a:p>
            <a:r>
              <a:rPr lang="en-US" dirty="0"/>
              <a:t>Never commit (code) directly to Main. </a:t>
            </a:r>
          </a:p>
          <a:p>
            <a:r>
              <a:rPr lang="en-US" dirty="0"/>
              <a:t>Try not to work on the “main” branch. Whenever you’re planning to develop or make changes to code, make a new branch first (A good way to avoid this is to always check your branch before you add/commit). </a:t>
            </a:r>
          </a:p>
          <a:p>
            <a:r>
              <a:rPr lang="en-US" dirty="0"/>
              <a:t>Try to make branches and PR “small.”</a:t>
            </a:r>
          </a:p>
          <a:p>
            <a:r>
              <a:rPr lang="en-US" dirty="0"/>
              <a:t>Delete old branches after they are merged. In an ideal world, only a handful of feature/bugfix branches ever exist in the repo at any given time. </a:t>
            </a:r>
          </a:p>
          <a:p>
            <a:endParaRPr lang="en-US" dirty="0"/>
          </a:p>
          <a:p>
            <a:endParaRPr lang="en-US" dirty="0"/>
          </a:p>
          <a:p>
            <a:endParaRPr lang="en-US" dirty="0"/>
          </a:p>
        </p:txBody>
      </p:sp>
    </p:spTree>
    <p:extLst>
      <p:ext uri="{BB962C8B-B14F-4D97-AF65-F5344CB8AC3E}">
        <p14:creationId xmlns:p14="http://schemas.microsoft.com/office/powerpoint/2010/main" val="3711600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169</TotalTime>
  <Words>703</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Avenir Next LT Pro</vt:lpstr>
      <vt:lpstr>Avenir Next LT Pro Light</vt:lpstr>
      <vt:lpstr>Garamond</vt:lpstr>
      <vt:lpstr>SavonVTI</vt:lpstr>
      <vt:lpstr>Git  Basics</vt:lpstr>
      <vt:lpstr>What is Git? What is GitHub?  </vt:lpstr>
      <vt:lpstr>How does Git work? </vt:lpstr>
      <vt:lpstr>How does Git work? </vt:lpstr>
      <vt:lpstr>How does Git work? </vt:lpstr>
      <vt:lpstr>How does Git work? </vt:lpstr>
      <vt:lpstr>Common Git Commands</vt:lpstr>
      <vt:lpstr>Common Git Commands</vt:lpstr>
      <vt:lpstr>Git Etiquette (Gitiquette) </vt:lpstr>
      <vt:lpstr>Onto the 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dc:title>
  <dc:creator>Tony Gatts</dc:creator>
  <cp:lastModifiedBy>Tony Gatts</cp:lastModifiedBy>
  <cp:revision>2</cp:revision>
  <dcterms:created xsi:type="dcterms:W3CDTF">2023-06-15T20:12:46Z</dcterms:created>
  <dcterms:modified xsi:type="dcterms:W3CDTF">2023-06-28T18:51:17Z</dcterms:modified>
</cp:coreProperties>
</file>