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1.xml"/><Relationship Id="rId23" Type="http://schemas.openxmlformats.org/officeDocument/2006/relationships/slide" Target="slides/slide18.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Hello, my name is Alex and I am the project manager for our company, “sofia”, and we are here to introduce to you the sofia TeachEasy and sofia LearnEasy products. These products form a software suite and will work together to enable teachers and students to further their learning outside of the classroom in an interesting and interactive way to reinforce what students learn from their teachers.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Current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Future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Intuitive: Easy to use to to speed up teaching process. Teachers will not use a program that takes ages to workout how to use. They arlready have a fast system.</a:t>
            </a:r>
          </a:p>
          <a:p>
            <a:pPr rtl="0">
              <a:spcBef>
                <a:spcPts val="0"/>
              </a:spcBef>
              <a:buNone/>
            </a:pPr>
            <a:r>
              <a:rPr lang="en"/>
              <a:t>Customisable: Give the ability to provide students with catered lessons</a:t>
            </a:r>
          </a:p>
          <a:p>
            <a:pPr rtl="0">
              <a:spcBef>
                <a:spcPts val="0"/>
              </a:spcBef>
              <a:buNone/>
            </a:pPr>
            <a:r>
              <a:rPr lang="en"/>
              <a:t>Extend: Ability to add extra features that specific tutors/teachers find useful</a:t>
            </a:r>
          </a:p>
          <a:p>
            <a:pPr rtl="0">
              <a:spcBef>
                <a:spcPts val="0"/>
              </a:spcBef>
              <a:buNone/>
            </a:pPr>
            <a:r>
              <a:rPr lang="en"/>
              <a:t>Reduce trail: In a digital age there is no need for all of the wasted paper.</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Market research: Mention that customer is the core concept of designing our products, there needs to be a demand for a given </a:t>
            </a:r>
          </a:p>
          <a:p>
            <a:pPr rtl="0">
              <a:spcBef>
                <a:spcPts val="0"/>
              </a:spcBef>
              <a:buNone/>
            </a:pPr>
            <a:r>
              <a:rPr lang="en"/>
              <a:t>product before anything else. R.C.: we will use an adaptive requirements capture, in which there will be constant customer </a:t>
            </a:r>
          </a:p>
          <a:p>
            <a:pPr rtl="0">
              <a:spcBef>
                <a:spcPts val="0"/>
              </a:spcBef>
              <a:buNone/>
            </a:pPr>
            <a:r>
              <a:rPr lang="en"/>
              <a:t>involvment and feedback, to force the product to keep to the market and customers needs. Ease of Use: The product</a:t>
            </a:r>
          </a:p>
          <a:p>
            <a:pPr rtl="0">
              <a:spcBef>
                <a:spcPts val="0"/>
              </a:spcBef>
              <a:buNone/>
            </a:pPr>
            <a:r>
              <a:rPr lang="en"/>
              <a:t>needs to be simplistic so that anyone can use it and find the respective sections. Simplicity is key. Appealing: the user interface </a:t>
            </a:r>
          </a:p>
          <a:p>
            <a:pPr lvl="0" rtl="0">
              <a:spcBef>
                <a:spcPts val="0"/>
              </a:spcBef>
              <a:buNone/>
            </a:pPr>
            <a:r>
              <a:rPr lang="en"/>
              <a:t>should be aesthetically pleasing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From market research we know that there is a market for this type of application from a students point of view.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Market research: Mention that customer is the core concept of designing our products, there needs to be a demand for a given </a:t>
            </a:r>
          </a:p>
          <a:p>
            <a:pPr lvl="0" rtl="0">
              <a:spcBef>
                <a:spcPts val="0"/>
              </a:spcBef>
              <a:buNone/>
            </a:pPr>
            <a:r>
              <a:rPr lang="en"/>
              <a:t>product before anything else. R.C.: we will use an adaptive requirements capture, in which there will be constant customer </a:t>
            </a:r>
          </a:p>
          <a:p>
            <a:pPr lvl="0" rtl="0">
              <a:spcBef>
                <a:spcPts val="0"/>
              </a:spcBef>
              <a:buNone/>
            </a:pPr>
            <a:r>
              <a:rPr lang="en"/>
              <a:t>involvment and feedback, to force the product to keep to the market and customers needs. Ease of Use: The product</a:t>
            </a:r>
          </a:p>
          <a:p>
            <a:pPr lvl="0" rtl="0">
              <a:spcBef>
                <a:spcPts val="0"/>
              </a:spcBef>
              <a:buNone/>
            </a:pPr>
            <a:r>
              <a:rPr lang="en"/>
              <a:t>needs to be simplistic so that anyone can use it and find the respective sections. Simplicity is key. Appealing: the user interface </a:t>
            </a:r>
          </a:p>
          <a:p>
            <a:pPr lvl="0" rtl="0">
              <a:spcBef>
                <a:spcPts val="0"/>
              </a:spcBef>
              <a:buNone/>
            </a:pPr>
            <a:r>
              <a:rPr lang="en"/>
              <a:t>should be aesthetically pleasing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The above diagram represents our design methodology which is based on agile. Agile is better suited than waterfall to projects which are not static, projects which may change throughout the development, projects such as ours. Instead of using ‘phases’, our design will incorporate iterations. </a:t>
            </a:r>
          </a:p>
          <a:p>
            <a:pPr lvl="0" rtl="0">
              <a:spcBef>
                <a:spcPts val="0"/>
              </a:spcBef>
              <a:buClr>
                <a:schemeClr val="dk1"/>
              </a:buClr>
              <a:buSzPct val="100000"/>
              <a:buFont typeface="Arial"/>
              <a:buNone/>
            </a:pPr>
            <a:r>
              <a:rPr lang="en">
                <a:solidFill>
                  <a:schemeClr val="dk1"/>
                </a:solidFill>
              </a:rPr>
              <a:t>Requirements Capture - non technical user stories, a functional spec is derived from the analysis of the customers initial requirements.</a:t>
            </a:r>
          </a:p>
          <a:p>
            <a:pPr lvl="0" rtl="0">
              <a:spcBef>
                <a:spcPts val="0"/>
              </a:spcBef>
              <a:buClr>
                <a:schemeClr val="dk1"/>
              </a:buClr>
              <a:buSzPct val="100000"/>
              <a:buFont typeface="Arial"/>
              <a:buNone/>
            </a:pPr>
            <a:r>
              <a:rPr lang="en">
                <a:solidFill>
                  <a:schemeClr val="dk1"/>
                </a:solidFill>
              </a:rPr>
              <a:t>Project Plan - is very general, unconfined. The deadline for the finished product was set but that was it. Minimal restrictions. </a:t>
            </a:r>
          </a:p>
          <a:p>
            <a:pPr lvl="0" rtl="0">
              <a:spcBef>
                <a:spcPts val="0"/>
              </a:spcBef>
              <a:buClr>
                <a:schemeClr val="dk1"/>
              </a:buClr>
              <a:buSzPct val="100000"/>
              <a:buFont typeface="Arial"/>
              <a:buNone/>
            </a:pPr>
            <a:r>
              <a:rPr lang="en">
                <a:solidFill>
                  <a:schemeClr val="dk1"/>
                </a:solidFill>
              </a:rPr>
              <a:t>Iteration loop - The loop is completed once per iteration. This means that the customer can be contacted upon each completion of the loop and the latest version of the product can be shown and explained. It can be seen in the diagram that whilst in the loop </a:t>
            </a:r>
          </a:p>
          <a:p>
            <a:pPr lvl="0" rtl="0">
              <a:spcBef>
                <a:spcPts val="0"/>
              </a:spcBef>
              <a:buClr>
                <a:schemeClr val="dk1"/>
              </a:buClr>
              <a:buSzPct val="100000"/>
              <a:buFont typeface="Arial"/>
              <a:buNone/>
            </a:pPr>
            <a:r>
              <a:rPr lang="en">
                <a:solidFill>
                  <a:schemeClr val="dk1"/>
                </a:solidFill>
              </a:rPr>
              <a:t>Final check - Use manual tests to ensure that the final product meets the clients initial requirements.</a:t>
            </a: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work iteratively so that the customer can see a working product at different stages through the development, allowing them to give suggestions etc. as required.</a:t>
            </a:r>
          </a:p>
          <a:p>
            <a:pPr rtl="0">
              <a:spcBef>
                <a:spcPts val="0"/>
              </a:spcBef>
              <a:buNone/>
            </a:pPr>
            <a:r>
              <a:rPr lang="en"/>
              <a:t>Do not follow TDD but test early test often</a:t>
            </a:r>
          </a:p>
          <a:p>
            <a:pPr rtl="0">
              <a:spcBef>
                <a:spcPts val="0"/>
              </a:spcBef>
              <a:buNone/>
            </a:pPr>
            <a:r>
              <a:rPr lang="en"/>
              <a:t>Two types of testing - </a:t>
            </a:r>
          </a:p>
          <a:p>
            <a:pPr indent="-317500" lvl="0" marL="457200" rtl="0">
              <a:spcBef>
                <a:spcPts val="0"/>
              </a:spcBef>
              <a:buClr>
                <a:srgbClr val="000000"/>
              </a:buClr>
              <a:buSzPct val="127272"/>
              <a:buFont typeface="Arial"/>
              <a:buChar char="-"/>
            </a:pPr>
            <a:r>
              <a:rPr lang="en"/>
              <a:t>testing is completed during implementation as each feature is created</a:t>
            </a:r>
          </a:p>
          <a:p>
            <a:pPr indent="-317500" lvl="0" marL="457200" rtl="0">
              <a:spcBef>
                <a:spcPts val="0"/>
              </a:spcBef>
              <a:buClr>
                <a:srgbClr val="000000"/>
              </a:buClr>
              <a:buSzPct val="127272"/>
              <a:buFont typeface="Arial"/>
              <a:buChar char="-"/>
            </a:pPr>
            <a:r>
              <a:rPr lang="en"/>
              <a:t>At the end of each iteration there will be a verification stage to ensure that implementing additional functionality hasn’t broken any previous functionality.</a:t>
            </a:r>
          </a:p>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Who are we?</a:t>
            </a:r>
          </a:p>
          <a:p>
            <a:pPr rtl="0">
              <a:spcBef>
                <a:spcPts val="0"/>
              </a:spcBef>
              <a:buNone/>
            </a:pPr>
            <a:r>
              <a:rPr lang="en"/>
              <a:t>Forward thinking</a:t>
            </a:r>
          </a:p>
          <a:p>
            <a:pPr rtl="0">
              <a:spcBef>
                <a:spcPts val="0"/>
              </a:spcBef>
              <a:buNone/>
            </a:pPr>
            <a:r>
              <a:rPr lang="en"/>
              <a:t>Agile</a:t>
            </a:r>
          </a:p>
          <a:p>
            <a:pPr rtl="0">
              <a:spcBef>
                <a:spcPts val="0"/>
              </a:spcBef>
              <a:buNone/>
            </a:pPr>
            <a:r>
              <a:rPr lang="en"/>
              <a:t>SYNERGY</a:t>
            </a:r>
          </a:p>
          <a:p>
            <a:pPr rtl="0">
              <a:spcBef>
                <a:spcPts val="0"/>
              </a:spcBef>
              <a:buNone/>
            </a:pPr>
            <a:r>
              <a:rPr lang="en"/>
              <a:t>Collaboration</a:t>
            </a:r>
          </a:p>
          <a:p>
            <a:pPr rtl="0">
              <a:spcBef>
                <a:spcPts val="0"/>
              </a:spcBef>
              <a:buNone/>
            </a:pPr>
            <a:r>
              <a:rPr lang="en"/>
              <a:t>Market disruption</a:t>
            </a:r>
          </a:p>
          <a:p>
            <a:pPr>
              <a:spcBef>
                <a:spcPts val="0"/>
              </a:spcBef>
              <a:buNone/>
            </a:pPr>
            <a:r>
              <a:rPr lang="en"/>
              <a:t>BuzzWords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are a group of young and talented engineers with a broad range of skills enabling us to operate as an agile and flexible team to create great products that customers will really value. Between us we provide the managerial, financial and technical expertise to both design and implement excellent products whilst maintaining a financially viable and successful business model. Our team is made up of:</a:t>
            </a:r>
            <a:br>
              <a:rPr lang="en"/>
            </a:br>
            <a:r>
              <a:rPr lang="en"/>
              <a:t>Contracts and Documentation Manager: Calum</a:t>
            </a:r>
          </a:p>
          <a:p>
            <a:pPr rtl="0">
              <a:spcBef>
                <a:spcPts val="0"/>
              </a:spcBef>
              <a:buNone/>
            </a:pPr>
            <a:r>
              <a:rPr lang="en"/>
              <a:t>Finance Manager: Emmanuel </a:t>
            </a:r>
          </a:p>
          <a:p>
            <a:pPr rtl="0">
              <a:spcBef>
                <a:spcPts val="0"/>
              </a:spcBef>
              <a:buNone/>
            </a:pPr>
            <a:r>
              <a:rPr lang="en"/>
              <a:t>Assistant finance Manager: Penny</a:t>
            </a:r>
          </a:p>
          <a:p>
            <a:pPr rtl="0">
              <a:spcBef>
                <a:spcPts val="0"/>
              </a:spcBef>
              <a:buNone/>
            </a:pPr>
            <a:r>
              <a:rPr lang="en"/>
              <a:t>Lead Software Developer: Ali</a:t>
            </a:r>
          </a:p>
          <a:p>
            <a:pPr rtl="0">
              <a:spcBef>
                <a:spcPts val="0"/>
              </a:spcBef>
              <a:buNone/>
            </a:pPr>
            <a:r>
              <a:rPr lang="en"/>
              <a:t>Specialist Software Developer: Dan</a:t>
            </a:r>
          </a:p>
          <a:p>
            <a:pPr rtl="0">
              <a:spcBef>
                <a:spcPts val="0"/>
              </a:spcBef>
              <a:buNone/>
            </a:pPr>
            <a:r>
              <a:rPr lang="en"/>
              <a:t>Lead Software Tester: Sam R</a:t>
            </a:r>
          </a:p>
          <a:p>
            <a:pPr rtl="0">
              <a:spcBef>
                <a:spcPts val="0"/>
              </a:spcBef>
              <a:buNone/>
            </a:pPr>
            <a:r>
              <a:rPr lang="en"/>
              <a:t>Lead UX Designer: Sam H</a:t>
            </a:r>
          </a:p>
          <a:p>
            <a:pPr rtl="0">
              <a:spcBef>
                <a:spcPts val="0"/>
              </a:spcBef>
              <a:buNone/>
            </a:pPr>
            <a:r>
              <a:rPr lang="en"/>
              <a:t>Brand Designer and Assistant UX Designer: Lewis</a:t>
            </a:r>
          </a:p>
          <a:p>
            <a:pPr rtl="0">
              <a:spcBef>
                <a:spcPts val="0"/>
              </a:spcBef>
              <a:buNone/>
            </a:pPr>
            <a:r>
              <a:rPr lang="en"/>
              <a:t>Marketing Manager: Jake</a:t>
            </a: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what do we do? Every company has a purpose, an ethos to work from. There is always some reason behind its creation. We work together, although with separate job roles, on a par with each other where each person may take leadership on any given task. It improves work flow and removes any authoritarian hierarchy that may make someone feel as if it is not ok to raise issues and problems.</a:t>
            </a:r>
          </a:p>
          <a:p>
            <a:pPr>
              <a:spcBef>
                <a:spcPts val="0"/>
              </a:spcBef>
              <a:buNone/>
            </a:pPr>
            <a:r>
              <a:rPr lang="en"/>
              <a:t>sofia aims to improve the integration of technology in education with the highest quality of professional products designed for educators and educaties alike. We strive to work with our client, their ideas always at the center of our focus at all times, working in a way that allows as to constantly modify and change our solutions to best accommodate their problems.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When dealing with the art of teaching, we often come across the same problem, education has always been split down the middle, Teaching vs Learning, Teachers vs pupils, Lecturers vs students. One of the hardest things to do is find a way to teach that teachers will not only enjoy themselves but believe is useful and at at the same time be engaging and enjoyable for the students. With our products teachEasy and LearnEasy we are aiming to achieve this, helping to form the bridge across the wide no mans land that currently exists between these two disciples. The point of sofia is not just to produce a product that someone will buy, but a product that they will actually find useful. sofia is a software solutions company, and there is no point solving a problem that does not need fixing.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Grant access to students to use in their own time.</a:t>
            </a:r>
          </a:p>
          <a:p>
            <a:pPr lvl="0" rtl="0">
              <a:spcBef>
                <a:spcPts val="0"/>
              </a:spcBef>
              <a:buNone/>
            </a:pPr>
            <a:r>
              <a:rPr lang="en"/>
              <a:t>The teacher will be able to track the progress of the student on aspects such as marked questionnaire allowing them to access the student in a non-intrusive or stressful way. At this point lessons may be catered to specific groups of students relating to personal skill.</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Learn easy is a way for students to complete homework in their own time in a non-stressful environment (providing that their home is a non-stressful environment and not a hellhole full of misery and spite).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8.png"/><Relationship Id="rId5" Type="http://schemas.openxmlformats.org/officeDocument/2006/relationships/image" Target="../media/image0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05.png"/><Relationship Id="rId3" Type="http://schemas.openxmlformats.org/officeDocument/2006/relationships/image" Target="../media/image01.png"/><Relationship Id="rId5" Type="http://schemas.openxmlformats.org/officeDocument/2006/relationships/hyperlink" Target="https://www.gov.uk/government/publications/number-of-schools-teachers-and-students-in-england/number-of-schools-teachers-and-students-in-englan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8.png"/><Relationship Id="rId5" Type="http://schemas.openxmlformats.org/officeDocument/2006/relationships/image" Target="../media/image0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3.png"/><Relationship Id="rId3" Type="http://schemas.openxmlformats.org/officeDocument/2006/relationships/image" Target="../media/image00.png"/><Relationship Id="rId5" Type="http://schemas.openxmlformats.org/officeDocument/2006/relationships/image" Target="../media/image0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6.png"/><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9" name="Shape 29"/>
        <p:cNvGrpSpPr/>
        <p:nvPr/>
      </p:nvGrpSpPr>
      <p:grpSpPr>
        <a:xfrm>
          <a:off x="0" y="0"/>
          <a:ext cx="0" cy="0"/>
          <a:chOff x="0" y="0"/>
          <a:chExt cx="0" cy="0"/>
        </a:xfrm>
      </p:grpSpPr>
      <p:sp>
        <p:nvSpPr>
          <p:cNvPr id="30" name="Shape 30"/>
          <p:cNvSpPr/>
          <p:nvPr/>
        </p:nvSpPr>
        <p:spPr>
          <a:xfrm>
            <a:off x="606450" y="259900"/>
            <a:ext cx="7923299" cy="3323700"/>
          </a:xfrm>
          <a:prstGeom prst="rect">
            <a:avLst/>
          </a:prstGeom>
          <a:solidFill>
            <a:srgbClr val="66666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1" name="Shape 31"/>
          <p:cNvPicPr preferRelativeResize="0"/>
          <p:nvPr/>
        </p:nvPicPr>
        <p:blipFill>
          <a:blip r:embed="rId3">
            <a:alphaModFix/>
          </a:blip>
          <a:stretch>
            <a:fillRect/>
          </a:stretch>
        </p:blipFill>
        <p:spPr>
          <a:xfrm>
            <a:off x="647375" y="292950"/>
            <a:ext cx="7849250" cy="3253374"/>
          </a:xfrm>
          <a:prstGeom prst="rect">
            <a:avLst/>
          </a:prstGeom>
          <a:noFill/>
          <a:ln>
            <a:noFill/>
          </a:ln>
        </p:spPr>
      </p:pic>
      <p:pic>
        <p:nvPicPr>
          <p:cNvPr id="32" name="Shape 32"/>
          <p:cNvPicPr preferRelativeResize="0"/>
          <p:nvPr/>
        </p:nvPicPr>
        <p:blipFill>
          <a:blip r:embed="rId4">
            <a:alphaModFix/>
          </a:blip>
          <a:stretch>
            <a:fillRect/>
          </a:stretch>
        </p:blipFill>
        <p:spPr>
          <a:xfrm>
            <a:off x="0" y="3866225"/>
            <a:ext cx="1277275" cy="1277275"/>
          </a:xfrm>
          <a:prstGeom prst="rect">
            <a:avLst/>
          </a:prstGeom>
          <a:noFill/>
          <a:ln>
            <a:noFill/>
          </a:ln>
        </p:spPr>
      </p:pic>
      <p:sp>
        <p:nvSpPr>
          <p:cNvPr id="33" name="Shape 33"/>
          <p:cNvSpPr txBox="1"/>
          <p:nvPr/>
        </p:nvSpPr>
        <p:spPr>
          <a:xfrm>
            <a:off x="1415375" y="3866225"/>
            <a:ext cx="6342900" cy="1277399"/>
          </a:xfrm>
          <a:prstGeom prst="rect">
            <a:avLst/>
          </a:prstGeom>
          <a:noFill/>
          <a:ln>
            <a:noFill/>
          </a:ln>
        </p:spPr>
        <p:txBody>
          <a:bodyPr anchorCtr="0" anchor="ctr" bIns="91425" lIns="91425" rIns="91425" tIns="91425">
            <a:noAutofit/>
          </a:bodyPr>
          <a:lstStyle/>
          <a:p>
            <a:pPr lvl="0" rtl="0" algn="ctr">
              <a:spcBef>
                <a:spcPts val="0"/>
              </a:spcBef>
              <a:buNone/>
            </a:pPr>
            <a:r>
              <a:rPr lang="en" sz="2400">
                <a:latin typeface="Cambria"/>
                <a:ea typeface="Cambria"/>
                <a:cs typeface="Cambria"/>
                <a:sym typeface="Cambria"/>
              </a:rPr>
              <a:t>Introducing the sofia TeachEasy and LearnEasy software suite</a:t>
            </a:r>
          </a:p>
        </p:txBody>
      </p:sp>
      <p:pic>
        <p:nvPicPr>
          <p:cNvPr id="34" name="Shape 34"/>
          <p:cNvPicPr preferRelativeResize="0"/>
          <p:nvPr/>
        </p:nvPicPr>
        <p:blipFill>
          <a:blip r:embed="rId5">
            <a:alphaModFix/>
          </a:blip>
          <a:stretch>
            <a:fillRect/>
          </a:stretch>
        </p:blipFill>
        <p:spPr>
          <a:xfrm>
            <a:off x="7866725" y="3839478"/>
            <a:ext cx="1277275" cy="130413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p:nvPr/>
        </p:nvSpPr>
        <p:spPr>
          <a:xfrm>
            <a:off x="648000" y="3313562"/>
            <a:ext cx="1814700" cy="1201799"/>
          </a:xfrm>
          <a:prstGeom prst="roundRect">
            <a:avLst>
              <a:gd fmla="val 16667" name="adj"/>
            </a:avLst>
          </a:prstGeom>
          <a:solidFill>
            <a:srgbClr val="CC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2400"/>
              <a:t>Teacher</a:t>
            </a:r>
          </a:p>
        </p:txBody>
      </p:sp>
      <p:sp>
        <p:nvSpPr>
          <p:cNvPr id="149" name="Shape 149"/>
          <p:cNvSpPr/>
          <p:nvPr/>
        </p:nvSpPr>
        <p:spPr>
          <a:xfrm>
            <a:off x="6009500" y="3313562"/>
            <a:ext cx="1814700" cy="12017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2400"/>
              <a:t>Students</a:t>
            </a:r>
          </a:p>
        </p:txBody>
      </p:sp>
      <p:sp>
        <p:nvSpPr>
          <p:cNvPr id="150" name="Shape 150"/>
          <p:cNvSpPr/>
          <p:nvPr/>
        </p:nvSpPr>
        <p:spPr>
          <a:xfrm>
            <a:off x="7452300" y="1551387"/>
            <a:ext cx="1043700" cy="4955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Student</a:t>
            </a:r>
          </a:p>
        </p:txBody>
      </p:sp>
      <p:sp>
        <p:nvSpPr>
          <p:cNvPr id="151" name="Shape 151"/>
          <p:cNvSpPr/>
          <p:nvPr/>
        </p:nvSpPr>
        <p:spPr>
          <a:xfrm>
            <a:off x="7452300" y="2129412"/>
            <a:ext cx="1043700" cy="4955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Student</a:t>
            </a:r>
          </a:p>
        </p:txBody>
      </p:sp>
      <p:sp>
        <p:nvSpPr>
          <p:cNvPr id="152" name="Shape 152"/>
          <p:cNvSpPr/>
          <p:nvPr/>
        </p:nvSpPr>
        <p:spPr>
          <a:xfrm>
            <a:off x="7452300" y="2707437"/>
            <a:ext cx="1043700" cy="4955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Student</a:t>
            </a:r>
          </a:p>
        </p:txBody>
      </p:sp>
      <p:cxnSp>
        <p:nvCxnSpPr>
          <p:cNvPr id="153" name="Shape 153"/>
          <p:cNvCxnSpPr>
            <a:stCxn id="154" idx="3"/>
            <a:endCxn id="150" idx="1"/>
          </p:cNvCxnSpPr>
          <p:nvPr/>
        </p:nvCxnSpPr>
        <p:spPr>
          <a:xfrm>
            <a:off x="5583924" y="1229037"/>
            <a:ext cx="1868399" cy="570299"/>
          </a:xfrm>
          <a:prstGeom prst="straightConnector1">
            <a:avLst/>
          </a:prstGeom>
          <a:noFill/>
          <a:ln cap="flat" cmpd="sng" w="19050">
            <a:solidFill>
              <a:schemeClr val="dk2"/>
            </a:solidFill>
            <a:prstDash val="solid"/>
            <a:round/>
            <a:headEnd len="lg" w="lg" type="none"/>
            <a:tailEnd len="lg" w="lg" type="triangle"/>
          </a:ln>
        </p:spPr>
      </p:cxnSp>
      <p:cxnSp>
        <p:nvCxnSpPr>
          <p:cNvPr id="155" name="Shape 155"/>
          <p:cNvCxnSpPr>
            <a:endCxn id="151" idx="1"/>
          </p:cNvCxnSpPr>
          <p:nvPr/>
        </p:nvCxnSpPr>
        <p:spPr>
          <a:xfrm>
            <a:off x="5583900" y="1525212"/>
            <a:ext cx="1868399" cy="851999"/>
          </a:xfrm>
          <a:prstGeom prst="straightConnector1">
            <a:avLst/>
          </a:prstGeom>
          <a:noFill/>
          <a:ln cap="flat" cmpd="sng" w="19050">
            <a:solidFill>
              <a:schemeClr val="dk2"/>
            </a:solidFill>
            <a:prstDash val="solid"/>
            <a:round/>
            <a:headEnd len="lg" w="lg" type="none"/>
            <a:tailEnd len="lg" w="lg" type="triangle"/>
          </a:ln>
        </p:spPr>
      </p:cxnSp>
      <p:cxnSp>
        <p:nvCxnSpPr>
          <p:cNvPr id="156" name="Shape 156"/>
          <p:cNvCxnSpPr>
            <a:stCxn id="149" idx="1"/>
            <a:endCxn id="148" idx="3"/>
          </p:cNvCxnSpPr>
          <p:nvPr/>
        </p:nvCxnSpPr>
        <p:spPr>
          <a:xfrm rot="10800000">
            <a:off x="2462600" y="3914462"/>
            <a:ext cx="3546900" cy="0"/>
          </a:xfrm>
          <a:prstGeom prst="straightConnector1">
            <a:avLst/>
          </a:prstGeom>
          <a:noFill/>
          <a:ln cap="flat" cmpd="sng" w="19050">
            <a:solidFill>
              <a:schemeClr val="dk2"/>
            </a:solidFill>
            <a:prstDash val="solid"/>
            <a:round/>
            <a:headEnd len="lg" w="lg" type="none"/>
            <a:tailEnd len="lg" w="lg" type="triangle"/>
          </a:ln>
        </p:spPr>
      </p:cxnSp>
      <p:cxnSp>
        <p:nvCxnSpPr>
          <p:cNvPr id="157" name="Shape 157"/>
          <p:cNvCxnSpPr>
            <a:stCxn id="148" idx="0"/>
          </p:cNvCxnSpPr>
          <p:nvPr/>
        </p:nvCxnSpPr>
        <p:spPr>
          <a:xfrm flipH="1" rot="10800000">
            <a:off x="1555350" y="1760762"/>
            <a:ext cx="1849800" cy="1552800"/>
          </a:xfrm>
          <a:prstGeom prst="straightConnector1">
            <a:avLst/>
          </a:prstGeom>
          <a:noFill/>
          <a:ln cap="flat" cmpd="sng" w="19050">
            <a:solidFill>
              <a:schemeClr val="dk2"/>
            </a:solidFill>
            <a:prstDash val="solid"/>
            <a:round/>
            <a:headEnd len="lg" w="lg" type="none"/>
            <a:tailEnd len="lg" w="lg" type="triangle"/>
          </a:ln>
        </p:spPr>
      </p:cxnSp>
      <p:cxnSp>
        <p:nvCxnSpPr>
          <p:cNvPr id="158" name="Shape 158"/>
          <p:cNvCxnSpPr>
            <a:endCxn id="149" idx="0"/>
          </p:cNvCxnSpPr>
          <p:nvPr/>
        </p:nvCxnSpPr>
        <p:spPr>
          <a:xfrm>
            <a:off x="5290549" y="1746362"/>
            <a:ext cx="1626300" cy="1567200"/>
          </a:xfrm>
          <a:prstGeom prst="straightConnector1">
            <a:avLst/>
          </a:prstGeom>
          <a:noFill/>
          <a:ln cap="flat" cmpd="sng" w="19050">
            <a:solidFill>
              <a:schemeClr val="dk2"/>
            </a:solidFill>
            <a:prstDash val="solid"/>
            <a:round/>
            <a:headEnd len="lg" w="lg" type="none"/>
            <a:tailEnd len="lg" w="lg" type="triangle"/>
          </a:ln>
        </p:spPr>
      </p:cxnSp>
      <p:cxnSp>
        <p:nvCxnSpPr>
          <p:cNvPr id="159" name="Shape 159"/>
          <p:cNvCxnSpPr>
            <a:endCxn id="152" idx="1"/>
          </p:cNvCxnSpPr>
          <p:nvPr/>
        </p:nvCxnSpPr>
        <p:spPr>
          <a:xfrm>
            <a:off x="5446799" y="1655037"/>
            <a:ext cx="2005500" cy="1300200"/>
          </a:xfrm>
          <a:prstGeom prst="straightConnector1">
            <a:avLst/>
          </a:prstGeom>
          <a:noFill/>
          <a:ln cap="flat" cmpd="sng" w="19050">
            <a:solidFill>
              <a:schemeClr val="dk2"/>
            </a:solidFill>
            <a:prstDash val="solid"/>
            <a:round/>
            <a:headEnd len="lg" w="lg" type="none"/>
            <a:tailEnd len="lg" w="lg" type="triangle"/>
          </a:ln>
        </p:spPr>
      </p:cxnSp>
      <p:sp>
        <p:nvSpPr>
          <p:cNvPr id="154" name="Shape 154"/>
          <p:cNvSpPr/>
          <p:nvPr/>
        </p:nvSpPr>
        <p:spPr>
          <a:xfrm>
            <a:off x="3405325" y="628137"/>
            <a:ext cx="2178599" cy="1201799"/>
          </a:xfrm>
          <a:prstGeom prst="roundRect">
            <a:avLst>
              <a:gd fmla="val 16667" name="adj"/>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Lesson</a:t>
            </a:r>
          </a:p>
        </p:txBody>
      </p:sp>
      <p:sp>
        <p:nvSpPr>
          <p:cNvPr id="160" name="Shape 160"/>
          <p:cNvSpPr txBox="1"/>
          <p:nvPr/>
        </p:nvSpPr>
        <p:spPr>
          <a:xfrm>
            <a:off x="2012550" y="2281812"/>
            <a:ext cx="909000" cy="557099"/>
          </a:xfrm>
          <a:prstGeom prst="rect">
            <a:avLst/>
          </a:prstGeom>
          <a:solidFill>
            <a:srgbClr val="D9D9D9"/>
          </a:solidFill>
          <a:ln>
            <a:noFill/>
          </a:ln>
        </p:spPr>
        <p:txBody>
          <a:bodyPr anchorCtr="0" anchor="t" bIns="91425" lIns="91425" rIns="91425" tIns="91425">
            <a:noAutofit/>
          </a:bodyPr>
          <a:lstStyle/>
          <a:p>
            <a:pPr algn="ctr">
              <a:spcBef>
                <a:spcPts val="0"/>
              </a:spcBef>
              <a:buNone/>
            </a:pPr>
            <a:r>
              <a:rPr lang="en"/>
              <a:t>Lesson exported</a:t>
            </a:r>
          </a:p>
        </p:txBody>
      </p:sp>
      <p:sp>
        <p:nvSpPr>
          <p:cNvPr id="161" name="Shape 161"/>
          <p:cNvSpPr txBox="1"/>
          <p:nvPr/>
        </p:nvSpPr>
        <p:spPr>
          <a:xfrm>
            <a:off x="3709375" y="3635700"/>
            <a:ext cx="1419599" cy="646799"/>
          </a:xfrm>
          <a:prstGeom prst="rect">
            <a:avLst/>
          </a:prstGeom>
          <a:solidFill>
            <a:srgbClr val="D9D9D9"/>
          </a:solidFill>
          <a:ln>
            <a:noFill/>
          </a:ln>
        </p:spPr>
        <p:txBody>
          <a:bodyPr anchorCtr="0" anchor="t" bIns="91425" lIns="91425" rIns="91425" tIns="91425">
            <a:noAutofit/>
          </a:bodyPr>
          <a:lstStyle/>
          <a:p>
            <a:pPr algn="ctr">
              <a:spcBef>
                <a:spcPts val="0"/>
              </a:spcBef>
              <a:buNone/>
            </a:pPr>
            <a:r>
              <a:rPr lang="en"/>
              <a:t>Feedback via certificate</a:t>
            </a:r>
          </a:p>
        </p:txBody>
      </p:sp>
      <p:sp>
        <p:nvSpPr>
          <p:cNvPr id="162" name="Shape 162"/>
          <p:cNvSpPr txBox="1"/>
          <p:nvPr/>
        </p:nvSpPr>
        <p:spPr>
          <a:xfrm>
            <a:off x="6043825" y="1746375"/>
            <a:ext cx="1206600" cy="570299"/>
          </a:xfrm>
          <a:prstGeom prst="rect">
            <a:avLst/>
          </a:prstGeom>
          <a:solidFill>
            <a:srgbClr val="D9D9D9"/>
          </a:solidFill>
          <a:ln>
            <a:noFill/>
          </a:ln>
        </p:spPr>
        <p:txBody>
          <a:bodyPr anchorCtr="0" anchor="t" bIns="91425" lIns="91425" rIns="91425" tIns="91425">
            <a:noAutofit/>
          </a:bodyPr>
          <a:lstStyle/>
          <a:p>
            <a:pPr lvl="0" rtl="0" algn="ctr">
              <a:spcBef>
                <a:spcPts val="0"/>
              </a:spcBef>
              <a:buNone/>
            </a:pPr>
            <a:r>
              <a:rPr lang="en"/>
              <a:t>Lesson Distributed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cxnSp>
        <p:nvCxnSpPr>
          <p:cNvPr id="167" name="Shape 167"/>
          <p:cNvCxnSpPr>
            <a:stCxn id="168" idx="3"/>
            <a:endCxn id="169" idx="1"/>
          </p:cNvCxnSpPr>
          <p:nvPr/>
        </p:nvCxnSpPr>
        <p:spPr>
          <a:xfrm>
            <a:off x="5439600" y="1270112"/>
            <a:ext cx="1959600" cy="500700"/>
          </a:xfrm>
          <a:prstGeom prst="straightConnector1">
            <a:avLst/>
          </a:prstGeom>
          <a:noFill/>
          <a:ln cap="flat" cmpd="sng" w="19050">
            <a:solidFill>
              <a:schemeClr val="dk2"/>
            </a:solidFill>
            <a:prstDash val="solid"/>
            <a:round/>
            <a:headEnd len="lg" w="lg" type="none"/>
            <a:tailEnd len="lg" w="lg" type="triangle"/>
          </a:ln>
        </p:spPr>
      </p:cxnSp>
      <p:cxnSp>
        <p:nvCxnSpPr>
          <p:cNvPr id="170" name="Shape 170"/>
          <p:cNvCxnSpPr>
            <a:endCxn id="171" idx="1"/>
          </p:cNvCxnSpPr>
          <p:nvPr/>
        </p:nvCxnSpPr>
        <p:spPr>
          <a:xfrm>
            <a:off x="5246400" y="1471637"/>
            <a:ext cx="2152800" cy="877200"/>
          </a:xfrm>
          <a:prstGeom prst="straightConnector1">
            <a:avLst/>
          </a:prstGeom>
          <a:noFill/>
          <a:ln cap="flat" cmpd="sng" w="19050">
            <a:solidFill>
              <a:schemeClr val="dk2"/>
            </a:solidFill>
            <a:prstDash val="solid"/>
            <a:round/>
            <a:headEnd len="lg" w="lg" type="none"/>
            <a:tailEnd len="lg" w="lg" type="triangle"/>
          </a:ln>
        </p:spPr>
      </p:cxnSp>
      <p:cxnSp>
        <p:nvCxnSpPr>
          <p:cNvPr id="172" name="Shape 172"/>
          <p:cNvCxnSpPr>
            <a:endCxn id="173" idx="1"/>
          </p:cNvCxnSpPr>
          <p:nvPr/>
        </p:nvCxnSpPr>
        <p:spPr>
          <a:xfrm>
            <a:off x="5232900" y="1512662"/>
            <a:ext cx="2166300" cy="1414200"/>
          </a:xfrm>
          <a:prstGeom prst="straightConnector1">
            <a:avLst/>
          </a:prstGeom>
          <a:noFill/>
          <a:ln cap="flat" cmpd="sng" w="19050">
            <a:solidFill>
              <a:schemeClr val="dk2"/>
            </a:solidFill>
            <a:prstDash val="solid"/>
            <a:round/>
            <a:headEnd len="lg" w="lg" type="none"/>
            <a:tailEnd len="lg" w="lg" type="triangle"/>
          </a:ln>
        </p:spPr>
      </p:cxnSp>
      <p:cxnSp>
        <p:nvCxnSpPr>
          <p:cNvPr id="174" name="Shape 174"/>
          <p:cNvCxnSpPr>
            <a:endCxn id="175" idx="0"/>
          </p:cNvCxnSpPr>
          <p:nvPr/>
        </p:nvCxnSpPr>
        <p:spPr>
          <a:xfrm>
            <a:off x="5013350" y="1567675"/>
            <a:ext cx="1850400" cy="1717500"/>
          </a:xfrm>
          <a:prstGeom prst="straightConnector1">
            <a:avLst/>
          </a:prstGeom>
          <a:noFill/>
          <a:ln cap="flat" cmpd="sng" w="19050">
            <a:solidFill>
              <a:schemeClr val="dk2"/>
            </a:solidFill>
            <a:prstDash val="solid"/>
            <a:round/>
            <a:headEnd len="lg" w="lg" type="none"/>
            <a:tailEnd len="lg" w="lg" type="triangle"/>
          </a:ln>
        </p:spPr>
      </p:cxnSp>
      <p:sp>
        <p:nvSpPr>
          <p:cNvPr id="176" name="Shape 176"/>
          <p:cNvSpPr/>
          <p:nvPr/>
        </p:nvSpPr>
        <p:spPr>
          <a:xfrm>
            <a:off x="2707250" y="504100"/>
            <a:ext cx="2947104" cy="1414151"/>
          </a:xfrm>
          <a:prstGeom prst="cloud">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Teach Easy Cloud</a:t>
            </a:r>
          </a:p>
        </p:txBody>
      </p:sp>
      <p:sp>
        <p:nvSpPr>
          <p:cNvPr id="177" name="Shape 177"/>
          <p:cNvSpPr/>
          <p:nvPr/>
        </p:nvSpPr>
        <p:spPr>
          <a:xfrm>
            <a:off x="594900" y="3285175"/>
            <a:ext cx="1814700" cy="1201799"/>
          </a:xfrm>
          <a:prstGeom prst="roundRect">
            <a:avLst>
              <a:gd fmla="val 16667" name="adj"/>
            </a:avLst>
          </a:prstGeom>
          <a:solidFill>
            <a:srgbClr val="CC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Teacher</a:t>
            </a:r>
          </a:p>
        </p:txBody>
      </p:sp>
      <p:sp>
        <p:nvSpPr>
          <p:cNvPr id="175" name="Shape 175"/>
          <p:cNvSpPr/>
          <p:nvPr/>
        </p:nvSpPr>
        <p:spPr>
          <a:xfrm>
            <a:off x="5956400" y="3285175"/>
            <a:ext cx="1814700" cy="12017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Students</a:t>
            </a:r>
          </a:p>
        </p:txBody>
      </p:sp>
      <p:cxnSp>
        <p:nvCxnSpPr>
          <p:cNvPr id="178" name="Shape 178"/>
          <p:cNvCxnSpPr>
            <a:stCxn id="177" idx="0"/>
          </p:cNvCxnSpPr>
          <p:nvPr/>
        </p:nvCxnSpPr>
        <p:spPr>
          <a:xfrm flipH="1" rot="10800000">
            <a:off x="1502250" y="1663675"/>
            <a:ext cx="1602600" cy="1621500"/>
          </a:xfrm>
          <a:prstGeom prst="straightConnector1">
            <a:avLst/>
          </a:prstGeom>
          <a:noFill/>
          <a:ln cap="flat" cmpd="sng" w="19050">
            <a:solidFill>
              <a:schemeClr val="dk2"/>
            </a:solidFill>
            <a:prstDash val="solid"/>
            <a:round/>
            <a:headEnd len="lg" w="lg" type="none"/>
            <a:tailEnd len="lg" w="lg" type="triangle"/>
          </a:ln>
        </p:spPr>
      </p:cxnSp>
      <p:sp>
        <p:nvSpPr>
          <p:cNvPr id="169" name="Shape 169"/>
          <p:cNvSpPr/>
          <p:nvPr/>
        </p:nvSpPr>
        <p:spPr>
          <a:xfrm>
            <a:off x="7399200" y="1523012"/>
            <a:ext cx="1454699" cy="4955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Student</a:t>
            </a:r>
          </a:p>
        </p:txBody>
      </p:sp>
      <p:sp>
        <p:nvSpPr>
          <p:cNvPr id="171" name="Shape 171"/>
          <p:cNvSpPr/>
          <p:nvPr/>
        </p:nvSpPr>
        <p:spPr>
          <a:xfrm>
            <a:off x="7399200" y="2101037"/>
            <a:ext cx="1454699" cy="4955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Student</a:t>
            </a:r>
          </a:p>
        </p:txBody>
      </p:sp>
      <p:sp>
        <p:nvSpPr>
          <p:cNvPr id="173" name="Shape 173"/>
          <p:cNvSpPr/>
          <p:nvPr/>
        </p:nvSpPr>
        <p:spPr>
          <a:xfrm>
            <a:off x="7399200" y="2679062"/>
            <a:ext cx="1454699" cy="495599"/>
          </a:xfrm>
          <a:prstGeom prst="roundRect">
            <a:avLst>
              <a:gd fmla="val 16667" name="adj"/>
            </a:avLst>
          </a:prstGeom>
          <a:solidFill>
            <a:srgbClr val="A4C2F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Student</a:t>
            </a:r>
          </a:p>
        </p:txBody>
      </p:sp>
      <p:sp>
        <p:nvSpPr>
          <p:cNvPr id="179" name="Shape 179"/>
          <p:cNvSpPr txBox="1"/>
          <p:nvPr/>
        </p:nvSpPr>
        <p:spPr>
          <a:xfrm>
            <a:off x="1904800" y="2018600"/>
            <a:ext cx="1011599" cy="557099"/>
          </a:xfrm>
          <a:prstGeom prst="rect">
            <a:avLst/>
          </a:prstGeom>
          <a:solidFill>
            <a:srgbClr val="D9D9D9"/>
          </a:solidFill>
          <a:ln>
            <a:noFill/>
          </a:ln>
        </p:spPr>
        <p:txBody>
          <a:bodyPr anchorCtr="0" anchor="t" bIns="91425" lIns="91425" rIns="91425" tIns="91425">
            <a:noAutofit/>
          </a:bodyPr>
          <a:lstStyle/>
          <a:p>
            <a:pPr lvl="0" rtl="0" algn="ctr">
              <a:spcBef>
                <a:spcPts val="0"/>
              </a:spcBef>
              <a:buNone/>
            </a:pPr>
            <a:r>
              <a:rPr lang="en"/>
              <a:t>Lesson</a:t>
            </a:r>
          </a:p>
          <a:p>
            <a:pPr lvl="0" rtl="0" algn="ctr">
              <a:spcBef>
                <a:spcPts val="0"/>
              </a:spcBef>
              <a:buNone/>
            </a:pPr>
            <a:r>
              <a:rPr lang="en"/>
              <a:t>Uploaded</a:t>
            </a:r>
          </a:p>
        </p:txBody>
      </p:sp>
      <p:sp>
        <p:nvSpPr>
          <p:cNvPr id="180" name="Shape 180"/>
          <p:cNvSpPr txBox="1"/>
          <p:nvPr/>
        </p:nvSpPr>
        <p:spPr>
          <a:xfrm>
            <a:off x="5956400" y="1755375"/>
            <a:ext cx="1223399" cy="557099"/>
          </a:xfrm>
          <a:prstGeom prst="rect">
            <a:avLst/>
          </a:prstGeom>
          <a:solidFill>
            <a:srgbClr val="D9D9D9"/>
          </a:solidFill>
          <a:ln>
            <a:noFill/>
          </a:ln>
        </p:spPr>
        <p:txBody>
          <a:bodyPr anchorCtr="0" anchor="t" bIns="91425" lIns="91425" rIns="91425" tIns="91425">
            <a:noAutofit/>
          </a:bodyPr>
          <a:lstStyle/>
          <a:p>
            <a:pPr lvl="0" rtl="0" algn="ctr">
              <a:spcBef>
                <a:spcPts val="0"/>
              </a:spcBef>
              <a:buNone/>
            </a:pPr>
            <a:r>
              <a:rPr lang="en"/>
              <a:t>Lesson</a:t>
            </a:r>
          </a:p>
          <a:p>
            <a:pPr lvl="0" rtl="0">
              <a:spcBef>
                <a:spcPts val="0"/>
              </a:spcBef>
              <a:buNone/>
            </a:pPr>
            <a:r>
              <a:rPr lang="en"/>
              <a:t>Downloaded</a:t>
            </a:r>
          </a:p>
        </p:txBody>
      </p:sp>
      <p:cxnSp>
        <p:nvCxnSpPr>
          <p:cNvPr id="181" name="Shape 181"/>
          <p:cNvCxnSpPr>
            <a:stCxn id="175" idx="1"/>
            <a:endCxn id="176" idx="1"/>
          </p:cNvCxnSpPr>
          <p:nvPr/>
        </p:nvCxnSpPr>
        <p:spPr>
          <a:xfrm rot="10800000">
            <a:off x="4180700" y="1916874"/>
            <a:ext cx="1775700" cy="1969200"/>
          </a:xfrm>
          <a:prstGeom prst="straightConnector1">
            <a:avLst/>
          </a:prstGeom>
          <a:noFill/>
          <a:ln cap="flat" cmpd="sng" w="19050">
            <a:solidFill>
              <a:schemeClr val="dk2"/>
            </a:solidFill>
            <a:prstDash val="solid"/>
            <a:round/>
            <a:headEnd len="lg" w="lg" type="none"/>
            <a:tailEnd len="lg" w="lg" type="triangle"/>
          </a:ln>
        </p:spPr>
      </p:cxnSp>
      <p:cxnSp>
        <p:nvCxnSpPr>
          <p:cNvPr id="182" name="Shape 182"/>
          <p:cNvCxnSpPr>
            <a:stCxn id="176" idx="1"/>
            <a:endCxn id="177" idx="3"/>
          </p:cNvCxnSpPr>
          <p:nvPr/>
        </p:nvCxnSpPr>
        <p:spPr>
          <a:xfrm flipH="1">
            <a:off x="2409602" y="1916746"/>
            <a:ext cx="1771200" cy="196920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txBox="1"/>
          <p:nvPr/>
        </p:nvSpPr>
        <p:spPr>
          <a:xfrm>
            <a:off x="2557400" y="2596625"/>
            <a:ext cx="1602600" cy="937200"/>
          </a:xfrm>
          <a:prstGeom prst="rect">
            <a:avLst/>
          </a:prstGeom>
          <a:solidFill>
            <a:srgbClr val="D9D9D9"/>
          </a:solidFill>
          <a:ln>
            <a:noFill/>
          </a:ln>
        </p:spPr>
        <p:txBody>
          <a:bodyPr anchorCtr="0" anchor="t" bIns="91425" lIns="91425" rIns="91425" tIns="91425">
            <a:noAutofit/>
          </a:bodyPr>
          <a:lstStyle/>
          <a:p>
            <a:pPr algn="ctr">
              <a:spcBef>
                <a:spcPts val="0"/>
              </a:spcBef>
              <a:buNone/>
            </a:pPr>
            <a:r>
              <a:rPr lang="en"/>
              <a:t>Teacher tracks progress and achievement  of students</a:t>
            </a:r>
          </a:p>
        </p:txBody>
      </p:sp>
      <p:sp>
        <p:nvSpPr>
          <p:cNvPr id="184" name="Shape 184"/>
          <p:cNvSpPr txBox="1"/>
          <p:nvPr/>
        </p:nvSpPr>
        <p:spPr>
          <a:xfrm>
            <a:off x="4513625" y="2536250"/>
            <a:ext cx="1303199" cy="638399"/>
          </a:xfrm>
          <a:prstGeom prst="rect">
            <a:avLst/>
          </a:prstGeom>
          <a:solidFill>
            <a:srgbClr val="D9D9D9"/>
          </a:solidFill>
          <a:ln>
            <a:noFill/>
          </a:ln>
        </p:spPr>
        <p:txBody>
          <a:bodyPr anchorCtr="0" anchor="t" bIns="91425" lIns="91425" rIns="91425" tIns="91425">
            <a:noAutofit/>
          </a:bodyPr>
          <a:lstStyle/>
          <a:p>
            <a:pPr lvl="0" rtl="0" algn="ctr">
              <a:spcBef>
                <a:spcPts val="0"/>
              </a:spcBef>
              <a:buNone/>
            </a:pPr>
            <a:r>
              <a:rPr lang="en"/>
              <a:t>Results logged</a:t>
            </a:r>
          </a:p>
        </p:txBody>
      </p:sp>
      <p:sp>
        <p:nvSpPr>
          <p:cNvPr id="185" name="Shape 185"/>
          <p:cNvSpPr txBox="1"/>
          <p:nvPr/>
        </p:nvSpPr>
        <p:spPr>
          <a:xfrm>
            <a:off x="331800" y="504100"/>
            <a:ext cx="2077800" cy="937200"/>
          </a:xfrm>
          <a:prstGeom prst="rect">
            <a:avLst/>
          </a:prstGeom>
          <a:noFill/>
          <a:ln>
            <a:noFill/>
          </a:ln>
        </p:spPr>
        <p:txBody>
          <a:bodyPr anchorCtr="0" anchor="t" bIns="91425" lIns="91425" rIns="91425" tIns="91425">
            <a:noAutofit/>
          </a:bodyPr>
          <a:lstStyle/>
          <a:p>
            <a:pPr>
              <a:spcBef>
                <a:spcPts val="0"/>
              </a:spcBef>
              <a:buNone/>
            </a:pPr>
            <a:r>
              <a:rPr b="1" lang="en" sz="2400"/>
              <a:t>Future development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p:nvPr/>
        </p:nvSpPr>
        <p:spPr>
          <a:xfrm>
            <a:off x="239237" y="139962"/>
            <a:ext cx="4159800" cy="2273399"/>
          </a:xfrm>
          <a:prstGeom prst="roundRect">
            <a:avLst>
              <a:gd fmla="val 16667" name="adj"/>
            </a:avLst>
          </a:prstGeom>
          <a:solidFill>
            <a:srgbClr val="D9D2E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4800"/>
              <a:t>Intuitive</a:t>
            </a:r>
          </a:p>
        </p:txBody>
      </p:sp>
      <p:sp>
        <p:nvSpPr>
          <p:cNvPr id="191" name="Shape 191"/>
          <p:cNvSpPr/>
          <p:nvPr/>
        </p:nvSpPr>
        <p:spPr>
          <a:xfrm>
            <a:off x="4744962" y="139962"/>
            <a:ext cx="4159800" cy="2273399"/>
          </a:xfrm>
          <a:prstGeom prst="roundRect">
            <a:avLst>
              <a:gd fmla="val 16667" name="adj"/>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3600"/>
              <a:t>Extend Teaching and Learning Capabilities</a:t>
            </a:r>
          </a:p>
        </p:txBody>
      </p:sp>
      <p:sp>
        <p:nvSpPr>
          <p:cNvPr id="192" name="Shape 192"/>
          <p:cNvSpPr/>
          <p:nvPr/>
        </p:nvSpPr>
        <p:spPr>
          <a:xfrm>
            <a:off x="239237" y="2730137"/>
            <a:ext cx="4159800" cy="2273399"/>
          </a:xfrm>
          <a:prstGeom prst="roundRect">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4800"/>
              <a:t>Reduce Paper Usage</a:t>
            </a:r>
          </a:p>
        </p:txBody>
      </p:sp>
      <p:sp>
        <p:nvSpPr>
          <p:cNvPr id="193" name="Shape 193"/>
          <p:cNvSpPr/>
          <p:nvPr/>
        </p:nvSpPr>
        <p:spPr>
          <a:xfrm>
            <a:off x="4744962" y="2730137"/>
            <a:ext cx="4159800" cy="2273399"/>
          </a:xfrm>
          <a:prstGeom prst="roundRect">
            <a:avLst>
              <a:gd fmla="val 16667" name="adj"/>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4800"/>
              <a:t>Customisable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p:nvPr/>
        </p:nvSpPr>
        <p:spPr>
          <a:xfrm>
            <a:off x="239237" y="139962"/>
            <a:ext cx="4159800" cy="2273399"/>
          </a:xfrm>
          <a:prstGeom prst="roundRect">
            <a:avLst>
              <a:gd fmla="val 16667" name="adj"/>
            </a:avLst>
          </a:prstGeom>
          <a:solidFill>
            <a:srgbClr val="D9D2E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Market Research</a:t>
            </a:r>
          </a:p>
        </p:txBody>
      </p:sp>
      <p:sp>
        <p:nvSpPr>
          <p:cNvPr id="199" name="Shape 199"/>
          <p:cNvSpPr/>
          <p:nvPr/>
        </p:nvSpPr>
        <p:spPr>
          <a:xfrm>
            <a:off x="4744962" y="139962"/>
            <a:ext cx="4159800" cy="2273399"/>
          </a:xfrm>
          <a:prstGeom prst="roundRect">
            <a:avLst>
              <a:gd fmla="val 16667" name="adj"/>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600"/>
              <a:t>Requirements </a:t>
            </a:r>
          </a:p>
        </p:txBody>
      </p:sp>
      <p:sp>
        <p:nvSpPr>
          <p:cNvPr id="200" name="Shape 200"/>
          <p:cNvSpPr/>
          <p:nvPr/>
        </p:nvSpPr>
        <p:spPr>
          <a:xfrm>
            <a:off x="239237" y="2730137"/>
            <a:ext cx="4159800" cy="2273399"/>
          </a:xfrm>
          <a:prstGeom prst="roundRect">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Ease of Use</a:t>
            </a:r>
          </a:p>
        </p:txBody>
      </p:sp>
      <p:sp>
        <p:nvSpPr>
          <p:cNvPr id="201" name="Shape 201"/>
          <p:cNvSpPr/>
          <p:nvPr/>
        </p:nvSpPr>
        <p:spPr>
          <a:xfrm>
            <a:off x="4744962" y="2730137"/>
            <a:ext cx="4159800" cy="2273399"/>
          </a:xfrm>
          <a:prstGeom prst="roundRect">
            <a:avLst>
              <a:gd fmla="val 16667" name="adj"/>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Appealing</a:t>
            </a:r>
          </a:p>
        </p:txBody>
      </p:sp>
      <p:sp>
        <p:nvSpPr>
          <p:cNvPr id="202" name="Shape 202"/>
          <p:cNvSpPr txBox="1"/>
          <p:nvPr/>
        </p:nvSpPr>
        <p:spPr>
          <a:xfrm>
            <a:off x="248250" y="2140700"/>
            <a:ext cx="8647499" cy="1332000"/>
          </a:xfrm>
          <a:prstGeom prst="rect">
            <a:avLst/>
          </a:prstGeom>
          <a:noFill/>
          <a:ln>
            <a:noFill/>
          </a:ln>
        </p:spPr>
        <p:txBody>
          <a:bodyPr anchorCtr="0" anchor="t" bIns="91425" lIns="91425" rIns="91425" tIns="91425">
            <a:noAutofit/>
          </a:bodyPr>
          <a:lstStyle/>
          <a:p>
            <a:pPr algn="ctr">
              <a:spcBef>
                <a:spcPts val="0"/>
              </a:spcBef>
              <a:buNone/>
            </a:pPr>
            <a:r>
              <a:rPr lang="en" sz="4800"/>
              <a:t>Product Design Philosophy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LearnEasy</a:t>
            </a:r>
          </a:p>
        </p:txBody>
      </p:sp>
      <p:sp>
        <p:nvSpPr>
          <p:cNvPr id="208" name="Shape 20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Would you like to use an application like LearnEasy?</a:t>
            </a:r>
          </a:p>
          <a:p>
            <a:pPr lvl="0" rtl="0">
              <a:spcBef>
                <a:spcPts val="0"/>
              </a:spcBef>
              <a:buNone/>
            </a:pPr>
            <a:r>
              <a:t/>
            </a:r>
            <a:endParaRPr sz="1800"/>
          </a:p>
          <a:p>
            <a:pPr lvl="0" rtl="0">
              <a:spcBef>
                <a:spcPts val="0"/>
              </a:spcBef>
              <a:buNone/>
            </a:pPr>
            <a:r>
              <a:t/>
            </a:r>
            <a:endParaRPr sz="1800"/>
          </a:p>
        </p:txBody>
      </p:sp>
      <p:pic>
        <p:nvPicPr>
          <p:cNvPr id="209" name="Shape 209"/>
          <p:cNvPicPr preferRelativeResize="0"/>
          <p:nvPr/>
        </p:nvPicPr>
        <p:blipFill>
          <a:blip r:embed="rId3">
            <a:alphaModFix/>
          </a:blip>
          <a:stretch>
            <a:fillRect/>
          </a:stretch>
        </p:blipFill>
        <p:spPr>
          <a:xfrm>
            <a:off x="3358162" y="2075320"/>
            <a:ext cx="2427674" cy="2478733"/>
          </a:xfrm>
          <a:prstGeom prst="rect">
            <a:avLst/>
          </a:prstGeom>
          <a:noFill/>
          <a:ln>
            <a:noFill/>
          </a:ln>
        </p:spPr>
      </p:pic>
      <p:pic>
        <p:nvPicPr>
          <p:cNvPr id="210" name="Shape 210"/>
          <p:cNvPicPr preferRelativeResize="0"/>
          <p:nvPr/>
        </p:nvPicPr>
        <p:blipFill>
          <a:blip r:embed="rId4">
            <a:alphaModFix/>
          </a:blip>
          <a:stretch>
            <a:fillRect/>
          </a:stretch>
        </p:blipFill>
        <p:spPr>
          <a:xfrm>
            <a:off x="1" y="1633176"/>
            <a:ext cx="3552787" cy="3363024"/>
          </a:xfrm>
          <a:prstGeom prst="rect">
            <a:avLst/>
          </a:prstGeom>
          <a:noFill/>
          <a:ln>
            <a:noFill/>
          </a:ln>
        </p:spPr>
      </p:pic>
      <p:sp>
        <p:nvSpPr>
          <p:cNvPr id="211" name="Shape 211"/>
          <p:cNvSpPr txBox="1"/>
          <p:nvPr/>
        </p:nvSpPr>
        <p:spPr>
          <a:xfrm>
            <a:off x="6259200" y="2718887"/>
            <a:ext cx="2427599" cy="11915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24,372 schools</a:t>
            </a:r>
          </a:p>
          <a:p>
            <a:pPr indent="-317500" lvl="0" marL="457200" rtl="0">
              <a:spcBef>
                <a:spcPts val="0"/>
              </a:spcBef>
              <a:buClr>
                <a:srgbClr val="000000"/>
              </a:buClr>
              <a:buSzPct val="100000"/>
              <a:buFont typeface="Arial"/>
              <a:buChar char="●"/>
            </a:pPr>
            <a:r>
              <a:rPr lang="en"/>
              <a:t>438,000 teachers</a:t>
            </a:r>
          </a:p>
          <a:p>
            <a:pPr indent="-317500" lvl="0" marL="457200" rtl="0">
              <a:spcBef>
                <a:spcPts val="0"/>
              </a:spcBef>
              <a:buClr>
                <a:srgbClr val="000000"/>
              </a:buClr>
              <a:buSzPct val="100000"/>
              <a:buFont typeface="Arial"/>
              <a:buChar char="●"/>
            </a:pPr>
            <a:r>
              <a:rPr lang="en"/>
              <a:t>8.2 million pupils</a:t>
            </a:r>
          </a:p>
          <a:p>
            <a:pPr indent="-317500" lvl="0" marL="457200">
              <a:spcBef>
                <a:spcPts val="0"/>
              </a:spcBef>
              <a:buClr>
                <a:srgbClr val="000000"/>
              </a:buClr>
              <a:buSzPct val="100000"/>
              <a:buFont typeface="Arial"/>
              <a:buChar char="●"/>
            </a:pPr>
            <a:r>
              <a:rPr lang="en"/>
              <a:t>&gt; 1 million tutors</a:t>
            </a:r>
          </a:p>
        </p:txBody>
      </p:sp>
      <p:sp>
        <p:nvSpPr>
          <p:cNvPr id="212" name="Shape 212"/>
          <p:cNvSpPr txBox="1"/>
          <p:nvPr/>
        </p:nvSpPr>
        <p:spPr>
          <a:xfrm>
            <a:off x="6098850" y="3910500"/>
            <a:ext cx="2748300" cy="857400"/>
          </a:xfrm>
          <a:prstGeom prst="rect">
            <a:avLst/>
          </a:prstGeom>
          <a:noFill/>
          <a:ln>
            <a:noFill/>
          </a:ln>
        </p:spPr>
        <p:txBody>
          <a:bodyPr anchorCtr="0" anchor="t" bIns="91425" lIns="91425" rIns="91425" tIns="91425">
            <a:noAutofit/>
          </a:bodyPr>
          <a:lstStyle/>
          <a:p>
            <a:pPr>
              <a:spcBef>
                <a:spcPts val="0"/>
              </a:spcBef>
              <a:buNone/>
            </a:pPr>
            <a:r>
              <a:rPr lang="en" sz="800" u="sng">
                <a:solidFill>
                  <a:schemeClr val="hlink"/>
                </a:solidFill>
                <a:hlinkClick r:id="rId5"/>
              </a:rPr>
              <a:t>https://www.gov.uk/government/publications/number-of-schools-teachers-and-students-in-england/number-of-schools-teachers-and-students-in-england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p:nvPr/>
        </p:nvSpPr>
        <p:spPr>
          <a:xfrm>
            <a:off x="132937" y="1581287"/>
            <a:ext cx="4159800" cy="2273399"/>
          </a:xfrm>
          <a:prstGeom prst="roundRect">
            <a:avLst>
              <a:gd fmla="val 16667" name="adj"/>
            </a:avLst>
          </a:prstGeom>
          <a:solidFill>
            <a:srgbClr val="D9D2E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Uniform Style</a:t>
            </a:r>
          </a:p>
        </p:txBody>
      </p:sp>
      <p:sp>
        <p:nvSpPr>
          <p:cNvPr id="218" name="Shape 218"/>
          <p:cNvSpPr/>
          <p:nvPr/>
        </p:nvSpPr>
        <p:spPr>
          <a:xfrm>
            <a:off x="4818637" y="1581287"/>
            <a:ext cx="4159800" cy="2273399"/>
          </a:xfrm>
          <a:prstGeom prst="roundRect">
            <a:avLst>
              <a:gd fmla="val 16667" name="adj"/>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600"/>
              <a:t>Object Oriented</a:t>
            </a:r>
          </a:p>
        </p:txBody>
      </p:sp>
      <p:sp>
        <p:nvSpPr>
          <p:cNvPr id="219" name="Shape 219"/>
          <p:cNvSpPr txBox="1"/>
          <p:nvPr/>
        </p:nvSpPr>
        <p:spPr>
          <a:xfrm>
            <a:off x="330950" y="2137225"/>
            <a:ext cx="8647499" cy="1332000"/>
          </a:xfrm>
          <a:prstGeom prst="rect">
            <a:avLst/>
          </a:prstGeom>
          <a:noFill/>
          <a:ln>
            <a:noFill/>
          </a:ln>
        </p:spPr>
        <p:txBody>
          <a:bodyPr anchorCtr="0" anchor="t" bIns="91425" lIns="91425" rIns="91425" tIns="91425">
            <a:noAutofit/>
          </a:bodyPr>
          <a:lstStyle/>
          <a:p>
            <a:pPr lvl="0" rtl="0" algn="ctr">
              <a:spcBef>
                <a:spcPts val="0"/>
              </a:spcBef>
              <a:buNone/>
            </a:pPr>
            <a:r>
              <a:rPr lang="en" sz="4800"/>
              <a:t>Software Design Philosophy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9"/>
                                        </p:tgtEl>
                                      </p:cBhvr>
                                    </p:animEffect>
                                    <p:set>
                                      <p:cBhvr>
                                        <p:cTn dur="1" fill="hold">
                                          <p:stCondLst>
                                            <p:cond delay="1000"/>
                                          </p:stCondLst>
                                        </p:cTn>
                                        <p:tgtEl>
                                          <p:spTgt spid="21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p:nvPr/>
        </p:nvSpPr>
        <p:spPr>
          <a:xfrm>
            <a:off x="4143400" y="424250"/>
            <a:ext cx="2363699" cy="4568099"/>
          </a:xfrm>
          <a:prstGeom prst="rect">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25" name="Shape 225"/>
          <p:cNvSpPr/>
          <p:nvPr/>
        </p:nvSpPr>
        <p:spPr>
          <a:xfrm>
            <a:off x="300600" y="791675"/>
            <a:ext cx="1579125" cy="737475"/>
          </a:xfrm>
          <a:prstGeom prst="flowChartProcess">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Requirements</a:t>
            </a:r>
          </a:p>
          <a:p>
            <a:pPr lvl="0" rtl="0" algn="ctr">
              <a:spcBef>
                <a:spcPts val="0"/>
              </a:spcBef>
              <a:buNone/>
            </a:pPr>
            <a:r>
              <a:rPr lang="en"/>
              <a:t>capture</a:t>
            </a:r>
          </a:p>
        </p:txBody>
      </p:sp>
      <p:grpSp>
        <p:nvGrpSpPr>
          <p:cNvPr id="226" name="Shape 226"/>
          <p:cNvGrpSpPr/>
          <p:nvPr/>
        </p:nvGrpSpPr>
        <p:grpSpPr>
          <a:xfrm>
            <a:off x="1879725" y="791675"/>
            <a:ext cx="1964725" cy="737475"/>
            <a:chOff x="1879725" y="791675"/>
            <a:chExt cx="1964725" cy="737475"/>
          </a:xfrm>
        </p:grpSpPr>
        <p:sp>
          <p:nvSpPr>
            <p:cNvPr id="227" name="Shape 227"/>
            <p:cNvSpPr/>
            <p:nvPr/>
          </p:nvSpPr>
          <p:spPr>
            <a:xfrm>
              <a:off x="2265325" y="791675"/>
              <a:ext cx="1579125" cy="737475"/>
            </a:xfrm>
            <a:prstGeom prst="flowChartProcess">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Project</a:t>
              </a:r>
            </a:p>
            <a:p>
              <a:pPr lvl="0" rtl="0" algn="ctr">
                <a:spcBef>
                  <a:spcPts val="0"/>
                </a:spcBef>
                <a:buNone/>
              </a:pPr>
              <a:r>
                <a:rPr lang="en"/>
                <a:t>plan</a:t>
              </a:r>
            </a:p>
          </p:txBody>
        </p:sp>
        <p:cxnSp>
          <p:nvCxnSpPr>
            <p:cNvPr id="228" name="Shape 228"/>
            <p:cNvCxnSpPr>
              <a:stCxn id="225" idx="3"/>
              <a:endCxn id="227" idx="1"/>
            </p:cNvCxnSpPr>
            <p:nvPr/>
          </p:nvCxnSpPr>
          <p:spPr>
            <a:xfrm>
              <a:off x="1879725" y="1160412"/>
              <a:ext cx="385500" cy="600"/>
            </a:xfrm>
            <a:prstGeom prst="bentConnector3">
              <a:avLst>
                <a:gd fmla="val 50013" name="adj1"/>
              </a:avLst>
            </a:prstGeom>
            <a:noFill/>
            <a:ln cap="flat" cmpd="sng" w="19050">
              <a:solidFill>
                <a:schemeClr val="dk2"/>
              </a:solidFill>
              <a:prstDash val="solid"/>
              <a:round/>
              <a:headEnd len="lg" w="lg" type="none"/>
              <a:tailEnd len="lg" w="lg" type="triangle"/>
            </a:ln>
          </p:spPr>
        </p:cxnSp>
      </p:grpSp>
      <p:grpSp>
        <p:nvGrpSpPr>
          <p:cNvPr id="229" name="Shape 229"/>
          <p:cNvGrpSpPr/>
          <p:nvPr/>
        </p:nvGrpSpPr>
        <p:grpSpPr>
          <a:xfrm>
            <a:off x="4545837" y="1529150"/>
            <a:ext cx="1579125" cy="1086025"/>
            <a:chOff x="4545837" y="1529150"/>
            <a:chExt cx="1579125" cy="1086025"/>
          </a:xfrm>
        </p:grpSpPr>
        <p:sp>
          <p:nvSpPr>
            <p:cNvPr id="230" name="Shape 230"/>
            <p:cNvSpPr/>
            <p:nvPr/>
          </p:nvSpPr>
          <p:spPr>
            <a:xfrm>
              <a:off x="4545837" y="1877700"/>
              <a:ext cx="1579125" cy="737475"/>
            </a:xfrm>
            <a:prstGeom prst="flowChartProcess">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Design</a:t>
              </a:r>
            </a:p>
          </p:txBody>
        </p:sp>
        <p:cxnSp>
          <p:nvCxnSpPr>
            <p:cNvPr id="231" name="Shape 231"/>
            <p:cNvCxnSpPr>
              <a:stCxn id="232" idx="2"/>
              <a:endCxn id="230" idx="0"/>
            </p:cNvCxnSpPr>
            <p:nvPr/>
          </p:nvCxnSpPr>
          <p:spPr>
            <a:xfrm flipH="1" rot="-5400000">
              <a:off x="5161400" y="1703150"/>
              <a:ext cx="348600" cy="600"/>
            </a:xfrm>
            <a:prstGeom prst="bentConnector3">
              <a:avLst>
                <a:gd fmla="val 49993" name="adj1"/>
              </a:avLst>
            </a:prstGeom>
            <a:noFill/>
            <a:ln cap="flat" cmpd="sng" w="19050">
              <a:solidFill>
                <a:schemeClr val="dk2"/>
              </a:solidFill>
              <a:prstDash val="solid"/>
              <a:round/>
              <a:headEnd len="lg" w="lg" type="none"/>
              <a:tailEnd len="lg" w="lg" type="triangle"/>
            </a:ln>
          </p:spPr>
        </p:cxnSp>
      </p:grpSp>
      <p:grpSp>
        <p:nvGrpSpPr>
          <p:cNvPr id="233" name="Shape 233"/>
          <p:cNvGrpSpPr/>
          <p:nvPr/>
        </p:nvGrpSpPr>
        <p:grpSpPr>
          <a:xfrm>
            <a:off x="4545837" y="2615175"/>
            <a:ext cx="1579125" cy="1086025"/>
            <a:chOff x="4545837" y="2615175"/>
            <a:chExt cx="1579125" cy="1086025"/>
          </a:xfrm>
        </p:grpSpPr>
        <p:sp>
          <p:nvSpPr>
            <p:cNvPr id="234" name="Shape 234"/>
            <p:cNvSpPr/>
            <p:nvPr/>
          </p:nvSpPr>
          <p:spPr>
            <a:xfrm>
              <a:off x="4545837" y="2963725"/>
              <a:ext cx="1579125" cy="737475"/>
            </a:xfrm>
            <a:prstGeom prst="flowChartProcess">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Implement </a:t>
              </a:r>
            </a:p>
            <a:p>
              <a:pPr lvl="0" rtl="0" algn="ctr">
                <a:spcBef>
                  <a:spcPts val="0"/>
                </a:spcBef>
                <a:buNone/>
              </a:pPr>
              <a:r>
                <a:rPr lang="en"/>
                <a:t>and test</a:t>
              </a:r>
            </a:p>
          </p:txBody>
        </p:sp>
        <p:cxnSp>
          <p:nvCxnSpPr>
            <p:cNvPr id="235" name="Shape 235"/>
            <p:cNvCxnSpPr>
              <a:stCxn id="230" idx="2"/>
              <a:endCxn id="234" idx="0"/>
            </p:cNvCxnSpPr>
            <p:nvPr/>
          </p:nvCxnSpPr>
          <p:spPr>
            <a:xfrm flipH="1" rot="-5400000">
              <a:off x="5161400" y="2789175"/>
              <a:ext cx="348600" cy="600"/>
            </a:xfrm>
            <a:prstGeom prst="bentConnector3">
              <a:avLst>
                <a:gd fmla="val 49993" name="adj1"/>
              </a:avLst>
            </a:prstGeom>
            <a:noFill/>
            <a:ln cap="flat" cmpd="sng" w="19050">
              <a:solidFill>
                <a:schemeClr val="dk2"/>
              </a:solidFill>
              <a:prstDash val="solid"/>
              <a:round/>
              <a:headEnd len="lg" w="lg" type="none"/>
              <a:tailEnd len="lg" w="lg" type="triangle"/>
            </a:ln>
          </p:spPr>
        </p:cxnSp>
      </p:grpSp>
      <p:grpSp>
        <p:nvGrpSpPr>
          <p:cNvPr id="236" name="Shape 236"/>
          <p:cNvGrpSpPr/>
          <p:nvPr/>
        </p:nvGrpSpPr>
        <p:grpSpPr>
          <a:xfrm>
            <a:off x="4545837" y="3701200"/>
            <a:ext cx="1579125" cy="1086025"/>
            <a:chOff x="4545837" y="3701200"/>
            <a:chExt cx="1579125" cy="1086025"/>
          </a:xfrm>
        </p:grpSpPr>
        <p:sp>
          <p:nvSpPr>
            <p:cNvPr id="237" name="Shape 237"/>
            <p:cNvSpPr/>
            <p:nvPr/>
          </p:nvSpPr>
          <p:spPr>
            <a:xfrm>
              <a:off x="4545837" y="4049750"/>
              <a:ext cx="1579125" cy="737475"/>
            </a:xfrm>
            <a:prstGeom prst="flowChartProcess">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Verify</a:t>
              </a:r>
            </a:p>
          </p:txBody>
        </p:sp>
        <p:cxnSp>
          <p:nvCxnSpPr>
            <p:cNvPr id="238" name="Shape 238"/>
            <p:cNvCxnSpPr>
              <a:stCxn id="234" idx="2"/>
              <a:endCxn id="237" idx="0"/>
            </p:cNvCxnSpPr>
            <p:nvPr/>
          </p:nvCxnSpPr>
          <p:spPr>
            <a:xfrm flipH="1" rot="-5400000">
              <a:off x="5161400" y="3875200"/>
              <a:ext cx="348600" cy="600"/>
            </a:xfrm>
            <a:prstGeom prst="bentConnector3">
              <a:avLst>
                <a:gd fmla="val 49993" name="adj1"/>
              </a:avLst>
            </a:prstGeom>
            <a:noFill/>
            <a:ln cap="flat" cmpd="sng" w="19050">
              <a:solidFill>
                <a:schemeClr val="dk2"/>
              </a:solidFill>
              <a:prstDash val="solid"/>
              <a:round/>
              <a:headEnd len="lg" w="lg" type="none"/>
              <a:tailEnd len="lg" w="lg" type="triangle"/>
            </a:ln>
          </p:spPr>
        </p:cxnSp>
      </p:grpSp>
      <p:cxnSp>
        <p:nvCxnSpPr>
          <p:cNvPr id="239" name="Shape 239"/>
          <p:cNvCxnSpPr>
            <a:stCxn id="237" idx="1"/>
            <a:endCxn id="232" idx="1"/>
          </p:cNvCxnSpPr>
          <p:nvPr/>
        </p:nvCxnSpPr>
        <p:spPr>
          <a:xfrm flipH="1" rot="10800000">
            <a:off x="4545837" y="1160487"/>
            <a:ext cx="600" cy="3258000"/>
          </a:xfrm>
          <a:prstGeom prst="bentConnector3">
            <a:avLst>
              <a:gd fmla="val -39687500" name="adj1"/>
            </a:avLst>
          </a:prstGeom>
          <a:noFill/>
          <a:ln cap="flat" cmpd="sng" w="19050">
            <a:solidFill>
              <a:schemeClr val="dk2"/>
            </a:solidFill>
            <a:prstDash val="solid"/>
            <a:round/>
            <a:headEnd len="lg" w="lg" type="none"/>
            <a:tailEnd len="lg" w="lg" type="none"/>
          </a:ln>
        </p:spPr>
      </p:cxnSp>
      <p:sp>
        <p:nvSpPr>
          <p:cNvPr id="240" name="Shape 240"/>
          <p:cNvSpPr/>
          <p:nvPr/>
        </p:nvSpPr>
        <p:spPr>
          <a:xfrm>
            <a:off x="4143400" y="75650"/>
            <a:ext cx="2363699" cy="34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Iteration loop</a:t>
            </a:r>
          </a:p>
        </p:txBody>
      </p:sp>
      <p:sp>
        <p:nvSpPr>
          <p:cNvPr id="241" name="Shape 241"/>
          <p:cNvSpPr txBox="1"/>
          <p:nvPr/>
        </p:nvSpPr>
        <p:spPr>
          <a:xfrm>
            <a:off x="5967475" y="500437"/>
            <a:ext cx="1579200" cy="549300"/>
          </a:xfrm>
          <a:prstGeom prst="rect">
            <a:avLst/>
          </a:prstGeom>
          <a:solidFill>
            <a:srgbClr val="D9D9D9"/>
          </a:solidFill>
          <a:ln>
            <a:noFill/>
          </a:ln>
        </p:spPr>
        <p:txBody>
          <a:bodyPr anchorCtr="0" anchor="t" bIns="91425" lIns="91425" rIns="91425" tIns="91425">
            <a:noAutofit/>
          </a:bodyPr>
          <a:lstStyle/>
          <a:p>
            <a:pPr algn="ctr">
              <a:spcBef>
                <a:spcPts val="0"/>
              </a:spcBef>
              <a:buNone/>
            </a:pPr>
            <a:r>
              <a:rPr lang="en"/>
              <a:t>All requirements satisfied</a:t>
            </a:r>
          </a:p>
        </p:txBody>
      </p:sp>
      <p:grpSp>
        <p:nvGrpSpPr>
          <p:cNvPr id="242" name="Shape 242"/>
          <p:cNvGrpSpPr/>
          <p:nvPr/>
        </p:nvGrpSpPr>
        <p:grpSpPr>
          <a:xfrm>
            <a:off x="6124962" y="791675"/>
            <a:ext cx="2843337" cy="737475"/>
            <a:chOff x="6124962" y="791675"/>
            <a:chExt cx="2843337" cy="737475"/>
          </a:xfrm>
        </p:grpSpPr>
        <p:cxnSp>
          <p:nvCxnSpPr>
            <p:cNvPr id="243" name="Shape 243"/>
            <p:cNvCxnSpPr>
              <a:stCxn id="232" idx="3"/>
              <a:endCxn id="244" idx="1"/>
            </p:cNvCxnSpPr>
            <p:nvPr/>
          </p:nvCxnSpPr>
          <p:spPr>
            <a:xfrm>
              <a:off x="6124962" y="1160412"/>
              <a:ext cx="1264200" cy="600"/>
            </a:xfrm>
            <a:prstGeom prst="bentConnector3">
              <a:avLst>
                <a:gd fmla="val 50000" name="adj1"/>
              </a:avLst>
            </a:prstGeom>
            <a:noFill/>
            <a:ln cap="flat" cmpd="sng" w="19050">
              <a:solidFill>
                <a:schemeClr val="dk2"/>
              </a:solidFill>
              <a:prstDash val="solid"/>
              <a:round/>
              <a:headEnd len="lg" w="lg" type="none"/>
              <a:tailEnd len="lg" w="lg" type="triangle"/>
            </a:ln>
          </p:spPr>
        </p:cxnSp>
        <p:sp>
          <p:nvSpPr>
            <p:cNvPr id="244" name="Shape 244"/>
            <p:cNvSpPr/>
            <p:nvPr/>
          </p:nvSpPr>
          <p:spPr>
            <a:xfrm>
              <a:off x="7389175" y="791675"/>
              <a:ext cx="1579125" cy="737475"/>
            </a:xfrm>
            <a:prstGeom prst="flowChartProcess">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Final </a:t>
              </a:r>
            </a:p>
            <a:p>
              <a:pPr lvl="0" rtl="0" algn="ctr">
                <a:spcBef>
                  <a:spcPts val="0"/>
                </a:spcBef>
                <a:buNone/>
              </a:pPr>
              <a:r>
                <a:rPr lang="en"/>
                <a:t>product check</a:t>
              </a:r>
            </a:p>
          </p:txBody>
        </p:sp>
      </p:grpSp>
      <p:grpSp>
        <p:nvGrpSpPr>
          <p:cNvPr id="245" name="Shape 245"/>
          <p:cNvGrpSpPr/>
          <p:nvPr/>
        </p:nvGrpSpPr>
        <p:grpSpPr>
          <a:xfrm>
            <a:off x="3844450" y="791675"/>
            <a:ext cx="2280512" cy="737475"/>
            <a:chOff x="3844450" y="791675"/>
            <a:chExt cx="2280512" cy="737475"/>
          </a:xfrm>
        </p:grpSpPr>
        <p:cxnSp>
          <p:nvCxnSpPr>
            <p:cNvPr id="246" name="Shape 246"/>
            <p:cNvCxnSpPr>
              <a:stCxn id="227" idx="3"/>
              <a:endCxn id="232" idx="1"/>
            </p:cNvCxnSpPr>
            <p:nvPr/>
          </p:nvCxnSpPr>
          <p:spPr>
            <a:xfrm>
              <a:off x="3844450" y="1160412"/>
              <a:ext cx="701400" cy="600"/>
            </a:xfrm>
            <a:prstGeom prst="bentConnector3">
              <a:avLst>
                <a:gd fmla="val 49999" name="adj1"/>
              </a:avLst>
            </a:prstGeom>
            <a:noFill/>
            <a:ln cap="flat" cmpd="sng" w="19050">
              <a:solidFill>
                <a:schemeClr val="dk2"/>
              </a:solidFill>
              <a:prstDash val="solid"/>
              <a:round/>
              <a:headEnd len="lg" w="lg" type="none"/>
              <a:tailEnd len="lg" w="lg" type="triangle"/>
            </a:ln>
          </p:spPr>
        </p:cxnSp>
        <p:sp>
          <p:nvSpPr>
            <p:cNvPr id="232" name="Shape 232"/>
            <p:cNvSpPr/>
            <p:nvPr/>
          </p:nvSpPr>
          <p:spPr>
            <a:xfrm>
              <a:off x="4545837" y="791675"/>
              <a:ext cx="1579125" cy="737475"/>
            </a:xfrm>
            <a:prstGeom prst="flowChartProcess">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Select</a:t>
              </a:r>
            </a:p>
            <a:p>
              <a:pPr lvl="0" rtl="0" algn="ctr">
                <a:spcBef>
                  <a:spcPts val="0"/>
                </a:spcBef>
                <a:buNone/>
              </a:pPr>
              <a:r>
                <a:rPr lang="en"/>
                <a:t>user stories</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400"/>
                                        <p:tgtEl>
                                          <p:spTgt spid="226"/>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par>
                          <p:cTn fill="hold">
                            <p:stCondLst>
                              <p:cond delay="34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par>
                          <p:cTn fill="hold">
                            <p:stCondLst>
                              <p:cond delay="54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par>
                          <p:cTn fill="hold">
                            <p:stCondLst>
                              <p:cond delay="64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par>
                          <p:cTn fill="hold">
                            <p:stCondLst>
                              <p:cond delay="74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84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300"/>
                                        <p:tgtEl>
                                          <p:spTgt spid="241"/>
                                        </p:tgtEl>
                                      </p:cBhvr>
                                    </p:animEffect>
                                  </p:childTnLst>
                                </p:cTn>
                              </p:par>
                            </p:childTnLst>
                          </p:cTn>
                        </p:par>
                        <p:par>
                          <p:cTn fill="hold">
                            <p:stCondLst>
                              <p:cond delay="97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grpSp>
        <p:nvGrpSpPr>
          <p:cNvPr id="251" name="Shape 251"/>
          <p:cNvGrpSpPr/>
          <p:nvPr/>
        </p:nvGrpSpPr>
        <p:grpSpPr>
          <a:xfrm>
            <a:off x="541050" y="1568396"/>
            <a:ext cx="8061899" cy="2006707"/>
            <a:chOff x="457200" y="360575"/>
            <a:chExt cx="8061899" cy="2006707"/>
          </a:xfrm>
        </p:grpSpPr>
        <p:sp>
          <p:nvSpPr>
            <p:cNvPr id="252" name="Shape 252"/>
            <p:cNvSpPr/>
            <p:nvPr/>
          </p:nvSpPr>
          <p:spPr>
            <a:xfrm>
              <a:off x="3259652" y="360582"/>
              <a:ext cx="2457000" cy="2006700"/>
            </a:xfrm>
            <a:prstGeom prst="donut">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3" name="Shape 253"/>
            <p:cNvSpPr/>
            <p:nvPr/>
          </p:nvSpPr>
          <p:spPr>
            <a:xfrm>
              <a:off x="457200" y="360582"/>
              <a:ext cx="2457000" cy="2006700"/>
            </a:xfrm>
            <a:prstGeom prst="donut">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4" name="Shape 254"/>
            <p:cNvSpPr/>
            <p:nvPr/>
          </p:nvSpPr>
          <p:spPr>
            <a:xfrm>
              <a:off x="6062099" y="360575"/>
              <a:ext cx="2457000" cy="2006700"/>
            </a:xfrm>
            <a:prstGeom prst="donut">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255" name="Shape 255"/>
            <p:cNvGrpSpPr/>
            <p:nvPr/>
          </p:nvGrpSpPr>
          <p:grpSpPr>
            <a:xfrm>
              <a:off x="1888256" y="1129767"/>
              <a:ext cx="2430899" cy="468000"/>
              <a:chOff x="1888256" y="1129767"/>
              <a:chExt cx="2430899" cy="468000"/>
            </a:xfrm>
          </p:grpSpPr>
          <p:sp>
            <p:nvSpPr>
              <p:cNvPr id="256" name="Shape 256"/>
              <p:cNvSpPr/>
              <p:nvPr/>
            </p:nvSpPr>
            <p:spPr>
              <a:xfrm>
                <a:off x="1888256" y="1129767"/>
                <a:ext cx="2430899" cy="46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7" name="Shape 257"/>
              <p:cNvSpPr txBox="1"/>
              <p:nvPr/>
            </p:nvSpPr>
            <p:spPr>
              <a:xfrm>
                <a:off x="2679500" y="1192425"/>
                <a:ext cx="848399" cy="342600"/>
              </a:xfrm>
              <a:prstGeom prst="rect">
                <a:avLst/>
              </a:prstGeom>
              <a:noFill/>
              <a:ln>
                <a:noFill/>
              </a:ln>
            </p:spPr>
            <p:txBody>
              <a:bodyPr anchorCtr="0" anchor="t" bIns="91425" lIns="91425" rIns="91425" tIns="91425">
                <a:noAutofit/>
              </a:bodyPr>
              <a:lstStyle/>
              <a:p>
                <a:pPr>
                  <a:spcBef>
                    <a:spcPts val="0"/>
                  </a:spcBef>
                  <a:buNone/>
                </a:pPr>
                <a:r>
                  <a:rPr lang="en"/>
                  <a:t>Testing</a:t>
                </a:r>
              </a:p>
            </p:txBody>
          </p:sp>
        </p:grpSp>
        <p:grpSp>
          <p:nvGrpSpPr>
            <p:cNvPr id="258" name="Shape 258"/>
            <p:cNvGrpSpPr/>
            <p:nvPr/>
          </p:nvGrpSpPr>
          <p:grpSpPr>
            <a:xfrm>
              <a:off x="4701627" y="1129735"/>
              <a:ext cx="2430899" cy="468000"/>
              <a:chOff x="4701627" y="1129735"/>
              <a:chExt cx="2430899" cy="468000"/>
            </a:xfrm>
          </p:grpSpPr>
          <p:sp>
            <p:nvSpPr>
              <p:cNvPr id="259" name="Shape 259"/>
              <p:cNvSpPr/>
              <p:nvPr/>
            </p:nvSpPr>
            <p:spPr>
              <a:xfrm>
                <a:off x="4701627" y="1129735"/>
                <a:ext cx="2430899" cy="46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0" name="Shape 260"/>
              <p:cNvSpPr txBox="1"/>
              <p:nvPr/>
            </p:nvSpPr>
            <p:spPr>
              <a:xfrm>
                <a:off x="5502050" y="1192425"/>
                <a:ext cx="848399" cy="342600"/>
              </a:xfrm>
              <a:prstGeom prst="rect">
                <a:avLst/>
              </a:prstGeom>
              <a:noFill/>
              <a:ln>
                <a:noFill/>
              </a:ln>
            </p:spPr>
            <p:txBody>
              <a:bodyPr anchorCtr="0" anchor="t" bIns="91425" lIns="91425" rIns="91425" tIns="91425">
                <a:noAutofit/>
              </a:bodyPr>
              <a:lstStyle/>
              <a:p>
                <a:pPr lvl="0" rtl="0">
                  <a:spcBef>
                    <a:spcPts val="0"/>
                  </a:spcBef>
                  <a:buNone/>
                </a:pPr>
                <a:r>
                  <a:rPr lang="en"/>
                  <a:t>Testing</a:t>
                </a:r>
              </a:p>
            </p:txBody>
          </p:sp>
        </p:grp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64" name="Shape 264"/>
        <p:cNvGrpSpPr/>
        <p:nvPr/>
      </p:nvGrpSpPr>
      <p:grpSpPr>
        <a:xfrm>
          <a:off x="0" y="0"/>
          <a:ext cx="0" cy="0"/>
          <a:chOff x="0" y="0"/>
          <a:chExt cx="0" cy="0"/>
        </a:xfrm>
      </p:grpSpPr>
      <p:sp>
        <p:nvSpPr>
          <p:cNvPr id="265" name="Shape 265"/>
          <p:cNvSpPr/>
          <p:nvPr/>
        </p:nvSpPr>
        <p:spPr>
          <a:xfrm>
            <a:off x="606450" y="259900"/>
            <a:ext cx="7923299" cy="3323700"/>
          </a:xfrm>
          <a:prstGeom prst="rect">
            <a:avLst/>
          </a:prstGeom>
          <a:solidFill>
            <a:srgbClr val="66666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66" name="Shape 266"/>
          <p:cNvPicPr preferRelativeResize="0"/>
          <p:nvPr/>
        </p:nvPicPr>
        <p:blipFill>
          <a:blip r:embed="rId3">
            <a:alphaModFix/>
          </a:blip>
          <a:stretch>
            <a:fillRect/>
          </a:stretch>
        </p:blipFill>
        <p:spPr>
          <a:xfrm>
            <a:off x="647375" y="292950"/>
            <a:ext cx="7849250" cy="3253374"/>
          </a:xfrm>
          <a:prstGeom prst="rect">
            <a:avLst/>
          </a:prstGeom>
          <a:noFill/>
          <a:ln>
            <a:noFill/>
          </a:ln>
        </p:spPr>
      </p:pic>
      <p:sp>
        <p:nvSpPr>
          <p:cNvPr id="267" name="Shape 267"/>
          <p:cNvSpPr txBox="1"/>
          <p:nvPr/>
        </p:nvSpPr>
        <p:spPr>
          <a:xfrm>
            <a:off x="1180200" y="3774550"/>
            <a:ext cx="6783599" cy="1277399"/>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dk1"/>
                </a:solidFill>
              </a:rPr>
              <a:t>For education made easy peasy, meet your new best friends TEasy and LEasy</a:t>
            </a:r>
          </a:p>
        </p:txBody>
      </p:sp>
      <p:pic>
        <p:nvPicPr>
          <p:cNvPr id="268" name="Shape 268"/>
          <p:cNvPicPr preferRelativeResize="0"/>
          <p:nvPr/>
        </p:nvPicPr>
        <p:blipFill>
          <a:blip r:embed="rId4">
            <a:alphaModFix/>
          </a:blip>
          <a:stretch>
            <a:fillRect/>
          </a:stretch>
        </p:blipFill>
        <p:spPr>
          <a:xfrm>
            <a:off x="7866731" y="3839460"/>
            <a:ext cx="1277275" cy="1304160"/>
          </a:xfrm>
          <a:prstGeom prst="rect">
            <a:avLst/>
          </a:prstGeom>
          <a:noFill/>
          <a:ln>
            <a:noFill/>
          </a:ln>
        </p:spPr>
      </p:pic>
      <p:pic>
        <p:nvPicPr>
          <p:cNvPr id="269" name="Shape 269"/>
          <p:cNvPicPr preferRelativeResize="0"/>
          <p:nvPr/>
        </p:nvPicPr>
        <p:blipFill>
          <a:blip r:embed="rId5">
            <a:alphaModFix/>
          </a:blip>
          <a:stretch>
            <a:fillRect/>
          </a:stretch>
        </p:blipFill>
        <p:spPr>
          <a:xfrm>
            <a:off x="0" y="3866350"/>
            <a:ext cx="1277275" cy="12772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p:nvPr/>
        </p:nvSpPr>
        <p:spPr>
          <a:xfrm>
            <a:off x="110250" y="47250"/>
            <a:ext cx="8931299" cy="5048400"/>
          </a:xfrm>
          <a:prstGeom prst="rect">
            <a:avLst/>
          </a:prstGeom>
          <a:solidFill>
            <a:srgbClr val="66666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 name="Shape 4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42" name="Shape 42"/>
          <p:cNvPicPr preferRelativeResize="0"/>
          <p:nvPr/>
        </p:nvPicPr>
        <p:blipFill>
          <a:blip r:embed="rId3">
            <a:alphaModFix/>
          </a:blip>
          <a:stretch>
            <a:fillRect/>
          </a:stretch>
        </p:blipFill>
        <p:spPr>
          <a:xfrm>
            <a:off x="141774" y="79749"/>
            <a:ext cx="8860450" cy="4983999"/>
          </a:xfrm>
          <a:prstGeom prst="rect">
            <a:avLst/>
          </a:prstGeom>
          <a:noFill/>
          <a:ln>
            <a:noFill/>
          </a:ln>
        </p:spPr>
      </p:pic>
      <p:pic>
        <p:nvPicPr>
          <p:cNvPr id="43" name="Shape 43"/>
          <p:cNvPicPr preferRelativeResize="0"/>
          <p:nvPr/>
        </p:nvPicPr>
        <p:blipFill>
          <a:blip r:embed="rId4">
            <a:alphaModFix/>
          </a:blip>
          <a:stretch>
            <a:fillRect/>
          </a:stretch>
        </p:blipFill>
        <p:spPr>
          <a:xfrm>
            <a:off x="141775" y="85075"/>
            <a:ext cx="8860450" cy="4978675"/>
          </a:xfrm>
          <a:prstGeom prst="rect">
            <a:avLst/>
          </a:prstGeom>
          <a:noFill/>
          <a:ln>
            <a:noFill/>
          </a:ln>
        </p:spPr>
      </p:pic>
      <p:sp>
        <p:nvSpPr>
          <p:cNvPr id="44" name="Shape 44"/>
          <p:cNvSpPr/>
          <p:nvPr/>
        </p:nvSpPr>
        <p:spPr>
          <a:xfrm>
            <a:off x="7724825" y="79750"/>
            <a:ext cx="1277399" cy="535799"/>
          </a:xfrm>
          <a:prstGeom prst="rect">
            <a:avLst/>
          </a:prstGeom>
          <a:solidFill>
            <a:srgbClr val="66666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5" name="Shape 45"/>
          <p:cNvPicPr preferRelativeResize="0"/>
          <p:nvPr/>
        </p:nvPicPr>
        <p:blipFill>
          <a:blip r:embed="rId5">
            <a:alphaModFix/>
          </a:blip>
          <a:stretch>
            <a:fillRect/>
          </a:stretch>
        </p:blipFill>
        <p:spPr>
          <a:xfrm>
            <a:off x="7731422" y="85077"/>
            <a:ext cx="1265337" cy="52445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p:nvPr/>
        </p:nvSpPr>
        <p:spPr>
          <a:xfrm>
            <a:off x="1757537" y="670650"/>
            <a:ext cx="3802200" cy="3802200"/>
          </a:xfrm>
          <a:prstGeom prst="ellipse">
            <a:avLst/>
          </a:prstGeom>
          <a:solidFill>
            <a:srgbClr val="45818E"/>
          </a:solid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algn="ctr">
              <a:spcBef>
                <a:spcPts val="0"/>
              </a:spcBef>
              <a:buNone/>
            </a:pPr>
            <a:r>
              <a:rPr b="1" lang="en" sz="1800"/>
              <a:t>s o f i a</a:t>
            </a:r>
          </a:p>
        </p:txBody>
      </p:sp>
      <p:sp>
        <p:nvSpPr>
          <p:cNvPr id="51" name="Shape 51"/>
          <p:cNvSpPr/>
          <p:nvPr/>
        </p:nvSpPr>
        <p:spPr>
          <a:xfrm>
            <a:off x="3309062" y="1336350"/>
            <a:ext cx="3136500" cy="3136500"/>
          </a:xfrm>
          <a:prstGeom prst="ellipse">
            <a:avLst/>
          </a:prstGeom>
          <a:solidFill>
            <a:srgbClr val="76A5AF"/>
          </a:solid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t>Education</a:t>
            </a:r>
          </a:p>
        </p:txBody>
      </p:sp>
      <p:sp>
        <p:nvSpPr>
          <p:cNvPr id="52" name="Shape 52"/>
          <p:cNvSpPr/>
          <p:nvPr/>
        </p:nvSpPr>
        <p:spPr>
          <a:xfrm>
            <a:off x="4876637" y="1963050"/>
            <a:ext cx="2509800" cy="2509800"/>
          </a:xfrm>
          <a:prstGeom prst="ellipse">
            <a:avLst/>
          </a:prstGeom>
          <a:solidFill>
            <a:srgbClr val="A2C4C9"/>
          </a:solid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t>Technology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gtEl>
                                        <p:attrNameLst>
                                          <p:attrName>style.visibility</p:attrName>
                                        </p:attrNameLst>
                                      </p:cBhvr>
                                      <p:to>
                                        <p:strVal val="visible"/>
                                      </p:to>
                                    </p:set>
                                    <p:animEffect filter="fade" transition="in">
                                      <p:cBhvr>
                                        <p:cTn dur="2200"/>
                                        <p:tgtEl>
                                          <p:spTgt spid="50"/>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2200"/>
                                        <p:tgtEl>
                                          <p:spTgt spid="51"/>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2200"/>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nvSpPr>
        <p:spPr>
          <a:xfrm>
            <a:off x="264600" y="304650"/>
            <a:ext cx="4307399" cy="2267099"/>
          </a:xfrm>
          <a:prstGeom prst="rect">
            <a:avLst/>
          </a:prstGeom>
          <a:solidFill>
            <a:srgbClr val="D9EAD3"/>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2400" u="sng"/>
              <a:t>Strengths</a:t>
            </a:r>
          </a:p>
          <a:p>
            <a:pPr rtl="0" algn="ctr">
              <a:spcBef>
                <a:spcPts val="0"/>
              </a:spcBef>
              <a:buNone/>
            </a:pPr>
            <a:r>
              <a:t/>
            </a:r>
            <a:endParaRPr b="1" u="sng"/>
          </a:p>
          <a:p>
            <a:pPr rtl="0" algn="ctr">
              <a:spcBef>
                <a:spcPts val="0"/>
              </a:spcBef>
              <a:buNone/>
            </a:pPr>
            <a:r>
              <a:rPr lang="en"/>
              <a:t>Talented employees</a:t>
            </a:r>
          </a:p>
          <a:p>
            <a:pPr rtl="0" algn="ctr">
              <a:spcBef>
                <a:spcPts val="0"/>
              </a:spcBef>
              <a:buNone/>
            </a:pPr>
            <a:r>
              <a:rPr lang="en"/>
              <a:t>Good atmosphere</a:t>
            </a:r>
          </a:p>
          <a:p>
            <a:pPr rtl="0" algn="ctr">
              <a:spcBef>
                <a:spcPts val="0"/>
              </a:spcBef>
              <a:buNone/>
            </a:pPr>
            <a:r>
              <a:rPr lang="en"/>
              <a:t>Good communication</a:t>
            </a:r>
          </a:p>
          <a:p>
            <a:pPr rtl="0" algn="ctr">
              <a:spcBef>
                <a:spcPts val="0"/>
              </a:spcBef>
              <a:buNone/>
            </a:pPr>
            <a:r>
              <a:rPr lang="en"/>
              <a:t>Customer orientated Agile design philosophy</a:t>
            </a:r>
          </a:p>
          <a:p>
            <a:pPr algn="ctr">
              <a:spcBef>
                <a:spcPts val="0"/>
              </a:spcBef>
              <a:buNone/>
            </a:pPr>
            <a:r>
              <a:rPr lang="en"/>
              <a:t>Experienced tutors within team</a:t>
            </a:r>
          </a:p>
        </p:txBody>
      </p:sp>
      <p:sp>
        <p:nvSpPr>
          <p:cNvPr id="58" name="Shape 58"/>
          <p:cNvSpPr txBox="1"/>
          <p:nvPr/>
        </p:nvSpPr>
        <p:spPr>
          <a:xfrm>
            <a:off x="4572000" y="304650"/>
            <a:ext cx="4307399" cy="2267099"/>
          </a:xfrm>
          <a:prstGeom prst="rect">
            <a:avLst/>
          </a:prstGeom>
          <a:solidFill>
            <a:srgbClr val="F4CCCC"/>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rtl="0" algn="ctr">
              <a:spcBef>
                <a:spcPts val="0"/>
              </a:spcBef>
              <a:buNone/>
            </a:pPr>
            <a:r>
              <a:rPr b="1" lang="en" sz="2400" u="sng"/>
              <a:t>Weaknesses</a:t>
            </a:r>
          </a:p>
          <a:p>
            <a:pPr rtl="0" algn="ctr">
              <a:spcBef>
                <a:spcPts val="0"/>
              </a:spcBef>
              <a:buNone/>
            </a:pPr>
            <a:r>
              <a:t/>
            </a:r>
            <a:endParaRPr b="1" u="sng"/>
          </a:p>
          <a:p>
            <a:pPr rtl="0" algn="ctr">
              <a:spcBef>
                <a:spcPts val="0"/>
              </a:spcBef>
              <a:buNone/>
            </a:pPr>
            <a:r>
              <a:rPr lang="en" sz="2400"/>
              <a:t>Inexperienced</a:t>
            </a:r>
          </a:p>
          <a:p>
            <a:pPr rtl="0" algn="ctr">
              <a:spcBef>
                <a:spcPts val="0"/>
              </a:spcBef>
              <a:buNone/>
            </a:pPr>
            <a:r>
              <a:rPr lang="en" sz="2400"/>
              <a:t>Start up company</a:t>
            </a:r>
          </a:p>
          <a:p>
            <a:pPr lvl="0" rtl="0" algn="ctr">
              <a:spcBef>
                <a:spcPts val="0"/>
              </a:spcBef>
              <a:buNone/>
            </a:pPr>
            <a:r>
              <a:rPr lang="en" sz="2400"/>
              <a:t>Low funds</a:t>
            </a:r>
          </a:p>
        </p:txBody>
      </p:sp>
      <p:sp>
        <p:nvSpPr>
          <p:cNvPr id="59" name="Shape 59"/>
          <p:cNvSpPr txBox="1"/>
          <p:nvPr/>
        </p:nvSpPr>
        <p:spPr>
          <a:xfrm>
            <a:off x="264600" y="2571750"/>
            <a:ext cx="4307399" cy="2267099"/>
          </a:xfrm>
          <a:prstGeom prst="rect">
            <a:avLst/>
          </a:prstGeom>
          <a:solidFill>
            <a:srgbClr val="D9EAD3"/>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rtl="0" algn="ctr">
              <a:spcBef>
                <a:spcPts val="0"/>
              </a:spcBef>
              <a:buNone/>
            </a:pPr>
            <a:r>
              <a:rPr b="1" lang="en" sz="2400" u="sng"/>
              <a:t>Opportunities</a:t>
            </a:r>
          </a:p>
          <a:p>
            <a:pPr rtl="0" algn="ctr">
              <a:spcBef>
                <a:spcPts val="0"/>
              </a:spcBef>
              <a:buNone/>
            </a:pPr>
            <a:r>
              <a:t/>
            </a:r>
            <a:endParaRPr/>
          </a:p>
          <a:p>
            <a:pPr rtl="0" algn="ctr">
              <a:spcBef>
                <a:spcPts val="0"/>
              </a:spcBef>
              <a:buNone/>
            </a:pPr>
            <a:r>
              <a:rPr lang="en" sz="1800"/>
              <a:t>Gap in the market</a:t>
            </a:r>
          </a:p>
          <a:p>
            <a:pPr rtl="0" algn="ctr">
              <a:spcBef>
                <a:spcPts val="0"/>
              </a:spcBef>
              <a:buNone/>
            </a:pPr>
            <a:r>
              <a:rPr lang="en" sz="1800"/>
              <a:t>Large market</a:t>
            </a:r>
          </a:p>
          <a:p>
            <a:pPr lvl="0" rtl="0" algn="ctr">
              <a:spcBef>
                <a:spcPts val="0"/>
              </a:spcBef>
              <a:buNone/>
            </a:pPr>
            <a:r>
              <a:rPr lang="en" sz="1800"/>
              <a:t>Interested students</a:t>
            </a:r>
          </a:p>
        </p:txBody>
      </p:sp>
      <p:sp>
        <p:nvSpPr>
          <p:cNvPr id="60" name="Shape 60"/>
          <p:cNvSpPr txBox="1"/>
          <p:nvPr/>
        </p:nvSpPr>
        <p:spPr>
          <a:xfrm>
            <a:off x="4572000" y="2571750"/>
            <a:ext cx="4307399" cy="2267099"/>
          </a:xfrm>
          <a:prstGeom prst="rect">
            <a:avLst/>
          </a:prstGeom>
          <a:solidFill>
            <a:srgbClr val="F4CCCC"/>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rtl="0" algn="ctr">
              <a:spcBef>
                <a:spcPts val="0"/>
              </a:spcBef>
              <a:buNone/>
            </a:pPr>
            <a:r>
              <a:rPr b="1" lang="en" sz="2400" u="sng"/>
              <a:t>Threats</a:t>
            </a:r>
          </a:p>
          <a:p>
            <a:pPr rtl="0" algn="ctr">
              <a:spcBef>
                <a:spcPts val="0"/>
              </a:spcBef>
              <a:buNone/>
            </a:pPr>
            <a:r>
              <a:t/>
            </a:r>
            <a:endParaRPr b="1" u="sng"/>
          </a:p>
          <a:p>
            <a:pPr rtl="0" algn="ctr">
              <a:spcBef>
                <a:spcPts val="0"/>
              </a:spcBef>
              <a:buNone/>
            </a:pPr>
            <a:r>
              <a:rPr lang="en" sz="1800"/>
              <a:t>Low current market share</a:t>
            </a:r>
          </a:p>
          <a:p>
            <a:pPr lvl="0" rtl="0" algn="ctr">
              <a:spcBef>
                <a:spcPts val="0"/>
              </a:spcBef>
              <a:buNone/>
            </a:pPr>
            <a:r>
              <a:rPr lang="en" sz="1800"/>
              <a:t>Competitors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p:nvPr/>
        </p:nvSpPr>
        <p:spPr>
          <a:xfrm>
            <a:off x="2277893" y="250212"/>
            <a:ext cx="4590900" cy="4590900"/>
          </a:xfrm>
          <a:prstGeom prst="ellipse">
            <a:avLst/>
          </a:prstGeom>
          <a:solidFill>
            <a:srgbClr val="76A5AF"/>
          </a:solid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t>Education</a:t>
            </a:r>
          </a:p>
        </p:txBody>
      </p:sp>
      <p:sp>
        <p:nvSpPr>
          <p:cNvPr id="66" name="Shape 66"/>
          <p:cNvSpPr/>
          <p:nvPr/>
        </p:nvSpPr>
        <p:spPr>
          <a:xfrm>
            <a:off x="2270843" y="248287"/>
            <a:ext cx="4590900" cy="4590900"/>
          </a:xfrm>
          <a:prstGeom prst="ellipse">
            <a:avLst/>
          </a:prstGeom>
          <a:solidFill>
            <a:srgbClr val="76A5AF"/>
          </a:solid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t/>
            </a:r>
            <a:endParaRPr b="1" sz="1800"/>
          </a:p>
        </p:txBody>
      </p:sp>
      <p:sp>
        <p:nvSpPr>
          <p:cNvPr id="67" name="Shape 67"/>
          <p:cNvSpPr/>
          <p:nvPr/>
        </p:nvSpPr>
        <p:spPr>
          <a:xfrm>
            <a:off x="2555087" y="524412"/>
            <a:ext cx="4022400" cy="4042499"/>
          </a:xfrm>
          <a:prstGeom prst="chord">
            <a:avLst>
              <a:gd fmla="val 5410390" name="adj1"/>
              <a:gd fmla="val 16200000" name="adj2"/>
            </a:avLst>
          </a:prstGeom>
          <a:solidFill>
            <a:srgbClr val="CC0000"/>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1800"/>
              <a:t>Teaching</a:t>
            </a:r>
          </a:p>
        </p:txBody>
      </p:sp>
      <p:sp>
        <p:nvSpPr>
          <p:cNvPr id="68" name="Shape 68"/>
          <p:cNvSpPr/>
          <p:nvPr/>
        </p:nvSpPr>
        <p:spPr>
          <a:xfrm>
            <a:off x="2618912" y="524412"/>
            <a:ext cx="4022400" cy="4042499"/>
          </a:xfrm>
          <a:prstGeom prst="chord">
            <a:avLst>
              <a:gd fmla="val 16211565" name="adj1"/>
              <a:gd fmla="val 5399855" name="adj2"/>
            </a:avLst>
          </a:prstGeom>
          <a:solidFill>
            <a:srgbClr val="9FC5E8"/>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lgn="r">
              <a:spcBef>
                <a:spcPts val="0"/>
              </a:spcBef>
              <a:buNone/>
            </a:pPr>
            <a:r>
              <a:rPr b="1" lang="en" sz="1800"/>
              <a:t>Learning</a:t>
            </a:r>
          </a:p>
        </p:txBody>
      </p:sp>
      <p:pic>
        <p:nvPicPr>
          <p:cNvPr id="69" name="Shape 69"/>
          <p:cNvPicPr preferRelativeResize="0"/>
          <p:nvPr/>
        </p:nvPicPr>
        <p:blipFill>
          <a:blip r:embed="rId3">
            <a:alphaModFix/>
          </a:blip>
          <a:stretch>
            <a:fillRect/>
          </a:stretch>
        </p:blipFill>
        <p:spPr>
          <a:xfrm>
            <a:off x="6716325" y="76200"/>
            <a:ext cx="2427674" cy="2478733"/>
          </a:xfrm>
          <a:prstGeom prst="rect">
            <a:avLst/>
          </a:prstGeom>
          <a:noFill/>
          <a:ln>
            <a:noFill/>
          </a:ln>
        </p:spPr>
      </p:pic>
      <p:pic>
        <p:nvPicPr>
          <p:cNvPr id="70" name="Shape 70"/>
          <p:cNvPicPr preferRelativeResize="0"/>
          <p:nvPr/>
        </p:nvPicPr>
        <p:blipFill>
          <a:blip r:embed="rId4">
            <a:alphaModFix/>
          </a:blip>
          <a:stretch>
            <a:fillRect/>
          </a:stretch>
        </p:blipFill>
        <p:spPr>
          <a:xfrm>
            <a:off x="25" y="2646325"/>
            <a:ext cx="2497174" cy="24971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3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3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3323412" y="1323162"/>
            <a:ext cx="2497174" cy="2497174"/>
          </a:xfrm>
          <a:prstGeom prst="rect">
            <a:avLst/>
          </a:prstGeom>
          <a:noFill/>
          <a:ln>
            <a:noFill/>
          </a:ln>
        </p:spPr>
      </p:pic>
      <p:pic>
        <p:nvPicPr>
          <p:cNvPr id="76" name="Shape 76"/>
          <p:cNvPicPr preferRelativeResize="0"/>
          <p:nvPr/>
        </p:nvPicPr>
        <p:blipFill>
          <a:blip r:embed="rId4">
            <a:alphaModFix/>
          </a:blip>
          <a:stretch>
            <a:fillRect/>
          </a:stretch>
        </p:blipFill>
        <p:spPr>
          <a:xfrm>
            <a:off x="3358162" y="1256183"/>
            <a:ext cx="2427674" cy="2478733"/>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5"/>
                                        </p:tgtEl>
                                      </p:cBhvr>
                                    </p:animEffect>
                                    <p:set>
                                      <p:cBhvr>
                                        <p:cTn dur="1" fill="hold">
                                          <p:stCondLst>
                                            <p:cond delay="1000"/>
                                          </p:stCondLst>
                                        </p:cTn>
                                        <p:tgtEl>
                                          <p:spTgt spid="7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9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p:nvPr/>
        </p:nvSpPr>
        <p:spPr>
          <a:xfrm>
            <a:off x="2461775" y="256050"/>
            <a:ext cx="6415200" cy="4631399"/>
          </a:xfrm>
          <a:prstGeom prst="rect">
            <a:avLst/>
          </a:prstGeom>
          <a:solidFill>
            <a:srgbClr val="A4C2F4"/>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2" name="Shape 82"/>
          <p:cNvSpPr/>
          <p:nvPr/>
        </p:nvSpPr>
        <p:spPr>
          <a:xfrm>
            <a:off x="2669475" y="498550"/>
            <a:ext cx="2849999" cy="1963800"/>
          </a:xfrm>
          <a:prstGeom prst="rect">
            <a:avLst/>
          </a:prstGeom>
          <a:solidFill>
            <a:srgbClr val="F3F3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3" name="Shape 83"/>
          <p:cNvSpPr txBox="1"/>
          <p:nvPr/>
        </p:nvSpPr>
        <p:spPr>
          <a:xfrm>
            <a:off x="314275" y="256200"/>
            <a:ext cx="1997100" cy="4631399"/>
          </a:xfrm>
          <a:prstGeom prst="rect">
            <a:avLst/>
          </a:prstGeom>
          <a:solidFill>
            <a:srgbClr val="A4C2F4"/>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Lesson</a:t>
            </a:r>
          </a:p>
        </p:txBody>
      </p:sp>
      <p:sp>
        <p:nvSpPr>
          <p:cNvPr id="84" name="Shape 84"/>
          <p:cNvSpPr txBox="1"/>
          <p:nvPr/>
        </p:nvSpPr>
        <p:spPr>
          <a:xfrm>
            <a:off x="464675" y="665700"/>
            <a:ext cx="1709100" cy="4074599"/>
          </a:xfrm>
          <a:prstGeom prst="rect">
            <a:avLst/>
          </a:prstGeom>
          <a:solidFill>
            <a:srgbClr val="F3F3F3"/>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Pages</a:t>
            </a:r>
          </a:p>
        </p:txBody>
      </p:sp>
      <p:sp>
        <p:nvSpPr>
          <p:cNvPr id="85" name="Shape 85"/>
          <p:cNvSpPr/>
          <p:nvPr/>
        </p:nvSpPr>
        <p:spPr>
          <a:xfrm>
            <a:off x="3119925" y="727150"/>
            <a:ext cx="1956599" cy="15066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Text</a:t>
            </a:r>
          </a:p>
        </p:txBody>
      </p:sp>
      <p:sp>
        <p:nvSpPr>
          <p:cNvPr id="86" name="Shape 86"/>
          <p:cNvSpPr/>
          <p:nvPr/>
        </p:nvSpPr>
        <p:spPr>
          <a:xfrm>
            <a:off x="619625" y="1049400"/>
            <a:ext cx="1396200" cy="3542399"/>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Element</a:t>
            </a:r>
          </a:p>
          <a:p>
            <a:pPr indent="-304800" lvl="0" marL="457200" rtl="0">
              <a:spcBef>
                <a:spcPts val="0"/>
              </a:spcBef>
              <a:buClr>
                <a:srgbClr val="000000"/>
              </a:buClr>
              <a:buSzPct val="100000"/>
              <a:buFont typeface="Arial"/>
              <a:buChar char="●"/>
            </a:pPr>
            <a:r>
              <a:rPr lang="en" sz="1200"/>
              <a:t>Text</a:t>
            </a:r>
          </a:p>
          <a:p>
            <a:pPr indent="-304800" lvl="0" marL="457200" rtl="0">
              <a:spcBef>
                <a:spcPts val="0"/>
              </a:spcBef>
              <a:buClr>
                <a:srgbClr val="000000"/>
              </a:buClr>
              <a:buSzPct val="100000"/>
              <a:buFont typeface="Arial"/>
              <a:buChar char="●"/>
            </a:pPr>
            <a:r>
              <a:rPr lang="en" sz="1200"/>
              <a:t>Video</a:t>
            </a:r>
          </a:p>
          <a:p>
            <a:pPr indent="-304800" lvl="0" marL="457200" rtl="0">
              <a:spcBef>
                <a:spcPts val="0"/>
              </a:spcBef>
              <a:buClr>
                <a:srgbClr val="000000"/>
              </a:buClr>
              <a:buSzPct val="100000"/>
              <a:buFont typeface="Arial"/>
              <a:buChar char="●"/>
            </a:pPr>
            <a:r>
              <a:rPr lang="en" sz="1200"/>
              <a:t>Graphic</a:t>
            </a:r>
          </a:p>
          <a:p>
            <a:pPr indent="-304800" lvl="0" marL="457200" rtl="0">
              <a:spcBef>
                <a:spcPts val="0"/>
              </a:spcBef>
              <a:buClr>
                <a:srgbClr val="000000"/>
              </a:buClr>
              <a:buSzPct val="100000"/>
              <a:buFont typeface="Arial"/>
              <a:buChar char="●"/>
            </a:pPr>
            <a:r>
              <a:rPr lang="en" sz="1200"/>
              <a:t>Image</a:t>
            </a:r>
          </a:p>
          <a:p>
            <a:pPr indent="-304800" lvl="0" marL="457200" rtl="0">
              <a:spcBef>
                <a:spcPts val="0"/>
              </a:spcBef>
              <a:buClr>
                <a:srgbClr val="000000"/>
              </a:buClr>
              <a:buSzPct val="100000"/>
              <a:buFont typeface="Arial"/>
              <a:buChar char="●"/>
            </a:pPr>
            <a:r>
              <a:rPr lang="en" sz="1200"/>
              <a:t>Answer box</a:t>
            </a:r>
          </a:p>
          <a:p>
            <a:pPr indent="-304800" lvl="0" marL="457200" rtl="0">
              <a:spcBef>
                <a:spcPts val="0"/>
              </a:spcBef>
              <a:buClr>
                <a:srgbClr val="000000"/>
              </a:buClr>
              <a:buSzPct val="100000"/>
              <a:buFont typeface="Arial"/>
              <a:buChar char="●"/>
            </a:pPr>
            <a:r>
              <a:rPr lang="en" sz="1200"/>
              <a:t>Audio</a:t>
            </a:r>
          </a:p>
          <a:p>
            <a:pPr indent="-304800" lvl="0" marL="457200" rtl="0">
              <a:spcBef>
                <a:spcPts val="0"/>
              </a:spcBef>
              <a:buClr>
                <a:srgbClr val="000000"/>
              </a:buClr>
              <a:buSzPct val="100000"/>
              <a:buFont typeface="Arial"/>
              <a:buChar char="●"/>
            </a:pPr>
            <a:r>
              <a:rPr lang="en" sz="1200"/>
              <a:t>Multiple choice</a:t>
            </a:r>
          </a:p>
        </p:txBody>
      </p:sp>
      <p:sp>
        <p:nvSpPr>
          <p:cNvPr id="87" name="Shape 87"/>
          <p:cNvSpPr/>
          <p:nvPr/>
        </p:nvSpPr>
        <p:spPr>
          <a:xfrm>
            <a:off x="3119925" y="727150"/>
            <a:ext cx="1956599" cy="15066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grpSp>
        <p:nvGrpSpPr>
          <p:cNvPr id="88" name="Shape 88"/>
          <p:cNvGrpSpPr/>
          <p:nvPr/>
        </p:nvGrpSpPr>
        <p:grpSpPr>
          <a:xfrm>
            <a:off x="3250974" y="836919"/>
            <a:ext cx="1709206" cy="1287059"/>
            <a:chOff x="9499436" y="4776269"/>
            <a:chExt cx="1709206" cy="1287059"/>
          </a:xfrm>
        </p:grpSpPr>
        <p:sp>
          <p:nvSpPr>
            <p:cNvPr id="89" name="Shape 89"/>
            <p:cNvSpPr/>
            <p:nvPr/>
          </p:nvSpPr>
          <p:spPr>
            <a:xfrm>
              <a:off x="9499436" y="4776269"/>
              <a:ext cx="1709204" cy="307719"/>
            </a:xfrm>
            <a:custGeom>
              <a:pathLst>
                <a:path extrusionOk="0" h="6863" w="34138">
                  <a:moveTo>
                    <a:pt x="0" y="3857"/>
                  </a:moveTo>
                  <a:cubicBezTo>
                    <a:pt x="440" y="2097"/>
                    <a:pt x="2897" y="-910"/>
                    <a:pt x="4180" y="373"/>
                  </a:cubicBezTo>
                  <a:cubicBezTo>
                    <a:pt x="5693" y="1887"/>
                    <a:pt x="6328" y="4572"/>
                    <a:pt x="8360" y="5250"/>
                  </a:cubicBezTo>
                  <a:cubicBezTo>
                    <a:pt x="10242" y="5877"/>
                    <a:pt x="12282" y="2059"/>
                    <a:pt x="13934" y="3160"/>
                  </a:cubicBezTo>
                  <a:cubicBezTo>
                    <a:pt x="15443" y="4165"/>
                    <a:pt x="16354" y="7083"/>
                    <a:pt x="18114" y="6643"/>
                  </a:cubicBezTo>
                  <a:cubicBezTo>
                    <a:pt x="20190" y="6123"/>
                    <a:pt x="20217" y="2285"/>
                    <a:pt x="22294" y="1767"/>
                  </a:cubicBezTo>
                  <a:cubicBezTo>
                    <a:pt x="24591" y="1192"/>
                    <a:pt x="27014" y="2410"/>
                    <a:pt x="29261" y="3160"/>
                  </a:cubicBezTo>
                  <a:cubicBezTo>
                    <a:pt x="30545" y="3588"/>
                    <a:pt x="31532" y="1675"/>
                    <a:pt x="32744" y="1070"/>
                  </a:cubicBezTo>
                  <a:cubicBezTo>
                    <a:pt x="33862" y="511"/>
                    <a:pt x="34138" y="3302"/>
                    <a:pt x="34138" y="4553"/>
                  </a:cubicBezTo>
                </a:path>
              </a:pathLst>
            </a:custGeom>
            <a:noFill/>
            <a:ln cap="flat" cmpd="sng" w="19050">
              <a:solidFill>
                <a:srgbClr val="000000"/>
              </a:solidFill>
              <a:prstDash val="solid"/>
              <a:round/>
              <a:headEnd len="lg" w="lg" type="none"/>
              <a:tailEnd len="lg" w="lg" type="none"/>
            </a:ln>
          </p:spPr>
        </p:sp>
        <p:sp>
          <p:nvSpPr>
            <p:cNvPr id="90" name="Shape 90"/>
            <p:cNvSpPr/>
            <p:nvPr/>
          </p:nvSpPr>
          <p:spPr>
            <a:xfrm>
              <a:off x="9638977" y="5240078"/>
              <a:ext cx="1569666" cy="223694"/>
            </a:xfrm>
            <a:custGeom>
              <a:pathLst>
                <a:path extrusionOk="0" h="4989" w="31351">
                  <a:moveTo>
                    <a:pt x="0" y="3963"/>
                  </a:moveTo>
                  <a:cubicBezTo>
                    <a:pt x="1440" y="6123"/>
                    <a:pt x="4448" y="-150"/>
                    <a:pt x="6967" y="479"/>
                  </a:cubicBezTo>
                  <a:cubicBezTo>
                    <a:pt x="9044" y="998"/>
                    <a:pt x="9702" y="4660"/>
                    <a:pt x="11844" y="4660"/>
                  </a:cubicBezTo>
                  <a:cubicBezTo>
                    <a:pt x="13657" y="4660"/>
                    <a:pt x="14044" y="1761"/>
                    <a:pt x="15327" y="479"/>
                  </a:cubicBezTo>
                  <a:cubicBezTo>
                    <a:pt x="16284" y="-478"/>
                    <a:pt x="17683" y="1818"/>
                    <a:pt x="18810" y="2570"/>
                  </a:cubicBezTo>
                  <a:cubicBezTo>
                    <a:pt x="19031" y="2717"/>
                    <a:pt x="26034" y="4989"/>
                    <a:pt x="26474" y="4660"/>
                  </a:cubicBezTo>
                  <a:cubicBezTo>
                    <a:pt x="27402" y="3963"/>
                    <a:pt x="27402" y="1873"/>
                    <a:pt x="28564" y="1873"/>
                  </a:cubicBezTo>
                  <a:cubicBezTo>
                    <a:pt x="29521" y="1873"/>
                    <a:pt x="30673" y="3246"/>
                    <a:pt x="31351" y="2570"/>
                  </a:cubicBezTo>
                </a:path>
              </a:pathLst>
            </a:custGeom>
            <a:noFill/>
            <a:ln cap="flat" cmpd="sng" w="19050">
              <a:solidFill>
                <a:srgbClr val="000000"/>
              </a:solidFill>
              <a:prstDash val="solid"/>
              <a:round/>
              <a:headEnd len="lg" w="lg" type="none"/>
              <a:tailEnd len="lg" w="lg" type="none"/>
            </a:ln>
          </p:spPr>
        </p:sp>
        <p:sp>
          <p:nvSpPr>
            <p:cNvPr id="91" name="Shape 91"/>
            <p:cNvSpPr/>
            <p:nvPr/>
          </p:nvSpPr>
          <p:spPr>
            <a:xfrm>
              <a:off x="9569232" y="5676292"/>
              <a:ext cx="1464975" cy="387037"/>
            </a:xfrm>
            <a:custGeom>
              <a:pathLst>
                <a:path extrusionOk="0" h="8632" w="29260">
                  <a:moveTo>
                    <a:pt x="0" y="3291"/>
                  </a:moveTo>
                  <a:cubicBezTo>
                    <a:pt x="1511" y="2912"/>
                    <a:pt x="3407" y="4028"/>
                    <a:pt x="4180" y="5381"/>
                  </a:cubicBezTo>
                  <a:cubicBezTo>
                    <a:pt x="4756" y="6389"/>
                    <a:pt x="5573" y="9097"/>
                    <a:pt x="6270" y="8168"/>
                  </a:cubicBezTo>
                  <a:cubicBezTo>
                    <a:pt x="8250" y="5527"/>
                    <a:pt x="9962" y="2566"/>
                    <a:pt x="12540" y="504"/>
                  </a:cubicBezTo>
                  <a:cubicBezTo>
                    <a:pt x="14662" y="-1194"/>
                    <a:pt x="17566" y="2631"/>
                    <a:pt x="20203" y="3291"/>
                  </a:cubicBezTo>
                  <a:cubicBezTo>
                    <a:pt x="22771" y="3933"/>
                    <a:pt x="27029" y="2869"/>
                    <a:pt x="27867" y="5381"/>
                  </a:cubicBezTo>
                  <a:cubicBezTo>
                    <a:pt x="28031" y="5873"/>
                    <a:pt x="29028" y="5148"/>
                    <a:pt x="29260" y="4684"/>
                  </a:cubicBezTo>
                </a:path>
              </a:pathLst>
            </a:custGeom>
            <a:noFill/>
            <a:ln cap="flat" cmpd="sng" w="19050">
              <a:solidFill>
                <a:srgbClr val="000000"/>
              </a:solidFill>
              <a:prstDash val="solid"/>
              <a:round/>
              <a:headEnd len="lg" w="lg" type="none"/>
              <a:tailEnd len="lg" w="lg" type="none"/>
            </a:ln>
          </p:spPr>
        </p:sp>
      </p:grpSp>
      <p:sp>
        <p:nvSpPr>
          <p:cNvPr id="92" name="Shape 92"/>
          <p:cNvSpPr/>
          <p:nvPr/>
        </p:nvSpPr>
        <p:spPr>
          <a:xfrm>
            <a:off x="5819275" y="498550"/>
            <a:ext cx="2849999" cy="1963800"/>
          </a:xfrm>
          <a:prstGeom prst="rect">
            <a:avLst/>
          </a:prstGeom>
          <a:solidFill>
            <a:srgbClr val="F3F3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3" name="Shape 93"/>
          <p:cNvSpPr/>
          <p:nvPr/>
        </p:nvSpPr>
        <p:spPr>
          <a:xfrm>
            <a:off x="5819275" y="2681150"/>
            <a:ext cx="2849999" cy="1963800"/>
          </a:xfrm>
          <a:prstGeom prst="rect">
            <a:avLst/>
          </a:prstGeom>
          <a:solidFill>
            <a:srgbClr val="F3F3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4" name="Shape 94"/>
          <p:cNvSpPr/>
          <p:nvPr/>
        </p:nvSpPr>
        <p:spPr>
          <a:xfrm>
            <a:off x="2680575" y="2681150"/>
            <a:ext cx="2849999" cy="1963800"/>
          </a:xfrm>
          <a:prstGeom prst="rect">
            <a:avLst/>
          </a:prstGeom>
          <a:solidFill>
            <a:srgbClr val="F3F3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5" name="Shape 95"/>
          <p:cNvSpPr/>
          <p:nvPr/>
        </p:nvSpPr>
        <p:spPr>
          <a:xfrm>
            <a:off x="6105875" y="727162"/>
            <a:ext cx="2276699" cy="4413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Text</a:t>
            </a:r>
          </a:p>
        </p:txBody>
      </p:sp>
      <p:sp>
        <p:nvSpPr>
          <p:cNvPr id="96" name="Shape 96"/>
          <p:cNvSpPr/>
          <p:nvPr/>
        </p:nvSpPr>
        <p:spPr>
          <a:xfrm>
            <a:off x="6105875" y="1368825"/>
            <a:ext cx="1146299" cy="8649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Video</a:t>
            </a:r>
          </a:p>
        </p:txBody>
      </p:sp>
      <p:sp>
        <p:nvSpPr>
          <p:cNvPr id="97" name="Shape 97"/>
          <p:cNvSpPr/>
          <p:nvPr/>
        </p:nvSpPr>
        <p:spPr>
          <a:xfrm>
            <a:off x="7342574" y="1368825"/>
            <a:ext cx="1040100" cy="8649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Text</a:t>
            </a:r>
          </a:p>
        </p:txBody>
      </p:sp>
      <p:sp>
        <p:nvSpPr>
          <p:cNvPr id="98" name="Shape 98"/>
          <p:cNvSpPr/>
          <p:nvPr/>
        </p:nvSpPr>
        <p:spPr>
          <a:xfrm>
            <a:off x="6105875" y="727162"/>
            <a:ext cx="2276699" cy="4413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99" name="Shape 99"/>
          <p:cNvSpPr/>
          <p:nvPr/>
        </p:nvSpPr>
        <p:spPr>
          <a:xfrm>
            <a:off x="7342574" y="1368825"/>
            <a:ext cx="1040100" cy="8649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00" name="Shape 100"/>
          <p:cNvSpPr/>
          <p:nvPr/>
        </p:nvSpPr>
        <p:spPr>
          <a:xfrm>
            <a:off x="6105875" y="1368825"/>
            <a:ext cx="1146299" cy="8649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grpSp>
        <p:nvGrpSpPr>
          <p:cNvPr id="101" name="Shape 101"/>
          <p:cNvGrpSpPr/>
          <p:nvPr/>
        </p:nvGrpSpPr>
        <p:grpSpPr>
          <a:xfrm>
            <a:off x="7440556" y="1463218"/>
            <a:ext cx="843746" cy="676524"/>
            <a:chOff x="10444511" y="4357466"/>
            <a:chExt cx="863520" cy="697304"/>
          </a:xfrm>
        </p:grpSpPr>
        <p:sp>
          <p:nvSpPr>
            <p:cNvPr id="102" name="Shape 102"/>
            <p:cNvSpPr/>
            <p:nvPr/>
          </p:nvSpPr>
          <p:spPr>
            <a:xfrm>
              <a:off x="10444511" y="4357466"/>
              <a:ext cx="863520" cy="166719"/>
            </a:xfrm>
            <a:custGeom>
              <a:pathLst>
                <a:path extrusionOk="0" h="6863" w="34138">
                  <a:moveTo>
                    <a:pt x="0" y="3857"/>
                  </a:moveTo>
                  <a:cubicBezTo>
                    <a:pt x="440" y="2097"/>
                    <a:pt x="2897" y="-910"/>
                    <a:pt x="4180" y="373"/>
                  </a:cubicBezTo>
                  <a:cubicBezTo>
                    <a:pt x="5693" y="1887"/>
                    <a:pt x="6328" y="4572"/>
                    <a:pt x="8360" y="5250"/>
                  </a:cubicBezTo>
                  <a:cubicBezTo>
                    <a:pt x="10242" y="5877"/>
                    <a:pt x="12282" y="2059"/>
                    <a:pt x="13934" y="3160"/>
                  </a:cubicBezTo>
                  <a:cubicBezTo>
                    <a:pt x="15443" y="4165"/>
                    <a:pt x="16354" y="7083"/>
                    <a:pt x="18114" y="6643"/>
                  </a:cubicBezTo>
                  <a:cubicBezTo>
                    <a:pt x="20190" y="6123"/>
                    <a:pt x="20217" y="2285"/>
                    <a:pt x="22294" y="1767"/>
                  </a:cubicBezTo>
                  <a:cubicBezTo>
                    <a:pt x="24591" y="1192"/>
                    <a:pt x="27014" y="2410"/>
                    <a:pt x="29261" y="3160"/>
                  </a:cubicBezTo>
                  <a:cubicBezTo>
                    <a:pt x="30545" y="3588"/>
                    <a:pt x="31532" y="1675"/>
                    <a:pt x="32744" y="1070"/>
                  </a:cubicBezTo>
                  <a:cubicBezTo>
                    <a:pt x="33862" y="511"/>
                    <a:pt x="34138" y="3302"/>
                    <a:pt x="34138" y="4553"/>
                  </a:cubicBezTo>
                </a:path>
              </a:pathLst>
            </a:custGeom>
            <a:noFill/>
            <a:ln cap="flat" cmpd="sng" w="19050">
              <a:solidFill>
                <a:srgbClr val="000000"/>
              </a:solidFill>
              <a:prstDash val="solid"/>
              <a:round/>
              <a:headEnd len="lg" w="lg" type="none"/>
              <a:tailEnd len="lg" w="lg" type="none"/>
            </a:ln>
          </p:spPr>
        </p:sp>
        <p:sp>
          <p:nvSpPr>
            <p:cNvPr id="103" name="Shape 103"/>
            <p:cNvSpPr/>
            <p:nvPr/>
          </p:nvSpPr>
          <p:spPr>
            <a:xfrm>
              <a:off x="10515005" y="4608746"/>
              <a:ext cx="793023" cy="121195"/>
            </a:xfrm>
            <a:custGeom>
              <a:pathLst>
                <a:path extrusionOk="0" h="4989" w="31351">
                  <a:moveTo>
                    <a:pt x="0" y="3963"/>
                  </a:moveTo>
                  <a:cubicBezTo>
                    <a:pt x="1440" y="6123"/>
                    <a:pt x="4448" y="-150"/>
                    <a:pt x="6967" y="479"/>
                  </a:cubicBezTo>
                  <a:cubicBezTo>
                    <a:pt x="9044" y="998"/>
                    <a:pt x="9702" y="4660"/>
                    <a:pt x="11844" y="4660"/>
                  </a:cubicBezTo>
                  <a:cubicBezTo>
                    <a:pt x="13657" y="4660"/>
                    <a:pt x="14044" y="1761"/>
                    <a:pt x="15327" y="479"/>
                  </a:cubicBezTo>
                  <a:cubicBezTo>
                    <a:pt x="16284" y="-478"/>
                    <a:pt x="17683" y="1818"/>
                    <a:pt x="18810" y="2570"/>
                  </a:cubicBezTo>
                  <a:cubicBezTo>
                    <a:pt x="19031" y="2717"/>
                    <a:pt x="26034" y="4989"/>
                    <a:pt x="26474" y="4660"/>
                  </a:cubicBezTo>
                  <a:cubicBezTo>
                    <a:pt x="27402" y="3963"/>
                    <a:pt x="27402" y="1873"/>
                    <a:pt x="28564" y="1873"/>
                  </a:cubicBezTo>
                  <a:cubicBezTo>
                    <a:pt x="29521" y="1873"/>
                    <a:pt x="30673" y="3246"/>
                    <a:pt x="31351" y="2570"/>
                  </a:cubicBezTo>
                </a:path>
              </a:pathLst>
            </a:custGeom>
            <a:noFill/>
            <a:ln cap="flat" cmpd="sng" w="19050">
              <a:solidFill>
                <a:srgbClr val="000000"/>
              </a:solidFill>
              <a:prstDash val="solid"/>
              <a:round/>
              <a:headEnd len="lg" w="lg" type="none"/>
              <a:tailEnd len="lg" w="lg" type="none"/>
            </a:ln>
          </p:spPr>
        </p:sp>
        <p:sp>
          <p:nvSpPr>
            <p:cNvPr id="104" name="Shape 104"/>
            <p:cNvSpPr/>
            <p:nvPr/>
          </p:nvSpPr>
          <p:spPr>
            <a:xfrm>
              <a:off x="10479771" y="4845077"/>
              <a:ext cx="740131" cy="209692"/>
            </a:xfrm>
            <a:custGeom>
              <a:pathLst>
                <a:path extrusionOk="0" h="8632" w="29260">
                  <a:moveTo>
                    <a:pt x="0" y="3291"/>
                  </a:moveTo>
                  <a:cubicBezTo>
                    <a:pt x="1511" y="2912"/>
                    <a:pt x="3407" y="4028"/>
                    <a:pt x="4180" y="5381"/>
                  </a:cubicBezTo>
                  <a:cubicBezTo>
                    <a:pt x="4756" y="6389"/>
                    <a:pt x="5573" y="9097"/>
                    <a:pt x="6270" y="8168"/>
                  </a:cubicBezTo>
                  <a:cubicBezTo>
                    <a:pt x="8250" y="5527"/>
                    <a:pt x="9962" y="2566"/>
                    <a:pt x="12540" y="504"/>
                  </a:cubicBezTo>
                  <a:cubicBezTo>
                    <a:pt x="14662" y="-1194"/>
                    <a:pt x="17566" y="2631"/>
                    <a:pt x="20203" y="3291"/>
                  </a:cubicBezTo>
                  <a:cubicBezTo>
                    <a:pt x="22771" y="3933"/>
                    <a:pt x="27029" y="2869"/>
                    <a:pt x="27867" y="5381"/>
                  </a:cubicBezTo>
                  <a:cubicBezTo>
                    <a:pt x="28031" y="5873"/>
                    <a:pt x="29028" y="5148"/>
                    <a:pt x="29260" y="4684"/>
                  </a:cubicBezTo>
                </a:path>
              </a:pathLst>
            </a:custGeom>
            <a:noFill/>
            <a:ln cap="flat" cmpd="sng" w="19050">
              <a:solidFill>
                <a:srgbClr val="000000"/>
              </a:solidFill>
              <a:prstDash val="solid"/>
              <a:round/>
              <a:headEnd len="lg" w="lg" type="none"/>
              <a:tailEnd len="lg" w="lg" type="none"/>
            </a:ln>
          </p:spPr>
        </p:sp>
      </p:grpSp>
      <p:sp>
        <p:nvSpPr>
          <p:cNvPr id="105" name="Shape 105"/>
          <p:cNvSpPr/>
          <p:nvPr/>
        </p:nvSpPr>
        <p:spPr>
          <a:xfrm rot="5400000">
            <a:off x="6473596" y="1583747"/>
            <a:ext cx="410999" cy="434999"/>
          </a:xfrm>
          <a:prstGeom prst="triangle">
            <a:avLst>
              <a:gd fmla="val 50000" name="adj"/>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6" name="Shape 106"/>
          <p:cNvSpPr/>
          <p:nvPr/>
        </p:nvSpPr>
        <p:spPr>
          <a:xfrm>
            <a:off x="6314048" y="852721"/>
            <a:ext cx="1948511" cy="190070"/>
          </a:xfrm>
          <a:custGeom>
            <a:pathLst>
              <a:path extrusionOk="0" h="6863" w="34138">
                <a:moveTo>
                  <a:pt x="0" y="3857"/>
                </a:moveTo>
                <a:cubicBezTo>
                  <a:pt x="440" y="2097"/>
                  <a:pt x="2897" y="-910"/>
                  <a:pt x="4180" y="373"/>
                </a:cubicBezTo>
                <a:cubicBezTo>
                  <a:pt x="5693" y="1887"/>
                  <a:pt x="6328" y="4572"/>
                  <a:pt x="8360" y="5250"/>
                </a:cubicBezTo>
                <a:cubicBezTo>
                  <a:pt x="10242" y="5877"/>
                  <a:pt x="12282" y="2059"/>
                  <a:pt x="13934" y="3160"/>
                </a:cubicBezTo>
                <a:cubicBezTo>
                  <a:pt x="15443" y="4165"/>
                  <a:pt x="16354" y="7083"/>
                  <a:pt x="18114" y="6643"/>
                </a:cubicBezTo>
                <a:cubicBezTo>
                  <a:pt x="20190" y="6123"/>
                  <a:pt x="20217" y="2285"/>
                  <a:pt x="22294" y="1767"/>
                </a:cubicBezTo>
                <a:cubicBezTo>
                  <a:pt x="24591" y="1192"/>
                  <a:pt x="27014" y="2410"/>
                  <a:pt x="29261" y="3160"/>
                </a:cubicBezTo>
                <a:cubicBezTo>
                  <a:pt x="30545" y="3588"/>
                  <a:pt x="31532" y="1675"/>
                  <a:pt x="32744" y="1070"/>
                </a:cubicBezTo>
                <a:cubicBezTo>
                  <a:pt x="33862" y="511"/>
                  <a:pt x="34138" y="3302"/>
                  <a:pt x="34138" y="4553"/>
                </a:cubicBezTo>
              </a:path>
            </a:pathLst>
          </a:custGeom>
          <a:noFill/>
          <a:ln cap="flat" cmpd="sng" w="19050">
            <a:solidFill>
              <a:srgbClr val="000000"/>
            </a:solidFill>
            <a:prstDash val="solid"/>
            <a:round/>
            <a:headEnd len="lg" w="lg" type="none"/>
            <a:tailEnd len="lg" w="lg" type="none"/>
          </a:ln>
        </p:spPr>
      </p:sp>
      <p:sp>
        <p:nvSpPr>
          <p:cNvPr id="107" name="Shape 107"/>
          <p:cNvSpPr/>
          <p:nvPr/>
        </p:nvSpPr>
        <p:spPr>
          <a:xfrm>
            <a:off x="3278612" y="3081800"/>
            <a:ext cx="1639200" cy="1162499"/>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Video</a:t>
            </a:r>
          </a:p>
        </p:txBody>
      </p:sp>
      <p:sp>
        <p:nvSpPr>
          <p:cNvPr id="108" name="Shape 108"/>
          <p:cNvSpPr/>
          <p:nvPr/>
        </p:nvSpPr>
        <p:spPr>
          <a:xfrm>
            <a:off x="3278625" y="3081800"/>
            <a:ext cx="1639200" cy="1162499"/>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09" name="Shape 109"/>
          <p:cNvSpPr/>
          <p:nvPr/>
        </p:nvSpPr>
        <p:spPr>
          <a:xfrm rot="5400000">
            <a:off x="3794030" y="3358216"/>
            <a:ext cx="593399" cy="627899"/>
          </a:xfrm>
          <a:prstGeom prst="triangle">
            <a:avLst>
              <a:gd fmla="val 50000" name="adj"/>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0" name="Shape 110"/>
          <p:cNvSpPr/>
          <p:nvPr/>
        </p:nvSpPr>
        <p:spPr>
          <a:xfrm>
            <a:off x="6266019" y="3462608"/>
            <a:ext cx="13397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Text</a:t>
            </a:r>
          </a:p>
        </p:txBody>
      </p:sp>
      <p:sp>
        <p:nvSpPr>
          <p:cNvPr id="111" name="Shape 111"/>
          <p:cNvSpPr/>
          <p:nvPr/>
        </p:nvSpPr>
        <p:spPr>
          <a:xfrm>
            <a:off x="6265975" y="2909750"/>
            <a:ext cx="1956599" cy="379199"/>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Text</a:t>
            </a:r>
          </a:p>
        </p:txBody>
      </p:sp>
      <p:sp>
        <p:nvSpPr>
          <p:cNvPr id="112" name="Shape 112"/>
          <p:cNvSpPr/>
          <p:nvPr/>
        </p:nvSpPr>
        <p:spPr>
          <a:xfrm>
            <a:off x="7720931" y="3462442"/>
            <a:ext cx="5015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AB</a:t>
            </a:r>
          </a:p>
        </p:txBody>
      </p:sp>
      <p:sp>
        <p:nvSpPr>
          <p:cNvPr id="113" name="Shape 113"/>
          <p:cNvSpPr/>
          <p:nvPr/>
        </p:nvSpPr>
        <p:spPr>
          <a:xfrm>
            <a:off x="7720931" y="3788786"/>
            <a:ext cx="5015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AB</a:t>
            </a:r>
          </a:p>
        </p:txBody>
      </p:sp>
      <p:sp>
        <p:nvSpPr>
          <p:cNvPr id="114" name="Shape 114"/>
          <p:cNvSpPr/>
          <p:nvPr/>
        </p:nvSpPr>
        <p:spPr>
          <a:xfrm>
            <a:off x="7720931" y="4115142"/>
            <a:ext cx="5015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AB</a:t>
            </a:r>
          </a:p>
        </p:txBody>
      </p:sp>
      <p:sp>
        <p:nvSpPr>
          <p:cNvPr id="115" name="Shape 115"/>
          <p:cNvSpPr/>
          <p:nvPr/>
        </p:nvSpPr>
        <p:spPr>
          <a:xfrm>
            <a:off x="6266019" y="3788780"/>
            <a:ext cx="13397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Text</a:t>
            </a:r>
          </a:p>
        </p:txBody>
      </p:sp>
      <p:sp>
        <p:nvSpPr>
          <p:cNvPr id="116" name="Shape 116"/>
          <p:cNvSpPr/>
          <p:nvPr/>
        </p:nvSpPr>
        <p:spPr>
          <a:xfrm>
            <a:off x="6266019" y="4114964"/>
            <a:ext cx="13397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Text</a:t>
            </a:r>
          </a:p>
        </p:txBody>
      </p:sp>
      <p:sp>
        <p:nvSpPr>
          <p:cNvPr id="117" name="Shape 117"/>
          <p:cNvSpPr/>
          <p:nvPr/>
        </p:nvSpPr>
        <p:spPr>
          <a:xfrm>
            <a:off x="6265975" y="2909750"/>
            <a:ext cx="1956599" cy="379199"/>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18" name="Shape 118"/>
          <p:cNvSpPr/>
          <p:nvPr/>
        </p:nvSpPr>
        <p:spPr>
          <a:xfrm>
            <a:off x="6266019" y="3462608"/>
            <a:ext cx="13397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19" name="Shape 119"/>
          <p:cNvSpPr/>
          <p:nvPr/>
        </p:nvSpPr>
        <p:spPr>
          <a:xfrm>
            <a:off x="6266019" y="3788780"/>
            <a:ext cx="13397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20" name="Shape 120"/>
          <p:cNvSpPr/>
          <p:nvPr/>
        </p:nvSpPr>
        <p:spPr>
          <a:xfrm>
            <a:off x="6266019" y="4114964"/>
            <a:ext cx="13397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21" name="Shape 121"/>
          <p:cNvSpPr/>
          <p:nvPr/>
        </p:nvSpPr>
        <p:spPr>
          <a:xfrm>
            <a:off x="7720931" y="3462442"/>
            <a:ext cx="5015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22" name="Shape 122"/>
          <p:cNvSpPr/>
          <p:nvPr/>
        </p:nvSpPr>
        <p:spPr>
          <a:xfrm>
            <a:off x="7720931" y="3788786"/>
            <a:ext cx="5015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23" name="Shape 123"/>
          <p:cNvSpPr/>
          <p:nvPr/>
        </p:nvSpPr>
        <p:spPr>
          <a:xfrm>
            <a:off x="7720931" y="4115142"/>
            <a:ext cx="501599" cy="301200"/>
          </a:xfrm>
          <a:prstGeom prst="rect">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24" name="Shape 124"/>
          <p:cNvSpPr/>
          <p:nvPr/>
        </p:nvSpPr>
        <p:spPr>
          <a:xfrm>
            <a:off x="6512989" y="3535166"/>
            <a:ext cx="845854" cy="163322"/>
          </a:xfrm>
          <a:custGeom>
            <a:pathLst>
              <a:path extrusionOk="0" h="6863" w="34138">
                <a:moveTo>
                  <a:pt x="0" y="3857"/>
                </a:moveTo>
                <a:cubicBezTo>
                  <a:pt x="440" y="2097"/>
                  <a:pt x="2897" y="-910"/>
                  <a:pt x="4180" y="373"/>
                </a:cubicBezTo>
                <a:cubicBezTo>
                  <a:pt x="5693" y="1887"/>
                  <a:pt x="6328" y="4572"/>
                  <a:pt x="8360" y="5250"/>
                </a:cubicBezTo>
                <a:cubicBezTo>
                  <a:pt x="10242" y="5877"/>
                  <a:pt x="12282" y="2059"/>
                  <a:pt x="13934" y="3160"/>
                </a:cubicBezTo>
                <a:cubicBezTo>
                  <a:pt x="15443" y="4165"/>
                  <a:pt x="16354" y="7083"/>
                  <a:pt x="18114" y="6643"/>
                </a:cubicBezTo>
                <a:cubicBezTo>
                  <a:pt x="20190" y="6123"/>
                  <a:pt x="20217" y="2285"/>
                  <a:pt x="22294" y="1767"/>
                </a:cubicBezTo>
                <a:cubicBezTo>
                  <a:pt x="24591" y="1192"/>
                  <a:pt x="27014" y="2410"/>
                  <a:pt x="29261" y="3160"/>
                </a:cubicBezTo>
                <a:cubicBezTo>
                  <a:pt x="30545" y="3588"/>
                  <a:pt x="31532" y="1675"/>
                  <a:pt x="32744" y="1070"/>
                </a:cubicBezTo>
                <a:cubicBezTo>
                  <a:pt x="33862" y="511"/>
                  <a:pt x="34138" y="3302"/>
                  <a:pt x="34138" y="4553"/>
                </a:cubicBezTo>
              </a:path>
            </a:pathLst>
          </a:custGeom>
          <a:noFill/>
          <a:ln cap="flat" cmpd="sng" w="19050">
            <a:solidFill>
              <a:srgbClr val="000000"/>
            </a:solidFill>
            <a:prstDash val="solid"/>
            <a:round/>
            <a:headEnd len="lg" w="lg" type="none"/>
            <a:tailEnd len="lg" w="lg" type="none"/>
          </a:ln>
        </p:spPr>
      </p:sp>
      <p:sp>
        <p:nvSpPr>
          <p:cNvPr id="125" name="Shape 125"/>
          <p:cNvSpPr/>
          <p:nvPr/>
        </p:nvSpPr>
        <p:spPr>
          <a:xfrm>
            <a:off x="6547523" y="3880046"/>
            <a:ext cx="776799" cy="118725"/>
          </a:xfrm>
          <a:custGeom>
            <a:pathLst>
              <a:path extrusionOk="0" h="4989" w="31351">
                <a:moveTo>
                  <a:pt x="0" y="3963"/>
                </a:moveTo>
                <a:cubicBezTo>
                  <a:pt x="1440" y="6123"/>
                  <a:pt x="4448" y="-150"/>
                  <a:pt x="6967" y="479"/>
                </a:cubicBezTo>
                <a:cubicBezTo>
                  <a:pt x="9044" y="998"/>
                  <a:pt x="9702" y="4660"/>
                  <a:pt x="11844" y="4660"/>
                </a:cubicBezTo>
                <a:cubicBezTo>
                  <a:pt x="13657" y="4660"/>
                  <a:pt x="14044" y="1761"/>
                  <a:pt x="15327" y="479"/>
                </a:cubicBezTo>
                <a:cubicBezTo>
                  <a:pt x="16284" y="-478"/>
                  <a:pt x="17683" y="1818"/>
                  <a:pt x="18810" y="2570"/>
                </a:cubicBezTo>
                <a:cubicBezTo>
                  <a:pt x="19031" y="2717"/>
                  <a:pt x="26034" y="4989"/>
                  <a:pt x="26474" y="4660"/>
                </a:cubicBezTo>
                <a:cubicBezTo>
                  <a:pt x="27402" y="3963"/>
                  <a:pt x="27402" y="1873"/>
                  <a:pt x="28564" y="1873"/>
                </a:cubicBezTo>
                <a:cubicBezTo>
                  <a:pt x="29521" y="1873"/>
                  <a:pt x="30673" y="3246"/>
                  <a:pt x="31351" y="2570"/>
                </a:cubicBezTo>
              </a:path>
            </a:pathLst>
          </a:custGeom>
          <a:noFill/>
          <a:ln cap="flat" cmpd="sng" w="19050">
            <a:solidFill>
              <a:srgbClr val="000000"/>
            </a:solidFill>
            <a:prstDash val="solid"/>
            <a:round/>
            <a:headEnd len="lg" w="lg" type="none"/>
            <a:tailEnd len="lg" w="lg" type="none"/>
          </a:ln>
        </p:spPr>
      </p:sp>
      <p:sp>
        <p:nvSpPr>
          <p:cNvPr id="126" name="Shape 126"/>
          <p:cNvSpPr/>
          <p:nvPr/>
        </p:nvSpPr>
        <p:spPr>
          <a:xfrm>
            <a:off x="6573428" y="4180338"/>
            <a:ext cx="724989" cy="205420"/>
          </a:xfrm>
          <a:custGeom>
            <a:pathLst>
              <a:path extrusionOk="0" h="8632" w="29260">
                <a:moveTo>
                  <a:pt x="0" y="3291"/>
                </a:moveTo>
                <a:cubicBezTo>
                  <a:pt x="1511" y="2912"/>
                  <a:pt x="3407" y="4028"/>
                  <a:pt x="4180" y="5381"/>
                </a:cubicBezTo>
                <a:cubicBezTo>
                  <a:pt x="4756" y="6389"/>
                  <a:pt x="5573" y="9097"/>
                  <a:pt x="6270" y="8168"/>
                </a:cubicBezTo>
                <a:cubicBezTo>
                  <a:pt x="8250" y="5527"/>
                  <a:pt x="9962" y="2566"/>
                  <a:pt x="12540" y="504"/>
                </a:cubicBezTo>
                <a:cubicBezTo>
                  <a:pt x="14662" y="-1194"/>
                  <a:pt x="17566" y="2631"/>
                  <a:pt x="20203" y="3291"/>
                </a:cubicBezTo>
                <a:cubicBezTo>
                  <a:pt x="22771" y="3933"/>
                  <a:pt x="27029" y="2869"/>
                  <a:pt x="27867" y="5381"/>
                </a:cubicBezTo>
                <a:cubicBezTo>
                  <a:pt x="28031" y="5873"/>
                  <a:pt x="29028" y="5148"/>
                  <a:pt x="29260" y="4684"/>
                </a:cubicBezTo>
              </a:path>
            </a:pathLst>
          </a:custGeom>
          <a:noFill/>
          <a:ln cap="flat" cmpd="sng" w="19050">
            <a:solidFill>
              <a:srgbClr val="000000"/>
            </a:solidFill>
            <a:prstDash val="solid"/>
            <a:round/>
            <a:headEnd len="lg" w="lg" type="none"/>
            <a:tailEnd len="lg" w="lg" type="none"/>
          </a:ln>
        </p:spPr>
      </p:sp>
      <p:sp>
        <p:nvSpPr>
          <p:cNvPr id="127" name="Shape 127"/>
          <p:cNvSpPr/>
          <p:nvPr/>
        </p:nvSpPr>
        <p:spPr>
          <a:xfrm>
            <a:off x="6441516" y="3039435"/>
            <a:ext cx="1674468" cy="163322"/>
          </a:xfrm>
          <a:custGeom>
            <a:pathLst>
              <a:path extrusionOk="0" h="6863" w="34138">
                <a:moveTo>
                  <a:pt x="0" y="3857"/>
                </a:moveTo>
                <a:cubicBezTo>
                  <a:pt x="440" y="2097"/>
                  <a:pt x="2897" y="-910"/>
                  <a:pt x="4180" y="373"/>
                </a:cubicBezTo>
                <a:cubicBezTo>
                  <a:pt x="5693" y="1887"/>
                  <a:pt x="6328" y="4572"/>
                  <a:pt x="8360" y="5250"/>
                </a:cubicBezTo>
                <a:cubicBezTo>
                  <a:pt x="10242" y="5877"/>
                  <a:pt x="12282" y="2059"/>
                  <a:pt x="13934" y="3160"/>
                </a:cubicBezTo>
                <a:cubicBezTo>
                  <a:pt x="15443" y="4165"/>
                  <a:pt x="16354" y="7083"/>
                  <a:pt x="18114" y="6643"/>
                </a:cubicBezTo>
                <a:cubicBezTo>
                  <a:pt x="20190" y="6123"/>
                  <a:pt x="20217" y="2285"/>
                  <a:pt x="22294" y="1767"/>
                </a:cubicBezTo>
                <a:cubicBezTo>
                  <a:pt x="24591" y="1192"/>
                  <a:pt x="27014" y="2410"/>
                  <a:pt x="29261" y="3160"/>
                </a:cubicBezTo>
                <a:cubicBezTo>
                  <a:pt x="30545" y="3588"/>
                  <a:pt x="31532" y="1675"/>
                  <a:pt x="32744" y="1070"/>
                </a:cubicBezTo>
                <a:cubicBezTo>
                  <a:pt x="33862" y="511"/>
                  <a:pt x="34138" y="3302"/>
                  <a:pt x="34138" y="4553"/>
                </a:cubicBezTo>
              </a:path>
            </a:pathLst>
          </a:custGeom>
          <a:noFill/>
          <a:ln cap="flat" cmpd="sng" w="19050">
            <a:solidFill>
              <a:srgbClr val="000000"/>
            </a:solidFill>
            <a:prstDash val="solid"/>
            <a:round/>
            <a:headEnd len="lg" w="lg" type="none"/>
            <a:tailEnd len="lg" w="lg" type="non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142150"/>
            <a:ext cx="8229600" cy="719999"/>
          </a:xfrm>
          <a:prstGeom prst="rect">
            <a:avLst/>
          </a:prstGeom>
        </p:spPr>
        <p:txBody>
          <a:bodyPr anchorCtr="0" anchor="b" bIns="91425" lIns="91425" rIns="91425" tIns="91425">
            <a:noAutofit/>
          </a:bodyPr>
          <a:lstStyle/>
          <a:p>
            <a:pPr lvl="0" rtl="0">
              <a:spcBef>
                <a:spcPts val="0"/>
              </a:spcBef>
              <a:buNone/>
            </a:pPr>
            <a:r>
              <a:rPr lang="en"/>
              <a:t>TeachEasy</a:t>
            </a:r>
          </a:p>
        </p:txBody>
      </p:sp>
      <p:pic>
        <p:nvPicPr>
          <p:cNvPr id="133" name="Shape 133"/>
          <p:cNvPicPr preferRelativeResize="0"/>
          <p:nvPr/>
        </p:nvPicPr>
        <p:blipFill>
          <a:blip r:embed="rId3">
            <a:alphaModFix/>
          </a:blip>
          <a:stretch>
            <a:fillRect/>
          </a:stretch>
        </p:blipFill>
        <p:spPr>
          <a:xfrm>
            <a:off x="7779362" y="3783450"/>
            <a:ext cx="1133850" cy="1133850"/>
          </a:xfrm>
          <a:prstGeom prst="rect">
            <a:avLst/>
          </a:prstGeom>
          <a:noFill/>
          <a:ln>
            <a:noFill/>
          </a:ln>
        </p:spPr>
      </p:pic>
      <p:sp>
        <p:nvSpPr>
          <p:cNvPr id="134" name="Shape 134"/>
          <p:cNvSpPr/>
          <p:nvPr/>
        </p:nvSpPr>
        <p:spPr>
          <a:xfrm>
            <a:off x="439050" y="894975"/>
            <a:ext cx="7155299" cy="4051199"/>
          </a:xfrm>
          <a:prstGeom prst="rect">
            <a:avLst/>
          </a:prstGeom>
          <a:solidFill>
            <a:srgbClr val="66666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35" name="Shape 135"/>
          <p:cNvPicPr preferRelativeResize="0"/>
          <p:nvPr/>
        </p:nvPicPr>
        <p:blipFill>
          <a:blip r:embed="rId4">
            <a:alphaModFix/>
          </a:blip>
          <a:stretch>
            <a:fillRect/>
          </a:stretch>
        </p:blipFill>
        <p:spPr>
          <a:xfrm>
            <a:off x="459396" y="914341"/>
            <a:ext cx="7115514" cy="40094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p:nvPr/>
        </p:nvSpPr>
        <p:spPr>
          <a:xfrm>
            <a:off x="439050" y="894975"/>
            <a:ext cx="7155299" cy="4051199"/>
          </a:xfrm>
          <a:prstGeom prst="rect">
            <a:avLst/>
          </a:prstGeom>
          <a:solidFill>
            <a:srgbClr val="66666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1" name="Shape 141"/>
          <p:cNvSpPr txBox="1"/>
          <p:nvPr>
            <p:ph type="title"/>
          </p:nvPr>
        </p:nvSpPr>
        <p:spPr>
          <a:xfrm>
            <a:off x="441775" y="6425"/>
            <a:ext cx="2641799" cy="857400"/>
          </a:xfrm>
          <a:prstGeom prst="rect">
            <a:avLst/>
          </a:prstGeom>
        </p:spPr>
        <p:txBody>
          <a:bodyPr anchorCtr="0" anchor="b" bIns="91425" lIns="91425" rIns="91425" tIns="91425">
            <a:noAutofit/>
          </a:bodyPr>
          <a:lstStyle/>
          <a:p>
            <a:pPr lvl="0" rtl="0">
              <a:spcBef>
                <a:spcPts val="0"/>
              </a:spcBef>
              <a:buNone/>
            </a:pPr>
            <a:r>
              <a:rPr lang="en"/>
              <a:t>LearnEasy</a:t>
            </a:r>
          </a:p>
        </p:txBody>
      </p:sp>
      <p:pic>
        <p:nvPicPr>
          <p:cNvPr id="142" name="Shape 142"/>
          <p:cNvPicPr preferRelativeResize="0"/>
          <p:nvPr/>
        </p:nvPicPr>
        <p:blipFill>
          <a:blip r:embed="rId3">
            <a:alphaModFix/>
          </a:blip>
          <a:stretch>
            <a:fillRect/>
          </a:stretch>
        </p:blipFill>
        <p:spPr>
          <a:xfrm>
            <a:off x="7863600" y="3823674"/>
            <a:ext cx="975599" cy="996124"/>
          </a:xfrm>
          <a:prstGeom prst="rect">
            <a:avLst/>
          </a:prstGeom>
          <a:noFill/>
          <a:ln>
            <a:noFill/>
          </a:ln>
        </p:spPr>
      </p:pic>
      <p:pic>
        <p:nvPicPr>
          <p:cNvPr id="143" name="Shape 143"/>
          <p:cNvPicPr preferRelativeResize="0"/>
          <p:nvPr/>
        </p:nvPicPr>
        <p:blipFill>
          <a:blip r:embed="rId4">
            <a:alphaModFix/>
          </a:blip>
          <a:stretch>
            <a:fillRect/>
          </a:stretch>
        </p:blipFill>
        <p:spPr>
          <a:xfrm>
            <a:off x="463375" y="914550"/>
            <a:ext cx="7103723" cy="400294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