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78" r:id="rId36"/>
    <p:sldId id="292" r:id="rId3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BA5168BA-D108-4669-A063-78770F154DD6}" type="datetimeFigureOut">
              <a:rPr lang="el-GR" smtClean="0"/>
              <a:t>9/11/2014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137358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BA5168BA-D108-4669-A063-78770F154DD6}" type="datetimeFigureOut">
              <a:rPr lang="el-GR" smtClean="0"/>
              <a:t>9/11/2014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105177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BA5168BA-D108-4669-A063-78770F154DD6}" type="datetimeFigureOut">
              <a:rPr lang="el-GR" smtClean="0"/>
              <a:t>9/11/2014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2122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BA5168BA-D108-4669-A063-78770F154DD6}" type="datetimeFigureOut">
              <a:rPr lang="el-GR" smtClean="0"/>
              <a:t>9/11/2014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295942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168BA-D108-4669-A063-78770F154DD6}" type="datetimeFigureOut">
              <a:rPr lang="el-GR" smtClean="0"/>
              <a:t>9/11/2014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80286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BA5168BA-D108-4669-A063-78770F154DD6}" type="datetimeFigureOut">
              <a:rPr lang="el-GR" smtClean="0"/>
              <a:t>9/11/2014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292096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BA5168BA-D108-4669-A063-78770F154DD6}" type="datetimeFigureOut">
              <a:rPr lang="el-GR" smtClean="0"/>
              <a:t>9/11/2014</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168200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BA5168BA-D108-4669-A063-78770F154DD6}" type="datetimeFigureOut">
              <a:rPr lang="el-GR" smtClean="0"/>
              <a:t>9/11/2014</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137426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168BA-D108-4669-A063-78770F154DD6}" type="datetimeFigureOut">
              <a:rPr lang="el-GR" smtClean="0"/>
              <a:t>9/11/2014</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231774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168BA-D108-4669-A063-78770F154DD6}" type="datetimeFigureOut">
              <a:rPr lang="el-GR" smtClean="0"/>
              <a:t>9/11/2014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124219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168BA-D108-4669-A063-78770F154DD6}" type="datetimeFigureOut">
              <a:rPr lang="el-GR" smtClean="0"/>
              <a:t>9/11/2014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9CA6BF5-75CD-4F5B-8D2D-18A355C2AB15}" type="slidenum">
              <a:rPr lang="el-GR" smtClean="0"/>
              <a:t>‹#›</a:t>
            </a:fld>
            <a:endParaRPr lang="el-GR"/>
          </a:p>
        </p:txBody>
      </p:sp>
    </p:spTree>
    <p:extLst>
      <p:ext uri="{BB962C8B-B14F-4D97-AF65-F5344CB8AC3E}">
        <p14:creationId xmlns:p14="http://schemas.microsoft.com/office/powerpoint/2010/main" val="39641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168BA-D108-4669-A063-78770F154DD6}" type="datetimeFigureOut">
              <a:rPr lang="el-GR" smtClean="0"/>
              <a:t>9/11/2014</a:t>
            </a:fld>
            <a:endParaRPr lang="el-G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6BF5-75CD-4F5B-8D2D-18A355C2AB15}" type="slidenum">
              <a:rPr lang="el-GR" smtClean="0"/>
              <a:t>‹#›</a:t>
            </a:fld>
            <a:endParaRPr lang="el-GR"/>
          </a:p>
        </p:txBody>
      </p:sp>
    </p:spTree>
    <p:extLst>
      <p:ext uri="{BB962C8B-B14F-4D97-AF65-F5344CB8AC3E}">
        <p14:creationId xmlns:p14="http://schemas.microsoft.com/office/powerpoint/2010/main" val="401859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dirty="0" smtClean="0"/>
              <a:t>Παρουσίαση 1</a:t>
            </a:r>
            <a:r>
              <a:rPr lang="el-GR" baseline="30000" dirty="0" smtClean="0"/>
              <a:t>ου</a:t>
            </a:r>
            <a:r>
              <a:rPr lang="el-GR" dirty="0" smtClean="0"/>
              <a:t> Παραδοτέου</a:t>
            </a:r>
            <a:endParaRPr lang="el-GR" dirty="0"/>
          </a:p>
        </p:txBody>
      </p:sp>
      <p:sp>
        <p:nvSpPr>
          <p:cNvPr id="7" name="Content Placeholder 6"/>
          <p:cNvSpPr>
            <a:spLocks noGrp="1"/>
          </p:cNvSpPr>
          <p:nvPr>
            <p:ph idx="1"/>
          </p:nvPr>
        </p:nvSpPr>
        <p:spPr>
          <a:xfrm>
            <a:off x="179512" y="1600200"/>
            <a:ext cx="8712968" cy="4525963"/>
          </a:xfrm>
        </p:spPr>
        <p:txBody>
          <a:bodyPr/>
          <a:lstStyle/>
          <a:p>
            <a:pPr marL="0" indent="0">
              <a:buNone/>
            </a:pPr>
            <a:r>
              <a:rPr lang="el-GR" dirty="0" smtClean="0"/>
              <a:t>Η παρουσίαση αυτή περιέχει τον τρόπο που κατασκευάστηκαν τα εξής :</a:t>
            </a:r>
          </a:p>
          <a:p>
            <a:r>
              <a:rPr lang="el-GR" dirty="0" smtClean="0"/>
              <a:t>Η σύνοψη περιπτώσεων χρήσης(</a:t>
            </a:r>
            <a:r>
              <a:rPr lang="en-US" dirty="0" smtClean="0"/>
              <a:t>UML </a:t>
            </a:r>
            <a:r>
              <a:rPr lang="en-US" dirty="0" err="1" smtClean="0"/>
              <a:t>diagramms</a:t>
            </a:r>
            <a:r>
              <a:rPr lang="en-US" dirty="0" smtClean="0"/>
              <a:t>)</a:t>
            </a:r>
            <a:r>
              <a:rPr lang="el-GR" dirty="0" smtClean="0"/>
              <a:t>.</a:t>
            </a:r>
            <a:endParaRPr lang="en-US" dirty="0" smtClean="0"/>
          </a:p>
          <a:p>
            <a:r>
              <a:rPr lang="el-GR" dirty="0" smtClean="0"/>
              <a:t>Οι αναφορές περιπτώσεων χρήσης.</a:t>
            </a:r>
          </a:p>
          <a:p>
            <a:r>
              <a:rPr lang="el-GR" dirty="0" smtClean="0"/>
              <a:t>Το πρωτότυπο γραφικής διεπαφής του εργαλείου(</a:t>
            </a:r>
            <a:r>
              <a:rPr lang="en-US" dirty="0" smtClean="0"/>
              <a:t>GUI).</a:t>
            </a:r>
            <a:endParaRPr lang="el-GR" dirty="0"/>
          </a:p>
        </p:txBody>
      </p:sp>
    </p:spTree>
    <p:extLst>
      <p:ext uri="{BB962C8B-B14F-4D97-AF65-F5344CB8AC3E}">
        <p14:creationId xmlns:p14="http://schemas.microsoft.com/office/powerpoint/2010/main" val="1648665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9908429"/>
              </p:ext>
            </p:extLst>
          </p:nvPr>
        </p:nvGraphicFramePr>
        <p:xfrm>
          <a:off x="0" y="1556791"/>
          <a:ext cx="9144000" cy="5145883"/>
        </p:xfrm>
        <a:graphic>
          <a:graphicData uri="http://schemas.openxmlformats.org/drawingml/2006/table">
            <a:tbl>
              <a:tblPr firstRow="1" firstCol="1" bandRow="1"/>
              <a:tblGrid>
                <a:gridCol w="1543618"/>
                <a:gridCol w="7600382"/>
              </a:tblGrid>
              <a:tr h="849416">
                <a:tc>
                  <a:txBody>
                    <a:bodyPr/>
                    <a:lstStyle/>
                    <a:p>
                      <a:pPr marL="457200" algn="ctr">
                        <a:lnSpc>
                          <a:spcPts val="1200"/>
                        </a:lnSpc>
                        <a:spcAft>
                          <a:spcPts val="600"/>
                        </a:spcAft>
                      </a:pPr>
                      <a:r>
                        <a:rPr lang="el-GR" sz="900" b="1">
                          <a:effectLst/>
                          <a:latin typeface="Times New Roman"/>
                          <a:ea typeface="Times New Roman"/>
                        </a:rPr>
                        <a:t>Προσυνθήκες</a:t>
                      </a:r>
                      <a:endParaRPr lang="el-GR" sz="900">
                        <a:effectLst/>
                        <a:latin typeface="Times New Roman"/>
                        <a:ea typeface="Times New Roman"/>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200" i="1">
                          <a:solidFill>
                            <a:srgbClr val="000000"/>
                          </a:solidFill>
                          <a:effectLst/>
                          <a:latin typeface="Times New Roman"/>
                          <a:ea typeface="Times New Roman"/>
                        </a:rPr>
                        <a:t>Προϋποθεση για την εναρξη της παραπανω περιπτωσης χρησης είναι να εκτελεστουν οι περιπτωσεις χρησης &lt;</a:t>
                      </a:r>
                      <a:r>
                        <a:rPr lang="en-US" sz="1200" i="1">
                          <a:solidFill>
                            <a:srgbClr val="000000"/>
                          </a:solidFill>
                          <a:effectLst/>
                          <a:latin typeface="Times New Roman"/>
                          <a:ea typeface="Times New Roman"/>
                        </a:rPr>
                        <a:t>Insert Evolution History</a:t>
                      </a:r>
                      <a:r>
                        <a:rPr lang="el-GR" sz="1200" i="1">
                          <a:solidFill>
                            <a:srgbClr val="000000"/>
                          </a:solidFill>
                          <a:effectLst/>
                          <a:latin typeface="Times New Roman"/>
                          <a:ea typeface="Times New Roman"/>
                        </a:rPr>
                        <a:t>&gt;, &lt;</a:t>
                      </a:r>
                      <a:r>
                        <a:rPr lang="en-US" sz="1200" i="1">
                          <a:solidFill>
                            <a:srgbClr val="000000"/>
                          </a:solidFill>
                          <a:effectLst/>
                          <a:latin typeface="Times New Roman"/>
                          <a:ea typeface="Times New Roman"/>
                        </a:rPr>
                        <a:t>Second Law</a:t>
                      </a:r>
                      <a:r>
                        <a:rPr lang="el-GR" sz="1200" i="1">
                          <a:solidFill>
                            <a:srgbClr val="000000"/>
                          </a:solidFill>
                          <a:effectLst/>
                          <a:latin typeface="Times New Roman"/>
                          <a:ea typeface="Times New Roman"/>
                        </a:rPr>
                        <a:t>&gt; και &lt;</a:t>
                      </a:r>
                      <a:r>
                        <a:rPr lang="en-US" sz="1200" i="1">
                          <a:solidFill>
                            <a:srgbClr val="000000"/>
                          </a:solidFill>
                          <a:effectLst/>
                          <a:latin typeface="Times New Roman"/>
                          <a:ea typeface="Times New Roman"/>
                        </a:rPr>
                        <a:t>Sixth Law</a:t>
                      </a:r>
                      <a:r>
                        <a:rPr lang="el-GR" sz="1200" i="1">
                          <a:solidFill>
                            <a:srgbClr val="000000"/>
                          </a:solidFill>
                          <a:effectLst/>
                          <a:latin typeface="Times New Roman"/>
                          <a:ea typeface="Times New Roman"/>
                        </a:rPr>
                        <a:t>&gt; για να παρουμε τα δεδομενα που μας χρειαζονται.</a:t>
                      </a: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3542">
                <a:tc>
                  <a:txBody>
                    <a:bodyPr/>
                    <a:lstStyle/>
                    <a:p>
                      <a:pPr marL="457200" algn="ctr">
                        <a:lnSpc>
                          <a:spcPts val="1200"/>
                        </a:lnSpc>
                        <a:spcAft>
                          <a:spcPts val="600"/>
                        </a:spcAft>
                      </a:pPr>
                      <a:r>
                        <a:rPr lang="el-GR" sz="900" b="1">
                          <a:effectLst/>
                          <a:latin typeface="Times New Roman"/>
                          <a:ea typeface="Times New Roman"/>
                        </a:rPr>
                        <a:t>Κύρια Ροή Γεγονότων</a:t>
                      </a:r>
                      <a:endParaRPr lang="el-GR" sz="900">
                        <a:effectLst/>
                        <a:latin typeface="Times New Roman"/>
                        <a:ea typeface="Times New Roman"/>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200" i="1">
                          <a:solidFill>
                            <a:srgbClr val="000000"/>
                          </a:solidFill>
                          <a:effectLst/>
                          <a:latin typeface="Times New Roman"/>
                          <a:ea typeface="Times New Roman"/>
                        </a:rPr>
                        <a:t>Εμφανιζεται ένα παραθυρο με τα αρχεια που εχει δωσει ο </a:t>
                      </a:r>
                      <a:r>
                        <a:rPr lang="en-US" sz="1200" i="1">
                          <a:solidFill>
                            <a:srgbClr val="000000"/>
                          </a:solidFill>
                          <a:effectLst/>
                          <a:latin typeface="Times New Roman"/>
                          <a:ea typeface="Times New Roman"/>
                        </a:rPr>
                        <a:t>user</a:t>
                      </a:r>
                      <a:r>
                        <a:rPr lang="el-GR" sz="12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και θα εχει μια φορμα που θα σχολιαζει/αιτιολογει.Υστερα θα εχει ένα κουμπι &lt;</a:t>
                      </a:r>
                      <a:r>
                        <a:rPr lang="en-US" sz="1200" i="1">
                          <a:solidFill>
                            <a:srgbClr val="000000"/>
                          </a:solidFill>
                          <a:effectLst/>
                          <a:latin typeface="Times New Roman"/>
                          <a:ea typeface="Times New Roman"/>
                        </a:rPr>
                        <a:t>FINISH</a:t>
                      </a:r>
                      <a:r>
                        <a:rPr lang="el-GR" sz="1200" i="1">
                          <a:solidFill>
                            <a:srgbClr val="000000"/>
                          </a:solidFill>
                          <a:effectLst/>
                          <a:latin typeface="Times New Roman"/>
                          <a:ea typeface="Times New Roman"/>
                        </a:rPr>
                        <a:t>&gt; ώστε να τελειωσει η διεργασια.Αν ο </a:t>
                      </a:r>
                      <a:r>
                        <a:rPr lang="en-US" sz="1200" i="1">
                          <a:solidFill>
                            <a:srgbClr val="000000"/>
                          </a:solidFill>
                          <a:effectLst/>
                          <a:latin typeface="Times New Roman"/>
                          <a:ea typeface="Times New Roman"/>
                        </a:rPr>
                        <a:t>user </a:t>
                      </a:r>
                      <a:r>
                        <a:rPr lang="el-GR" sz="12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6479">
                <a:tc>
                  <a:txBody>
                    <a:bodyPr/>
                    <a:lstStyle/>
                    <a:p>
                      <a:pPr marL="457200" algn="ctr">
                        <a:lnSpc>
                          <a:spcPts val="1200"/>
                        </a:lnSpc>
                        <a:spcAft>
                          <a:spcPts val="600"/>
                        </a:spcAft>
                      </a:pPr>
                      <a:r>
                        <a:rPr lang="el-GR" sz="900" b="1">
                          <a:effectLst/>
                          <a:latin typeface="Times New Roman"/>
                          <a:ea typeface="Times New Roman"/>
                        </a:rPr>
                        <a:t>Εναλλακτική Ροή Γεγονότων</a:t>
                      </a:r>
                      <a:endParaRPr lang="el-GR" sz="900">
                        <a:effectLst/>
                        <a:latin typeface="Times New Roman"/>
                        <a:ea typeface="Times New Roman"/>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200" i="1">
                          <a:solidFill>
                            <a:srgbClr val="000000"/>
                          </a:solidFill>
                          <a:effectLst/>
                          <a:latin typeface="Times New Roman"/>
                          <a:ea typeface="Times New Roman"/>
                        </a:rPr>
                        <a:t>Στην περιπτωση που δεν εχουν αποτιμηθει οι περιπτωσεις χρησης που αναφερονται στις προσυνθηκες για το αρχειο που εχει επιλεξει ο </a:t>
                      </a:r>
                      <a:r>
                        <a:rPr lang="en-US" sz="1200" i="1">
                          <a:solidFill>
                            <a:srgbClr val="000000"/>
                          </a:solidFill>
                          <a:effectLst/>
                          <a:latin typeface="Times New Roman"/>
                          <a:ea typeface="Times New Roman"/>
                        </a:rPr>
                        <a:t>user</a:t>
                      </a:r>
                      <a:r>
                        <a:rPr lang="el-GR" sz="1200" i="1">
                          <a:solidFill>
                            <a:srgbClr val="000000"/>
                          </a:solidFill>
                          <a:effectLst/>
                          <a:latin typeface="Times New Roman"/>
                          <a:ea typeface="Times New Roman"/>
                        </a:rPr>
                        <a:t> εμφανιζει ένα παραθυρο με μυνημα που το παραπεμπει(</a:t>
                      </a:r>
                      <a:r>
                        <a:rPr lang="en-US" sz="1200" i="1">
                          <a:solidFill>
                            <a:srgbClr val="000000"/>
                          </a:solidFill>
                          <a:effectLst/>
                          <a:latin typeface="Times New Roman"/>
                          <a:ea typeface="Times New Roman"/>
                        </a:rPr>
                        <a:t>user</a:t>
                      </a:r>
                      <a:r>
                        <a:rPr lang="el-GR" sz="1200" i="1">
                          <a:solidFill>
                            <a:srgbClr val="000000"/>
                          </a:solidFill>
                          <a:effectLst/>
                          <a:latin typeface="Times New Roman"/>
                          <a:ea typeface="Times New Roman"/>
                        </a:rPr>
                        <a:t>) να εκτελεστουν οι αναγκαιες περιπτωσεις χρησης και να παταει ένα κουμπι &lt;ΟΚ&gt; που θα τον επιστρεφει στο μενου των λειτουργειων.</a:t>
                      </a: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446">
                <a:tc>
                  <a:txBody>
                    <a:bodyPr/>
                    <a:lstStyle/>
                    <a:p>
                      <a:pPr marL="457200" algn="ctr">
                        <a:lnSpc>
                          <a:spcPts val="1200"/>
                        </a:lnSpc>
                        <a:spcAft>
                          <a:spcPts val="600"/>
                        </a:spcAft>
                      </a:pPr>
                      <a:r>
                        <a:rPr lang="el-GR" sz="900" b="1">
                          <a:effectLst/>
                          <a:latin typeface="Times New Roman"/>
                          <a:ea typeface="Times New Roman"/>
                        </a:rPr>
                        <a:t>Μετασυνθήκες</a:t>
                      </a:r>
                      <a:endParaRPr lang="el-GR" sz="900">
                        <a:effectLst/>
                        <a:latin typeface="Times New Roman"/>
                        <a:ea typeface="Times New Roman"/>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200" i="1" dirty="0">
                          <a:solidFill>
                            <a:srgbClr val="000000"/>
                          </a:solidFill>
                          <a:effectLst/>
                          <a:latin typeface="Times New Roman"/>
                          <a:ea typeface="Times New Roman"/>
                        </a:rPr>
                        <a:t>Θα εχει αποτιμηθει ο εβδομος νομος και τα σχολια του </a:t>
                      </a:r>
                      <a:r>
                        <a:rPr lang="en-US" sz="1200" i="1" dirty="0">
                          <a:solidFill>
                            <a:srgbClr val="000000"/>
                          </a:solidFill>
                          <a:effectLst/>
                          <a:latin typeface="Times New Roman"/>
                          <a:ea typeface="Times New Roman"/>
                        </a:rPr>
                        <a:t>user </a:t>
                      </a:r>
                      <a:r>
                        <a:rPr lang="el-GR" sz="1200" i="1" dirty="0">
                          <a:solidFill>
                            <a:srgbClr val="000000"/>
                          </a:solidFill>
                          <a:effectLst/>
                          <a:latin typeface="Times New Roman"/>
                          <a:ea typeface="Times New Roman"/>
                        </a:rPr>
                        <a:t>θα αποθηκευονται μαζι με το ιστορικο εξελιξης που εχει επιλεξει.</a:t>
                      </a: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27584" y="260648"/>
            <a:ext cx="7344816" cy="369332"/>
          </a:xfrm>
          <a:prstGeom prst="rect">
            <a:avLst/>
          </a:prstGeom>
          <a:noFill/>
        </p:spPr>
        <p:txBody>
          <a:bodyPr wrap="square" rtlCol="0">
            <a:spAutoFit/>
          </a:bodyPr>
          <a:lstStyle/>
          <a:p>
            <a:r>
              <a:rPr lang="en-US" dirty="0" smtClean="0"/>
              <a:t>&lt;Seventh Law&gt;:</a:t>
            </a:r>
            <a:r>
              <a:rPr lang="el-GR" dirty="0" smtClean="0"/>
              <a:t>Αντιστοιχεί στον  έβδομο νόμο που μας έχει δοθεί.</a:t>
            </a:r>
            <a:endParaRPr lang="el-GR" dirty="0"/>
          </a:p>
        </p:txBody>
      </p:sp>
    </p:spTree>
    <p:extLst>
      <p:ext uri="{BB962C8B-B14F-4D97-AF65-F5344CB8AC3E}">
        <p14:creationId xmlns:p14="http://schemas.microsoft.com/office/powerpoint/2010/main" val="293054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8245974"/>
              </p:ext>
            </p:extLst>
          </p:nvPr>
        </p:nvGraphicFramePr>
        <p:xfrm>
          <a:off x="0" y="1772816"/>
          <a:ext cx="9144000" cy="5123443"/>
        </p:xfrm>
        <a:graphic>
          <a:graphicData uri="http://schemas.openxmlformats.org/drawingml/2006/table">
            <a:tbl>
              <a:tblPr firstRow="1" firstCol="1" bandRow="1"/>
              <a:tblGrid>
                <a:gridCol w="1543618"/>
                <a:gridCol w="7600382"/>
              </a:tblGrid>
              <a:tr h="712532">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0127">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8252">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532">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ογδοος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83568" y="332656"/>
            <a:ext cx="7632848" cy="369332"/>
          </a:xfrm>
          <a:prstGeom prst="rect">
            <a:avLst/>
          </a:prstGeom>
          <a:noFill/>
        </p:spPr>
        <p:txBody>
          <a:bodyPr wrap="square" rtlCol="0">
            <a:spAutoFit/>
          </a:bodyPr>
          <a:lstStyle/>
          <a:p>
            <a:r>
              <a:rPr lang="el-GR" dirty="0" smtClean="0"/>
              <a:t>&lt;</a:t>
            </a:r>
            <a:r>
              <a:rPr lang="en-US" dirty="0" smtClean="0"/>
              <a:t>Eight Law&gt;: </a:t>
            </a:r>
            <a:r>
              <a:rPr lang="el-GR" dirty="0" smtClean="0"/>
              <a:t>Αντιστοιχεί στον όγδοο νόμο που μας έχει δοθεί.</a:t>
            </a:r>
            <a:endParaRPr lang="el-GR" dirty="0"/>
          </a:p>
        </p:txBody>
      </p:sp>
    </p:spTree>
    <p:extLst>
      <p:ext uri="{BB962C8B-B14F-4D97-AF65-F5344CB8AC3E}">
        <p14:creationId xmlns:p14="http://schemas.microsoft.com/office/powerpoint/2010/main" val="3177349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2988417"/>
              </p:ext>
            </p:extLst>
          </p:nvPr>
        </p:nvGraphicFramePr>
        <p:xfrm>
          <a:off x="0" y="2060848"/>
          <a:ext cx="9144000" cy="4676661"/>
        </p:xfrm>
        <a:graphic>
          <a:graphicData uri="http://schemas.openxmlformats.org/drawingml/2006/table">
            <a:tbl>
              <a:tblPr firstRow="1" firstCol="1" bandRow="1"/>
              <a:tblGrid>
                <a:gridCol w="1543618"/>
                <a:gridCol w="7600382"/>
              </a:tblGrid>
              <a:tr h="1393048">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εκτελεστουν οι παρακατω περιπτωσεις χρησεις: </a:t>
                      </a:r>
                      <a:r>
                        <a:rPr lang="en-US" sz="1400" i="1">
                          <a:solidFill>
                            <a:srgbClr val="000000"/>
                          </a:solidFill>
                          <a:effectLst/>
                          <a:latin typeface="Times New Roman"/>
                          <a:ea typeface="Times New Roman"/>
                        </a:rPr>
                        <a:t>Insert Evolution History</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First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Second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Third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Fourth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Fifth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Sixth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Seventh Law</a:t>
                      </a:r>
                      <a:r>
                        <a:rPr lang="el-GR" sz="1400" i="1">
                          <a:solidFill>
                            <a:srgbClr val="000000"/>
                          </a:solidFill>
                          <a:effectLst/>
                          <a:latin typeface="Times New Roman"/>
                          <a:ea typeface="Times New Roman"/>
                        </a:rPr>
                        <a:t>,</a:t>
                      </a:r>
                      <a:r>
                        <a:rPr lang="en-US" sz="1400" i="1">
                          <a:solidFill>
                            <a:srgbClr val="000000"/>
                          </a:solidFill>
                          <a:effectLst/>
                          <a:latin typeface="Times New Roman"/>
                          <a:ea typeface="Times New Roman"/>
                        </a:rPr>
                        <a:t>Eight Law </a:t>
                      </a:r>
                      <a:r>
                        <a:rPr lang="el-GR" sz="1400" i="1">
                          <a:solidFill>
                            <a:srgbClr val="000000"/>
                          </a:solidFill>
                          <a:effectLst/>
                          <a:latin typeface="Times New Roman"/>
                          <a:ea typeface="Times New Roman"/>
                        </a:rPr>
                        <a:t>για να παρουμε τα δεδομενα που μας χρειαζονται.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223">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 και βγαινει ένα παραθυρο που  θα ζηταει απο τον χρηστη να συμπληρωση μια φορμα στην οποια θα γραφει η τελικη αναφορα σχετικα με την ισχυ των νομων.Υστερα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0873">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επιλεξει ένα αρχειο για το οποιο δεν εχει αποτιμηθει εστω και μια από τις παραπανω περιπτωσεις χρησης και πατησει &lt;ΟΚ&gt; εμφανιζεται ενημερωτικο μυνημα και επιστρεφει στο αρχικο μενου.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17">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αποθηκευεται η αναφορα σε ένα αρχειο κειμενου στο δισκο.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39552" y="404664"/>
            <a:ext cx="7992888" cy="646331"/>
          </a:xfrm>
          <a:prstGeom prst="rect">
            <a:avLst/>
          </a:prstGeom>
          <a:noFill/>
        </p:spPr>
        <p:txBody>
          <a:bodyPr wrap="square" rtlCol="0">
            <a:spAutoFit/>
          </a:bodyPr>
          <a:lstStyle/>
          <a:p>
            <a:r>
              <a:rPr lang="en-US" dirty="0" smtClean="0"/>
              <a:t>&lt;Create Report&gt;:</a:t>
            </a:r>
            <a:r>
              <a:rPr lang="el-GR" dirty="0" smtClean="0"/>
              <a:t> Αντιστοιχεί στην τελευταία από τις λειτουργικές απαιτήσεις που μας έχει δοθεί  που είναι η δημιουργία αναφοράς.</a:t>
            </a:r>
            <a:endParaRPr lang="el-GR" dirty="0"/>
          </a:p>
        </p:txBody>
      </p:sp>
    </p:spTree>
    <p:extLst>
      <p:ext uri="{BB962C8B-B14F-4D97-AF65-F5344CB8AC3E}">
        <p14:creationId xmlns:p14="http://schemas.microsoft.com/office/powerpoint/2010/main" val="232925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Πρωτότυπο γραφικής διεπαφής του εργαλείου(</a:t>
            </a:r>
            <a:r>
              <a:rPr lang="en-US" dirty="0" smtClean="0"/>
              <a:t>GUI).</a:t>
            </a:r>
            <a:endParaRPr lang="el-GR" dirty="0"/>
          </a:p>
        </p:txBody>
      </p:sp>
      <p:sp>
        <p:nvSpPr>
          <p:cNvPr id="3" name="Content Placeholder 2"/>
          <p:cNvSpPr>
            <a:spLocks noGrp="1"/>
          </p:cNvSpPr>
          <p:nvPr>
            <p:ph idx="1"/>
          </p:nvPr>
        </p:nvSpPr>
        <p:spPr/>
        <p:txBody>
          <a:bodyPr/>
          <a:lstStyle/>
          <a:p>
            <a:pPr marL="0" indent="0">
              <a:buNone/>
            </a:pPr>
            <a:r>
              <a:rPr lang="el-GR" dirty="0" smtClean="0"/>
              <a:t>Περιγραφή</a:t>
            </a:r>
            <a:r>
              <a:rPr lang="en-US" dirty="0" smtClean="0"/>
              <a:t> </a:t>
            </a:r>
            <a:r>
              <a:rPr lang="el-GR" dirty="0" smtClean="0"/>
              <a:t>της γραφικής διεπαφής του εργαλείου:</a:t>
            </a:r>
          </a:p>
          <a:p>
            <a:pPr marL="0" indent="0">
              <a:buNone/>
            </a:pPr>
            <a:r>
              <a:rPr lang="el-GR" dirty="0" smtClean="0"/>
              <a:t>Ο χρήστης θα πρέπει αρχικά να δώσει τα αρχέια μέσω του κουμπιο</a:t>
            </a:r>
            <a:r>
              <a:rPr lang="el-GR" dirty="0"/>
              <a:t>ύ</a:t>
            </a:r>
            <a:r>
              <a:rPr lang="el-GR" dirty="0" smtClean="0"/>
              <a:t> </a:t>
            </a:r>
            <a:r>
              <a:rPr lang="en-US" dirty="0" smtClean="0"/>
              <a:t>&lt;Browse Files&gt; </a:t>
            </a:r>
            <a:r>
              <a:rPr lang="el-GR" dirty="0" smtClean="0"/>
              <a:t>όπου παρουσιάζεται παρακάτω.</a:t>
            </a:r>
            <a:endParaRPr lang="el-GR" dirty="0"/>
          </a:p>
        </p:txBody>
      </p:sp>
    </p:spTree>
    <p:extLst>
      <p:ext uri="{BB962C8B-B14F-4D97-AF65-F5344CB8AC3E}">
        <p14:creationId xmlns:p14="http://schemas.microsoft.com/office/powerpoint/2010/main" val="3898510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299269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4525963"/>
          </a:xfrm>
        </p:spPr>
        <p:txBody>
          <a:bodyPr/>
          <a:lstStyle/>
          <a:p>
            <a:pPr marL="0" indent="0">
              <a:buNone/>
            </a:pPr>
            <a:r>
              <a:rPr lang="el-GR" dirty="0" smtClean="0"/>
              <a:t>Αν δοθεί λάθος αρχείο ή αρχείο που δεν υπάρχει τότε βγάινει παρακάτω  παράθυρο σφάλματος.</a:t>
            </a:r>
            <a:endParaRPr lang="el-GR" dirty="0"/>
          </a:p>
        </p:txBody>
      </p:sp>
    </p:spTree>
    <p:extLst>
      <p:ext uri="{BB962C8B-B14F-4D97-AF65-F5344CB8AC3E}">
        <p14:creationId xmlns:p14="http://schemas.microsoft.com/office/powerpoint/2010/main" val="2404088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468366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4525963"/>
          </a:xfrm>
        </p:spPr>
        <p:txBody>
          <a:bodyPr/>
          <a:lstStyle/>
          <a:p>
            <a:pPr marL="0" indent="0">
              <a:buNone/>
            </a:pPr>
            <a:r>
              <a:rPr lang="el-GR" dirty="0" smtClean="0"/>
              <a:t>Τα παραπάνω παράθυρα περιγράφουν τον τρόπο λειτουργίας του </a:t>
            </a:r>
            <a:r>
              <a:rPr lang="en-US" dirty="0" smtClean="0"/>
              <a:t>Insert Evolution History </a:t>
            </a:r>
            <a:r>
              <a:rPr lang="el-GR" dirty="0" smtClean="0"/>
              <a:t>και συνεχίζει με ένα παράθυρο μενού που επιλέγει ο χρήστης ποια λειτουργία θέλει να εκτελέσει πατώντας  στα αντίστοιχα κουμπιά με το όνομά τους.</a:t>
            </a:r>
            <a:endParaRPr lang="el-GR" dirty="0"/>
          </a:p>
        </p:txBody>
      </p:sp>
    </p:spTree>
    <p:extLst>
      <p:ext uri="{BB962C8B-B14F-4D97-AF65-F5344CB8AC3E}">
        <p14:creationId xmlns:p14="http://schemas.microsoft.com/office/powerpoint/2010/main" val="1569660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242426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4525963"/>
          </a:xfrm>
        </p:spPr>
        <p:txBody>
          <a:bodyPr/>
          <a:lstStyle/>
          <a:p>
            <a:pPr marL="0" indent="0">
              <a:buNone/>
            </a:pPr>
            <a:r>
              <a:rPr lang="el-GR" dirty="0" smtClean="0"/>
              <a:t>Μόλις επιλέξει κάποια λειτουργία από το μενόυ τότε θα εμφανίζεται ένα παράθυρο που θα επιλέγει ποιο αρχείο θέλει να χρησιμοποιηθεί για την λειτουργία που εχει επιλεχθεί και πατάει το κουμπί &lt;ΟΚ&gt;.Αν δεν επιλεχθεί αρχείο και πατήσει &lt;ΟΚ&gt; τοτε εμφανίζεται ένα παράθυρο σφάλματος στο οποίο παταει &lt;ΟΚ&gt; και επιστρέφει στο προηγούμενο παράθυρο επιλογής αρχείου.</a:t>
            </a:r>
            <a:endParaRPr lang="el-GR" dirty="0"/>
          </a:p>
        </p:txBody>
      </p:sp>
    </p:spTree>
    <p:extLst>
      <p:ext uri="{BB962C8B-B14F-4D97-AF65-F5344CB8AC3E}">
        <p14:creationId xmlns:p14="http://schemas.microsoft.com/office/powerpoint/2010/main" val="142190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860"/>
            <a:ext cx="5486400" cy="566738"/>
          </a:xfrm>
        </p:spPr>
        <p:txBody>
          <a:bodyPr>
            <a:normAutofit/>
          </a:bodyPr>
          <a:lstStyle/>
          <a:p>
            <a:r>
              <a:rPr lang="el-GR" dirty="0" smtClean="0"/>
              <a:t>Σύνοψη Περιπτώσεων χρήσης(</a:t>
            </a:r>
            <a:r>
              <a:rPr lang="en-US" dirty="0" smtClean="0"/>
              <a:t>UML </a:t>
            </a:r>
            <a:r>
              <a:rPr lang="en-US" dirty="0" err="1" smtClean="0"/>
              <a:t>diagramms</a:t>
            </a:r>
            <a:r>
              <a:rPr lang="en-US" dirty="0" smtClean="0"/>
              <a:t>)</a:t>
            </a:r>
            <a:endParaRPr lang="el-GR" dirty="0"/>
          </a:p>
        </p:txBody>
      </p:sp>
      <p:sp>
        <p:nvSpPr>
          <p:cNvPr id="7" name="Text Placeholder 6"/>
          <p:cNvSpPr>
            <a:spLocks noGrp="1"/>
          </p:cNvSpPr>
          <p:nvPr>
            <p:ph type="body" sz="half" idx="2"/>
          </p:nvPr>
        </p:nvSpPr>
        <p:spPr>
          <a:xfrm>
            <a:off x="0" y="5993904"/>
            <a:ext cx="9133772" cy="864096"/>
          </a:xfrm>
        </p:spPr>
        <p:txBody>
          <a:bodyPr/>
          <a:lstStyle/>
          <a:p>
            <a:r>
              <a:rPr lang="el-GR" dirty="0" smtClean="0"/>
              <a:t>Σχεδιάσαμε τον χρήστη</a:t>
            </a:r>
            <a:r>
              <a:rPr lang="en-US" dirty="0" smtClean="0"/>
              <a:t> (User) </a:t>
            </a:r>
            <a:r>
              <a:rPr lang="el-GR" dirty="0" smtClean="0"/>
              <a:t>ο οποιος θα εχει άμεση συσχέτιση  με τις αντίστοιχες πέριπτώσεις χρήσης που αντιστοιχούν στις λειτουργικές απαιτήσεις που μας έχουν δοθεί και περιγράφονται παρακάτω.</a:t>
            </a:r>
            <a:endParaRPr lang="el-GR"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 y="620688"/>
            <a:ext cx="9144000" cy="5373216"/>
          </a:xfrm>
          <a:prstGeom prst="rect">
            <a:avLst/>
          </a:prstGeom>
        </p:spPr>
      </p:pic>
    </p:spTree>
    <p:extLst>
      <p:ext uri="{BB962C8B-B14F-4D97-AF65-F5344CB8AC3E}">
        <p14:creationId xmlns:p14="http://schemas.microsoft.com/office/powerpoint/2010/main" val="2220386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418145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10148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29600" cy="4525963"/>
          </a:xfrm>
        </p:spPr>
        <p:txBody>
          <a:bodyPr>
            <a:normAutofit fontScale="92500" lnSpcReduction="20000"/>
          </a:bodyPr>
          <a:lstStyle/>
          <a:p>
            <a:pPr marL="0" indent="0">
              <a:buNone/>
            </a:pPr>
            <a:r>
              <a:rPr lang="el-GR" dirty="0" smtClean="0"/>
              <a:t>Στην συνέχεια ακολουθούν τα παράθυρα των οχτώ νόμων που εμφανίζονται αν έχουν επιλεχθεί.Θα περιέχουν ένα </a:t>
            </a:r>
            <a:r>
              <a:rPr lang="en-US" dirty="0" smtClean="0"/>
              <a:t>text </a:t>
            </a:r>
            <a:r>
              <a:rPr lang="el-GR" dirty="0" smtClean="0"/>
              <a:t>παράθυρο όπου θα μπορεί να σχολιάσει την αποτίμηση του νόμου και δυο κουμπιά που επιλέγει ο χρήστης αν ισχύει ο νομος ή όχι &lt;</a:t>
            </a:r>
            <a:r>
              <a:rPr lang="en-US" dirty="0" smtClean="0"/>
              <a:t>Yes&gt;,&lt;No&gt;.</a:t>
            </a:r>
          </a:p>
          <a:p>
            <a:pPr marL="0" indent="0">
              <a:buNone/>
            </a:pPr>
            <a:r>
              <a:rPr lang="el-GR" dirty="0" smtClean="0"/>
              <a:t>Όλα αυτά θα βρίσκονται κάτω από τα γραφήματα  του κάθε νομου που εμφανίζονται στο παράθυρο.Θα πατάει το κουμπί </a:t>
            </a:r>
            <a:r>
              <a:rPr lang="en-US" dirty="0" smtClean="0"/>
              <a:t>&lt;Finish&gt; </a:t>
            </a:r>
            <a:r>
              <a:rPr lang="el-GR" dirty="0" smtClean="0"/>
              <a:t>για να τελειώσει η διεργασία και να επιστρέψει στο μενού.</a:t>
            </a:r>
            <a:endParaRPr lang="el-GR" dirty="0"/>
          </a:p>
        </p:txBody>
      </p:sp>
    </p:spTree>
    <p:extLst>
      <p:ext uri="{BB962C8B-B14F-4D97-AF65-F5344CB8AC3E}">
        <p14:creationId xmlns:p14="http://schemas.microsoft.com/office/powerpoint/2010/main" val="1785106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812567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527506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06161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015510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902787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670799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4525963"/>
          </a:xfrm>
        </p:spPr>
        <p:txBody>
          <a:bodyPr>
            <a:normAutofit fontScale="92500" lnSpcReduction="10000"/>
          </a:bodyPr>
          <a:lstStyle/>
          <a:p>
            <a:pPr marL="0" indent="0">
              <a:buNone/>
            </a:pPr>
            <a:r>
              <a:rPr lang="el-GR" dirty="0" smtClean="0"/>
              <a:t>Στον έβδομο νόμο θα εμφανίζει μόνο το </a:t>
            </a:r>
            <a:r>
              <a:rPr lang="en-US" dirty="0" smtClean="0"/>
              <a:t>text area </a:t>
            </a:r>
            <a:r>
              <a:rPr lang="el-GR" dirty="0" smtClean="0"/>
              <a:t>για να σχολιάσει ο χρήστης αλλά για να αποτιμηθεί ο συγκεκριμένος νόμος θα πρέπει πρώτα να έχουν γίνει ο δεύτερος και έκτος νόμος διότι ο έβδομος νόμος προκύπτει από τα αποτελέσματα των δυο παραπάνω νόμων.Εάν δεν έχουν εκτελεστεί τοτε βγαίνει παράθυρο σφάλματος που παραπέμπει τον χρήστη να επιλέξει πρώτα τις απαραίτητες λειτουργίες του εργαλείου και πατώντας &lt;ΟΚ&gt; τον επιστρέφει στο μενου. </a:t>
            </a:r>
            <a:endParaRPr lang="el-GR" dirty="0"/>
          </a:p>
        </p:txBody>
      </p:sp>
    </p:spTree>
    <p:extLst>
      <p:ext uri="{BB962C8B-B14F-4D97-AF65-F5344CB8AC3E}">
        <p14:creationId xmlns:p14="http://schemas.microsoft.com/office/powerpoint/2010/main" val="10992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82"/>
            <a:ext cx="8229600" cy="1143000"/>
          </a:xfrm>
        </p:spPr>
        <p:txBody>
          <a:bodyPr/>
          <a:lstStyle/>
          <a:p>
            <a:r>
              <a:rPr lang="el-GR" dirty="0" smtClean="0"/>
              <a:t>Αναφορές περιπτώσεων χρήσης</a:t>
            </a:r>
            <a:endParaRPr lang="el-GR" dirty="0"/>
          </a:p>
        </p:txBody>
      </p:sp>
      <p:sp>
        <p:nvSpPr>
          <p:cNvPr id="3" name="Content Placeholder 2"/>
          <p:cNvSpPr>
            <a:spLocks noGrp="1"/>
          </p:cNvSpPr>
          <p:nvPr>
            <p:ph idx="1"/>
          </p:nvPr>
        </p:nvSpPr>
        <p:spPr>
          <a:xfrm>
            <a:off x="395536" y="908720"/>
            <a:ext cx="8229600" cy="4525963"/>
          </a:xfrm>
        </p:spPr>
        <p:txBody>
          <a:bodyPr/>
          <a:lstStyle/>
          <a:p>
            <a:pPr marL="0" indent="0">
              <a:buNone/>
            </a:pPr>
            <a:r>
              <a:rPr lang="el-GR" dirty="0" smtClean="0"/>
              <a:t>Εδώ περιγράφεται η κατασκευή των αναφορών περιπτώσεων χρήσης αναλυτικα:</a:t>
            </a:r>
          </a:p>
          <a:p>
            <a:pPr marL="0" indent="0">
              <a:buNone/>
            </a:pPr>
            <a:r>
              <a:rPr lang="el-GR" sz="2400" dirty="0" smtClean="0"/>
              <a:t>&lt;</a:t>
            </a:r>
            <a:r>
              <a:rPr lang="en-US" sz="2400" dirty="0" smtClean="0"/>
              <a:t>Insert Evolution History&gt;</a:t>
            </a:r>
            <a:r>
              <a:rPr lang="el-GR" sz="2400" dirty="0" smtClean="0"/>
              <a:t> :αντιστοιχεί στην καταγραφή ιστορικού εξέλιξης από τις λειτουργικές απαιτήσεις που μας έχουν δοθέι.</a:t>
            </a:r>
            <a:endParaRPr lang="el-GR" sz="2400" dirty="0"/>
          </a:p>
        </p:txBody>
      </p:sp>
      <p:graphicFrame>
        <p:nvGraphicFramePr>
          <p:cNvPr id="4" name="Table 3"/>
          <p:cNvGraphicFramePr>
            <a:graphicFrameLocks noGrp="1"/>
          </p:cNvGraphicFramePr>
          <p:nvPr>
            <p:extLst>
              <p:ext uri="{D42A27DB-BD31-4B8C-83A1-F6EECF244321}">
                <p14:modId xmlns:p14="http://schemas.microsoft.com/office/powerpoint/2010/main" val="1479357189"/>
              </p:ext>
            </p:extLst>
          </p:nvPr>
        </p:nvGraphicFramePr>
        <p:xfrm>
          <a:off x="251520" y="3212976"/>
          <a:ext cx="8388424" cy="3434328"/>
        </p:xfrm>
        <a:graphic>
          <a:graphicData uri="http://schemas.openxmlformats.org/drawingml/2006/table">
            <a:tbl>
              <a:tblPr firstRow="1" firstCol="1" bandRow="1"/>
              <a:tblGrid>
                <a:gridCol w="1416067"/>
                <a:gridCol w="6972357"/>
              </a:tblGrid>
              <a:tr h="847929">
                <a:tc>
                  <a:txBody>
                    <a:bodyPr/>
                    <a:lstStyle/>
                    <a:p>
                      <a:pPr marL="457200" algn="ctr">
                        <a:lnSpc>
                          <a:spcPts val="1200"/>
                        </a:lnSpc>
                        <a:spcAft>
                          <a:spcPts val="600"/>
                        </a:spcAft>
                      </a:pPr>
                      <a:r>
                        <a:rPr lang="el-GR" sz="1000" b="1" dirty="0">
                          <a:effectLst/>
                          <a:latin typeface="Times New Roman"/>
                          <a:ea typeface="Times New Roman"/>
                        </a:rPr>
                        <a:t>Προσυνθήκες</a:t>
                      </a:r>
                      <a:endParaRPr lang="el-GR"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Ο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πρεπει να εχει δωσει τα σωστα αρχεια σαν εισοδο με την αναμενομενη μορφη που περιγραφει το ιστορικο εξελιξης ενός λογισμικου.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5920">
                <a:tc>
                  <a:txBody>
                    <a:bodyPr/>
                    <a:lstStyle/>
                    <a:p>
                      <a:pPr marL="457200" algn="ctr">
                        <a:lnSpc>
                          <a:spcPts val="1200"/>
                        </a:lnSpc>
                        <a:spcAft>
                          <a:spcPts val="600"/>
                        </a:spcAft>
                      </a:pPr>
                      <a:r>
                        <a:rPr lang="el-GR" sz="1000" b="1" dirty="0">
                          <a:effectLst/>
                          <a:latin typeface="Times New Roman"/>
                          <a:ea typeface="Times New Roman"/>
                        </a:rPr>
                        <a:t>Κύρια Ροή Γεγονότων</a:t>
                      </a:r>
                      <a:endParaRPr lang="el-GR"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Ο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εισαγει  ένα ή πολλα σε ένα γραφικο παραθυρο και θα παταει το κουμπι &lt;ΟΚ&gt; για να επικυρωσει την εισοδο.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559">
                <a:tc>
                  <a:txBody>
                    <a:bodyPr/>
                    <a:lstStyle/>
                    <a:p>
                      <a:pPr marL="457200" algn="ctr">
                        <a:lnSpc>
                          <a:spcPts val="1200"/>
                        </a:lnSpc>
                        <a:spcAft>
                          <a:spcPts val="600"/>
                        </a:spcAft>
                      </a:pPr>
                      <a:r>
                        <a:rPr lang="el-GR" sz="1000" b="1" dirty="0">
                          <a:effectLst/>
                          <a:latin typeface="Times New Roman"/>
                          <a:ea typeface="Times New Roman"/>
                        </a:rPr>
                        <a:t>Εναλλακτική Ροή Γεγονότων</a:t>
                      </a:r>
                      <a:endParaRPr lang="el-GR"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Στην περιπτωση που ο </a:t>
                      </a:r>
                      <a:r>
                        <a:rPr lang="en-US" sz="1400" i="1" dirty="0">
                          <a:solidFill>
                            <a:srgbClr val="000000"/>
                          </a:solidFill>
                          <a:effectLst/>
                          <a:latin typeface="Times New Roman"/>
                          <a:ea typeface="Times New Roman"/>
                        </a:rPr>
                        <a:t>user</a:t>
                      </a:r>
                      <a:r>
                        <a:rPr lang="el-GR" sz="1400" i="1" dirty="0">
                          <a:solidFill>
                            <a:srgbClr val="000000"/>
                          </a:solidFill>
                          <a:effectLst/>
                          <a:latin typeface="Times New Roman"/>
                          <a:ea typeface="Times New Roman"/>
                        </a:rPr>
                        <a:t> δωσει λανθασμενη εισοδο δηλαδη δεν εχει την αναμενομενη μορφη ή δεν υπαρχει το αρχειο βγαινει ένα παραθυρο με μυνημα λαθους και παταει το κουμπι &lt;ΟΚ&gt; για να ξαναδωσει εισοδο.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5920">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Το/τα αρχειο/α αποθηκευονται σε μια βαση δεδομενων με βαση τα δεδομενα του αρχειου δημιουργειται το ιστορικο εξελιξης του αντιστοιχου λογισμικου.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35776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302073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444416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465549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4525963"/>
          </a:xfrm>
        </p:spPr>
        <p:txBody>
          <a:bodyPr>
            <a:normAutofit fontScale="92500" lnSpcReduction="20000"/>
          </a:bodyPr>
          <a:lstStyle/>
          <a:p>
            <a:pPr marL="0" indent="0">
              <a:buNone/>
            </a:pPr>
            <a:r>
              <a:rPr lang="el-GR" dirty="0" smtClean="0"/>
              <a:t>Τέλος πατώντας  την επιλογή </a:t>
            </a:r>
            <a:r>
              <a:rPr lang="en-US" dirty="0" smtClean="0"/>
              <a:t>Create Report </a:t>
            </a:r>
            <a:r>
              <a:rPr lang="el-GR" dirty="0" smtClean="0"/>
              <a:t>από το μενου όπου ο χρήστης θα κάνει την τελική αναφορά του,εάν δεν έχουν εκτελεστεί όλοι οι νόμοι θα εμφανίζεται ένα παράθυρο σφάλματος που θα τον προειδοποιεί κατάλληλα και θα τον επιστρέφει στο μενου πατώντας &lt;ΟΚ&gt;.Αν έχουν γίνει όλοι οι νόμοι για το αρχείο που έχει επιλέξει τοτε εμφανίζεται ένα παράθυρο με ένα </a:t>
            </a:r>
            <a:r>
              <a:rPr lang="en-US" dirty="0" smtClean="0"/>
              <a:t>text area </a:t>
            </a:r>
            <a:r>
              <a:rPr lang="el-GR" dirty="0" smtClean="0"/>
              <a:t>όπου θα γράψει την τελική του αναφορά και </a:t>
            </a:r>
            <a:r>
              <a:rPr lang="el-GR" dirty="0"/>
              <a:t>ύ</a:t>
            </a:r>
            <a:r>
              <a:rPr lang="el-GR" dirty="0" smtClean="0"/>
              <a:t>στερα </a:t>
            </a:r>
            <a:r>
              <a:rPr lang="el-GR" dirty="0" smtClean="0"/>
              <a:t>θα πατάει το κουμπί &lt;</a:t>
            </a:r>
            <a:r>
              <a:rPr lang="en-US" dirty="0" smtClean="0"/>
              <a:t>Finish&gt; </a:t>
            </a:r>
            <a:r>
              <a:rPr lang="el-GR" dirty="0" smtClean="0"/>
              <a:t>και επιστρέφει στο μενου.</a:t>
            </a:r>
            <a:endParaRPr lang="el-GR" dirty="0"/>
          </a:p>
        </p:txBody>
      </p:sp>
    </p:spTree>
    <p:extLst>
      <p:ext uri="{BB962C8B-B14F-4D97-AF65-F5344CB8AC3E}">
        <p14:creationId xmlns:p14="http://schemas.microsoft.com/office/powerpoint/2010/main" val="2194988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364598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183428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4525963"/>
          </a:xfrm>
        </p:spPr>
        <p:txBody>
          <a:bodyPr/>
          <a:lstStyle/>
          <a:p>
            <a:pPr marL="0" indent="0">
              <a:buNone/>
            </a:pPr>
            <a:r>
              <a:rPr lang="el-GR" dirty="0" smtClean="0"/>
              <a:t>Ευστράτιος Μαργαριτιάδης </a:t>
            </a:r>
            <a:r>
              <a:rPr lang="el-GR" dirty="0" smtClean="0"/>
              <a:t>Α.Μ:2100 (Δεν έχει δηλωθεί το μάθημα)</a:t>
            </a:r>
            <a:endParaRPr lang="el-GR" dirty="0" smtClean="0"/>
          </a:p>
          <a:p>
            <a:pPr marL="0" indent="0">
              <a:buNone/>
            </a:pPr>
            <a:r>
              <a:rPr lang="el-GR" dirty="0" smtClean="0"/>
              <a:t>Αντώνιος Τόδωρης  Α.Μ:2145</a:t>
            </a:r>
          </a:p>
          <a:p>
            <a:pPr marL="0" indent="0">
              <a:buNone/>
            </a:pPr>
            <a:r>
              <a:rPr lang="el-GR" dirty="0" smtClean="0"/>
              <a:t>Νικόλαος Γκούτζιος Α.Μ:2044</a:t>
            </a:r>
          </a:p>
        </p:txBody>
      </p:sp>
    </p:spTree>
    <p:extLst>
      <p:ext uri="{BB962C8B-B14F-4D97-AF65-F5344CB8AC3E}">
        <p14:creationId xmlns:p14="http://schemas.microsoft.com/office/powerpoint/2010/main" val="41906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73615539"/>
              </p:ext>
            </p:extLst>
          </p:nvPr>
        </p:nvGraphicFramePr>
        <p:xfrm>
          <a:off x="0" y="908720"/>
          <a:ext cx="9144000" cy="5824536"/>
        </p:xfrm>
        <a:graphic>
          <a:graphicData uri="http://schemas.openxmlformats.org/drawingml/2006/table">
            <a:tbl>
              <a:tblPr firstRow="1" firstCol="1" bandRow="1"/>
              <a:tblGrid>
                <a:gridCol w="1543617"/>
                <a:gridCol w="7600383"/>
              </a:tblGrid>
              <a:tr h="810401">
                <a:tc>
                  <a:txBody>
                    <a:bodyPr/>
                    <a:lstStyle/>
                    <a:p>
                      <a:pPr marL="457200" algn="ctr">
                        <a:lnSpc>
                          <a:spcPts val="1200"/>
                        </a:lnSpc>
                        <a:spcAft>
                          <a:spcPts val="600"/>
                        </a:spcAft>
                      </a:pPr>
                      <a:r>
                        <a:rPr lang="el-GR" sz="1000" b="1" dirty="0">
                          <a:effectLst/>
                          <a:latin typeface="Times New Roman"/>
                          <a:ea typeface="Times New Roman"/>
                        </a:rPr>
                        <a:t>Προσυνθήκες</a:t>
                      </a:r>
                      <a:endParaRPr lang="el-GR" sz="1000" dirty="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dirty="0">
                          <a:solidFill>
                            <a:srgbClr val="000000"/>
                          </a:solidFill>
                          <a:effectLst/>
                          <a:latin typeface="Times New Roman"/>
                          <a:ea typeface="Times New Roman"/>
                        </a:rPr>
                        <a:t>Insert Evolution History </a:t>
                      </a:r>
                      <a:r>
                        <a:rPr lang="el-GR" sz="1400" i="1" dirty="0">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03">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4257">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9975">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πρωτος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323528" y="260648"/>
            <a:ext cx="8424936" cy="369332"/>
          </a:xfrm>
          <a:prstGeom prst="rect">
            <a:avLst/>
          </a:prstGeom>
          <a:noFill/>
        </p:spPr>
        <p:txBody>
          <a:bodyPr wrap="square" rtlCol="0">
            <a:spAutoFit/>
          </a:bodyPr>
          <a:lstStyle/>
          <a:p>
            <a:r>
              <a:rPr lang="en-US" dirty="0" smtClean="0"/>
              <a:t>&lt;First Law&gt; : </a:t>
            </a:r>
            <a:r>
              <a:rPr lang="el-GR" dirty="0" smtClean="0"/>
              <a:t>Αντιστοιχεί στον πρώτο νόμο των λειτουργικών απαιτήσεων.</a:t>
            </a:r>
            <a:endParaRPr lang="el-GR" dirty="0"/>
          </a:p>
        </p:txBody>
      </p:sp>
    </p:spTree>
    <p:extLst>
      <p:ext uri="{BB962C8B-B14F-4D97-AF65-F5344CB8AC3E}">
        <p14:creationId xmlns:p14="http://schemas.microsoft.com/office/powerpoint/2010/main" val="363362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90863808"/>
              </p:ext>
            </p:extLst>
          </p:nvPr>
        </p:nvGraphicFramePr>
        <p:xfrm>
          <a:off x="0" y="1700807"/>
          <a:ext cx="9144000" cy="5157193"/>
        </p:xfrm>
        <a:graphic>
          <a:graphicData uri="http://schemas.openxmlformats.org/drawingml/2006/table">
            <a:tbl>
              <a:tblPr firstRow="1" firstCol="1" bandRow="1"/>
              <a:tblGrid>
                <a:gridCol w="1543617"/>
                <a:gridCol w="7600383"/>
              </a:tblGrid>
              <a:tr h="725501">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3555">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2248">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889">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δευτερος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95536" y="332656"/>
            <a:ext cx="8352928" cy="369332"/>
          </a:xfrm>
          <a:prstGeom prst="rect">
            <a:avLst/>
          </a:prstGeom>
          <a:noFill/>
        </p:spPr>
        <p:txBody>
          <a:bodyPr wrap="square" rtlCol="0">
            <a:spAutoFit/>
          </a:bodyPr>
          <a:lstStyle/>
          <a:p>
            <a:r>
              <a:rPr lang="el-GR" dirty="0" smtClean="0"/>
              <a:t>&lt;</a:t>
            </a:r>
            <a:r>
              <a:rPr lang="en-US" dirty="0" smtClean="0"/>
              <a:t>Second Law&gt;: </a:t>
            </a:r>
            <a:r>
              <a:rPr lang="el-GR" dirty="0" smtClean="0"/>
              <a:t>Αντιστοιχεί στον δεύτερο νόμο που μας εχει δοθεί.</a:t>
            </a:r>
            <a:endParaRPr lang="el-GR" dirty="0"/>
          </a:p>
        </p:txBody>
      </p:sp>
    </p:spTree>
    <p:extLst>
      <p:ext uri="{BB962C8B-B14F-4D97-AF65-F5344CB8AC3E}">
        <p14:creationId xmlns:p14="http://schemas.microsoft.com/office/powerpoint/2010/main" val="140453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0676415"/>
              </p:ext>
            </p:extLst>
          </p:nvPr>
        </p:nvGraphicFramePr>
        <p:xfrm>
          <a:off x="0" y="1916831"/>
          <a:ext cx="9144000" cy="4941169"/>
        </p:xfrm>
        <a:graphic>
          <a:graphicData uri="http://schemas.openxmlformats.org/drawingml/2006/table">
            <a:tbl>
              <a:tblPr firstRow="1" firstCol="1" bandRow="1"/>
              <a:tblGrid>
                <a:gridCol w="1543617"/>
                <a:gridCol w="7600383"/>
              </a:tblGrid>
              <a:tr h="689938">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6948">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7545">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738">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τριτος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67544" y="404664"/>
            <a:ext cx="8064896" cy="369332"/>
          </a:xfrm>
          <a:prstGeom prst="rect">
            <a:avLst/>
          </a:prstGeom>
          <a:noFill/>
        </p:spPr>
        <p:txBody>
          <a:bodyPr wrap="square" rtlCol="0">
            <a:spAutoFit/>
          </a:bodyPr>
          <a:lstStyle/>
          <a:p>
            <a:r>
              <a:rPr lang="en-US" dirty="0" smtClean="0"/>
              <a:t>&lt;Third Law&gt;: </a:t>
            </a:r>
            <a:r>
              <a:rPr lang="el-GR" dirty="0" smtClean="0"/>
              <a:t>Αντιστοιχεί με τον τρίτο νόμο που μας εχει δοθεί.</a:t>
            </a:r>
            <a:endParaRPr lang="el-GR" dirty="0"/>
          </a:p>
        </p:txBody>
      </p:sp>
    </p:spTree>
    <p:extLst>
      <p:ext uri="{BB962C8B-B14F-4D97-AF65-F5344CB8AC3E}">
        <p14:creationId xmlns:p14="http://schemas.microsoft.com/office/powerpoint/2010/main" val="4039827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10217472"/>
              </p:ext>
            </p:extLst>
          </p:nvPr>
        </p:nvGraphicFramePr>
        <p:xfrm>
          <a:off x="0" y="1988839"/>
          <a:ext cx="9144000" cy="4907420"/>
        </p:xfrm>
        <a:graphic>
          <a:graphicData uri="http://schemas.openxmlformats.org/drawingml/2006/table">
            <a:tbl>
              <a:tblPr firstRow="1" firstCol="1" bandRow="1"/>
              <a:tblGrid>
                <a:gridCol w="1543617"/>
                <a:gridCol w="7600383"/>
              </a:tblGrid>
              <a:tr h="682489">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9955">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2487">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2489">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τεταρτος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67544" y="476672"/>
            <a:ext cx="8136904" cy="369332"/>
          </a:xfrm>
          <a:prstGeom prst="rect">
            <a:avLst/>
          </a:prstGeom>
          <a:noFill/>
        </p:spPr>
        <p:txBody>
          <a:bodyPr wrap="square" rtlCol="0">
            <a:spAutoFit/>
          </a:bodyPr>
          <a:lstStyle/>
          <a:p>
            <a:r>
              <a:rPr lang="en-US" dirty="0" smtClean="0"/>
              <a:t>&lt;Fourth Law&gt;: </a:t>
            </a:r>
            <a:r>
              <a:rPr lang="el-GR" dirty="0" smtClean="0"/>
              <a:t>Αντιστοιχεί στον τέταρτο νόμο που μας έχει δοθεί.</a:t>
            </a:r>
            <a:endParaRPr lang="el-GR" dirty="0"/>
          </a:p>
        </p:txBody>
      </p:sp>
    </p:spTree>
    <p:extLst>
      <p:ext uri="{BB962C8B-B14F-4D97-AF65-F5344CB8AC3E}">
        <p14:creationId xmlns:p14="http://schemas.microsoft.com/office/powerpoint/2010/main" val="1852779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64410683"/>
              </p:ext>
            </p:extLst>
          </p:nvPr>
        </p:nvGraphicFramePr>
        <p:xfrm>
          <a:off x="0" y="2060847"/>
          <a:ext cx="9144000" cy="4870337"/>
        </p:xfrm>
        <a:graphic>
          <a:graphicData uri="http://schemas.openxmlformats.org/drawingml/2006/table">
            <a:tbl>
              <a:tblPr firstRow="1" firstCol="1" bandRow="1"/>
              <a:tblGrid>
                <a:gridCol w="1543618"/>
                <a:gridCol w="7600382"/>
              </a:tblGrid>
              <a:tr h="677332">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326">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347">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332">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πεμπτος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55576" y="404664"/>
            <a:ext cx="7704856" cy="369332"/>
          </a:xfrm>
          <a:prstGeom prst="rect">
            <a:avLst/>
          </a:prstGeom>
          <a:noFill/>
        </p:spPr>
        <p:txBody>
          <a:bodyPr wrap="square" rtlCol="0">
            <a:spAutoFit/>
          </a:bodyPr>
          <a:lstStyle/>
          <a:p>
            <a:r>
              <a:rPr lang="el-GR" dirty="0" smtClean="0"/>
              <a:t>&lt;</a:t>
            </a:r>
            <a:r>
              <a:rPr lang="en-US" dirty="0" smtClean="0"/>
              <a:t>Fifth Law&gt;:</a:t>
            </a:r>
            <a:r>
              <a:rPr lang="el-GR" dirty="0" smtClean="0"/>
              <a:t>Αντιστοιχεί στον πέμπτο νόμο που μας έχει δοθεί.</a:t>
            </a:r>
            <a:endParaRPr lang="el-GR" dirty="0"/>
          </a:p>
        </p:txBody>
      </p:sp>
    </p:spTree>
    <p:extLst>
      <p:ext uri="{BB962C8B-B14F-4D97-AF65-F5344CB8AC3E}">
        <p14:creationId xmlns:p14="http://schemas.microsoft.com/office/powerpoint/2010/main" val="101732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4807610"/>
              </p:ext>
            </p:extLst>
          </p:nvPr>
        </p:nvGraphicFramePr>
        <p:xfrm>
          <a:off x="0" y="1916831"/>
          <a:ext cx="9144000" cy="4852428"/>
        </p:xfrm>
        <a:graphic>
          <a:graphicData uri="http://schemas.openxmlformats.org/drawingml/2006/table">
            <a:tbl>
              <a:tblPr firstRow="1" firstCol="1" bandRow="1"/>
              <a:tblGrid>
                <a:gridCol w="1543618"/>
                <a:gridCol w="7600382"/>
              </a:tblGrid>
              <a:tr h="674841">
                <a:tc>
                  <a:txBody>
                    <a:bodyPr/>
                    <a:lstStyle/>
                    <a:p>
                      <a:pPr marL="457200" algn="ctr">
                        <a:lnSpc>
                          <a:spcPts val="1200"/>
                        </a:lnSpc>
                        <a:spcAft>
                          <a:spcPts val="600"/>
                        </a:spcAft>
                      </a:pPr>
                      <a:r>
                        <a:rPr lang="el-GR" sz="1000" b="1">
                          <a:effectLst/>
                          <a:latin typeface="Times New Roman"/>
                          <a:ea typeface="Times New Roman"/>
                        </a:rPr>
                        <a:t>Προσυνθήκες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Προϋποθεση για την εναρξη της παραπανω περιπτωσης χρησης είναι να εκτελεστει το </a:t>
                      </a:r>
                      <a:r>
                        <a:rPr lang="en-US" sz="1400" i="1">
                          <a:solidFill>
                            <a:srgbClr val="000000"/>
                          </a:solidFill>
                          <a:effectLst/>
                          <a:latin typeface="Times New Roman"/>
                          <a:ea typeface="Times New Roman"/>
                        </a:rPr>
                        <a:t>Insert Evolution History </a:t>
                      </a:r>
                      <a:r>
                        <a:rPr lang="el-GR" sz="1400" i="1">
                          <a:solidFill>
                            <a:srgbClr val="000000"/>
                          </a:solidFill>
                          <a:effectLst/>
                          <a:latin typeface="Times New Roman"/>
                          <a:ea typeface="Times New Roman"/>
                        </a:rPr>
                        <a:t>για να παρουμε τα δεδομενα που μας χρειαζονται.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9364">
                <a:tc>
                  <a:txBody>
                    <a:bodyPr/>
                    <a:lstStyle/>
                    <a:p>
                      <a:pPr marL="457200" algn="ctr">
                        <a:lnSpc>
                          <a:spcPts val="1200"/>
                        </a:lnSpc>
                        <a:spcAft>
                          <a:spcPts val="600"/>
                        </a:spcAft>
                      </a:pPr>
                      <a:r>
                        <a:rPr lang="el-GR" sz="1000" b="1">
                          <a:effectLst/>
                          <a:latin typeface="Times New Roman"/>
                          <a:ea typeface="Times New Roman"/>
                        </a:rPr>
                        <a:t>Κύρια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Εμφανιζεται ένα παραθυρο με τα αρχεια που εχει δωσει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και υστερα επιλεγει ένα από τα αρχεια αυτά και παταει το κουμπι &lt;ΟΚ&gt;,στην συνεχεια εκτελειται ο νομος και βγαινει ένα παραθυρο που  θα ρωταει τον χρηστη αν ισχυει ο νομος ή όχι με δυο αντιστοιχα κουμπια &lt;</a:t>
                      </a:r>
                      <a:r>
                        <a:rPr lang="en-US" sz="1400" i="1">
                          <a:solidFill>
                            <a:srgbClr val="000000"/>
                          </a:solidFill>
                          <a:effectLst/>
                          <a:latin typeface="Times New Roman"/>
                          <a:ea typeface="Times New Roman"/>
                        </a:rPr>
                        <a:t>YES</a:t>
                      </a:r>
                      <a:r>
                        <a:rPr lang="el-GR" sz="1400" i="1">
                          <a:solidFill>
                            <a:srgbClr val="000000"/>
                          </a:solidFill>
                          <a:effectLst/>
                          <a:latin typeface="Times New Roman"/>
                          <a:ea typeface="Times New Roman"/>
                        </a:rPr>
                        <a:t>&gt;,&lt;</a:t>
                      </a:r>
                      <a:r>
                        <a:rPr lang="en-US" sz="1400" i="1">
                          <a:solidFill>
                            <a:srgbClr val="000000"/>
                          </a:solidFill>
                          <a:effectLst/>
                          <a:latin typeface="Times New Roman"/>
                          <a:ea typeface="Times New Roman"/>
                        </a:rPr>
                        <a:t>NO</a:t>
                      </a:r>
                      <a:r>
                        <a:rPr lang="el-GR" sz="1400" i="1">
                          <a:solidFill>
                            <a:srgbClr val="000000"/>
                          </a:solidFill>
                          <a:effectLst/>
                          <a:latin typeface="Times New Roman"/>
                          <a:ea typeface="Times New Roman"/>
                        </a:rPr>
                        <a:t>&gt; και απο κατω θα εχει μια φορμα που θα σχολιαζει/αιτιολογει.Υστερα θα εχει ένα κουμπι &lt;</a:t>
                      </a:r>
                      <a:r>
                        <a:rPr lang="en-US" sz="1400" i="1">
                          <a:solidFill>
                            <a:srgbClr val="000000"/>
                          </a:solidFill>
                          <a:effectLst/>
                          <a:latin typeface="Times New Roman"/>
                          <a:ea typeface="Times New Roman"/>
                        </a:rPr>
                        <a:t>FINISH</a:t>
                      </a:r>
                      <a:r>
                        <a:rPr lang="el-GR" sz="1400" i="1">
                          <a:solidFill>
                            <a:srgbClr val="000000"/>
                          </a:solidFill>
                          <a:effectLst/>
                          <a:latin typeface="Times New Roman"/>
                          <a:ea typeface="Times New Roman"/>
                        </a:rPr>
                        <a:t>&gt; ώστε να τελειωσει η διεργασια.Αν ο </a:t>
                      </a:r>
                      <a:r>
                        <a:rPr lang="en-US" sz="1400" i="1">
                          <a:solidFill>
                            <a:srgbClr val="000000"/>
                          </a:solidFill>
                          <a:effectLst/>
                          <a:latin typeface="Times New Roman"/>
                          <a:ea typeface="Times New Roman"/>
                        </a:rPr>
                        <a:t>user </a:t>
                      </a:r>
                      <a:r>
                        <a:rPr lang="el-GR" sz="1400" i="1">
                          <a:solidFill>
                            <a:srgbClr val="000000"/>
                          </a:solidFill>
                          <a:effectLst/>
                          <a:latin typeface="Times New Roman"/>
                          <a:ea typeface="Times New Roman"/>
                        </a:rPr>
                        <a:t>επιλεξει ένα αρχειο που εχει ηδη εκτιμηθει θα του εμφανιζεται ένα παραθυρο με τα σχολια του και την επιλογη που εχει κανει(αν ισχυει ο νομος ή όχι)οπου  μπορει να τα επεξεργαστει.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382">
                <a:tc>
                  <a:txBody>
                    <a:bodyPr/>
                    <a:lstStyle/>
                    <a:p>
                      <a:pPr marL="457200" algn="ctr">
                        <a:lnSpc>
                          <a:spcPts val="1200"/>
                        </a:lnSpc>
                        <a:spcAft>
                          <a:spcPts val="600"/>
                        </a:spcAft>
                      </a:pPr>
                      <a:r>
                        <a:rPr lang="el-GR" sz="1000" b="1">
                          <a:effectLst/>
                          <a:latin typeface="Times New Roman"/>
                          <a:ea typeface="Times New Roman"/>
                        </a:rPr>
                        <a:t>Εναλλακτική Ροή Γεγονότων</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a:solidFill>
                            <a:srgbClr val="000000"/>
                          </a:solidFill>
                          <a:effectLst/>
                          <a:latin typeface="Times New Roman"/>
                          <a:ea typeface="Times New Roman"/>
                        </a:rPr>
                        <a:t>Στην περιπτωση που ο </a:t>
                      </a:r>
                      <a:r>
                        <a:rPr lang="en-US" sz="1400" i="1">
                          <a:solidFill>
                            <a:srgbClr val="000000"/>
                          </a:solidFill>
                          <a:effectLst/>
                          <a:latin typeface="Times New Roman"/>
                          <a:ea typeface="Times New Roman"/>
                        </a:rPr>
                        <a:t>user</a:t>
                      </a:r>
                      <a:r>
                        <a:rPr lang="el-GR" sz="1400" i="1">
                          <a:solidFill>
                            <a:srgbClr val="000000"/>
                          </a:solidFill>
                          <a:effectLst/>
                          <a:latin typeface="Times New Roman"/>
                          <a:ea typeface="Times New Roman"/>
                        </a:rPr>
                        <a:t> δεν επιλεξει ένα αρχειο και πατησει &lt;ΟΚ&gt; εμφανιζεται μυνημα σφαλματος και επιστρεφει στο παραθυρο επιλογης αρχειου .</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841">
                <a:tc>
                  <a:txBody>
                    <a:bodyPr/>
                    <a:lstStyle/>
                    <a:p>
                      <a:pPr marL="457200" algn="ctr">
                        <a:lnSpc>
                          <a:spcPts val="1200"/>
                        </a:lnSpc>
                        <a:spcAft>
                          <a:spcPts val="600"/>
                        </a:spcAft>
                      </a:pPr>
                      <a:r>
                        <a:rPr lang="el-GR" sz="1000" b="1">
                          <a:effectLst/>
                          <a:latin typeface="Times New Roman"/>
                          <a:ea typeface="Times New Roman"/>
                        </a:rPr>
                        <a:t>Μετασυνθήκες</a:t>
                      </a:r>
                      <a:endParaRPr lang="el-GR" sz="1000">
                        <a:effectLst/>
                        <a:latin typeface="Times New Roman"/>
                        <a:ea typeface="Times New Roman"/>
                      </a:endParaRP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spcAft>
                          <a:spcPts val="600"/>
                        </a:spcAft>
                      </a:pPr>
                      <a:r>
                        <a:rPr lang="el-GR" sz="1400" i="1" dirty="0">
                          <a:solidFill>
                            <a:srgbClr val="000000"/>
                          </a:solidFill>
                          <a:effectLst/>
                          <a:latin typeface="Times New Roman"/>
                          <a:ea typeface="Times New Roman"/>
                        </a:rPr>
                        <a:t>Θα εχει αποτιμηθει ο εκτος νομος και τα σχολια του </a:t>
                      </a:r>
                      <a:r>
                        <a:rPr lang="en-US" sz="1400" i="1" dirty="0">
                          <a:solidFill>
                            <a:srgbClr val="000000"/>
                          </a:solidFill>
                          <a:effectLst/>
                          <a:latin typeface="Times New Roman"/>
                          <a:ea typeface="Times New Roman"/>
                        </a:rPr>
                        <a:t>user </a:t>
                      </a:r>
                      <a:r>
                        <a:rPr lang="el-GR" sz="1400" i="1" dirty="0">
                          <a:solidFill>
                            <a:srgbClr val="000000"/>
                          </a:solidFill>
                          <a:effectLst/>
                          <a:latin typeface="Times New Roman"/>
                          <a:ea typeface="Times New Roman"/>
                        </a:rPr>
                        <a:t>θα αποθηκευονται μαζι με το ιστορικο εξελιξης που εχει επιλεξει.</a:t>
                      </a:r>
                    </a:p>
                  </a:txBody>
                  <a:tcPr marL="67440" marR="6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95536" y="260648"/>
            <a:ext cx="8064896" cy="369332"/>
          </a:xfrm>
          <a:prstGeom prst="rect">
            <a:avLst/>
          </a:prstGeom>
          <a:noFill/>
        </p:spPr>
        <p:txBody>
          <a:bodyPr wrap="square" rtlCol="0">
            <a:spAutoFit/>
          </a:bodyPr>
          <a:lstStyle/>
          <a:p>
            <a:r>
              <a:rPr lang="en-US" dirty="0" smtClean="0"/>
              <a:t>&lt;Sixth Law&gt;: </a:t>
            </a:r>
            <a:r>
              <a:rPr lang="el-GR" dirty="0" smtClean="0"/>
              <a:t>Αντιστοιχεί στον έκτο νόμο που μας αντιστοιχεί.</a:t>
            </a:r>
            <a:endParaRPr lang="el-GR" dirty="0"/>
          </a:p>
        </p:txBody>
      </p:sp>
    </p:spTree>
    <p:extLst>
      <p:ext uri="{BB962C8B-B14F-4D97-AF65-F5344CB8AC3E}">
        <p14:creationId xmlns:p14="http://schemas.microsoft.com/office/powerpoint/2010/main" val="161368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2443</Words>
  <Application>Microsoft Office PowerPoint</Application>
  <PresentationFormat>On-screen Show (4:3)</PresentationFormat>
  <Paragraphs>112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Παρουσίαση 1ου Παραδοτέου</vt:lpstr>
      <vt:lpstr>Σύνοψη Περιπτώσεων χρήσης(UML diagramms)</vt:lpstr>
      <vt:lpstr>Αναφορές περιπτώσεων χρήσης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Πρωτότυπο γραφικής διεπαφής του εργαλείου(GUI).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TonyTo</dc:creator>
  <cp:lastModifiedBy>TonyTo</cp:lastModifiedBy>
  <cp:revision>16</cp:revision>
  <dcterms:created xsi:type="dcterms:W3CDTF">2014-11-06T15:09:19Z</dcterms:created>
  <dcterms:modified xsi:type="dcterms:W3CDTF">2014-11-09T19:02:24Z</dcterms:modified>
</cp:coreProperties>
</file>