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96" r:id="rId4"/>
    <p:sldId id="297" r:id="rId5"/>
    <p:sldId id="266" r:id="rId6"/>
    <p:sldId id="260" r:id="rId7"/>
    <p:sldId id="261" r:id="rId8"/>
    <p:sldId id="267" r:id="rId9"/>
    <p:sldId id="278" r:id="rId10"/>
    <p:sldId id="268" r:id="rId11"/>
    <p:sldId id="271" r:id="rId12"/>
    <p:sldId id="273" r:id="rId13"/>
    <p:sldId id="270" r:id="rId14"/>
    <p:sldId id="272" r:id="rId15"/>
    <p:sldId id="274" r:id="rId16"/>
    <p:sldId id="275" r:id="rId17"/>
    <p:sldId id="276" r:id="rId18"/>
    <p:sldId id="279" r:id="rId19"/>
    <p:sldId id="269" r:id="rId20"/>
    <p:sldId id="284" r:id="rId21"/>
    <p:sldId id="282" r:id="rId22"/>
    <p:sldId id="285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77" r:id="rId34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7" autoAdjust="0"/>
  </p:normalViewPr>
  <p:slideViewPr>
    <p:cSldViewPr>
      <p:cViewPr varScale="1">
        <p:scale>
          <a:sx n="84" d="100"/>
          <a:sy n="84" d="100"/>
        </p:scale>
        <p:origin x="1512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/>
          <a:lstStyle>
            <a:lvl1pPr algn="r">
              <a:defRPr sz="1200"/>
            </a:lvl1pPr>
          </a:lstStyle>
          <a:p>
            <a:fld id="{0367509D-ECB3-4D9D-989F-251D7194A3A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 anchor="b"/>
          <a:lstStyle>
            <a:lvl1pPr algn="r">
              <a:defRPr sz="1200"/>
            </a:lvl1pPr>
          </a:lstStyle>
          <a:p>
            <a:fld id="{C0C4CAD0-A150-4E09-87CF-C43326C27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83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/>
          <a:lstStyle>
            <a:lvl1pPr algn="r">
              <a:defRPr sz="1200"/>
            </a:lvl1pPr>
          </a:lstStyle>
          <a:p>
            <a:fld id="{AA0990A7-CEC2-4F20-9591-B4815EE9D600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7" rIns="94896" bIns="47447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96" tIns="47447" rIns="94896" bIns="47447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4896" tIns="47447" rIns="94896" bIns="47447" rtlCol="0" anchor="b"/>
          <a:lstStyle>
            <a:lvl1pPr algn="r">
              <a:defRPr sz="1200"/>
            </a:lvl1pPr>
          </a:lstStyle>
          <a:p>
            <a:fld id="{CAC85AE6-D0F8-4D4E-96ED-E5B7994DC3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5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15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69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7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66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19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dirty="0"/>
              <a:t>.</a:t>
            </a:r>
            <a:r>
              <a:rPr lang="es-ES" sz="1100" dirty="0" err="1"/>
              <a:t>hbox</a:t>
            </a:r>
            <a:r>
              <a:rPr lang="es-ES" sz="1100" dirty="0"/>
              <a:t> no funciona como selector porque los </a:t>
            </a:r>
            <a:r>
              <a:rPr lang="es-ES" sz="1100" dirty="0" err="1"/>
              <a:t>Hbox</a:t>
            </a:r>
            <a:r>
              <a:rPr lang="es-ES" sz="1100" dirty="0"/>
              <a:t>, </a:t>
            </a:r>
            <a:r>
              <a:rPr lang="es-ES" sz="1100" dirty="0" err="1"/>
              <a:t>Vbox</a:t>
            </a:r>
            <a:r>
              <a:rPr lang="es-ES" sz="1100" dirty="0"/>
              <a:t> y demás contenedores no tiene una </a:t>
            </a:r>
            <a:r>
              <a:rPr lang="es-ES" sz="1100" dirty="0" err="1"/>
              <a:t>style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asociada. No tienen una </a:t>
            </a:r>
            <a:r>
              <a:rPr lang="es-ES" sz="1100" dirty="0" err="1"/>
              <a:t>style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, pero sí un tipo de selector que coincide con el nombre sencillo de la clase (</a:t>
            </a:r>
            <a:r>
              <a:rPr lang="es-ES" sz="1100" dirty="0" err="1"/>
              <a:t>HBox</a:t>
            </a:r>
            <a:r>
              <a:rPr lang="es-ES" sz="1100" dirty="0"/>
              <a:t>, </a:t>
            </a:r>
            <a:r>
              <a:rPr lang="es-ES" sz="1100" dirty="0" err="1"/>
              <a:t>VBox</a:t>
            </a:r>
            <a:r>
              <a:rPr lang="es-ES" sz="1100" dirty="0"/>
              <a:t>, etc.):</a:t>
            </a:r>
          </a:p>
          <a:p>
            <a:r>
              <a:rPr lang="es-ES" sz="1100" dirty="0"/>
              <a:t>http://stackoverflow.com/questions/29299208/javafx-styling-application-with-css-selectors</a:t>
            </a:r>
          </a:p>
          <a:p>
            <a:endParaRPr lang="es-ES" sz="11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81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91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r>
              <a:rPr lang="es-ES" dirty="0" smtClean="0"/>
              <a:t>Se pueden emplear las hojas de estilo que existen en </a:t>
            </a:r>
            <a:r>
              <a:rPr lang="es-ES" baseline="0" dirty="0" smtClean="0"/>
              <a:t> \\fileserver.dsic.upv.es\asig\ETSINF\ipc\CSS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20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08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73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90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7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97">
              <a:defRPr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5AE6-D0F8-4D4E-96ED-E5B7994DC3C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9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oracle.com/javase/8/javafx/api/javafx/scene/doc-files/cssref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ocs.oracle.com/javase/8/javafx/api/javafx/scene/doc-files/cssref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pls/topic/lookup?ctx=javase80&amp;id=JFXUI73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scene-builder-2/user-guide/index.html" TargetMode="External"/><Relationship Id="rId4" Type="http://schemas.openxmlformats.org/officeDocument/2006/relationships/hyperlink" Target="http://docs.oracle.com/javase/8/javafx/api/javafx/scene/doc-files/cssref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ikecann.co.uk/wp-content/uploads/2009/12/javafx_logo_colo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6237"/>
            <a:ext cx="3971925" cy="1990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HOJAS DE ESTILO CSS en </a:t>
            </a:r>
            <a:r>
              <a:rPr lang="es-ES" sz="4400" dirty="0" err="1" smtClean="0"/>
              <a:t>JavaFX</a:t>
            </a:r>
            <a:r>
              <a:rPr lang="es-ES" sz="4400" dirty="0" smtClean="0"/>
              <a:t> 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Interfaces Persona Computador</a:t>
            </a:r>
          </a:p>
          <a:p>
            <a:r>
              <a:rPr lang="es-ES" dirty="0" smtClean="0"/>
              <a:t>Depto. Sistemas Informáticos y Computación</a:t>
            </a:r>
          </a:p>
          <a:p>
            <a:r>
              <a:rPr lang="es-ES" dirty="0" smtClean="0"/>
              <a:t>UPV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41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Selectores</a:t>
            </a:r>
          </a:p>
          <a:p>
            <a:pPr lvl="1"/>
            <a:r>
              <a:rPr lang="es-ES" dirty="0" smtClean="0"/>
              <a:t>Sirven para seleccionar uno o varios nodos del grafo de escena de </a:t>
            </a:r>
            <a:r>
              <a:rPr lang="es-ES" dirty="0" err="1" smtClean="0"/>
              <a:t>JavaFX</a:t>
            </a:r>
            <a:r>
              <a:rPr lang="es-ES" dirty="0" smtClean="0"/>
              <a:t> para aplicarles un estilo</a:t>
            </a:r>
          </a:p>
          <a:p>
            <a:pPr lvl="1"/>
            <a:r>
              <a:rPr lang="es-ES" dirty="0" smtClean="0"/>
              <a:t>Tres tipos de identificadores que se pueden usar en los selectores:</a:t>
            </a:r>
          </a:p>
          <a:p>
            <a:pPr lvl="2"/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dirty="0" smtClean="0"/>
              <a:t>: una clase de estilo que se puede asignar a varios nodos. Un nodo también puede tener varias clases de estilo</a:t>
            </a:r>
          </a:p>
          <a:p>
            <a:pPr lvl="2"/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selector</a:t>
            </a:r>
            <a:r>
              <a:rPr lang="es-ES" dirty="0" smtClean="0"/>
              <a:t>: coincide con el nombre sencillo de la clase 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s-ES" dirty="0" smtClean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s-ES" dirty="0" smtClean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s-ES" dirty="0" smtClean="0"/>
              <a:t>, etc.)</a:t>
            </a:r>
          </a:p>
          <a:p>
            <a:pPr lvl="2"/>
            <a:r>
              <a:rPr lang="es-ES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s-ES" dirty="0"/>
              <a:t>: identificador de un nodo (no confundir con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fx:id</a:t>
            </a:r>
            <a:r>
              <a:rPr lang="es-ES" dirty="0"/>
              <a:t>)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13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de nodos por clase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Se puede añadir clases a un nodo con el método: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getStyleClass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().add("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-button")</a:t>
            </a:r>
          </a:p>
          <a:p>
            <a:pPr marL="27432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000" dirty="0" smtClean="0"/>
              <a:t>Para darle un estilo común a varios componentes, añadirles la misma clase</a:t>
            </a:r>
          </a:p>
          <a:p>
            <a:r>
              <a:rPr lang="es-ES" sz="2000" dirty="0" smtClean="0"/>
              <a:t>Y </a:t>
            </a:r>
            <a:r>
              <a:rPr lang="es-ES" sz="2000" dirty="0"/>
              <a:t>luego, se puede introducir un bloque en el fichero CSS para establecer el diseño del </a:t>
            </a:r>
            <a:r>
              <a:rPr lang="es-ES" sz="2000" dirty="0" smtClean="0"/>
              <a:t>nodo:</a:t>
            </a:r>
          </a:p>
          <a:p>
            <a:pPr marL="274320" lvl="1" indent="0">
              <a:buNone/>
            </a:pP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num-button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-color: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(189,218,230),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fx-background-radius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50%;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fx-background-insets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0, 1, 2;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fx-font-family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Helvetica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fx-text-fill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fx-font-size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20px;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 descr="Captura de pantalla 2016-04-11 a las 23.19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25144"/>
            <a:ext cx="179878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predefinidas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controles de </a:t>
            </a:r>
            <a:r>
              <a:rPr lang="es-ES" dirty="0" err="1" smtClean="0"/>
              <a:t>JavaFX</a:t>
            </a:r>
            <a:r>
              <a:rPr lang="es-ES" dirty="0" smtClean="0"/>
              <a:t> definen sus propias clases:</a:t>
            </a:r>
          </a:p>
          <a:p>
            <a:pPr lvl="1"/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s-ES" dirty="0" smtClean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-box</a:t>
            </a:r>
            <a:r>
              <a:rPr lang="es-ES" dirty="0"/>
              <a:t>, 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combo-box</a:t>
            </a:r>
            <a:r>
              <a:rPr lang="es-ES" dirty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s-ES" dirty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list-view</a:t>
            </a:r>
            <a:r>
              <a:rPr lang="es-ES" dirty="0" smtClean="0"/>
              <a:t>…</a:t>
            </a:r>
          </a:p>
          <a:p>
            <a:pPr lvl="1"/>
            <a:r>
              <a:rPr lang="es-ES" dirty="0"/>
              <a:t>Ver: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docs.oracle.com/javase/8/javafx/api/javafx/scene/doc-files/cssref.html</a:t>
            </a:r>
            <a:endParaRPr lang="es-ES" dirty="0" smtClean="0"/>
          </a:p>
          <a:p>
            <a:pPr lvl="1"/>
            <a:r>
              <a:rPr lang="es-ES" dirty="0" smtClean="0"/>
              <a:t>¡Cuidado! Los contenedores no definen clase de estilo: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sin embardo definen un tipo de selector que coincide con su nombre </a:t>
            </a:r>
            <a:r>
              <a:rPr lang="es-ES" dirty="0"/>
              <a:t>de clase (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s-ES" dirty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VBox</a:t>
            </a:r>
            <a:r>
              <a:rPr lang="es-ES" dirty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GridPane</a:t>
            </a:r>
            <a:r>
              <a:rPr lang="es-ES" dirty="0" smtClean="0"/>
              <a:t>…)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5024"/>
            <a:ext cx="32766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7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de nodos por id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Se puede establecer el id de un nodo con el método:</a:t>
            </a:r>
          </a:p>
          <a:p>
            <a:pPr marL="274320" lvl="1" indent="0">
              <a:buNone/>
            </a:pP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setId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@FXML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modena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modena.setId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boton-modena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s-E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000" dirty="0"/>
              <a:t>Y luego, se puede introducir un bloque en el fichero CSS para establecer el diseño del </a:t>
            </a:r>
            <a:r>
              <a:rPr lang="es-ES" sz="2000" dirty="0" smtClean="0"/>
              <a:t>nodo:</a:t>
            </a:r>
          </a:p>
          <a:p>
            <a:pPr marL="274320" lvl="1" indent="0">
              <a:buNone/>
            </a:pPr>
            <a:r>
              <a:rPr lang="es-E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boton-modena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fx-text-fill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rgba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(17, 145, 213);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-color: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rgba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(255, 255, 255, .80);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fx-border-radius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8;</a:t>
            </a:r>
          </a:p>
          <a:p>
            <a:pPr marL="274320" lvl="1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-padding: 6 6 6 6;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italic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 12pt "</a:t>
            </a:r>
            <a:r>
              <a:rPr lang="es-E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LucidaBrightDemiBold</a:t>
            </a: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274320" lvl="1" indent="0">
              <a:buNone/>
            </a:pPr>
            <a:r>
              <a:rPr lang="es-E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  <p:pic>
        <p:nvPicPr>
          <p:cNvPr id="7" name="Imagen 6" descr="Captura de pantalla 2016-04-11 a las 23.2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013176"/>
            <a:ext cx="137882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métodos de 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descendiente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etiquetas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checkbox):</a:t>
            </a:r>
          </a:p>
          <a:p>
            <a:pPr marL="0" lvl="1" indent="0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-box .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{ -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fx-text-fill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endParaRPr lang="es-ES" dirty="0" smtClean="0"/>
          </a:p>
          <a:p>
            <a:r>
              <a:rPr lang="es-ES" dirty="0" smtClean="0"/>
              <a:t>Aplicar el estilo a todos </a:t>
            </a:r>
            <a:r>
              <a:rPr lang="es-ES" dirty="0"/>
              <a:t>los botones </a:t>
            </a:r>
            <a:r>
              <a:rPr lang="es-ES" dirty="0" smtClean="0"/>
              <a:t>hijos directos </a:t>
            </a:r>
            <a:r>
              <a:rPr lang="es-ES" smtClean="0"/>
              <a:t>de un </a:t>
            </a:r>
            <a:r>
              <a:rPr lang="es-ES" dirty="0" err="1"/>
              <a:t>HBox</a:t>
            </a:r>
            <a:endParaRPr lang="es-ES" dirty="0"/>
          </a:p>
          <a:p>
            <a:pPr marL="274320" lvl="1" indent="0">
              <a:buNone/>
            </a:pPr>
            <a:r>
              <a:rPr lang="es-E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HBox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s-E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-</a:t>
            </a:r>
            <a:r>
              <a:rPr lang="es-E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fx-text-fill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274320" lvl="1" indent="0">
              <a:buNone/>
            </a:pP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smtClean="0"/>
              <a:t>Aplicar un mismo estilo a varias clases</a:t>
            </a:r>
          </a:p>
          <a:p>
            <a:pPr marL="274320" lvl="1" indent="0">
              <a:buNone/>
            </a:pP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{ -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fx-font-size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: 20px; 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3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Pseudoclases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usan para establecer el estilo de nodos que tienen distintos estados</a:t>
            </a:r>
          </a:p>
          <a:p>
            <a:pPr lvl="1"/>
            <a:r>
              <a:rPr lang="es-ES" dirty="0" smtClean="0"/>
              <a:t>Por ejemplo, un botón tiene los estados: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lang="es-ES" dirty="0" smtClean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es-ES" dirty="0" smtClean="0"/>
              <a:t>,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focused</a:t>
            </a:r>
            <a:r>
              <a:rPr lang="es-ES" dirty="0" smtClean="0"/>
              <a:t>, etc.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num-button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-color: linear-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gradient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(#61a2b1, #2A5058);</a:t>
            </a:r>
          </a:p>
          <a:p>
            <a:pPr marL="274320" lvl="1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fx-background-radius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 50%;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fx-background-insets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 0, 1, 2;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fx-font-family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Helvetica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fx-text-fill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num-button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-color: linear-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gradient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(#2A5058, #61a2b1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  <p:pic>
        <p:nvPicPr>
          <p:cNvPr id="9" name="Imagen 8" descr="Captura de pantalla 2016-04-11 a las 23.22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49080"/>
            <a:ext cx="1168400" cy="609600"/>
          </a:xfrm>
          <a:prstGeom prst="rect">
            <a:avLst/>
          </a:prstGeom>
        </p:spPr>
      </p:pic>
      <p:pic>
        <p:nvPicPr>
          <p:cNvPr id="10" name="Imagen 9" descr="Captura de pantalla 2016-04-11 a las 23.2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149080"/>
            <a:ext cx="1282700" cy="635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0272" y="4581128"/>
            <a:ext cx="287784" cy="4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Estableciendo el estilo de un nodo por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método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setStyle</a:t>
            </a:r>
            <a:r>
              <a:rPr lang="es-ES" dirty="0" smtClean="0"/>
              <a:t> permite establecer estilos por código: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@FXML</a:t>
            </a:r>
          </a:p>
          <a:p>
            <a:pPr marL="0" indent="0"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win8;</a:t>
            </a:r>
          </a:p>
          <a:p>
            <a:pPr marL="0" indent="0">
              <a:buNone/>
            </a:pPr>
            <a:endParaRPr lang="es-ES" sz="1600" u="sng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win8.setOnMouseEntered(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win8.setStyle("-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fx-font-size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 15px"));</a:t>
            </a:r>
          </a:p>
          <a:p>
            <a:pPr marL="0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win8.setOnMouseExited(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win8.setStyle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(""));</a:t>
            </a: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2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de estilos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clase .</a:t>
            </a:r>
            <a:r>
              <a:rPr lang="es-ES" dirty="0" err="1" smtClean="0"/>
              <a:t>root</a:t>
            </a:r>
            <a:r>
              <a:rPr lang="es-ES" dirty="0" smtClean="0"/>
              <a:t> representa la raíz de todas las clases</a:t>
            </a:r>
          </a:p>
          <a:p>
            <a:pPr lvl="1"/>
            <a:r>
              <a:rPr lang="es-ES" dirty="0" smtClean="0"/>
              <a:t>las propiedades definidas en .</a:t>
            </a:r>
            <a:r>
              <a:rPr lang="es-ES" dirty="0" err="1" smtClean="0"/>
              <a:t>root</a:t>
            </a:r>
            <a:r>
              <a:rPr lang="es-ES" dirty="0" smtClean="0"/>
              <a:t> se aplicarán a todos los elementos de la escena, salvo a los que redefinan dicha propiedad</a:t>
            </a:r>
          </a:p>
          <a:p>
            <a:pPr lvl="1"/>
            <a:endParaRPr lang="es-ES" dirty="0" smtClean="0"/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fx-font-size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 12px;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fx-font-size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: 20px;</a:t>
            </a:r>
          </a:p>
          <a:p>
            <a:pPr marL="274320" lvl="1" indent="0"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4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propiedades puedo cambiar en cada nodo?</a:t>
            </a:r>
          </a:p>
          <a:p>
            <a:pPr lvl="1"/>
            <a:r>
              <a:rPr lang="es-ES" dirty="0" smtClean="0"/>
              <a:t>Busca en la </a:t>
            </a:r>
            <a:r>
              <a:rPr lang="es-ES" dirty="0"/>
              <a:t>CSS Reference </a:t>
            </a:r>
            <a:r>
              <a:rPr lang="es-ES" dirty="0" err="1"/>
              <a:t>Guide</a:t>
            </a:r>
            <a:endParaRPr lang="es-ES" dirty="0"/>
          </a:p>
          <a:p>
            <a:pPr lvl="2"/>
            <a:r>
              <a:rPr lang="es-ES" dirty="0">
                <a:hlinkClick r:id="rId2"/>
              </a:rPr>
              <a:t>http://docs.oracle.com/javase/8/javafx/api/javafx/scene/doc-files/cssref.html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9120"/>
            <a:ext cx="5752133" cy="225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8347"/>
            <a:ext cx="3338884" cy="136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40968"/>
            <a:ext cx="2232248" cy="94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 flipV="1">
            <a:off x="2555776" y="3284984"/>
            <a:ext cx="187220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2411760" y="3501008"/>
            <a:ext cx="38164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CSS en SceneBuilder (I)</a:t>
            </a:r>
            <a:endParaRPr lang="es-ES" dirty="0"/>
          </a:p>
        </p:txBody>
      </p:sp>
      <p:sp>
        <p:nvSpPr>
          <p:cNvPr id="16" name="Marcador de conteni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err="1"/>
              <a:t>Scene</a:t>
            </a:r>
            <a:r>
              <a:rPr lang="es-ES" dirty="0"/>
              <a:t> </a:t>
            </a:r>
            <a:r>
              <a:rPr lang="es-ES" dirty="0" err="1"/>
              <a:t>Builder</a:t>
            </a:r>
            <a:r>
              <a:rPr lang="es-ES" dirty="0"/>
              <a:t> permite a cualquier nodo del grafo seleccionar el estilo predefinido que le afecte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Obliga </a:t>
            </a:r>
            <a:r>
              <a:rPr lang="es-ES" dirty="0"/>
              <a:t>a determinar la hoja de estilos CSS en la que reside dicho estilo y a especificar explícitamente el nombre del estilo seleccionado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Por defecto, cada proyecto JavaFX 8 emplea una hoja de estilo que se encuentran en el archivo </a:t>
            </a:r>
            <a:r>
              <a:rPr lang="es-ES" b="1" dirty="0"/>
              <a:t>modena.css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err="1"/>
              <a:t>Scene</a:t>
            </a:r>
            <a:r>
              <a:rPr lang="es-ES" dirty="0"/>
              <a:t> </a:t>
            </a:r>
            <a:r>
              <a:rPr lang="es-ES" dirty="0" err="1"/>
              <a:t>Builder</a:t>
            </a:r>
            <a:r>
              <a:rPr lang="es-ES" dirty="0"/>
              <a:t> emplea este estilo predefinido cada vez que se arrastra un control desde el panel izquierdo </a:t>
            </a:r>
            <a:r>
              <a:rPr lang="es-ES" i="1" dirty="0"/>
              <a:t>Library</a:t>
            </a:r>
            <a:r>
              <a:rPr lang="es-ES" dirty="0"/>
              <a:t> hasta los paneles </a:t>
            </a:r>
            <a:r>
              <a:rPr lang="es-ES" i="1" dirty="0"/>
              <a:t>Content</a:t>
            </a:r>
            <a:r>
              <a:rPr lang="es-ES" dirty="0"/>
              <a:t> o </a:t>
            </a:r>
            <a:r>
              <a:rPr lang="es-ES" i="1" dirty="0" err="1"/>
              <a:t>Hierarchy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8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y para qué sirve CSS?</a:t>
            </a:r>
          </a:p>
          <a:p>
            <a:r>
              <a:rPr lang="es-ES" dirty="0" smtClean="0"/>
              <a:t>CSS en JavaFX</a:t>
            </a:r>
          </a:p>
          <a:p>
            <a:r>
              <a:rPr lang="es-ES" dirty="0" smtClean="0"/>
              <a:t>Usando un fichero CSS externo</a:t>
            </a:r>
          </a:p>
          <a:p>
            <a:r>
              <a:rPr lang="es-ES" dirty="0" smtClean="0"/>
              <a:t>Cambiando el tema</a:t>
            </a:r>
          </a:p>
          <a:p>
            <a:r>
              <a:rPr lang="es-ES" dirty="0" smtClean="0"/>
              <a:t>CSS</a:t>
            </a:r>
          </a:p>
          <a:p>
            <a:r>
              <a:rPr lang="es-ES" dirty="0" smtClean="0"/>
              <a:t>CSS en </a:t>
            </a:r>
            <a:r>
              <a:rPr lang="es-ES" dirty="0" err="1" smtClean="0"/>
              <a:t>Scene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0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CSS en SceneBuilder (II)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Se puede cambiar el tema utilizado seleccionando la opción </a:t>
            </a:r>
            <a:r>
              <a:rPr lang="es-ES" i="1" dirty="0" err="1"/>
              <a:t>Preview</a:t>
            </a:r>
            <a:r>
              <a:rPr lang="es-ES" dirty="0"/>
              <a:t> de la barra de menú y seleccionar uno de los temas JavaFX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En la lista desplegable se puede seleccionar un tema específico basado en </a:t>
            </a:r>
            <a:r>
              <a:rPr lang="es-ES" i="1" dirty="0"/>
              <a:t>Módena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Se puede seleccionar el tema basado en </a:t>
            </a:r>
            <a:r>
              <a:rPr lang="es-ES" i="1" dirty="0" err="1"/>
              <a:t>Caspian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21088"/>
            <a:ext cx="4581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CSS en SceneBuilder (III)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Se puede agregar las reglas CSS a toda la escena, dentro de un contenedor determinado o a cualquier nodo de la escena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Se puede personalizar el estilo cambiando las propiedades de un  componente dado a través de la sección </a:t>
            </a:r>
            <a:r>
              <a:rPr lang="es-ES" i="1" dirty="0" err="1"/>
              <a:t>Properties</a:t>
            </a:r>
            <a:r>
              <a:rPr lang="es-ES" dirty="0"/>
              <a:t> del panel </a:t>
            </a:r>
            <a:r>
              <a:rPr lang="es-ES" i="1" dirty="0"/>
              <a:t>Inspector</a:t>
            </a:r>
            <a:r>
              <a:rPr lang="es-ES" dirty="0"/>
              <a:t> o definiendo reglas de estilo en un archivo CSS propio de la aplicación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err="1"/>
              <a:t>Scene</a:t>
            </a:r>
            <a:r>
              <a:rPr lang="es-ES" dirty="0"/>
              <a:t> </a:t>
            </a:r>
            <a:r>
              <a:rPr lang="es-ES" dirty="0" err="1"/>
              <a:t>Builder</a:t>
            </a:r>
            <a:r>
              <a:rPr lang="es-ES" dirty="0"/>
              <a:t> no genera ficheros CSS. Hay que crear el fichero y rellenarlo manualmente.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err="1"/>
              <a:t>Scene</a:t>
            </a:r>
            <a:r>
              <a:rPr lang="es-ES" dirty="0"/>
              <a:t> </a:t>
            </a:r>
            <a:r>
              <a:rPr lang="es-ES" dirty="0" err="1"/>
              <a:t>Builder</a:t>
            </a:r>
            <a:r>
              <a:rPr lang="es-ES" dirty="0"/>
              <a:t> actualizará la vista tan pronto se realice una modificación del fichero CSS</a:t>
            </a:r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4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en </a:t>
            </a:r>
            <a:r>
              <a:rPr lang="es-ES" dirty="0" err="1" smtClean="0"/>
              <a:t>SceneBuilder</a:t>
            </a:r>
            <a:r>
              <a:rPr lang="es-ES" dirty="0" smtClean="0"/>
              <a:t> (IV)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38503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en </a:t>
            </a:r>
            <a:r>
              <a:rPr lang="es-ES" dirty="0" err="1" smtClean="0"/>
              <a:t>SceneBuilder</a:t>
            </a:r>
            <a:r>
              <a:rPr lang="es-ES" dirty="0" smtClean="0"/>
              <a:t> (V)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026131" y="1659865"/>
            <a:ext cx="53236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Abrir un archivo </a:t>
            </a:r>
            <a:r>
              <a:rPr lang="es-ES" i="1" dirty="0" err="1" smtClean="0"/>
              <a:t>fxml</a:t>
            </a:r>
            <a:r>
              <a:rPr lang="es-ES" dirty="0" smtClean="0"/>
              <a:t> en el </a:t>
            </a:r>
            <a:r>
              <a:rPr lang="es-ES" dirty="0" err="1" smtClean="0"/>
              <a:t>Scene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endParaRPr lang="es-E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Seleccionar el </a:t>
            </a:r>
            <a:r>
              <a:rPr lang="es-ES" dirty="0" smtClean="0"/>
              <a:t>nodo raíz </a:t>
            </a:r>
            <a:r>
              <a:rPr lang="es-ES" dirty="0"/>
              <a:t>en la sección </a:t>
            </a:r>
            <a:r>
              <a:rPr lang="es-ES" i="1" dirty="0" err="1"/>
              <a:t>Hierarchy</a:t>
            </a:r>
            <a:endParaRPr lang="es-ES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En la vista </a:t>
            </a:r>
            <a:r>
              <a:rPr lang="es-ES" i="1" dirty="0" err="1"/>
              <a:t>Properties</a:t>
            </a:r>
            <a:r>
              <a:rPr lang="es-ES" dirty="0"/>
              <a:t> añadir el archivo </a:t>
            </a:r>
            <a:r>
              <a:rPr lang="es-ES" i="1" dirty="0"/>
              <a:t>DarkTheme.css</a:t>
            </a:r>
            <a:r>
              <a:rPr lang="es-ES" dirty="0"/>
              <a:t> como hoja de estilo (campo denominado </a:t>
            </a:r>
            <a:r>
              <a:rPr lang="es-ES" i="1" dirty="0" err="1" smtClean="0"/>
              <a:t>Stylesheets</a:t>
            </a:r>
            <a:r>
              <a:rPr lang="es-ES" dirty="0" smtClean="0"/>
              <a:t> dentro de la sección </a:t>
            </a:r>
            <a:r>
              <a:rPr lang="es-ES" i="1" dirty="0" smtClean="0"/>
              <a:t>JavaFX CSS</a:t>
            </a:r>
            <a:r>
              <a:rPr lang="es-ES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Añadir clases o establecer el identificador a cualquier nodo del grafo incluso aunque no existan en los ficheros CSS </a:t>
            </a:r>
            <a:r>
              <a:rPr lang="es-ES" dirty="0" smtClean="0"/>
              <a:t>cargados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Los estilos CSS que se definen en un elemento padre afectan a la forma en la que se muestra dicho objeto y también a todos sus elementos </a:t>
            </a:r>
            <a:r>
              <a:rPr lang="es-ES" dirty="0" smtClean="0"/>
              <a:t>hijos</a:t>
            </a:r>
            <a:endParaRPr lang="es-E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1"/>
          <a:stretch/>
        </p:blipFill>
        <p:spPr>
          <a:xfrm>
            <a:off x="132335" y="1524001"/>
            <a:ext cx="2619741" cy="1905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05" y="3629635"/>
            <a:ext cx="2514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2790825"/>
            <a:ext cx="2676525" cy="40671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CSS en </a:t>
            </a:r>
            <a:r>
              <a:rPr lang="es-ES" dirty="0" err="1"/>
              <a:t>SceneBuilder</a:t>
            </a:r>
            <a:r>
              <a:rPr lang="es-ES" dirty="0"/>
              <a:t> (</a:t>
            </a:r>
            <a:r>
              <a:rPr lang="es-ES" dirty="0" smtClean="0"/>
              <a:t>VI)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616496" y="1916832"/>
            <a:ext cx="575570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Se puede </a:t>
            </a:r>
            <a:r>
              <a:rPr lang="es-ES" dirty="0"/>
              <a:t>editar un archivo CSS </a:t>
            </a:r>
            <a:r>
              <a:rPr lang="es-ES" dirty="0" smtClean="0"/>
              <a:t>con el bloc de notas: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En </a:t>
            </a:r>
            <a:r>
              <a:rPr lang="es-ES" dirty="0"/>
              <a:t>la sección </a:t>
            </a:r>
            <a:r>
              <a:rPr lang="es-ES" i="1" dirty="0" err="1" smtClean="0"/>
              <a:t>Properties</a:t>
            </a:r>
            <a:r>
              <a:rPr lang="es-ES" dirty="0" smtClean="0"/>
              <a:t> </a:t>
            </a:r>
            <a:r>
              <a:rPr lang="es-ES" dirty="0"/>
              <a:t>del panel </a:t>
            </a:r>
            <a:r>
              <a:rPr lang="es-ES" i="1" dirty="0"/>
              <a:t>Inspector</a:t>
            </a:r>
            <a:r>
              <a:rPr lang="es-ES" dirty="0"/>
              <a:t>, </a:t>
            </a:r>
            <a:r>
              <a:rPr lang="es-ES" dirty="0" smtClean="0"/>
              <a:t>hacer </a:t>
            </a:r>
            <a:r>
              <a:rPr lang="es-ES" dirty="0"/>
              <a:t>clic en la flecha desplegable en la parte </a:t>
            </a:r>
            <a:r>
              <a:rPr lang="es-ES" dirty="0" smtClean="0"/>
              <a:t>derecha </a:t>
            </a:r>
            <a:r>
              <a:rPr lang="es-ES" dirty="0"/>
              <a:t>de la </a:t>
            </a:r>
            <a:r>
              <a:rPr lang="es-ES" dirty="0" smtClean="0"/>
              <a:t>hoja de estilo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Seleccionar </a:t>
            </a:r>
            <a:r>
              <a:rPr lang="es-ES" dirty="0"/>
              <a:t>el comando </a:t>
            </a:r>
            <a:r>
              <a:rPr lang="es-ES" i="1" dirty="0"/>
              <a:t>Abrir </a:t>
            </a:r>
            <a:r>
              <a:rPr lang="es-ES" i="1" dirty="0" smtClean="0"/>
              <a:t>archivo.CSS</a:t>
            </a:r>
            <a:r>
              <a:rPr lang="es-ES" dirty="0" smtClean="0"/>
              <a:t> a editar </a:t>
            </a:r>
            <a:endParaRPr lang="es-E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i="1" dirty="0" smtClean="0"/>
              <a:t>Revelar </a:t>
            </a:r>
            <a:r>
              <a:rPr lang="es-ES" i="1" dirty="0"/>
              <a:t>la ubicación del archivo CSS</a:t>
            </a:r>
            <a:r>
              <a:rPr lang="es-ES" dirty="0"/>
              <a:t> </a:t>
            </a:r>
            <a:r>
              <a:rPr lang="es-ES" dirty="0" smtClean="0"/>
              <a:t>abre una ventana del navegador de ficheros situado en la carpeta donde aparece el fichero CSS seleccionado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También se puede </a:t>
            </a:r>
            <a:r>
              <a:rPr lang="es-ES" dirty="0"/>
              <a:t>navegar hasta el archivo CSS a través del panel </a:t>
            </a:r>
            <a:r>
              <a:rPr lang="es-ES" dirty="0" smtClean="0"/>
              <a:t>analizador de 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6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Panel analizador de CSS (I)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876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Permite comprender cómo diversas posibles reglas CSS pueden afectar visualmente a un elemento de interfaz gráfica de usuario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Presenta una visión de todas las posibles fuentes de los valores de las propiedades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Cada aspecto de un elemento de la interfaz gráfica puede provenir de cualquiera de las reglas CSS predefinidas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Las fuentes se enumeran en orden de prioridad, lo que le permite entender por qué una determinada fuente tiene prioridad sobre otra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Permite navegar a la fuente de valor de la propiedad CSS para solucionar problemas de hojas de estilo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/>
              <a:t>Para mostrar el panel, seleccionar la opción </a:t>
            </a:r>
            <a:r>
              <a:rPr lang="es-ES" i="1" dirty="0"/>
              <a:t>View</a:t>
            </a:r>
            <a:r>
              <a:rPr lang="es-ES" dirty="0"/>
              <a:t> en el menú principal y luego </a:t>
            </a:r>
            <a:r>
              <a:rPr lang="es-ES" i="1" dirty="0"/>
              <a:t>Mostrar Analizador CSS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44824"/>
            <a:ext cx="2295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Panel analizador de CSS (II)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5" y="1709928"/>
            <a:ext cx="66675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Panel analizador de CSS (III)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32856"/>
            <a:ext cx="8784976" cy="1808883"/>
          </a:xfrm>
          <a:prstGeom prst="rect">
            <a:avLst/>
          </a:prstGeom>
        </p:spPr>
      </p:pic>
      <p:sp>
        <p:nvSpPr>
          <p:cNvPr id="11" name="Llamada con línea 2 (barra de énfasis) 10"/>
          <p:cNvSpPr/>
          <p:nvPr/>
        </p:nvSpPr>
        <p:spPr>
          <a:xfrm flipH="1">
            <a:off x="4703535" y="1597266"/>
            <a:ext cx="2232248" cy="432048"/>
          </a:xfrm>
          <a:prstGeom prst="accentCallout2">
            <a:avLst>
              <a:gd name="adj1" fmla="val 18750"/>
              <a:gd name="adj2" fmla="val -8333"/>
              <a:gd name="adj3" fmla="val 21429"/>
              <a:gd name="adj4" fmla="val -31593"/>
              <a:gd name="adj5" fmla="val 118014"/>
              <a:gd name="adj6" fmla="val -56926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Filtrado de propiedades por nombre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" name="Llamada con línea 2 (barra de énfasis) 11"/>
          <p:cNvSpPr/>
          <p:nvPr/>
        </p:nvSpPr>
        <p:spPr>
          <a:xfrm flipH="1">
            <a:off x="7027911" y="2877336"/>
            <a:ext cx="1175792" cy="432048"/>
          </a:xfrm>
          <a:prstGeom prst="accentCallout2">
            <a:avLst>
              <a:gd name="adj1" fmla="val 18750"/>
              <a:gd name="adj2" fmla="val -8333"/>
              <a:gd name="adj3" fmla="val 21429"/>
              <a:gd name="adj4" fmla="val -31593"/>
              <a:gd name="adj5" fmla="val -131290"/>
              <a:gd name="adj6" fmla="val -61863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Menú desplegable</a:t>
            </a:r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4434595"/>
            <a:ext cx="2590476" cy="1384127"/>
          </a:xfrm>
          <a:prstGeom prst="rect">
            <a:avLst/>
          </a:prstGeom>
        </p:spPr>
      </p:pic>
      <p:cxnSp>
        <p:nvCxnSpPr>
          <p:cNvPr id="15" name="Conector recto de flecha 14"/>
          <p:cNvCxnSpPr>
            <a:endCxn id="13" idx="0"/>
          </p:cNvCxnSpPr>
          <p:nvPr/>
        </p:nvCxnSpPr>
        <p:spPr>
          <a:xfrm flipH="1">
            <a:off x="1690773" y="3093360"/>
            <a:ext cx="5337138" cy="134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lamada con línea 2 (barra de énfasis) 24"/>
          <p:cNvSpPr/>
          <p:nvPr/>
        </p:nvSpPr>
        <p:spPr>
          <a:xfrm>
            <a:off x="4332142" y="3796043"/>
            <a:ext cx="1941019" cy="960504"/>
          </a:xfrm>
          <a:prstGeom prst="accentCallout2">
            <a:avLst>
              <a:gd name="adj1" fmla="val 82524"/>
              <a:gd name="adj2" fmla="val -2844"/>
              <a:gd name="adj3" fmla="val 85204"/>
              <a:gd name="adj4" fmla="val -38454"/>
              <a:gd name="adj5" fmla="val 86233"/>
              <a:gd name="adj6" fmla="val -121678"/>
            </a:avLst>
          </a:prstGeom>
          <a:solidFill>
            <a:schemeClr val="bg1"/>
          </a:solidFill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Presenta las reglas de estilo en diferentes formatos predefinidos: </a:t>
            </a:r>
            <a:r>
              <a:rPr lang="es-ES" sz="1400" b="1" dirty="0" err="1" smtClean="0">
                <a:solidFill>
                  <a:schemeClr val="tx1"/>
                </a:solidFill>
              </a:rPr>
              <a:t>Tables</a:t>
            </a:r>
            <a:r>
              <a:rPr lang="es-ES" sz="1400" dirty="0" smtClean="0">
                <a:solidFill>
                  <a:schemeClr val="tx1"/>
                </a:solidFill>
              </a:rPr>
              <a:t>, </a:t>
            </a:r>
            <a:r>
              <a:rPr lang="es-ES" sz="1400" b="1" dirty="0" smtClean="0">
                <a:solidFill>
                  <a:schemeClr val="tx1"/>
                </a:solidFill>
              </a:rPr>
              <a:t>Rules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y </a:t>
            </a:r>
            <a:r>
              <a:rPr lang="es-ES" sz="1400" b="1" dirty="0" smtClean="0">
                <a:solidFill>
                  <a:schemeClr val="tx1"/>
                </a:solidFill>
              </a:rPr>
              <a:t>Text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6" name="Llamada con línea 2 (barra de énfasis) 25"/>
          <p:cNvSpPr/>
          <p:nvPr/>
        </p:nvSpPr>
        <p:spPr>
          <a:xfrm>
            <a:off x="6617821" y="5078499"/>
            <a:ext cx="2157043" cy="960504"/>
          </a:xfrm>
          <a:prstGeom prst="accentCallout2">
            <a:avLst>
              <a:gd name="adj1" fmla="val 20599"/>
              <a:gd name="adj2" fmla="val -7509"/>
              <a:gd name="adj3" fmla="val 21429"/>
              <a:gd name="adj4" fmla="val -31593"/>
              <a:gd name="adj5" fmla="val 26907"/>
              <a:gd name="adj6" fmla="val -169716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Permite limpiar los contenidos por defecto y centrarse en sólo en los modificados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8" name="Llamada con línea 2 (barra de énfasis) 27"/>
          <p:cNvSpPr/>
          <p:nvPr/>
        </p:nvSpPr>
        <p:spPr>
          <a:xfrm>
            <a:off x="3460573" y="5445224"/>
            <a:ext cx="2452375" cy="1137603"/>
          </a:xfrm>
          <a:prstGeom prst="accentCallout2">
            <a:avLst>
              <a:gd name="adj1" fmla="val 20311"/>
              <a:gd name="adj2" fmla="val -2541"/>
              <a:gd name="adj3" fmla="val 19087"/>
              <a:gd name="adj4" fmla="val -30145"/>
              <a:gd name="adj5" fmla="val 20110"/>
              <a:gd name="adj6" fmla="val -85265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Separa en dos </a:t>
            </a:r>
            <a:r>
              <a:rPr lang="es-ES" sz="1400" dirty="0">
                <a:solidFill>
                  <a:schemeClr val="tx1"/>
                </a:solidFill>
              </a:rPr>
              <a:t>columnas </a:t>
            </a:r>
            <a:r>
              <a:rPr lang="es-ES" sz="1400" dirty="0" smtClean="0">
                <a:solidFill>
                  <a:schemeClr val="tx1"/>
                </a:solidFill>
              </a:rPr>
              <a:t>los </a:t>
            </a:r>
            <a:r>
              <a:rPr lang="es-ES" sz="1400" dirty="0">
                <a:solidFill>
                  <a:schemeClr val="tx1"/>
                </a:solidFill>
              </a:rPr>
              <a:t>valores predeterminados </a:t>
            </a:r>
            <a:r>
              <a:rPr lang="es-ES" sz="1400" dirty="0" smtClean="0">
                <a:solidFill>
                  <a:schemeClr val="tx1"/>
                </a:solidFill>
              </a:rPr>
              <a:t>en </a:t>
            </a:r>
            <a:r>
              <a:rPr lang="es-ES" sz="1400" i="1" dirty="0" smtClean="0">
                <a:solidFill>
                  <a:schemeClr val="tx1"/>
                </a:solidFill>
              </a:rPr>
              <a:t>API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>
                <a:solidFill>
                  <a:schemeClr val="tx1"/>
                </a:solidFill>
              </a:rPr>
              <a:t>y </a:t>
            </a:r>
            <a:r>
              <a:rPr lang="es-ES" sz="1400" i="1" dirty="0" smtClean="0">
                <a:solidFill>
                  <a:schemeClr val="tx1"/>
                </a:solidFill>
              </a:rPr>
              <a:t>temas FX</a:t>
            </a:r>
            <a:endParaRPr lang="es-ES" sz="1400" dirty="0" smtClean="0">
              <a:solidFill>
                <a:schemeClr val="tx1"/>
              </a:solidFill>
            </a:endParaRPr>
          </a:p>
          <a:p>
            <a:pPr algn="just"/>
            <a:r>
              <a:rPr lang="es-ES" sz="1400" i="1" dirty="0" err="1">
                <a:solidFill>
                  <a:schemeClr val="tx1"/>
                </a:solidFill>
              </a:rPr>
              <a:t>Join</a:t>
            </a:r>
            <a:r>
              <a:rPr lang="es-ES" sz="1400" i="1" dirty="0">
                <a:solidFill>
                  <a:schemeClr val="tx1"/>
                </a:solidFill>
              </a:rPr>
              <a:t> </a:t>
            </a:r>
            <a:r>
              <a:rPr lang="es-ES" sz="1400" i="1" dirty="0" smtClean="0">
                <a:solidFill>
                  <a:schemeClr val="tx1"/>
                </a:solidFill>
              </a:rPr>
              <a:t>Defaults</a:t>
            </a:r>
            <a:r>
              <a:rPr lang="es-ES" sz="1400" dirty="0" smtClean="0">
                <a:solidFill>
                  <a:schemeClr val="tx1"/>
                </a:solidFill>
              </a:rPr>
              <a:t> vuelve a agrupar las columnas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5" grpId="0" animBg="1"/>
      <p:bldP spid="26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Panel analizador de CSS (IV)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70711"/>
            <a:ext cx="8784976" cy="1808883"/>
          </a:xfrm>
          <a:prstGeom prst="rect">
            <a:avLst/>
          </a:prstGeom>
        </p:spPr>
      </p:pic>
      <p:sp>
        <p:nvSpPr>
          <p:cNvPr id="16" name="Llamada con línea 2 (barra de énfasis) 15"/>
          <p:cNvSpPr/>
          <p:nvPr/>
        </p:nvSpPr>
        <p:spPr>
          <a:xfrm>
            <a:off x="1259632" y="4593212"/>
            <a:ext cx="2016224" cy="757820"/>
          </a:xfrm>
          <a:prstGeom prst="accentCallout2">
            <a:avLst>
              <a:gd name="adj1" fmla="val 18750"/>
              <a:gd name="adj2" fmla="val -8333"/>
              <a:gd name="adj3" fmla="val -5527"/>
              <a:gd name="adj4" fmla="val -28216"/>
              <a:gd name="adj5" fmla="val -205055"/>
              <a:gd name="adj6" fmla="val -2985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Propiedades </a:t>
            </a:r>
            <a:r>
              <a:rPr lang="es-ES" sz="1400" dirty="0">
                <a:solidFill>
                  <a:schemeClr val="tx1"/>
                </a:solidFill>
              </a:rPr>
              <a:t>de estilo </a:t>
            </a:r>
            <a:r>
              <a:rPr lang="es-ES" sz="1400" dirty="0" smtClean="0">
                <a:solidFill>
                  <a:schemeClr val="tx1"/>
                </a:solidFill>
              </a:rPr>
              <a:t>disponibles </a:t>
            </a:r>
            <a:r>
              <a:rPr lang="es-ES" sz="1400" dirty="0">
                <a:solidFill>
                  <a:schemeClr val="tx1"/>
                </a:solidFill>
              </a:rPr>
              <a:t>para el elemento seleccionado en ese momento.</a:t>
            </a:r>
          </a:p>
        </p:txBody>
      </p:sp>
      <p:sp>
        <p:nvSpPr>
          <p:cNvPr id="17" name="Llamada con línea 2 (barra de énfasis) 16"/>
          <p:cNvSpPr/>
          <p:nvPr/>
        </p:nvSpPr>
        <p:spPr>
          <a:xfrm>
            <a:off x="2627783" y="1717081"/>
            <a:ext cx="1800200" cy="757820"/>
          </a:xfrm>
          <a:prstGeom prst="accentCallout2">
            <a:avLst>
              <a:gd name="adj1" fmla="val 18750"/>
              <a:gd name="adj2" fmla="val -8333"/>
              <a:gd name="adj3" fmla="val 54804"/>
              <a:gd name="adj4" fmla="val -25514"/>
              <a:gd name="adj5" fmla="val 162065"/>
              <a:gd name="adj6" fmla="val -39156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Valores </a:t>
            </a:r>
            <a:r>
              <a:rPr lang="es-ES" sz="1400" dirty="0">
                <a:solidFill>
                  <a:schemeClr val="tx1"/>
                </a:solidFill>
              </a:rPr>
              <a:t>por defecto, </a:t>
            </a:r>
            <a:r>
              <a:rPr lang="es-ES" sz="1400" dirty="0" smtClean="0">
                <a:solidFill>
                  <a:schemeClr val="tx1"/>
                </a:solidFill>
              </a:rPr>
              <a:t>(API </a:t>
            </a:r>
            <a:r>
              <a:rPr lang="es-ES" sz="1400" dirty="0">
                <a:solidFill>
                  <a:schemeClr val="tx1"/>
                </a:solidFill>
              </a:rPr>
              <a:t>y </a:t>
            </a:r>
            <a:r>
              <a:rPr lang="es-ES" sz="1400" dirty="0" smtClean="0">
                <a:solidFill>
                  <a:schemeClr val="tx1"/>
                </a:solidFill>
              </a:rPr>
              <a:t>tema </a:t>
            </a:r>
            <a:r>
              <a:rPr lang="es-ES" sz="1400" dirty="0" err="1" smtClean="0">
                <a:solidFill>
                  <a:schemeClr val="tx1"/>
                </a:solidFill>
              </a:rPr>
              <a:t>JavaFX</a:t>
            </a:r>
            <a:r>
              <a:rPr lang="es-ES" sz="1400" dirty="0" smtClean="0">
                <a:solidFill>
                  <a:schemeClr val="tx1"/>
                </a:solidFill>
              </a:rPr>
              <a:t>) </a:t>
            </a:r>
            <a:r>
              <a:rPr lang="es-ES" sz="1400" dirty="0">
                <a:solidFill>
                  <a:schemeClr val="tx1"/>
                </a:solidFill>
              </a:rPr>
              <a:t>que </a:t>
            </a:r>
            <a:r>
              <a:rPr lang="es-ES" sz="1400" dirty="0" smtClean="0">
                <a:solidFill>
                  <a:schemeClr val="tx1"/>
                </a:solidFill>
              </a:rPr>
              <a:t>posee la propiedad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" name="Llamada con línea 2 (barra de énfasis) 17"/>
          <p:cNvSpPr/>
          <p:nvPr/>
        </p:nvSpPr>
        <p:spPr>
          <a:xfrm>
            <a:off x="4190358" y="4580418"/>
            <a:ext cx="2016224" cy="757820"/>
          </a:xfrm>
          <a:prstGeom prst="accentCallout2">
            <a:avLst>
              <a:gd name="adj1" fmla="val 18750"/>
              <a:gd name="adj2" fmla="val -8333"/>
              <a:gd name="adj3" fmla="val -5527"/>
              <a:gd name="adj4" fmla="val -28216"/>
              <a:gd name="adj5" fmla="val -205055"/>
              <a:gd name="adj6" fmla="val -2985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Valor de la propiedad establecido mediante el panel </a:t>
            </a:r>
            <a:r>
              <a:rPr lang="es-ES" sz="1400" i="1" dirty="0" smtClean="0">
                <a:solidFill>
                  <a:schemeClr val="tx1"/>
                </a:solidFill>
              </a:rPr>
              <a:t>Inspector</a:t>
            </a:r>
            <a:r>
              <a:rPr lang="es-ES" sz="1400" dirty="0" smtClean="0">
                <a:solidFill>
                  <a:schemeClr val="tx1"/>
                </a:solidFill>
              </a:rPr>
              <a:t>. </a:t>
            </a:r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5643832"/>
            <a:ext cx="2587279" cy="748282"/>
          </a:xfrm>
          <a:prstGeom prst="rect">
            <a:avLst/>
          </a:prstGeom>
        </p:spPr>
      </p:pic>
      <p:sp>
        <p:nvSpPr>
          <p:cNvPr id="19" name="Llamada con línea 2 (barra de énfasis) 18"/>
          <p:cNvSpPr/>
          <p:nvPr/>
        </p:nvSpPr>
        <p:spPr>
          <a:xfrm>
            <a:off x="4571999" y="5614356"/>
            <a:ext cx="2016224" cy="757820"/>
          </a:xfrm>
          <a:prstGeom prst="accentCallout2">
            <a:avLst>
              <a:gd name="adj1" fmla="val 18750"/>
              <a:gd name="adj2" fmla="val -8333"/>
              <a:gd name="adj3" fmla="val -5527"/>
              <a:gd name="adj4" fmla="val -28216"/>
              <a:gd name="adj5" fmla="val 51672"/>
              <a:gd name="adj6" fmla="val -95470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Resalta en azul la propiedad en el panel </a:t>
            </a:r>
            <a:r>
              <a:rPr lang="es-ES" sz="1400" i="1" dirty="0" smtClean="0">
                <a:solidFill>
                  <a:schemeClr val="tx1"/>
                </a:solidFill>
              </a:rPr>
              <a:t>Inspector</a:t>
            </a:r>
            <a:endParaRPr lang="es-E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Panel analizador de CSS (IV)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6832"/>
            <a:ext cx="8784976" cy="1808883"/>
          </a:xfrm>
          <a:prstGeom prst="rect">
            <a:avLst/>
          </a:prstGeom>
        </p:spPr>
      </p:pic>
      <p:sp>
        <p:nvSpPr>
          <p:cNvPr id="28" name="Llamada con línea 2 (barra de énfasis) 27"/>
          <p:cNvSpPr/>
          <p:nvPr/>
        </p:nvSpPr>
        <p:spPr>
          <a:xfrm flipH="1">
            <a:off x="5076056" y="4690269"/>
            <a:ext cx="3009900" cy="1209611"/>
          </a:xfrm>
          <a:prstGeom prst="accentCallout2">
            <a:avLst>
              <a:gd name="adj1" fmla="val 18750"/>
              <a:gd name="adj2" fmla="val -8333"/>
              <a:gd name="adj3" fmla="val -15412"/>
              <a:gd name="adj4" fmla="val -29990"/>
              <a:gd name="adj5" fmla="val -174625"/>
              <a:gd name="adj6" fmla="val -1425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Propiedad establecida </a:t>
            </a:r>
            <a:r>
              <a:rPr lang="es-ES" sz="1400" i="1" dirty="0" smtClean="0">
                <a:solidFill>
                  <a:schemeClr val="tx1"/>
                </a:solidFill>
              </a:rPr>
              <a:t>en línea</a:t>
            </a:r>
            <a:r>
              <a:rPr lang="es-ES" sz="1400" dirty="0" smtClean="0">
                <a:solidFill>
                  <a:schemeClr val="tx1"/>
                </a:solidFill>
              </a:rPr>
              <a:t>, es decir como </a:t>
            </a:r>
            <a:r>
              <a:rPr lang="es-ES" sz="1400" i="1" dirty="0" smtClean="0">
                <a:solidFill>
                  <a:schemeClr val="tx1"/>
                </a:solidFill>
              </a:rPr>
              <a:t>Style</a:t>
            </a:r>
            <a:r>
              <a:rPr lang="es-ES" sz="1400" dirty="0" smtClean="0">
                <a:solidFill>
                  <a:schemeClr val="tx1"/>
                </a:solidFill>
              </a:rPr>
              <a:t> dentro de la sección </a:t>
            </a:r>
            <a:r>
              <a:rPr lang="es-ES" sz="1400" i="1" dirty="0" err="1" smtClean="0">
                <a:solidFill>
                  <a:schemeClr val="tx1"/>
                </a:solidFill>
              </a:rPr>
              <a:t>JavaFX</a:t>
            </a:r>
            <a:r>
              <a:rPr lang="es-ES" sz="1400" i="1" dirty="0" smtClean="0">
                <a:solidFill>
                  <a:schemeClr val="tx1"/>
                </a:solidFill>
              </a:rPr>
              <a:t> CSS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del apartado </a:t>
            </a:r>
            <a:r>
              <a:rPr lang="es-ES" sz="1400" i="1" dirty="0" err="1" smtClean="0">
                <a:solidFill>
                  <a:schemeClr val="tx1"/>
                </a:solidFill>
              </a:rPr>
              <a:t>Properties</a:t>
            </a:r>
            <a:r>
              <a:rPr lang="es-ES" sz="1400" i="1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del </a:t>
            </a:r>
            <a:r>
              <a:rPr lang="es-ES" sz="1400" i="1" dirty="0" smtClean="0">
                <a:solidFill>
                  <a:schemeClr val="tx1"/>
                </a:solidFill>
              </a:rPr>
              <a:t>Inspector</a:t>
            </a:r>
            <a:endParaRPr lang="es-ES" sz="1400" i="1" dirty="0">
              <a:solidFill>
                <a:schemeClr val="tx1"/>
              </a:solidFill>
            </a:endParaRPr>
          </a:p>
        </p:txBody>
      </p:sp>
      <p:sp>
        <p:nvSpPr>
          <p:cNvPr id="20" name="Llamada con línea 2 (barra de énfasis) 19"/>
          <p:cNvSpPr/>
          <p:nvPr/>
        </p:nvSpPr>
        <p:spPr>
          <a:xfrm flipH="1">
            <a:off x="2555775" y="4104239"/>
            <a:ext cx="2251720" cy="757820"/>
          </a:xfrm>
          <a:prstGeom prst="accentCallout2">
            <a:avLst>
              <a:gd name="adj1" fmla="val 18750"/>
              <a:gd name="adj2" fmla="val -8333"/>
              <a:gd name="adj3" fmla="val -5527"/>
              <a:gd name="adj4" fmla="val -28216"/>
              <a:gd name="adj5" fmla="val -205055"/>
              <a:gd name="adj6" fmla="val -2985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Propiedad establecida por un </a:t>
            </a:r>
            <a:r>
              <a:rPr lang="es-ES" sz="1400" i="1" dirty="0" err="1" smtClean="0">
                <a:solidFill>
                  <a:schemeClr val="tx1"/>
                </a:solidFill>
              </a:rPr>
              <a:t>stylesheet</a:t>
            </a:r>
            <a:r>
              <a:rPr lang="es-ES" sz="1400" dirty="0" smtClean="0">
                <a:solidFill>
                  <a:schemeClr val="tx1"/>
                </a:solidFill>
              </a:rPr>
              <a:t> del nodo o de algún ascendiente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" name="Llamada con línea 2 (barra de énfasis) 14"/>
          <p:cNvSpPr/>
          <p:nvPr/>
        </p:nvSpPr>
        <p:spPr>
          <a:xfrm>
            <a:off x="1199455" y="5157192"/>
            <a:ext cx="2482180" cy="1042380"/>
          </a:xfrm>
          <a:prstGeom prst="accentCallout2">
            <a:avLst>
              <a:gd name="adj1" fmla="val 18750"/>
              <a:gd name="adj2" fmla="val -8333"/>
              <a:gd name="adj3" fmla="val -5527"/>
              <a:gd name="adj4" fmla="val -28216"/>
              <a:gd name="adj5" fmla="val -172159"/>
              <a:gd name="adj6" fmla="val -31110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Pulsar sobre el nombre de </a:t>
            </a:r>
            <a:r>
              <a:rPr lang="es-ES" sz="1400" dirty="0">
                <a:solidFill>
                  <a:schemeClr val="tx1"/>
                </a:solidFill>
              </a:rPr>
              <a:t>la propiedad </a:t>
            </a:r>
            <a:r>
              <a:rPr lang="es-ES" sz="1400" dirty="0" smtClean="0">
                <a:solidFill>
                  <a:schemeClr val="tx1"/>
                </a:solidFill>
              </a:rPr>
              <a:t>lleva </a:t>
            </a:r>
            <a:r>
              <a:rPr lang="es-ES" sz="1400" dirty="0">
                <a:solidFill>
                  <a:schemeClr val="tx1"/>
                </a:solidFill>
              </a:rPr>
              <a:t>a la documentación </a:t>
            </a:r>
            <a:r>
              <a:rPr lang="es-ES" sz="1400" dirty="0" smtClean="0">
                <a:solidFill>
                  <a:schemeClr val="tx1"/>
                </a:solidFill>
              </a:rPr>
              <a:t>en línea de </a:t>
            </a:r>
            <a:r>
              <a:rPr lang="es-ES" sz="1400" dirty="0">
                <a:solidFill>
                  <a:schemeClr val="tx1"/>
                </a:solidFill>
              </a:rPr>
              <a:t>la </a:t>
            </a:r>
            <a:r>
              <a:rPr lang="es-ES" sz="1400" dirty="0" err="1">
                <a:solidFill>
                  <a:schemeClr val="tx1"/>
                </a:solidFill>
              </a:rPr>
              <a:t>JavaFX</a:t>
            </a:r>
            <a:r>
              <a:rPr lang="es-ES" sz="1400" dirty="0">
                <a:solidFill>
                  <a:schemeClr val="tx1"/>
                </a:solidFill>
              </a:rPr>
              <a:t> CSS Reference </a:t>
            </a:r>
            <a:r>
              <a:rPr lang="es-ES" sz="1400" dirty="0" err="1" smtClean="0">
                <a:solidFill>
                  <a:schemeClr val="tx1"/>
                </a:solidFill>
              </a:rPr>
              <a:t>Guide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y para qué sirve CSS?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CSS: </a:t>
            </a:r>
            <a:r>
              <a:rPr lang="es-ES" dirty="0" err="1" smtClean="0"/>
              <a:t>Cascading</a:t>
            </a:r>
            <a:r>
              <a:rPr lang="es-ES" dirty="0" smtClean="0"/>
              <a:t> Style </a:t>
            </a:r>
            <a:r>
              <a:rPr lang="es-ES" dirty="0" err="1" smtClean="0"/>
              <a:t>Sheets</a:t>
            </a:r>
            <a:endParaRPr lang="es-ES" dirty="0" smtClean="0"/>
          </a:p>
          <a:p>
            <a:pPr lvl="1"/>
            <a:r>
              <a:rPr lang="es-ES" dirty="0" smtClean="0"/>
              <a:t>Usado principalmente en diseño web:</a:t>
            </a:r>
          </a:p>
          <a:p>
            <a:pPr lvl="2"/>
            <a:r>
              <a:rPr lang="es-ES" dirty="0" smtClean="0"/>
              <a:t>Dar formato: color, tamaño, estilos de letra…</a:t>
            </a:r>
          </a:p>
          <a:p>
            <a:pPr lvl="2"/>
            <a:r>
              <a:rPr lang="es-ES" dirty="0" smtClean="0"/>
              <a:t>Posicionamiento de los elementos…</a:t>
            </a:r>
          </a:p>
          <a:p>
            <a:pPr lvl="1"/>
            <a:r>
              <a:rPr lang="es-ES_tradnl" dirty="0"/>
              <a:t>Mecanismo que nos permite separar el </a:t>
            </a:r>
            <a:r>
              <a:rPr lang="es-ES_tradnl" dirty="0">
                <a:solidFill>
                  <a:srgbClr val="5AA2AE"/>
                </a:solidFill>
              </a:rPr>
              <a:t>aspecto </a:t>
            </a:r>
            <a:r>
              <a:rPr lang="es-ES_tradnl" dirty="0"/>
              <a:t>del </a:t>
            </a:r>
            <a:r>
              <a:rPr lang="es-ES_tradnl" dirty="0">
                <a:solidFill>
                  <a:srgbClr val="5AA2AE"/>
                </a:solidFill>
              </a:rPr>
              <a:t>contenido </a:t>
            </a:r>
            <a:r>
              <a:rPr lang="es-ES_tradnl" dirty="0"/>
              <a:t>de un sitio web </a:t>
            </a:r>
          </a:p>
          <a:p>
            <a:pPr lvl="1"/>
            <a:r>
              <a:rPr lang="es-ES_tradnl" dirty="0"/>
              <a:t>Permite que muchas páginas web </a:t>
            </a:r>
            <a:r>
              <a:rPr lang="es-ES_tradnl" dirty="0">
                <a:solidFill>
                  <a:schemeClr val="accent5"/>
                </a:solidFill>
              </a:rPr>
              <a:t>compartan </a:t>
            </a:r>
            <a:r>
              <a:rPr lang="es-ES_tradnl" dirty="0"/>
              <a:t>los estilos definidos en </a:t>
            </a:r>
            <a:r>
              <a:rPr lang="es-ES_tradnl" dirty="0" smtClean="0"/>
              <a:t>ellas</a:t>
            </a:r>
            <a:endParaRPr lang="es-ES" dirty="0" smtClean="0"/>
          </a:p>
          <a:p>
            <a:r>
              <a:rPr lang="es-ES" dirty="0" smtClean="0"/>
              <a:t>CSS en </a:t>
            </a:r>
            <a:r>
              <a:rPr lang="es-ES" dirty="0" err="1" smtClean="0"/>
              <a:t>JAvaFX</a:t>
            </a:r>
            <a:endParaRPr lang="es-ES" dirty="0" smtClean="0"/>
          </a:p>
          <a:p>
            <a:pPr lvl="1"/>
            <a:r>
              <a:rPr lang="es-ES" dirty="0" smtClean="0"/>
              <a:t>Es posible usar </a:t>
            </a:r>
            <a:r>
              <a:rPr lang="es-ES" dirty="0" smtClean="0"/>
              <a:t>casi el </a:t>
            </a:r>
            <a:r>
              <a:rPr lang="es-ES" dirty="0" smtClean="0"/>
              <a:t>mismo lenguaje de estilos </a:t>
            </a:r>
            <a:endParaRPr lang="es-ES" dirty="0"/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IMPORTANTE</a:t>
            </a:r>
            <a:r>
              <a:rPr lang="es-ES" dirty="0" smtClean="0"/>
              <a:t>: Las </a:t>
            </a:r>
            <a:r>
              <a:rPr lang="es-ES" dirty="0">
                <a:solidFill>
                  <a:schemeClr val="accent5"/>
                </a:solidFill>
              </a:rPr>
              <a:t>propiedades </a:t>
            </a:r>
            <a:r>
              <a:rPr lang="es-ES" dirty="0" smtClean="0"/>
              <a:t>en </a:t>
            </a:r>
            <a:r>
              <a:rPr lang="es-ES" dirty="0" err="1" smtClean="0"/>
              <a:t>JavaFX</a:t>
            </a:r>
            <a:r>
              <a:rPr lang="es-ES" dirty="0" smtClean="0"/>
              <a:t> </a:t>
            </a:r>
            <a:r>
              <a:rPr lang="es-ES" dirty="0">
                <a:solidFill>
                  <a:schemeClr val="accent5"/>
                </a:solidFill>
              </a:rPr>
              <a:t>no son las mismas </a:t>
            </a:r>
            <a:r>
              <a:rPr lang="es-ES" dirty="0" smtClean="0"/>
              <a:t>que las de los CSS de HTML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351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8618"/>
            <a:ext cx="9144000" cy="376938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Panel analizador de CSS (V)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  <p:sp>
        <p:nvSpPr>
          <p:cNvPr id="20" name="Llamada con línea 2 (barra de énfasis) 19"/>
          <p:cNvSpPr/>
          <p:nvPr/>
        </p:nvSpPr>
        <p:spPr>
          <a:xfrm flipH="1">
            <a:off x="4644008" y="2204864"/>
            <a:ext cx="2314228" cy="757820"/>
          </a:xfrm>
          <a:prstGeom prst="accentCallout2">
            <a:avLst>
              <a:gd name="adj1" fmla="val 18750"/>
              <a:gd name="adj2" fmla="val -8333"/>
              <a:gd name="adj3" fmla="val 90454"/>
              <a:gd name="adj4" fmla="val -34215"/>
              <a:gd name="adj5" fmla="val 181612"/>
              <a:gd name="adj6" fmla="val -42145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Al clicar campo de texto, aparece lista desplegable con propiedades modificables CSS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3" name="Llamada con línea 2 (barra de énfasis) 12"/>
          <p:cNvSpPr/>
          <p:nvPr/>
        </p:nvSpPr>
        <p:spPr>
          <a:xfrm flipH="1">
            <a:off x="6833220" y="1331018"/>
            <a:ext cx="1421160" cy="757820"/>
          </a:xfrm>
          <a:prstGeom prst="accentCallout2">
            <a:avLst>
              <a:gd name="adj1" fmla="val 18750"/>
              <a:gd name="adj2" fmla="val -8333"/>
              <a:gd name="adj3" fmla="val 90454"/>
              <a:gd name="adj4" fmla="val -34215"/>
              <a:gd name="adj5" fmla="val 317357"/>
              <a:gd name="adj6" fmla="val -37758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Botón + añade nuevas propiedades a modificar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Llamada con línea 2 (barra de énfasis) 13"/>
          <p:cNvSpPr/>
          <p:nvPr/>
        </p:nvSpPr>
        <p:spPr>
          <a:xfrm flipH="1">
            <a:off x="5785211" y="5177455"/>
            <a:ext cx="1450132" cy="861969"/>
          </a:xfrm>
          <a:prstGeom prst="accentCallout2">
            <a:avLst>
              <a:gd name="adj1" fmla="val 18750"/>
              <a:gd name="adj2" fmla="val -8333"/>
              <a:gd name="adj3" fmla="val -13754"/>
              <a:gd name="adj4" fmla="val -72829"/>
              <a:gd name="adj5" fmla="val -137867"/>
              <a:gd name="adj6" fmla="val -114434"/>
            </a:avLst>
          </a:prstGeom>
          <a:solidFill>
            <a:schemeClr val="bg1"/>
          </a:solidFill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Borrar, subir o bajar propiedad en la lista</a:t>
            </a:r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56793"/>
            <a:ext cx="213647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cto de flecha 10"/>
          <p:cNvCxnSpPr>
            <a:endCxn id="16" idx="3"/>
          </p:cNvCxnSpPr>
          <p:nvPr/>
        </p:nvCxnSpPr>
        <p:spPr>
          <a:xfrm flipH="1" flipV="1">
            <a:off x="2676027" y="2240869"/>
            <a:ext cx="1967981" cy="3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18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417"/>
            <a:ext cx="9144000" cy="376938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Panel analizador de CSS (V)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  <p:sp>
        <p:nvSpPr>
          <p:cNvPr id="13" name="Llamada con línea 2 (barra de énfasis) 12"/>
          <p:cNvSpPr/>
          <p:nvPr/>
        </p:nvSpPr>
        <p:spPr>
          <a:xfrm flipH="1">
            <a:off x="7557611" y="5630216"/>
            <a:ext cx="1327448" cy="1117860"/>
          </a:xfrm>
          <a:prstGeom prst="accentCallout2">
            <a:avLst>
              <a:gd name="adj1" fmla="val 31457"/>
              <a:gd name="adj2" fmla="val 106028"/>
              <a:gd name="adj3" fmla="val 22950"/>
              <a:gd name="adj4" fmla="val 126292"/>
              <a:gd name="adj5" fmla="val -41506"/>
              <a:gd name="adj6" fmla="val 101044"/>
            </a:avLst>
          </a:prstGeom>
          <a:solidFill>
            <a:schemeClr val="bg1"/>
          </a:solidFill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Lo definido explícitamente tiene máxima prioridad de formato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" name="Llamada con línea 2 (barra de énfasis) 10"/>
          <p:cNvSpPr/>
          <p:nvPr/>
        </p:nvSpPr>
        <p:spPr>
          <a:xfrm flipH="1">
            <a:off x="4211960" y="5704372"/>
            <a:ext cx="1327448" cy="747004"/>
          </a:xfrm>
          <a:prstGeom prst="accentCallout2">
            <a:avLst>
              <a:gd name="adj1" fmla="val 18750"/>
              <a:gd name="adj2" fmla="val -8333"/>
              <a:gd name="adj3" fmla="val 13206"/>
              <a:gd name="adj4" fmla="val -30202"/>
              <a:gd name="adj5" fmla="val -70941"/>
              <a:gd name="adj6" fmla="val -45419"/>
            </a:avLst>
          </a:prstGeom>
          <a:solidFill>
            <a:schemeClr val="bg1"/>
          </a:solidFill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Después lo definido por el CSS asignado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" name="Llamada con línea 2 (barra de énfasis) 11"/>
          <p:cNvSpPr/>
          <p:nvPr/>
        </p:nvSpPr>
        <p:spPr>
          <a:xfrm>
            <a:off x="1905000" y="5704372"/>
            <a:ext cx="1800200" cy="990978"/>
          </a:xfrm>
          <a:prstGeom prst="accentCallout2">
            <a:avLst>
              <a:gd name="adj1" fmla="val 18750"/>
              <a:gd name="adj2" fmla="val -8333"/>
              <a:gd name="adj3" fmla="val 14681"/>
              <a:gd name="adj4" fmla="val -22929"/>
              <a:gd name="adj5" fmla="val -61953"/>
              <a:gd name="adj6" fmla="val -25138"/>
            </a:avLst>
          </a:prstGeom>
          <a:solidFill>
            <a:schemeClr val="bg1"/>
          </a:solidFill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tx1"/>
                </a:solidFill>
              </a:rPr>
              <a:t>Si no se indica nada explícitamente, se asume el estilo por defecto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4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propuesta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6976" y="1946535"/>
            <a:ext cx="2584272" cy="3570697"/>
          </a:xfrm>
          <a:prstGeom prst="rect">
            <a:avLst/>
          </a:prstGeom>
        </p:spPr>
      </p:pic>
      <p:pic>
        <p:nvPicPr>
          <p:cNvPr id="11" name="Picture 4" descr="http://cdn3.ipadizate.es/2013/08/calculadora-ios-7-e1377522303762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/>
          <a:stretch/>
        </p:blipFill>
        <p:spPr bwMode="auto">
          <a:xfrm>
            <a:off x="4860972" y="1946535"/>
            <a:ext cx="2420493" cy="3498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54285" y="5616601"/>
            <a:ext cx="679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Modifica la interfaz creada en la práctica 2 para darle una apariencia similar a la  calculador de iOS usando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Haz que los botones cambien de color cuando están pulsados</a:t>
            </a:r>
            <a:endParaRPr lang="es-ES" dirty="0"/>
          </a:p>
        </p:txBody>
      </p:sp>
      <p:sp>
        <p:nvSpPr>
          <p:cNvPr id="12" name="Flecha derecha 11"/>
          <p:cNvSpPr/>
          <p:nvPr/>
        </p:nvSpPr>
        <p:spPr>
          <a:xfrm>
            <a:off x="3882564" y="37899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C. </a:t>
            </a:r>
            <a:r>
              <a:rPr lang="es-ES" dirty="0" err="1" smtClean="0"/>
              <a:t>Dea</a:t>
            </a:r>
            <a:r>
              <a:rPr lang="es-ES" dirty="0" smtClean="0"/>
              <a:t> y otros. </a:t>
            </a:r>
            <a:r>
              <a:rPr lang="es-ES" dirty="0" err="1" smtClean="0"/>
              <a:t>JavaFX</a:t>
            </a:r>
            <a:r>
              <a:rPr lang="es-ES" dirty="0" smtClean="0"/>
              <a:t> 8. </a:t>
            </a:r>
            <a:r>
              <a:rPr lang="es-ES" dirty="0" err="1" smtClean="0"/>
              <a:t>Introduction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. </a:t>
            </a:r>
            <a:r>
              <a:rPr lang="es-ES" dirty="0" err="1" smtClean="0"/>
              <a:t>Apress</a:t>
            </a:r>
            <a:r>
              <a:rPr lang="es-ES" dirty="0" smtClean="0"/>
              <a:t>. 2014</a:t>
            </a:r>
          </a:p>
          <a:p>
            <a:pPr lvl="1"/>
            <a:r>
              <a:rPr lang="es-ES" dirty="0" smtClean="0"/>
              <a:t>Capítulo 6</a:t>
            </a:r>
          </a:p>
          <a:p>
            <a:r>
              <a:rPr lang="en-US" dirty="0"/>
              <a:t>Oracle. </a:t>
            </a:r>
            <a:endParaRPr lang="en-US" dirty="0" smtClean="0"/>
          </a:p>
          <a:p>
            <a:pPr lvl="1"/>
            <a:r>
              <a:rPr lang="en-US" dirty="0" smtClean="0"/>
              <a:t>Skin </a:t>
            </a:r>
            <a:r>
              <a:rPr lang="en-US" dirty="0"/>
              <a:t>Applications with CSS</a:t>
            </a:r>
            <a:endParaRPr lang="es-ES" dirty="0" smtClean="0"/>
          </a:p>
          <a:p>
            <a:pPr lvl="2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www.oracle.com/pls/topic/lookup?ctx=javase80&amp;id=JFXUI733</a:t>
            </a:r>
            <a:endParaRPr lang="es-ES" dirty="0" smtClean="0"/>
          </a:p>
          <a:p>
            <a:pPr lvl="1"/>
            <a:r>
              <a:rPr lang="es-ES" dirty="0"/>
              <a:t>CSS Reference </a:t>
            </a:r>
            <a:r>
              <a:rPr lang="es-ES" dirty="0" err="1" smtClean="0"/>
              <a:t>Guide</a:t>
            </a:r>
            <a:endParaRPr lang="es-ES" dirty="0" smtClean="0"/>
          </a:p>
          <a:p>
            <a:pPr lvl="2"/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docs.oracle.com/javase/8/javafx/api/javafx/scene/doc-files/cssref.html</a:t>
            </a:r>
            <a:endParaRPr lang="es-ES" dirty="0" smtClean="0"/>
          </a:p>
          <a:p>
            <a:pPr lvl="1"/>
            <a:r>
              <a:rPr lang="en-US" dirty="0" smtClean="0"/>
              <a:t>JavaFX Scene Builder: User Guide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docs.oracle.com/javase/8/scene-builder-2/user-guide/index.html</a:t>
            </a:r>
            <a:endParaRPr lang="en-US" dirty="0"/>
          </a:p>
          <a:p>
            <a:pPr lvl="2"/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0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y para qué sirve CSS?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Hojas de Estilo permiten definir</a:t>
            </a:r>
          </a:p>
          <a:p>
            <a:pPr lvl="1"/>
            <a:r>
              <a:rPr lang="es-ES" dirty="0"/>
              <a:t>cómo se </a:t>
            </a:r>
            <a:r>
              <a:rPr lang="es-ES" dirty="0">
                <a:solidFill>
                  <a:schemeClr val="accent1"/>
                </a:solidFill>
              </a:rPr>
              <a:t>organiza</a:t>
            </a:r>
            <a:r>
              <a:rPr lang="es-ES" dirty="0"/>
              <a:t> el contenido de la página web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65760" lvl="1" indent="0">
              <a:buNone/>
            </a:pPr>
            <a:endParaRPr lang="es-ES" dirty="0"/>
          </a:p>
          <a:p>
            <a:pPr marL="36576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qué </a:t>
            </a:r>
            <a:r>
              <a:rPr lang="es-ES" dirty="0">
                <a:solidFill>
                  <a:srgbClr val="94B6D2"/>
                </a:solidFill>
              </a:rPr>
              <a:t>aspecto</a:t>
            </a:r>
            <a:r>
              <a:rPr lang="es-ES" dirty="0"/>
              <a:t> debe tener dicho contenido 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  <p:grpSp>
        <p:nvGrpSpPr>
          <p:cNvPr id="7" name="Agrupar 33"/>
          <p:cNvGrpSpPr/>
          <p:nvPr/>
        </p:nvGrpSpPr>
        <p:grpSpPr>
          <a:xfrm>
            <a:off x="1619672" y="2774040"/>
            <a:ext cx="1243775" cy="1368152"/>
            <a:chOff x="3419872" y="5013176"/>
            <a:chExt cx="1440160" cy="1584176"/>
          </a:xfrm>
          <a:solidFill>
            <a:schemeClr val="bg1"/>
          </a:solidFill>
        </p:grpSpPr>
        <p:sp>
          <p:nvSpPr>
            <p:cNvPr id="8" name="Rectángulo 7"/>
            <p:cNvSpPr/>
            <p:nvPr/>
          </p:nvSpPr>
          <p:spPr>
            <a:xfrm>
              <a:off x="3419872" y="5013176"/>
              <a:ext cx="1440160" cy="158417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491880" y="5085184"/>
              <a:ext cx="1296144" cy="28803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CABECERA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491880" y="5445224"/>
              <a:ext cx="216024" cy="86409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MENÚ</a:t>
              </a:r>
              <a:endParaRPr lang="es-ES" sz="800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779912" y="5445224"/>
              <a:ext cx="1008112" cy="86409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CONTENIDO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491880" y="6372944"/>
              <a:ext cx="1296144" cy="1524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PIE</a:t>
              </a:r>
              <a:endParaRPr lang="es-ES" sz="800" dirty="0"/>
            </a:p>
          </p:txBody>
        </p:sp>
      </p:grpSp>
      <p:grpSp>
        <p:nvGrpSpPr>
          <p:cNvPr id="13" name="Agrupar 41"/>
          <p:cNvGrpSpPr/>
          <p:nvPr/>
        </p:nvGrpSpPr>
        <p:grpSpPr>
          <a:xfrm>
            <a:off x="3203848" y="2774040"/>
            <a:ext cx="1243775" cy="1368152"/>
            <a:chOff x="5004048" y="5013176"/>
            <a:chExt cx="1440160" cy="1584176"/>
          </a:xfrm>
          <a:solidFill>
            <a:schemeClr val="bg1"/>
          </a:solidFill>
        </p:grpSpPr>
        <p:sp>
          <p:nvSpPr>
            <p:cNvPr id="14" name="Rectángulo 13"/>
            <p:cNvSpPr/>
            <p:nvPr/>
          </p:nvSpPr>
          <p:spPr>
            <a:xfrm>
              <a:off x="5004048" y="5013176"/>
              <a:ext cx="1440160" cy="158417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076056" y="5085184"/>
              <a:ext cx="1296144" cy="28803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CABECERA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6156176" y="5445224"/>
              <a:ext cx="216024" cy="86409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MENÚ</a:t>
              </a:r>
              <a:endParaRPr lang="es-ES" sz="800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076056" y="5445224"/>
              <a:ext cx="504056" cy="86409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5076056" y="6372944"/>
              <a:ext cx="1296144" cy="1524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PIE</a:t>
              </a:r>
              <a:endParaRPr lang="es-ES" sz="800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618212" y="5445224"/>
              <a:ext cx="504056" cy="86409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Agrupar 48"/>
          <p:cNvGrpSpPr/>
          <p:nvPr/>
        </p:nvGrpSpPr>
        <p:grpSpPr>
          <a:xfrm>
            <a:off x="4788024" y="2774040"/>
            <a:ext cx="1243775" cy="1368152"/>
            <a:chOff x="6588224" y="5013176"/>
            <a:chExt cx="1440160" cy="1584176"/>
          </a:xfrm>
          <a:solidFill>
            <a:schemeClr val="bg1"/>
          </a:solidFill>
        </p:grpSpPr>
        <p:sp>
          <p:nvSpPr>
            <p:cNvPr id="21" name="Rectángulo 20"/>
            <p:cNvSpPr/>
            <p:nvPr/>
          </p:nvSpPr>
          <p:spPr>
            <a:xfrm>
              <a:off x="6588224" y="5013176"/>
              <a:ext cx="1440160" cy="158417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660232" y="5085184"/>
              <a:ext cx="1296144" cy="16626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CABECERA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660232" y="5445224"/>
              <a:ext cx="762918" cy="86409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6660232" y="6372944"/>
              <a:ext cx="1296144" cy="1524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PIE</a:t>
              </a:r>
              <a:endParaRPr lang="es-ES" sz="800" dirty="0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7452320" y="5445224"/>
              <a:ext cx="504056" cy="42192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6660232" y="5278958"/>
              <a:ext cx="1296144" cy="12489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MENU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7452320" y="5887392"/>
              <a:ext cx="504056" cy="42192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Agrupar 23"/>
          <p:cNvGrpSpPr/>
          <p:nvPr/>
        </p:nvGrpSpPr>
        <p:grpSpPr>
          <a:xfrm>
            <a:off x="6372200" y="2774040"/>
            <a:ext cx="1243775" cy="1368152"/>
            <a:chOff x="6372200" y="2708920"/>
            <a:chExt cx="1243775" cy="1368152"/>
          </a:xfrm>
        </p:grpSpPr>
        <p:grpSp>
          <p:nvGrpSpPr>
            <p:cNvPr id="29" name="Agrupar 56"/>
            <p:cNvGrpSpPr/>
            <p:nvPr/>
          </p:nvGrpSpPr>
          <p:grpSpPr>
            <a:xfrm>
              <a:off x="6372200" y="2708920"/>
              <a:ext cx="1243775" cy="1368152"/>
              <a:chOff x="6588224" y="5013176"/>
              <a:chExt cx="1440160" cy="1584176"/>
            </a:xfrm>
            <a:solidFill>
              <a:schemeClr val="bg1"/>
            </a:solidFill>
          </p:grpSpPr>
          <p:sp>
            <p:nvSpPr>
              <p:cNvPr id="32" name="Rectángulo 31"/>
              <p:cNvSpPr/>
              <p:nvPr/>
            </p:nvSpPr>
            <p:spPr>
              <a:xfrm>
                <a:off x="6588224" y="5013176"/>
                <a:ext cx="1440160" cy="1584176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6660232" y="5085184"/>
                <a:ext cx="1296144" cy="166266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</a:rPr>
                  <a:t>CABECERA</a:t>
                </a:r>
                <a:endParaRPr lang="es-E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6660232" y="5445224"/>
                <a:ext cx="762918" cy="571128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 smtClean="0">
                    <a:solidFill>
                      <a:srgbClr val="000000"/>
                    </a:solidFill>
                  </a:rPr>
                  <a:t>CONT</a:t>
                </a:r>
                <a:endParaRPr lang="es-E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452320" y="5445224"/>
                <a:ext cx="504056" cy="55775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 smtClean="0">
                    <a:solidFill>
                      <a:srgbClr val="000000"/>
                    </a:solidFill>
                  </a:rPr>
                  <a:t>CONT</a:t>
                </a:r>
                <a:endParaRPr lang="es-E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6660232" y="5278958"/>
                <a:ext cx="1296144" cy="124892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</a:rPr>
                  <a:t>MENU</a:t>
                </a:r>
                <a:endParaRPr lang="es-E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ángulo 29"/>
            <p:cNvSpPr/>
            <p:nvPr/>
          </p:nvSpPr>
          <p:spPr>
            <a:xfrm>
              <a:off x="6899353" y="3619592"/>
              <a:ext cx="658883" cy="40667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6441628" y="3621391"/>
              <a:ext cx="435321" cy="41231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rgbClr val="000000"/>
                  </a:solidFill>
                </a:rPr>
                <a:t>CONT</a:t>
              </a:r>
              <a:endParaRPr lang="es-ES" sz="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Agrupar 64"/>
          <p:cNvGrpSpPr/>
          <p:nvPr/>
        </p:nvGrpSpPr>
        <p:grpSpPr>
          <a:xfrm>
            <a:off x="1619672" y="5073912"/>
            <a:ext cx="1243775" cy="1368152"/>
            <a:chOff x="3419872" y="5013176"/>
            <a:chExt cx="1440160" cy="1584176"/>
          </a:xfrm>
          <a:solidFill>
            <a:schemeClr val="bg1"/>
          </a:solidFill>
        </p:grpSpPr>
        <p:sp>
          <p:nvSpPr>
            <p:cNvPr id="39" name="Rectángulo 38"/>
            <p:cNvSpPr/>
            <p:nvPr/>
          </p:nvSpPr>
          <p:spPr>
            <a:xfrm>
              <a:off x="3419872" y="5013176"/>
              <a:ext cx="1440160" cy="158417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491880" y="5085184"/>
              <a:ext cx="1296144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accent1">
                      <a:lumMod val="75000"/>
                    </a:schemeClr>
                  </a:solidFill>
                </a:rPr>
                <a:t>CABECERA</a:t>
              </a:r>
              <a:endParaRPr lang="es-E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3491880" y="5445224"/>
              <a:ext cx="216024" cy="8640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800" dirty="0" smtClean="0">
                  <a:solidFill>
                    <a:schemeClr val="accent1">
                      <a:lumMod val="75000"/>
                    </a:schemeClr>
                  </a:solidFill>
                </a:rPr>
                <a:t>MENÚ</a:t>
              </a:r>
              <a:endParaRPr lang="es-E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779912" y="5445224"/>
              <a:ext cx="1008112" cy="86409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accent1">
                      <a:lumMod val="75000"/>
                    </a:schemeClr>
                  </a:solidFill>
                </a:rPr>
                <a:t>CONTENIDO</a:t>
              </a:r>
              <a:endParaRPr lang="es-E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3491880" y="6372944"/>
              <a:ext cx="1296144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accent1">
                      <a:lumMod val="75000"/>
                    </a:schemeClr>
                  </a:solidFill>
                </a:rPr>
                <a:t>PIE</a:t>
              </a:r>
              <a:endParaRPr lang="es-E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Agrupar 105"/>
          <p:cNvGrpSpPr/>
          <p:nvPr/>
        </p:nvGrpSpPr>
        <p:grpSpPr>
          <a:xfrm>
            <a:off x="6372200" y="5073912"/>
            <a:ext cx="1243775" cy="1368152"/>
            <a:chOff x="3419872" y="5013176"/>
            <a:chExt cx="1440160" cy="1584176"/>
          </a:xfrm>
          <a:solidFill>
            <a:schemeClr val="bg1"/>
          </a:solidFill>
        </p:grpSpPr>
        <p:sp>
          <p:nvSpPr>
            <p:cNvPr id="45" name="Rectángulo 44"/>
            <p:cNvSpPr/>
            <p:nvPr/>
          </p:nvSpPr>
          <p:spPr>
            <a:xfrm>
              <a:off x="3419872" y="5013176"/>
              <a:ext cx="1440160" cy="158417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3491880" y="5085184"/>
              <a:ext cx="1296144" cy="2880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</a:rPr>
                <a:t>CABECERA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3491880" y="5445224"/>
              <a:ext cx="216024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</a:rPr>
                <a:t>MENÚ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3779912" y="5445224"/>
              <a:ext cx="1008112" cy="8640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CONTENIDO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3491880" y="6372944"/>
              <a:ext cx="1296144" cy="152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</a:rPr>
                <a:t>PIE</a:t>
              </a:r>
            </a:p>
          </p:txBody>
        </p:sp>
      </p:grpSp>
      <p:grpSp>
        <p:nvGrpSpPr>
          <p:cNvPr id="50" name="Agrupar 114"/>
          <p:cNvGrpSpPr/>
          <p:nvPr/>
        </p:nvGrpSpPr>
        <p:grpSpPr>
          <a:xfrm>
            <a:off x="3203848" y="5073912"/>
            <a:ext cx="1243775" cy="1368152"/>
            <a:chOff x="3203848" y="4797152"/>
            <a:chExt cx="1243775" cy="1368152"/>
          </a:xfrm>
        </p:grpSpPr>
        <p:grpSp>
          <p:nvGrpSpPr>
            <p:cNvPr id="51" name="Agrupar 93"/>
            <p:cNvGrpSpPr/>
            <p:nvPr/>
          </p:nvGrpSpPr>
          <p:grpSpPr>
            <a:xfrm>
              <a:off x="3203848" y="4797152"/>
              <a:ext cx="1243775" cy="1368152"/>
              <a:chOff x="3419872" y="5013176"/>
              <a:chExt cx="1440160" cy="1584176"/>
            </a:xfrm>
            <a:solidFill>
              <a:schemeClr val="bg1"/>
            </a:solidFill>
          </p:grpSpPr>
          <p:sp>
            <p:nvSpPr>
              <p:cNvPr id="54" name="Rectángulo 53"/>
              <p:cNvSpPr/>
              <p:nvPr/>
            </p:nvSpPr>
            <p:spPr>
              <a:xfrm>
                <a:off x="3419872" y="5013176"/>
                <a:ext cx="1440160" cy="15841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ángulo 54"/>
              <p:cNvSpPr/>
              <p:nvPr/>
            </p:nvSpPr>
            <p:spPr>
              <a:xfrm>
                <a:off x="3491880" y="5085184"/>
                <a:ext cx="1296144" cy="2880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solidFill>
                      <a:schemeClr val="accent3">
                        <a:lumMod val="50000"/>
                      </a:schemeClr>
                    </a:solidFill>
                  </a:rPr>
                  <a:t>CABECERA</a:t>
                </a:r>
              </a:p>
            </p:txBody>
          </p:sp>
          <p:sp>
            <p:nvSpPr>
              <p:cNvPr id="56" name="Rectángulo 55"/>
              <p:cNvSpPr/>
              <p:nvPr/>
            </p:nvSpPr>
            <p:spPr>
              <a:xfrm>
                <a:off x="3491880" y="6372944"/>
                <a:ext cx="1296144" cy="15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solidFill>
                      <a:schemeClr val="accent3">
                        <a:lumMod val="50000"/>
                      </a:schemeClr>
                    </a:solidFill>
                  </a:rPr>
                  <a:t>PIE</a:t>
                </a:r>
              </a:p>
            </p:txBody>
          </p:sp>
        </p:grpSp>
        <p:sp>
          <p:nvSpPr>
            <p:cNvPr id="52" name="Rectángulo 51"/>
            <p:cNvSpPr/>
            <p:nvPr/>
          </p:nvSpPr>
          <p:spPr>
            <a:xfrm>
              <a:off x="3508515" y="5170284"/>
              <a:ext cx="885685" cy="746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bg1"/>
                  </a:solidFill>
                </a:rPr>
                <a:t>CONTENIDO</a:t>
              </a:r>
              <a:endParaRPr 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274620" y="5170284"/>
              <a:ext cx="186566" cy="74626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800" dirty="0" smtClean="0">
                  <a:solidFill>
                    <a:schemeClr val="accent3">
                      <a:lumMod val="50000"/>
                    </a:schemeClr>
                  </a:solidFill>
                </a:rPr>
                <a:t>MENÚ</a:t>
              </a:r>
              <a:endParaRPr lang="es-ES" sz="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Agrupar 30"/>
          <p:cNvGrpSpPr/>
          <p:nvPr/>
        </p:nvGrpSpPr>
        <p:grpSpPr>
          <a:xfrm>
            <a:off x="4788024" y="5073912"/>
            <a:ext cx="1243775" cy="1368152"/>
            <a:chOff x="4788024" y="4797152"/>
            <a:chExt cx="1243775" cy="1368152"/>
          </a:xfrm>
        </p:grpSpPr>
        <p:grpSp>
          <p:nvGrpSpPr>
            <p:cNvPr id="58" name="Agrupar 99"/>
            <p:cNvGrpSpPr/>
            <p:nvPr/>
          </p:nvGrpSpPr>
          <p:grpSpPr>
            <a:xfrm>
              <a:off x="4788024" y="4797152"/>
              <a:ext cx="1243775" cy="1368152"/>
              <a:chOff x="3419872" y="5013176"/>
              <a:chExt cx="1440160" cy="1584176"/>
            </a:xfrm>
            <a:solidFill>
              <a:schemeClr val="bg1"/>
            </a:solidFill>
          </p:grpSpPr>
          <p:sp>
            <p:nvSpPr>
              <p:cNvPr id="60" name="Rectángulo 59"/>
              <p:cNvSpPr/>
              <p:nvPr/>
            </p:nvSpPr>
            <p:spPr>
              <a:xfrm>
                <a:off x="3419872" y="5013176"/>
                <a:ext cx="1440160" cy="1584176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Rectángulo 60"/>
              <p:cNvSpPr/>
              <p:nvPr/>
            </p:nvSpPr>
            <p:spPr>
              <a:xfrm>
                <a:off x="3491880" y="5085184"/>
                <a:ext cx="1296144" cy="2880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CABECERA</a:t>
                </a:r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3491880" y="5445224"/>
                <a:ext cx="216024" cy="8640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s-E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MENÚ</a:t>
                </a:r>
                <a:endParaRPr lang="es-E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Rectángulo 62"/>
              <p:cNvSpPr/>
              <p:nvPr/>
            </p:nvSpPr>
            <p:spPr>
              <a:xfrm>
                <a:off x="3779912" y="5445224"/>
                <a:ext cx="1008112" cy="864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solidFill>
                      <a:srgbClr val="000000"/>
                    </a:solidFill>
                  </a:rPr>
                  <a:t>CONTENIDO</a:t>
                </a:r>
              </a:p>
            </p:txBody>
          </p:sp>
        </p:grpSp>
        <p:sp>
          <p:nvSpPr>
            <p:cNvPr id="59" name="Rectángulo 58"/>
            <p:cNvSpPr/>
            <p:nvPr/>
          </p:nvSpPr>
          <p:spPr>
            <a:xfrm>
              <a:off x="4853065" y="5984197"/>
              <a:ext cx="1119398" cy="131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</a:rPr>
                <a:t>PIE</a:t>
              </a:r>
              <a:endParaRPr lang="es-E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02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en </a:t>
            </a:r>
            <a:r>
              <a:rPr lang="es-ES" dirty="0" err="1" smtClean="0"/>
              <a:t>JavaFX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smtClean="0"/>
              <a:t>I)</a:t>
            </a:r>
            <a:endParaRPr lang="es-ES" dirty="0">
              <a:effectLst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Los </a:t>
            </a:r>
            <a:r>
              <a:rPr lang="es-ES" dirty="0"/>
              <a:t>estilos por defecto de </a:t>
            </a:r>
            <a:r>
              <a:rPr lang="es-ES" dirty="0" err="1"/>
              <a:t>JavaFX</a:t>
            </a:r>
            <a:r>
              <a:rPr lang="es-ES" dirty="0"/>
              <a:t> 8 se encuentran en un archivo denominado </a:t>
            </a:r>
            <a:r>
              <a:rPr lang="es-ES" b="1" dirty="0" smtClean="0"/>
              <a:t>modena.css</a:t>
            </a:r>
          </a:p>
          <a:p>
            <a:r>
              <a:rPr lang="es-ES" dirty="0" smtClean="0"/>
              <a:t>Se </a:t>
            </a:r>
            <a:r>
              <a:rPr lang="es-ES" dirty="0"/>
              <a:t>encuentra dentro del </a:t>
            </a:r>
            <a:r>
              <a:rPr lang="es-ES" dirty="0" smtClean="0"/>
              <a:t>archivo </a:t>
            </a:r>
            <a:r>
              <a:rPr lang="es-ES" b="1" dirty="0" smtClean="0"/>
              <a:t>/jdk1.8.x/</a:t>
            </a:r>
            <a:r>
              <a:rPr lang="es-ES" b="1" dirty="0" err="1" smtClean="0"/>
              <a:t>jre</a:t>
            </a:r>
            <a:r>
              <a:rPr lang="es-ES" b="1" dirty="0" smtClean="0"/>
              <a:t>/</a:t>
            </a:r>
            <a:r>
              <a:rPr lang="es-ES" b="1" dirty="0" err="1" smtClean="0"/>
              <a:t>lib</a:t>
            </a:r>
            <a:r>
              <a:rPr lang="es-ES" b="1" dirty="0" smtClean="0"/>
              <a:t>/</a:t>
            </a:r>
            <a:r>
              <a:rPr lang="es-ES" b="1" dirty="0" err="1" smtClean="0"/>
              <a:t>ext</a:t>
            </a:r>
            <a:r>
              <a:rPr lang="es-ES" b="1" dirty="0" smtClean="0"/>
              <a:t>/jfxrt.jar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archivo </a:t>
            </a:r>
            <a:r>
              <a:rPr lang="es-ES" b="1" dirty="0"/>
              <a:t>modena.css</a:t>
            </a:r>
            <a:r>
              <a:rPr lang="es-ES" dirty="0"/>
              <a:t> </a:t>
            </a:r>
            <a:r>
              <a:rPr lang="es-ES" dirty="0" smtClean="0"/>
              <a:t>aparece en </a:t>
            </a:r>
            <a:r>
              <a:rPr lang="es-ES" dirty="0"/>
              <a:t>la ruta </a:t>
            </a:r>
            <a:r>
              <a:rPr lang="es-ES" b="1" dirty="0" err="1"/>
              <a:t>com</a:t>
            </a:r>
            <a:r>
              <a:rPr lang="es-ES" b="1" dirty="0"/>
              <a:t>/</a:t>
            </a:r>
            <a:r>
              <a:rPr lang="es-ES" b="1" dirty="0" err="1"/>
              <a:t>sun</a:t>
            </a:r>
            <a:r>
              <a:rPr lang="es-ES" b="1" dirty="0"/>
              <a:t>/</a:t>
            </a:r>
            <a:r>
              <a:rPr lang="es-ES" b="1" dirty="0" err="1"/>
              <a:t>javafx</a:t>
            </a:r>
            <a:r>
              <a:rPr lang="es-ES" b="1" dirty="0"/>
              <a:t>/</a:t>
            </a:r>
            <a:r>
              <a:rPr lang="es-ES" b="1" dirty="0" err="1"/>
              <a:t>scene</a:t>
            </a:r>
            <a:r>
              <a:rPr lang="es-ES" b="1" dirty="0"/>
              <a:t>/control/skin/</a:t>
            </a:r>
            <a:r>
              <a:rPr lang="es-ES" b="1" dirty="0" err="1"/>
              <a:t>modena</a:t>
            </a:r>
            <a:r>
              <a:rPr lang="es-ES" b="1" dirty="0"/>
              <a:t>/</a:t>
            </a:r>
          </a:p>
          <a:p>
            <a:endParaRPr lang="es-ES" dirty="0"/>
          </a:p>
          <a:p>
            <a:r>
              <a:rPr lang="es-ES" dirty="0"/>
              <a:t>Este estilo se aplica siempre a una aplicación </a:t>
            </a:r>
            <a:r>
              <a:rPr lang="es-ES" dirty="0" err="1" smtClean="0"/>
              <a:t>JavaFX</a:t>
            </a:r>
            <a:endParaRPr lang="es-ES" dirty="0" smtClean="0"/>
          </a:p>
          <a:p>
            <a:r>
              <a:rPr lang="es-ES" dirty="0" smtClean="0"/>
              <a:t>Añadiendo </a:t>
            </a:r>
            <a:r>
              <a:rPr lang="es-ES" dirty="0"/>
              <a:t>un estilo personal </a:t>
            </a:r>
            <a:r>
              <a:rPr lang="es-ES" dirty="0" smtClean="0"/>
              <a:t>se puede reescribir </a:t>
            </a:r>
            <a:r>
              <a:rPr lang="es-ES" dirty="0"/>
              <a:t>los estilos por defecto definidos en </a:t>
            </a:r>
            <a:r>
              <a:rPr lang="es-ES" i="1" dirty="0" smtClean="0"/>
              <a:t>modena.css</a:t>
            </a:r>
          </a:p>
          <a:p>
            <a:endParaRPr lang="es-ES" dirty="0"/>
          </a:p>
          <a:p>
            <a:r>
              <a:rPr lang="es-ES" i="1" dirty="0"/>
              <a:t>Tarea propuesta: Se puede </a:t>
            </a:r>
            <a:r>
              <a:rPr lang="es-ES" i="1" dirty="0" smtClean="0"/>
              <a:t>abrir el archivo </a:t>
            </a:r>
            <a:r>
              <a:rPr lang="es-ES" b="1" i="1" dirty="0" smtClean="0"/>
              <a:t>jfxrt.jar</a:t>
            </a:r>
            <a:r>
              <a:rPr lang="es-ES" i="1" dirty="0" smtClean="0"/>
              <a:t> como </a:t>
            </a:r>
            <a:r>
              <a:rPr lang="es-ES" i="1" dirty="0"/>
              <a:t>si fuera un fichero </a:t>
            </a:r>
            <a:r>
              <a:rPr lang="es-ES" i="1" dirty="0" err="1" smtClean="0"/>
              <a:t>zip</a:t>
            </a:r>
            <a:r>
              <a:rPr lang="es-ES" i="1" dirty="0" smtClean="0"/>
              <a:t>. Extraer y consultar </a:t>
            </a:r>
            <a:r>
              <a:rPr lang="es-ES" i="1" dirty="0"/>
              <a:t>el archivo </a:t>
            </a:r>
            <a:r>
              <a:rPr lang="es-ES" b="1" i="1" dirty="0" smtClean="0"/>
              <a:t>modena.css </a:t>
            </a:r>
            <a:r>
              <a:rPr lang="es-ES" i="1" dirty="0" smtClean="0"/>
              <a:t>para </a:t>
            </a:r>
            <a:r>
              <a:rPr lang="es-ES" i="1" dirty="0"/>
              <a:t>ver qué estilos </a:t>
            </a:r>
            <a:r>
              <a:rPr lang="es-ES" i="1" dirty="0" smtClean="0"/>
              <a:t>aparecen por defecto</a:t>
            </a:r>
            <a:endParaRPr lang="es-ES" i="1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5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un </a:t>
            </a:r>
            <a:r>
              <a:rPr lang="en-US" dirty="0" err="1" smtClean="0"/>
              <a:t>fichero</a:t>
            </a:r>
            <a:r>
              <a:rPr lang="en-US" dirty="0" smtClean="0"/>
              <a:t> CSS </a:t>
            </a:r>
            <a:r>
              <a:rPr lang="en-US" dirty="0" err="1" smtClean="0"/>
              <a:t>externo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 </a:t>
            </a:r>
            <a:r>
              <a:rPr lang="en-US" dirty="0" err="1" smtClean="0"/>
              <a:t>opciones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 err="1" smtClean="0"/>
              <a:t>Definir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predeterminado</a:t>
            </a:r>
            <a:r>
              <a:rPr lang="en-US" dirty="0" smtClean="0"/>
              <a:t> o </a:t>
            </a:r>
            <a:r>
              <a:rPr lang="es-ES" dirty="0" smtClean="0"/>
              <a:t>“tema” de la aplicación (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</a:t>
            </a:r>
            <a:r>
              <a:rPr lang="es-ES" dirty="0" err="1" smtClean="0"/>
              <a:t>stylesheet</a:t>
            </a:r>
            <a:r>
              <a:rPr lang="es-ES" dirty="0" smtClean="0"/>
              <a:t>), el cual es usado por defecto para </a:t>
            </a:r>
            <a:r>
              <a:rPr lang="es-ES" dirty="0" err="1" smtClean="0"/>
              <a:t>renderizar</a:t>
            </a:r>
            <a:r>
              <a:rPr lang="es-ES" dirty="0" smtClean="0"/>
              <a:t> cualquier nodo:</a:t>
            </a:r>
          </a:p>
          <a:p>
            <a:pPr marL="548640" lvl="2" indent="0">
              <a:buNone/>
            </a:pPr>
            <a:r>
              <a:rPr lang="es-ES" sz="16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Application.setUserAgentStylesheet</a:t>
            </a:r>
            <a:r>
              <a:rPr lang="es-ES" sz="1600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s-ES" sz="16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600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s-ES" sz="16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6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</a:t>
            </a:r>
            <a:r>
              <a:rPr lang="es-ES" sz="1600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(“theme.css</a:t>
            </a:r>
            <a:r>
              <a:rPr lang="es-ES" sz="16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s-ES" sz="16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toExternalForm</a:t>
            </a:r>
            <a:r>
              <a:rPr lang="es-ES" sz="1600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es-ES" dirty="0"/>
              <a:t>Añadiendo hojas de estilos a una </a:t>
            </a:r>
            <a:r>
              <a:rPr lang="es-ES" dirty="0" smtClean="0"/>
              <a:t>escena:</a:t>
            </a:r>
          </a:p>
          <a:p>
            <a:pPr marL="548640" lvl="2" indent="0">
              <a:buNone/>
            </a:pPr>
            <a:r>
              <a:rPr lang="es-ES" sz="1600" i="1" dirty="0" err="1" smtClean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scene.getStylesheets</a:t>
            </a: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600" i="1" dirty="0" err="1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s-ES" sz="1600" i="1" dirty="0" smtClean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s-ES" sz="1600" i="1" dirty="0" smtClean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i="1" dirty="0" err="1" smtClean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600" i="1" dirty="0" err="1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</a:t>
            </a: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(“skin.css”).</a:t>
            </a:r>
            <a:r>
              <a:rPr lang="es-ES" sz="1600" i="1" dirty="0" err="1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toExternalForm</a:t>
            </a:r>
            <a:r>
              <a:rPr lang="es-ES" sz="1600" i="1" dirty="0" smtClean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s-ES" sz="1600" i="1" dirty="0">
              <a:solidFill>
                <a:srgbClr val="297FD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s-ES" dirty="0"/>
          </a:p>
          <a:p>
            <a:pPr lvl="1"/>
            <a:r>
              <a:rPr lang="es-ES" dirty="0" smtClean="0"/>
              <a:t>Nota: También podemos reemplazar el estilo predeterminado de una escena mediante</a:t>
            </a:r>
          </a:p>
          <a:p>
            <a:pPr marL="548640" lvl="2" indent="0">
              <a:buNone/>
            </a:pPr>
            <a:r>
              <a:rPr lang="es-ES" i="1" dirty="0" err="1" smtClean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scene.</a:t>
            </a:r>
            <a:r>
              <a:rPr lang="es-ES" sz="1600" i="1" dirty="0" err="1" smtClean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setUserAgentStylesheet</a:t>
            </a: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sz="1600" i="1" dirty="0" err="1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600" i="1" dirty="0" err="1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getResource</a:t>
            </a: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(“theme.css").</a:t>
            </a:r>
            <a:r>
              <a:rPr lang="es-ES" sz="1600" i="1" dirty="0" err="1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toExternalForm</a:t>
            </a:r>
            <a:r>
              <a:rPr lang="es-ES" sz="1600" i="1" dirty="0">
                <a:solidFill>
                  <a:srgbClr val="297F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48640" lvl="2" indent="0">
              <a:buNone/>
            </a:pP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24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5" y="1347940"/>
            <a:ext cx="3829584" cy="268642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Cambiando el tema…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57" y="4171575"/>
            <a:ext cx="3829584" cy="26864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5" y="4179061"/>
            <a:ext cx="3829584" cy="26864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57" y="1331573"/>
            <a:ext cx="3829584" cy="2686425"/>
          </a:xfrm>
          <a:prstGeom prst="rect">
            <a:avLst/>
          </a:prstGeom>
        </p:spPr>
      </p:pic>
      <p:sp>
        <p:nvSpPr>
          <p:cNvPr id="21" name="6 CuadroTexto"/>
          <p:cNvSpPr txBox="1"/>
          <p:nvPr/>
        </p:nvSpPr>
        <p:spPr>
          <a:xfrm>
            <a:off x="1141938" y="30351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Modena</a:t>
            </a:r>
            <a:r>
              <a:rPr lang="es-ES" dirty="0" smtClean="0"/>
              <a:t> (</a:t>
            </a:r>
            <a:r>
              <a:rPr lang="es-ES" dirty="0" err="1" smtClean="0"/>
              <a:t>JavaFX</a:t>
            </a:r>
            <a:r>
              <a:rPr lang="es-ES" dirty="0" smtClean="0"/>
              <a:t> 8)</a:t>
            </a:r>
            <a:endParaRPr lang="es-ES" dirty="0"/>
          </a:p>
        </p:txBody>
      </p:sp>
      <p:sp>
        <p:nvSpPr>
          <p:cNvPr id="22" name="11 CuadroTexto"/>
          <p:cNvSpPr txBox="1"/>
          <p:nvPr/>
        </p:nvSpPr>
        <p:spPr>
          <a:xfrm>
            <a:off x="6118368" y="303519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Caspian</a:t>
            </a:r>
            <a:r>
              <a:rPr lang="es-ES" dirty="0" smtClean="0"/>
              <a:t> (</a:t>
            </a:r>
            <a:r>
              <a:rPr lang="es-ES" dirty="0" err="1" smtClean="0"/>
              <a:t>JavaFX</a:t>
            </a:r>
            <a:r>
              <a:rPr lang="es-ES" dirty="0" smtClean="0"/>
              <a:t> 2)</a:t>
            </a:r>
            <a:endParaRPr lang="es-ES" dirty="0"/>
          </a:p>
        </p:txBody>
      </p:sp>
      <p:sp>
        <p:nvSpPr>
          <p:cNvPr id="23" name="12 CuadroTexto"/>
          <p:cNvSpPr txBox="1"/>
          <p:nvPr/>
        </p:nvSpPr>
        <p:spPr>
          <a:xfrm>
            <a:off x="1537549" y="581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AquaFX</a:t>
            </a:r>
            <a:endParaRPr lang="es-ES" dirty="0"/>
          </a:p>
        </p:txBody>
      </p:sp>
      <p:sp>
        <p:nvSpPr>
          <p:cNvPr id="24" name="13 CuadroTexto"/>
          <p:cNvSpPr txBox="1"/>
          <p:nvPr/>
        </p:nvSpPr>
        <p:spPr>
          <a:xfrm>
            <a:off x="6118368" y="572396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JMetroDarkTheme</a:t>
            </a:r>
            <a:endParaRPr lang="es-ES" dirty="0"/>
          </a:p>
        </p:txBody>
      </p:sp>
      <p:sp>
        <p:nvSpPr>
          <p:cNvPr id="25" name="7 Rectángulo"/>
          <p:cNvSpPr/>
          <p:nvPr/>
        </p:nvSpPr>
        <p:spPr>
          <a:xfrm>
            <a:off x="5808988" y="6033778"/>
            <a:ext cx="25330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/>
              <a:t>https://github.com/JFXtras/jfxtras-styles</a:t>
            </a:r>
          </a:p>
        </p:txBody>
      </p:sp>
      <p:sp>
        <p:nvSpPr>
          <p:cNvPr id="26" name="8 Rectángulo"/>
          <p:cNvSpPr/>
          <p:nvPr/>
        </p:nvSpPr>
        <p:spPr>
          <a:xfrm>
            <a:off x="1259632" y="6156889"/>
            <a:ext cx="17700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/>
              <a:t>http://aquafx-project.com/</a:t>
            </a:r>
          </a:p>
        </p:txBody>
      </p:sp>
    </p:spTree>
    <p:extLst>
      <p:ext uri="{BB962C8B-B14F-4D97-AF65-F5344CB8AC3E}">
        <p14:creationId xmlns:p14="http://schemas.microsoft.com/office/powerpoint/2010/main" val="45829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Cambiando el tema…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Temas incluidos en JavaFX</a:t>
            </a:r>
          </a:p>
          <a:p>
            <a:pPr lvl="1"/>
            <a:r>
              <a:rPr lang="es-ES" dirty="0" err="1" smtClean="0"/>
              <a:t>Modena</a:t>
            </a:r>
            <a:r>
              <a:rPr lang="es-ES" dirty="0" smtClean="0"/>
              <a:t> (JFX 8)</a:t>
            </a:r>
          </a:p>
          <a:p>
            <a:pPr lvl="2"/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Application.setUserAgentStylesheet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Application.STYLESHEET_MODENA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s-E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Application.setUserAgentStylesheet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en </a:t>
            </a:r>
            <a:r>
              <a:rPr lang="es-E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JavaFX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dirty="0" err="1" smtClean="0"/>
              <a:t>Caspian</a:t>
            </a:r>
            <a:r>
              <a:rPr lang="es-ES" dirty="0" smtClean="0"/>
              <a:t> (JFX 2)</a:t>
            </a:r>
          </a:p>
          <a:p>
            <a:pPr lvl="2">
              <a:buClr>
                <a:srgbClr val="629DD1"/>
              </a:buClr>
            </a:pPr>
            <a:r>
              <a:rPr lang="es-E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Application.setUserAgentStylesheet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Application.STYLESHEET_CASPIAN</a:t>
            </a:r>
            <a:r>
              <a:rPr lang="es-E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estilos en un fichero CSS se especifican en bloques con la siguiente sintaxis: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&lt;selector&gt;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&lt;propiedad&gt;: &lt;valor&gt;;  // reglas</a:t>
            </a:r>
            <a:endParaRPr lang="es-E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&lt;propiedad&gt;: &lt;valor&gt;;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es-E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 propiedades en JavaFX no son las mismas que las de los CSS de HTML</a:t>
            </a:r>
            <a:endParaRPr lang="es-E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DSIC. UPV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Interfaces Persona Computador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6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2086</TotalTime>
  <Words>2187</Words>
  <Application>Microsoft Office PowerPoint</Application>
  <PresentationFormat>Presentación en pantalla (4:3)</PresentationFormat>
  <Paragraphs>394</Paragraphs>
  <Slides>33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plantilla</vt:lpstr>
      <vt:lpstr>HOJAS DE ESTILO CSS en JavaFX </vt:lpstr>
      <vt:lpstr>Índice</vt:lpstr>
      <vt:lpstr>¿Qué es y para qué sirve CSS?</vt:lpstr>
      <vt:lpstr>¿Qué es y para qué sirve CSS?</vt:lpstr>
      <vt:lpstr>CSS en JavaFX (I)</vt:lpstr>
      <vt:lpstr>Usando un fichero CSS externo</vt:lpstr>
      <vt:lpstr>Cambiando el tema…</vt:lpstr>
      <vt:lpstr>Cambiando el tema…</vt:lpstr>
      <vt:lpstr>Estilos CSS</vt:lpstr>
      <vt:lpstr>Selectores</vt:lpstr>
      <vt:lpstr>Selección de nodos por clase</vt:lpstr>
      <vt:lpstr>Clases predefinidas</vt:lpstr>
      <vt:lpstr>Selección de nodos por id</vt:lpstr>
      <vt:lpstr>Otros métodos de selección</vt:lpstr>
      <vt:lpstr>Pseudoclases</vt:lpstr>
      <vt:lpstr>Estableciendo el estilo de un nodo por código</vt:lpstr>
      <vt:lpstr>Herencia de estilos</vt:lpstr>
      <vt:lpstr>Propiedades</vt:lpstr>
      <vt:lpstr>CSS en SceneBuilder (I)</vt:lpstr>
      <vt:lpstr>CSS en SceneBuilder (II)</vt:lpstr>
      <vt:lpstr>CSS en SceneBuilder (III)</vt:lpstr>
      <vt:lpstr>CSS en SceneBuilder (IV)</vt:lpstr>
      <vt:lpstr>CSS en SceneBuilder (V)</vt:lpstr>
      <vt:lpstr>CSS en SceneBuilder (VI)</vt:lpstr>
      <vt:lpstr>Panel analizador de CSS (I)</vt:lpstr>
      <vt:lpstr>Panel analizador de CSS (II)</vt:lpstr>
      <vt:lpstr>Panel analizador de CSS (III)</vt:lpstr>
      <vt:lpstr>Panel analizador de CSS (IV)</vt:lpstr>
      <vt:lpstr>Panel analizador de CSS (IV)</vt:lpstr>
      <vt:lpstr>Panel analizador de CSS (V)</vt:lpstr>
      <vt:lpstr>Panel analizador de CSS (V)</vt:lpstr>
      <vt:lpstr>Actividad propuesta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7. CSS</dc:title>
  <dc:creator>fjabad</dc:creator>
  <cp:lastModifiedBy>Sole Valero</cp:lastModifiedBy>
  <cp:revision>84</cp:revision>
  <cp:lastPrinted>2016-04-14T10:41:35Z</cp:lastPrinted>
  <dcterms:created xsi:type="dcterms:W3CDTF">2015-05-04T09:56:01Z</dcterms:created>
  <dcterms:modified xsi:type="dcterms:W3CDTF">2018-03-21T19:35:08Z</dcterms:modified>
</cp:coreProperties>
</file>