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62" r:id="rId2"/>
  </p:sldMasterIdLst>
  <p:sldIdLst>
    <p:sldId id="256" r:id="rId3"/>
    <p:sldId id="257" r:id="rId4"/>
    <p:sldId id="270" r:id="rId5"/>
    <p:sldId id="271" r:id="rId6"/>
    <p:sldId id="273" r:id="rId7"/>
    <p:sldId id="274" r:id="rId8"/>
    <p:sldId id="275" r:id="rId9"/>
    <p:sldId id="277" r:id="rId10"/>
    <p:sldId id="276" r:id="rId11"/>
    <p:sldId id="278" r:id="rId12"/>
    <p:sldId id="263" r:id="rId13"/>
    <p:sldId id="280" r:id="rId14"/>
    <p:sldId id="268" r:id="rId15"/>
    <p:sldId id="279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F8F"/>
    <a:srgbClr val="3C5A4D"/>
    <a:srgbClr val="B5CDC3"/>
    <a:srgbClr val="6F5D45"/>
    <a:srgbClr val="990000"/>
    <a:srgbClr val="99632E"/>
    <a:srgbClr val="9E7606"/>
    <a:srgbClr val="354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2EF4E-F010-4FB4-8D40-19D38BF86A60}" v="1231" dt="2023-04-06T19:17:14.947"/>
    <p1510:client id="{02322308-F586-4FDB-9591-FE744407089A}" v="152" dt="2023-04-07T02:23:50.052"/>
    <p1510:client id="{4531D873-575D-4E53-A74A-5AE8B6C3D353}" v="216" dt="2023-04-06T15:02:46.681"/>
    <p1510:client id="{88C5680C-BB51-478A-8C4E-A7E9FAF5C67A}" v="8238" dt="2023-04-07T09:44:03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Only Tyt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44455"/>
            <a:ext cx="12192000" cy="2608721"/>
          </a:xfrm>
          <a:prstGeom prst="rect">
            <a:avLst/>
          </a:prstGeom>
          <a:solidFill>
            <a:srgbClr val="354B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7" descr="arc_light 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67" y="6619877"/>
            <a:ext cx="6436784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353039" y="5608320"/>
            <a:ext cx="34950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rgbClr val="9D9D9D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tagline.png">
            <a:extLst>
              <a:ext uri="{FF2B5EF4-FFF2-40B4-BE49-F238E27FC236}">
                <a16:creationId xmlns:a16="http://schemas.microsoft.com/office/drawing/2014/main" id="{1B09B298-E724-7C4C-A05C-E9A078D1FA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704" y="6207578"/>
            <a:ext cx="4827710" cy="2194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BD8787-01B3-4DBA-B3B0-91C2DCE308C2}"/>
              </a:ext>
            </a:extLst>
          </p:cNvPr>
          <p:cNvSpPr/>
          <p:nvPr userDrawn="1"/>
        </p:nvSpPr>
        <p:spPr>
          <a:xfrm>
            <a:off x="11391900" y="6417966"/>
            <a:ext cx="771525" cy="430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AE1F0-08B1-4E35-9C3B-B3FE3F1C31F0}"/>
              </a:ext>
            </a:extLst>
          </p:cNvPr>
          <p:cNvSpPr/>
          <p:nvPr userDrawn="1"/>
        </p:nvSpPr>
        <p:spPr>
          <a:xfrm>
            <a:off x="10880196" y="947855"/>
            <a:ext cx="1145549" cy="430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9" descr="Tyton Logo.png">
            <a:extLst>
              <a:ext uri="{FF2B5EF4-FFF2-40B4-BE49-F238E27FC236}">
                <a16:creationId xmlns:a16="http://schemas.microsoft.com/office/drawing/2014/main" id="{30635C51-A764-45FF-9422-89C6B82A35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34" y="4693359"/>
            <a:ext cx="1700213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DCE63EF9-6212-4D26-8A14-63E1783EC59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69359" y="1544454"/>
            <a:ext cx="11430000" cy="260872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page for Tyton logo only</a:t>
            </a:r>
          </a:p>
        </p:txBody>
      </p:sp>
    </p:spTree>
    <p:extLst>
      <p:ext uri="{BB962C8B-B14F-4D97-AF65-F5344CB8AC3E}">
        <p14:creationId xmlns:p14="http://schemas.microsoft.com/office/powerpoint/2010/main" val="883255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Tyton Logo and Oth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44455"/>
            <a:ext cx="12192000" cy="2608721"/>
          </a:xfrm>
          <a:prstGeom prst="rect">
            <a:avLst/>
          </a:prstGeom>
          <a:solidFill>
            <a:srgbClr val="354B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7" descr="arc_light 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67" y="6619877"/>
            <a:ext cx="6436784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353039" y="5608320"/>
            <a:ext cx="34950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tagline.png">
            <a:extLst>
              <a:ext uri="{FF2B5EF4-FFF2-40B4-BE49-F238E27FC236}">
                <a16:creationId xmlns:a16="http://schemas.microsoft.com/office/drawing/2014/main" id="{1B09B298-E724-7C4C-A05C-E9A078D1FA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704" y="6207578"/>
            <a:ext cx="4827710" cy="2194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BD8787-01B3-4DBA-B3B0-91C2DCE308C2}"/>
              </a:ext>
            </a:extLst>
          </p:cNvPr>
          <p:cNvSpPr/>
          <p:nvPr userDrawn="1"/>
        </p:nvSpPr>
        <p:spPr>
          <a:xfrm>
            <a:off x="11391900" y="6417966"/>
            <a:ext cx="771525" cy="430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AE1F0-08B1-4E35-9C3B-B3FE3F1C31F0}"/>
              </a:ext>
            </a:extLst>
          </p:cNvPr>
          <p:cNvSpPr/>
          <p:nvPr userDrawn="1"/>
        </p:nvSpPr>
        <p:spPr>
          <a:xfrm>
            <a:off x="10880196" y="947855"/>
            <a:ext cx="1145549" cy="430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DCE63EF9-6212-4D26-8A14-63E1783EC59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69359" y="1544454"/>
            <a:ext cx="11430000" cy="260872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page for multiple logos</a:t>
            </a:r>
          </a:p>
        </p:txBody>
      </p:sp>
    </p:spTree>
    <p:extLst>
      <p:ext uri="{BB962C8B-B14F-4D97-AF65-F5344CB8AC3E}">
        <p14:creationId xmlns:p14="http://schemas.microsoft.com/office/powerpoint/2010/main" val="1941864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0E6F8F-A5F3-49AB-9D70-EB6CA6982B57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.png">
            <a:extLst>
              <a:ext uri="{FF2B5EF4-FFF2-40B4-BE49-F238E27FC236}">
                <a16:creationId xmlns:a16="http://schemas.microsoft.com/office/drawing/2014/main" id="{6A462018-F665-4C70-8D63-DA156385ED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7AB9A9-4689-4BE0-96D2-52D810ADE7D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0999" y="548606"/>
            <a:ext cx="11430000" cy="443198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0680D-420F-4B8C-A56D-E164D14623C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0999" y="1311565"/>
            <a:ext cx="11433681" cy="904863"/>
          </a:xfrm>
        </p:spPr>
        <p:txBody>
          <a:bodyPr wrap="square">
            <a:sp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6A87801-E92A-4008-9DF1-DDD78940134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62325" y="6226926"/>
            <a:ext cx="9632700" cy="5212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0" i="1"/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09690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E6EC4F-D371-462E-878E-D3D5DC257C3D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footer.png">
            <a:extLst>
              <a:ext uri="{FF2B5EF4-FFF2-40B4-BE49-F238E27FC236}">
                <a16:creationId xmlns:a16="http://schemas.microsoft.com/office/drawing/2014/main" id="{51196703-38C5-4B1C-8F9E-310303034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73B65FA-82FA-46D9-9F0A-5CB1F3148C8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1000" y="548606"/>
            <a:ext cx="11430000" cy="443198"/>
          </a:xfrm>
        </p:spPr>
        <p:txBody>
          <a:bodyPr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2DBC860-8568-428D-9FEB-6F9FFBC7478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1000" y="1311566"/>
            <a:ext cx="11430000" cy="904863"/>
          </a:xfrm>
        </p:spPr>
        <p:txBody>
          <a:bodyPr wrap="square">
            <a:sp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5DE427B3-D2E8-4146-A972-BA8000B1D64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62325" y="6226926"/>
            <a:ext cx="9632700" cy="5212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0" i="1"/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Sources: source one, source two, source three, Tyton Partners analysis</a:t>
            </a:r>
          </a:p>
        </p:txBody>
      </p:sp>
    </p:spTree>
    <p:extLst>
      <p:ext uri="{BB962C8B-B14F-4D97-AF65-F5344CB8AC3E}">
        <p14:creationId xmlns:p14="http://schemas.microsoft.com/office/powerpoint/2010/main" val="64420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86C6D2-0388-4743-BDC8-FE642A5617E9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C79394D6-4028-4781-BFCA-28B2747DC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2AE346-D25D-4E97-B029-066668D7AD5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4681" y="548606"/>
            <a:ext cx="11426319" cy="443198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F173381-A48A-4593-AA3A-EFBA02ED688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4201" y="1311564"/>
            <a:ext cx="11223118" cy="904863"/>
          </a:xfrm>
        </p:spPr>
        <p:txBody>
          <a:bodyPr wrap="square">
            <a:sp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502274-4BC5-4F59-9A2D-35559DC7E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4681" y="1315625"/>
            <a:ext cx="320040" cy="320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947C5C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 b="1">
                <a:solidFill>
                  <a:srgbClr val="947C5C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79B4AC35-D066-4003-85A5-A99BB161E6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4681" y="2196102"/>
            <a:ext cx="320040" cy="320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947C5C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 b="1">
                <a:solidFill>
                  <a:srgbClr val="947C5C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D3AB3B4-F85A-4AEF-B965-986195040DF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62325" y="6226926"/>
            <a:ext cx="9632700" cy="5212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0" i="1"/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Sources: source one, source two, source three, Tyton Partners analysis</a:t>
            </a:r>
          </a:p>
        </p:txBody>
      </p:sp>
    </p:spTree>
    <p:extLst>
      <p:ext uri="{BB962C8B-B14F-4D97-AF65-F5344CB8AC3E}">
        <p14:creationId xmlns:p14="http://schemas.microsoft.com/office/powerpoint/2010/main" val="381257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A7C3F3-F7F5-4C15-BF84-651F82FEDC62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104A3D58-13BD-422E-9649-1A777BFB1F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3744AED-9468-47F4-BFAB-06E047943F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62325" y="6226926"/>
            <a:ext cx="9632700" cy="5212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0" i="1"/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Sources: source one, source two, source three, Tyton Partners analysis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ED0369C-186C-4C65-8C3F-E9FD8F7ECCF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4681" y="548606"/>
            <a:ext cx="11426319" cy="443198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059A37F-9E20-4235-BF0E-5AADCEB705D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2325" y="1789109"/>
            <a:ext cx="5486400" cy="812530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B7FE2B90-13F6-4489-81AD-9368CE8F910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324600" y="1789109"/>
            <a:ext cx="5486400" cy="812530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CBD11AFB-5A01-4825-9E2A-7BEAF3BB1C4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362559" y="1392618"/>
            <a:ext cx="5486400" cy="320088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51A7CA5-D734-4DD6-81D6-58B34D3B486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324600" y="1392618"/>
            <a:ext cx="5486400" cy="320088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034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195471-D4E9-4316-B21C-94DCEA9F9DC5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AD4E295D-6820-4E3B-8133-051D1A12DB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21140C9-FFB6-47F3-8570-1E0099BEB6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8331202" y="1710096"/>
            <a:ext cx="3474720" cy="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863D966-4165-4B00-9562-C3718ABDEE8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4681" y="548606"/>
            <a:ext cx="11417079" cy="443198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C93902F-79C6-4864-B05E-89BF422E688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2326" y="1789108"/>
            <a:ext cx="3474720" cy="812530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2088B5C-08C5-4B5C-A2DE-AF74F9EB04A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44683" y="1789108"/>
            <a:ext cx="3474720" cy="812530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F259317-7206-42E4-BCBA-9FD801957A5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27040" y="1789108"/>
            <a:ext cx="3474720" cy="812530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8CB72F77-C70F-4AC8-946A-FE5838885C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58164" y="1386274"/>
            <a:ext cx="3474720" cy="320088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2815CFF-B924-4FCE-A438-BBCE0BF0376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333517" y="1386274"/>
            <a:ext cx="3474720" cy="320088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349F9340-11F7-4E52-9E81-FA80756638F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327040" y="1386274"/>
            <a:ext cx="3474720" cy="320088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5A8FE0D-8515-4F16-B69A-592542126A6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62325" y="6226926"/>
            <a:ext cx="9632700" cy="5212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0" i="1"/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Sources: source one, source two, source three, Tyton Partners analysis</a:t>
            </a:r>
          </a:p>
        </p:txBody>
      </p:sp>
    </p:spTree>
    <p:extLst>
      <p:ext uri="{BB962C8B-B14F-4D97-AF65-F5344CB8AC3E}">
        <p14:creationId xmlns:p14="http://schemas.microsoft.com/office/powerpoint/2010/main" val="331065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FC8E9B-BCF9-4EB4-80A7-A68941441598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19144F10-60D8-42A2-97D6-28358BA413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A75479B5-D868-4574-866A-A71D9F5BAD7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4681" y="548606"/>
            <a:ext cx="11426319" cy="443198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3A3BA4F-5645-427B-B301-9EF07D8DD70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84448" y="1154215"/>
            <a:ext cx="2457853" cy="566309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5234F00-EB08-4EFB-BE15-78535B937F1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4448" y="1793055"/>
            <a:ext cx="2457853" cy="1027974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83A1B9B7-F0C3-4010-A02E-9E364819AC1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374014" y="1154215"/>
            <a:ext cx="2457853" cy="566309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12B519FF-B93D-45B8-A8C8-A064A840A53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374014" y="1793055"/>
            <a:ext cx="2457853" cy="1027974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C438011C-D574-4EF4-93D0-6F45F00CD39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363580" y="1154215"/>
            <a:ext cx="2457853" cy="566309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FA4DEDC5-AC9A-41BC-A6B3-5CDA73B9B83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382714" y="1793055"/>
            <a:ext cx="2457853" cy="1027974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7F45FB7B-D292-4B14-BE0F-169E91EA0FE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349466" y="1154215"/>
            <a:ext cx="2457853" cy="566309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551E580F-A0DB-4A04-B2E9-F422DCF6166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53147" y="1793055"/>
            <a:ext cx="2457853" cy="1027974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94B5B12-6FF2-4BDC-A5AD-742FE1DE76C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62325" y="6226926"/>
            <a:ext cx="9632700" cy="5212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0" i="1"/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Sources: source one, source two, source three, Tyton Partners analysis</a:t>
            </a:r>
          </a:p>
        </p:txBody>
      </p:sp>
    </p:spTree>
    <p:extLst>
      <p:ext uri="{BB962C8B-B14F-4D97-AF65-F5344CB8AC3E}">
        <p14:creationId xmlns:p14="http://schemas.microsoft.com/office/powerpoint/2010/main" val="4331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63207E-B5D3-4789-8F4B-362D4D77D507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176F9CAF-2B4F-4839-83BA-2FDFA1763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B2A763-C1A0-4AD4-B05F-D8B683B95CC9}"/>
              </a:ext>
            </a:extLst>
          </p:cNvPr>
          <p:cNvCxnSpPr>
            <a:cxnSpLocks/>
          </p:cNvCxnSpPr>
          <p:nvPr userDrawn="1"/>
        </p:nvCxnSpPr>
        <p:spPr>
          <a:xfrm>
            <a:off x="384681" y="3614172"/>
            <a:ext cx="11430000" cy="0"/>
          </a:xfrm>
          <a:prstGeom prst="line">
            <a:avLst/>
          </a:prstGeom>
          <a:ln w="6350">
            <a:solidFill>
              <a:srgbClr val="BEBEB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DD388ABF-CD2C-4BF4-B5D2-47A0BD01A07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4681" y="548606"/>
            <a:ext cx="11426319" cy="443198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586F5819-2D18-4F52-BEFF-9243A8EA212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4682" y="1604361"/>
            <a:ext cx="1792470" cy="812530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/>
              <a:t>Pull row header from Quick Access slide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62F46C3-395B-4687-8B6E-0DE4B93A516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81000" y="3883629"/>
            <a:ext cx="1796151" cy="812530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/>
              <a:t>Pull row header from Quick Access slide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7FE88B4-6A24-44C3-ACB1-622D489C274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552797" y="1604361"/>
            <a:ext cx="9254521" cy="812530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CDDD67B-EEFF-40C9-9C4E-AF031D37419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552798" y="3883629"/>
            <a:ext cx="9254521" cy="812530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20162FD-A09F-46E7-B681-BD7A7D099A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62325" y="6226926"/>
            <a:ext cx="9632700" cy="5212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0" i="1"/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Sources: source one, source two, source three, Tyton Partners analysis</a:t>
            </a:r>
          </a:p>
        </p:txBody>
      </p:sp>
    </p:spTree>
    <p:extLst>
      <p:ext uri="{BB962C8B-B14F-4D97-AF65-F5344CB8AC3E}">
        <p14:creationId xmlns:p14="http://schemas.microsoft.com/office/powerpoint/2010/main" val="3152575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685501-4907-471E-8440-737056599139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FF8F8100-1254-440F-9716-FCD291E9D4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036ED2A-5007-4C8F-AE13-9C0DF94EB8F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4681" y="548606"/>
            <a:ext cx="11426319" cy="443198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FCE96-10DB-450C-B672-4514B80D4CB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171704" y="1389863"/>
            <a:ext cx="9631937" cy="812530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D766DFEA-97A9-4EED-987E-87B02C62AA8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171704" y="3113258"/>
            <a:ext cx="9635615" cy="812530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50EF3432-4FB1-4469-9860-568CF57B70E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2171704" y="4608696"/>
            <a:ext cx="9635615" cy="812530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027BEC7-809D-422A-83AD-48D61D4F26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4681" y="1389863"/>
            <a:ext cx="1462096" cy="1058751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/>
              <a:t>Pull row header from Quick Access slide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B6A8E487-7C2F-4BEB-A054-17C17E33E2B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84681" y="3113258"/>
            <a:ext cx="1462096" cy="1058751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/>
              <a:t>Pull row header from Quick Access slide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8224C7E-45E6-4D92-B9CE-658A2DD5DEA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84681" y="4608696"/>
            <a:ext cx="1462096" cy="1058751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/>
              <a:t>Pull row header from Quick Access slide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FE76F30F-C86F-45A9-B166-BAA25B3AD64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84681" y="4361196"/>
            <a:ext cx="11430000" cy="0"/>
          </a:xfrm>
          <a:solidFill>
            <a:schemeClr val="bg1"/>
          </a:solidFill>
          <a:ln>
            <a:solidFill>
              <a:srgbClr val="BEBEBE"/>
            </a:solidFill>
            <a:prstDash val="dash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E4A360A-8EBE-4C0B-9E44-900744AE11E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84681" y="2837196"/>
            <a:ext cx="11430000" cy="0"/>
          </a:xfrm>
          <a:solidFill>
            <a:schemeClr val="bg1"/>
          </a:solidFill>
          <a:ln>
            <a:solidFill>
              <a:srgbClr val="BEBEBE"/>
            </a:solidFill>
            <a:prstDash val="dash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6857A88-A557-45CD-947A-036F25AE3B9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62325" y="6226926"/>
            <a:ext cx="9632700" cy="5212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0" i="1"/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Sources: source one, source two, source three, Tyton Partners analysis</a:t>
            </a:r>
          </a:p>
        </p:txBody>
      </p:sp>
    </p:spTree>
    <p:extLst>
      <p:ext uri="{BB962C8B-B14F-4D97-AF65-F5344CB8AC3E}">
        <p14:creationId xmlns:p14="http://schemas.microsoft.com/office/powerpoint/2010/main" val="1369150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_and_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758649-7436-4628-BC70-24351F759E89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3A1270ED-5164-48B3-81FB-ABBCB1607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2A779A32-FA81-41DC-9359-F315ABCEB9D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flipV="1">
            <a:off x="2468740" y="1686540"/>
            <a:ext cx="4400104" cy="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5965EA5A-4AA7-4B76-92DF-36CDEDF3A9B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7412072" y="1686540"/>
            <a:ext cx="4400104" cy="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52F88-3A1A-40D7-AB4B-49D9A0D0575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68740" y="4281222"/>
            <a:ext cx="4398928" cy="81253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3756FF0-33E1-441F-9748-A4A75BB5D5F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412072" y="4281222"/>
            <a:ext cx="4398928" cy="81253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6BA99DA-7EEB-4F92-BE9A-DC6EEBFA1B2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412072" y="1968991"/>
            <a:ext cx="4398928" cy="81253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8D8816FE-F5B5-4B2A-B864-7F488458D46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468740" y="1968991"/>
            <a:ext cx="4398928" cy="81253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88F431FB-D450-4F7C-A9F0-EC235D6B145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468740" y="1353842"/>
            <a:ext cx="4398928" cy="32938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29FA71B9-C082-4633-9404-8F4D8D34D29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12072" y="1353842"/>
            <a:ext cx="4398928" cy="32938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4DF7D0EC-80EA-497B-9AE9-5C3AB2AD803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4681" y="548606"/>
            <a:ext cx="11426319" cy="443198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5E9E2F0-8817-4723-B32F-300F9F26509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84681" y="4046585"/>
            <a:ext cx="11430000" cy="0"/>
          </a:xfrm>
          <a:solidFill>
            <a:schemeClr val="bg1"/>
          </a:solidFill>
          <a:ln>
            <a:solidFill>
              <a:srgbClr val="BEBEBE"/>
            </a:solidFill>
            <a:prstDash val="dash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83622A5-9E06-4F0F-B7E6-3A7529132EA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4681" y="1968991"/>
            <a:ext cx="1686237" cy="812530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/>
              <a:t>Pull row header from Quick Access slide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947E196E-BDB9-47DE-9E4F-FD89F5D7090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84681" y="4281222"/>
            <a:ext cx="1686237" cy="812530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/>
              <a:t>Pull row header from Quick Access slide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115A608-CC23-4094-8010-03F123B40F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62325" y="6226926"/>
            <a:ext cx="9632700" cy="5212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0" i="1"/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Sources: source one, source two, source three, Tyton Partners analysis</a:t>
            </a:r>
          </a:p>
        </p:txBody>
      </p:sp>
    </p:spTree>
    <p:extLst>
      <p:ext uri="{BB962C8B-B14F-4D97-AF65-F5344CB8AC3E}">
        <p14:creationId xmlns:p14="http://schemas.microsoft.com/office/powerpoint/2010/main" val="848032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ment_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7B5050DE-A960-4CE3-8973-2AA3536599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4680" y="4684891"/>
            <a:ext cx="11426319" cy="1245646"/>
          </a:xfrm>
          <a:ln w="19050">
            <a:solidFill>
              <a:srgbClr val="C80000"/>
            </a:solidFill>
            <a:prstDash val="dash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758649-7436-4628-BC70-24351F759E89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3A1270ED-5164-48B3-81FB-ABBCB1607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2A81765C-B33F-4437-A0CD-5CBBBC2BAC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16200000" flipV="1">
            <a:off x="638883" y="2384182"/>
            <a:ext cx="914400" cy="158298"/>
          </a:xfrm>
          <a:solidFill>
            <a:srgbClr val="A3BCD3"/>
          </a:solidFill>
          <a:ln>
            <a:solidFill>
              <a:srgbClr val="A3BCD3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94C2DFF2-2B1F-4038-AFC0-47C01EFBFB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6200000" flipV="1">
            <a:off x="642907" y="3835570"/>
            <a:ext cx="914400" cy="158298"/>
          </a:xfrm>
          <a:solidFill>
            <a:srgbClr val="7891AA"/>
          </a:solidFill>
          <a:ln>
            <a:solidFill>
              <a:srgbClr val="7891AA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8B5E1D67-2FBE-4EA1-8B45-7F899715A18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6200000" flipV="1">
            <a:off x="642907" y="5243295"/>
            <a:ext cx="914400" cy="158298"/>
          </a:xfrm>
          <a:solidFill>
            <a:srgbClr val="46647B"/>
          </a:solidFill>
          <a:ln>
            <a:solidFill>
              <a:srgbClr val="46647B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E6047AE7-7658-4DE9-AA09-26A60E6AA2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809" y="2006131"/>
            <a:ext cx="320040" cy="32004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 b="1">
                <a:solidFill>
                  <a:srgbClr val="A3BCD3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03DBDD88-19C0-42FF-9098-30B99766D3F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7864" y="3457519"/>
            <a:ext cx="320040" cy="32004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 b="1">
                <a:solidFill>
                  <a:srgbClr val="7891AA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B7C3C69E-78B0-433C-89C2-6396D979F86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7864" y="4865244"/>
            <a:ext cx="320040" cy="32004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 b="1">
                <a:solidFill>
                  <a:srgbClr val="46647B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7A8FF843-053E-46D1-89DC-27FB4929391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flipV="1">
            <a:off x="384681" y="1719622"/>
            <a:ext cx="3108960" cy="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6B3B58D0-612D-4D12-8C68-76433C42C00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flipV="1">
            <a:off x="3857561" y="1719622"/>
            <a:ext cx="4389120" cy="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66212AF-3BCD-4EF9-987D-7791B4297C3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flipV="1">
            <a:off x="8610600" y="1719622"/>
            <a:ext cx="3200400" cy="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CFABBFB7-6A9C-405A-A090-82CFABE502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4681" y="1403080"/>
            <a:ext cx="3108960" cy="32008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Phase</a:t>
            </a:r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C4E28652-C976-4C1B-943C-F8A1A4E4F0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57561" y="1403080"/>
            <a:ext cx="4389120" cy="32008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 activities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8539D4BD-5D6D-434C-BE06-20EA04623F3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610600" y="1403080"/>
            <a:ext cx="3200400" cy="32008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Outcome(s)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0739C770-723B-4636-900E-33715438E10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857561" y="2006131"/>
            <a:ext cx="4389120" cy="813889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1AB7035B-CE8D-4AC7-BE97-379B0A4786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857561" y="3457519"/>
            <a:ext cx="4389120" cy="813889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04CB520D-64D5-44F3-99FC-93287231C1C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57561" y="4865244"/>
            <a:ext cx="4389120" cy="813889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ECA6A15B-2D05-4F62-AA09-CADB393802D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610600" y="2006131"/>
            <a:ext cx="3200400" cy="81388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A49E05D8-6035-4CDD-B975-7AB97FF985D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610600" y="3457519"/>
            <a:ext cx="3200400" cy="81388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64758CB6-4310-4C0A-9736-FE50F72EF08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610600" y="4865244"/>
            <a:ext cx="3200400" cy="81388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74FA7DC8-CA4E-4E62-9D25-A88EA48E48C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84681" y="548606"/>
            <a:ext cx="11426319" cy="443198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0E26B1FF-E200-47DF-B821-D7A163D2A10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411905" y="2006131"/>
            <a:ext cx="2003902" cy="5047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4F4F670E-2CDD-45E4-8526-2BC45C16613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1411905" y="3457519"/>
            <a:ext cx="2003902" cy="5047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3F3CD5E3-6FB3-44E5-82FD-A2E2F761815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411905" y="4865244"/>
            <a:ext cx="2003902" cy="504754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52FB92C0-F45C-491F-A6E8-41BC804B7E2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62325" y="6226926"/>
            <a:ext cx="9632700" cy="5212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0" i="1"/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Sources: source one, source two, source three, Tyton Partners analysis</a:t>
            </a:r>
          </a:p>
        </p:txBody>
      </p:sp>
    </p:spTree>
    <p:extLst>
      <p:ext uri="{BB962C8B-B14F-4D97-AF65-F5344CB8AC3E}">
        <p14:creationId xmlns:p14="http://schemas.microsoft.com/office/powerpoint/2010/main" val="2577826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611DC-AE2B-418C-8720-FDAC755B305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70752" y="1343741"/>
            <a:ext cx="5503935" cy="381643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</a:p>
        </p:txBody>
      </p: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3A1270ED-5164-48B3-81FB-ABBCB1607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AgendaLine">
            <a:extLst>
              <a:ext uri="{FF2B5EF4-FFF2-40B4-BE49-F238E27FC236}">
                <a16:creationId xmlns:a16="http://schemas.microsoft.com/office/drawing/2014/main" id="{0BC207FE-2AC6-46C0-97B4-FB52819E6289}"/>
              </a:ext>
            </a:extLst>
          </p:cNvPr>
          <p:cNvCxnSpPr/>
          <p:nvPr userDrawn="1"/>
        </p:nvCxnSpPr>
        <p:spPr bwMode="gray">
          <a:xfrm>
            <a:off x="1616981" y="876300"/>
            <a:ext cx="0" cy="5689600"/>
          </a:xfrm>
          <a:prstGeom prst="line">
            <a:avLst/>
          </a:prstGeom>
          <a:ln w="19050" cap="flat" cmpd="sng">
            <a:solidFill>
              <a:srgbClr val="947C62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gendaTitle">
            <a:extLst>
              <a:ext uri="{FF2B5EF4-FFF2-40B4-BE49-F238E27FC236}">
                <a16:creationId xmlns:a16="http://schemas.microsoft.com/office/drawing/2014/main" id="{C3EA60BE-F710-4162-BFEB-2AE7A8AAB3E9}"/>
              </a:ext>
            </a:extLst>
          </p:cNvPr>
          <p:cNvSpPr txBox="1"/>
          <p:nvPr userDrawn="1"/>
        </p:nvSpPr>
        <p:spPr bwMode="gray">
          <a:xfrm>
            <a:off x="330200" y="952500"/>
            <a:ext cx="987169" cy="235611"/>
          </a:xfrm>
          <a:prstGeom prst="rect">
            <a:avLst/>
          </a:prstGeom>
          <a:noFill/>
        </p:spPr>
        <p:txBody>
          <a:bodyPr vert="horz" wrap="none" lIns="18136" tIns="25226" rIns="72073" bIns="25226" rtlCol="0">
            <a:spAutoFit/>
          </a:bodyPr>
          <a:lstStyle/>
          <a:p>
            <a:pPr marL="0" indent="0">
              <a:buNone/>
            </a:pPr>
            <a:r>
              <a:rPr lang="en-GB" sz="1200" b="1" cap="all" spc="300" dirty="0"/>
              <a:t>Agenda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A923961-7C58-4109-9EAC-D93BC3AB73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70752" y="1732347"/>
            <a:ext cx="4754880" cy="0"/>
          </a:xfrm>
          <a:solidFill>
            <a:schemeClr val="bg1"/>
          </a:solidFill>
          <a:ln>
            <a:solidFill>
              <a:srgbClr val="D6D6D6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5D435B3-686C-4CF6-9C91-267FCFB763A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70752" y="2182684"/>
            <a:ext cx="4754880" cy="0"/>
          </a:xfrm>
          <a:solidFill>
            <a:schemeClr val="bg1"/>
          </a:solidFill>
          <a:ln>
            <a:solidFill>
              <a:srgbClr val="D6D6D6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55AEC22-FC48-4961-A8FB-485E4130190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70752" y="2633021"/>
            <a:ext cx="4754880" cy="0"/>
          </a:xfrm>
          <a:solidFill>
            <a:schemeClr val="bg1"/>
          </a:solidFill>
          <a:ln>
            <a:solidFill>
              <a:srgbClr val="D6D6D6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86088EB4-3ACE-40E1-B668-0550F5B2A12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70752" y="3083358"/>
            <a:ext cx="4754880" cy="0"/>
          </a:xfrm>
          <a:solidFill>
            <a:schemeClr val="bg1"/>
          </a:solidFill>
          <a:ln>
            <a:solidFill>
              <a:srgbClr val="D6D6D6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7EC37D34-CCF6-4A72-99FB-8E8710F0F7B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970752" y="1795818"/>
            <a:ext cx="5503935" cy="381643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rgbClr val="947C5C"/>
                </a:solidFill>
              </a:defRPr>
            </a:lvl1pPr>
          </a:lstStyle>
          <a:p>
            <a:pPr lvl="0"/>
            <a:r>
              <a:rPr lang="en-US" dirty="0"/>
              <a:t>	Tab for sub-section 1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FC7C3D5C-912E-4FB3-877C-65225C3EDEF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70752" y="2247895"/>
            <a:ext cx="5503935" cy="381643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2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1C0AD217-9031-418D-931F-C5A80271814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70752" y="2699972"/>
            <a:ext cx="5503935" cy="381643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3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E4AF2112-0CF8-4251-8918-1D7B461945D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70752" y="3152051"/>
            <a:ext cx="5503935" cy="381643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728190-8E12-4326-82A1-99AF1751F684}"/>
              </a:ext>
            </a:extLst>
          </p:cNvPr>
          <p:cNvSpPr/>
          <p:nvPr userDrawn="1"/>
        </p:nvSpPr>
        <p:spPr>
          <a:xfrm>
            <a:off x="10880196" y="947855"/>
            <a:ext cx="1145549" cy="430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D76F-86E7-4666-ADEB-655DAA084078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1620157" y="1814258"/>
            <a:ext cx="123824" cy="329184"/>
          </a:xfrm>
          <a:solidFill>
            <a:schemeClr val="accent3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4117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Ti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611DC-AE2B-418C-8720-FDAC755B305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70752" y="1352977"/>
            <a:ext cx="5503935" cy="381643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1200"/>
              </a:spcBef>
              <a:buNone/>
              <a:defRPr sz="2000" b="1">
                <a:solidFill>
                  <a:srgbClr val="947C5C"/>
                </a:solidFill>
              </a:defRPr>
            </a:lvl1pPr>
          </a:lstStyle>
          <a:p>
            <a:pPr lvl="0"/>
            <a:r>
              <a:rPr lang="en-US" dirty="0"/>
              <a:t>Section 1 – Tab 5 times before “X minutes”</a:t>
            </a:r>
          </a:p>
        </p:txBody>
      </p: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3A1270ED-5164-48B3-81FB-ABBCB1607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AgendaLine">
            <a:extLst>
              <a:ext uri="{FF2B5EF4-FFF2-40B4-BE49-F238E27FC236}">
                <a16:creationId xmlns:a16="http://schemas.microsoft.com/office/drawing/2014/main" id="{0BC207FE-2AC6-46C0-97B4-FB52819E6289}"/>
              </a:ext>
            </a:extLst>
          </p:cNvPr>
          <p:cNvCxnSpPr/>
          <p:nvPr userDrawn="1"/>
        </p:nvCxnSpPr>
        <p:spPr bwMode="gray">
          <a:xfrm>
            <a:off x="1616981" y="876300"/>
            <a:ext cx="0" cy="5689600"/>
          </a:xfrm>
          <a:prstGeom prst="line">
            <a:avLst/>
          </a:prstGeom>
          <a:ln w="19050" cap="flat" cmpd="sng">
            <a:solidFill>
              <a:srgbClr val="947C62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gendaTitle">
            <a:extLst>
              <a:ext uri="{FF2B5EF4-FFF2-40B4-BE49-F238E27FC236}">
                <a16:creationId xmlns:a16="http://schemas.microsoft.com/office/drawing/2014/main" id="{C3EA60BE-F710-4162-BFEB-2AE7A8AAB3E9}"/>
              </a:ext>
            </a:extLst>
          </p:cNvPr>
          <p:cNvSpPr txBox="1"/>
          <p:nvPr userDrawn="1"/>
        </p:nvSpPr>
        <p:spPr bwMode="gray">
          <a:xfrm>
            <a:off x="330200" y="952500"/>
            <a:ext cx="987169" cy="235611"/>
          </a:xfrm>
          <a:prstGeom prst="rect">
            <a:avLst/>
          </a:prstGeom>
          <a:noFill/>
        </p:spPr>
        <p:txBody>
          <a:bodyPr vert="horz" wrap="none" lIns="18136" tIns="25226" rIns="72073" bIns="25226" rtlCol="0">
            <a:spAutoFit/>
          </a:bodyPr>
          <a:lstStyle/>
          <a:p>
            <a:pPr marL="0" indent="0">
              <a:buNone/>
            </a:pPr>
            <a:r>
              <a:rPr lang="en-GB" sz="1200" b="1" cap="all" spc="300" dirty="0"/>
              <a:t>Agenda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A923961-7C58-4109-9EAC-D93BC3AB73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70752" y="1732347"/>
            <a:ext cx="4754880" cy="0"/>
          </a:xfrm>
          <a:solidFill>
            <a:schemeClr val="bg1"/>
          </a:solidFill>
          <a:ln>
            <a:solidFill>
              <a:srgbClr val="D6D6D6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5D435B3-686C-4CF6-9C91-267FCFB763A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70752" y="2182684"/>
            <a:ext cx="4754880" cy="0"/>
          </a:xfrm>
          <a:solidFill>
            <a:schemeClr val="bg1"/>
          </a:solidFill>
          <a:ln>
            <a:solidFill>
              <a:srgbClr val="D6D6D6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55AEC22-FC48-4961-A8FB-485E4130190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70752" y="2633021"/>
            <a:ext cx="4754880" cy="0"/>
          </a:xfrm>
          <a:solidFill>
            <a:schemeClr val="bg1"/>
          </a:solidFill>
          <a:ln>
            <a:solidFill>
              <a:srgbClr val="D6D6D6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86088EB4-3ACE-40E1-B668-0550F5B2A12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70752" y="3083358"/>
            <a:ext cx="4754880" cy="0"/>
          </a:xfrm>
          <a:solidFill>
            <a:schemeClr val="bg1"/>
          </a:solidFill>
          <a:ln>
            <a:solidFill>
              <a:srgbClr val="D6D6D6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FEF6634-386D-4213-8D39-9F56728340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970752" y="1802746"/>
            <a:ext cx="5503935" cy="381643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1200"/>
              </a:spcBef>
              <a:buNone/>
              <a:defRPr sz="20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2					X minutes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71441A4-D39B-4412-ABD7-8942B875FE0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70752" y="2252515"/>
            <a:ext cx="5503935" cy="381643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1200"/>
              </a:spcBef>
              <a:buNone/>
              <a:defRPr sz="20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3					X minutes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58991A02-E4E9-47B6-9A94-B30D456508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70752" y="2702284"/>
            <a:ext cx="5503935" cy="381643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1200"/>
              </a:spcBef>
              <a:buNone/>
              <a:defRPr sz="20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4					X minutes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1765F5E7-944C-4B1B-9996-902318D79D2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70752" y="3152054"/>
            <a:ext cx="5503935" cy="381643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1200"/>
              </a:spcBef>
              <a:buNone/>
              <a:defRPr sz="20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5					X minutes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85F7F0-B5B4-4D06-BB43-3604226603FD}"/>
              </a:ext>
            </a:extLst>
          </p:cNvPr>
          <p:cNvSpPr/>
          <p:nvPr userDrawn="1"/>
        </p:nvSpPr>
        <p:spPr>
          <a:xfrm>
            <a:off x="10880196" y="947855"/>
            <a:ext cx="1145549" cy="430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C65426-D698-4379-A799-6DEED46CA665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1620157" y="1361497"/>
            <a:ext cx="123824" cy="329184"/>
          </a:xfrm>
          <a:solidFill>
            <a:schemeClr val="accent3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41266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EA665DAF-4733-4AFA-9915-CB3F25FC9D2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02859" y="1366742"/>
            <a:ext cx="2470755" cy="553096"/>
          </a:xfrm>
          <a:custGeom>
            <a:avLst/>
            <a:gdLst>
              <a:gd name="connsiteX0" fmla="*/ 0 w 2470755"/>
              <a:gd name="connsiteY0" fmla="*/ 0 h 553096"/>
              <a:gd name="connsiteX1" fmla="*/ 2194207 w 2470755"/>
              <a:gd name="connsiteY1" fmla="*/ 0 h 553096"/>
              <a:gd name="connsiteX2" fmla="*/ 2470755 w 2470755"/>
              <a:gd name="connsiteY2" fmla="*/ 276548 h 553096"/>
              <a:gd name="connsiteX3" fmla="*/ 2194207 w 2470755"/>
              <a:gd name="connsiteY3" fmla="*/ 553096 h 553096"/>
              <a:gd name="connsiteX4" fmla="*/ 547126 w 2470755"/>
              <a:gd name="connsiteY4" fmla="*/ 553096 h 553096"/>
              <a:gd name="connsiteX5" fmla="*/ 547126 w 2470755"/>
              <a:gd name="connsiteY5" fmla="*/ 538642 h 553096"/>
              <a:gd name="connsiteX6" fmla="*/ 562455 w 2470755"/>
              <a:gd name="connsiteY6" fmla="*/ 540097 h 553096"/>
              <a:gd name="connsiteX7" fmla="*/ 670640 w 2470755"/>
              <a:gd name="connsiteY7" fmla="*/ 542713 h 553096"/>
              <a:gd name="connsiteX8" fmla="*/ 990232 w 2470755"/>
              <a:gd name="connsiteY8" fmla="*/ 542516 h 553096"/>
              <a:gd name="connsiteX9" fmla="*/ 2170954 w 2470755"/>
              <a:gd name="connsiteY9" fmla="*/ 543694 h 553096"/>
              <a:gd name="connsiteX10" fmla="*/ 2423796 w 2470755"/>
              <a:gd name="connsiteY10" fmla="*/ 275615 h 553096"/>
              <a:gd name="connsiteX11" fmla="*/ 2188326 w 2470755"/>
              <a:gd name="connsiteY11" fmla="*/ 8625 h 553096"/>
              <a:gd name="connsiteX12" fmla="*/ 0 w 2470755"/>
              <a:gd name="connsiteY12" fmla="*/ 8625 h 55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0755" h="553096">
                <a:moveTo>
                  <a:pt x="0" y="0"/>
                </a:moveTo>
                <a:lnTo>
                  <a:pt x="2194207" y="0"/>
                </a:lnTo>
                <a:lnTo>
                  <a:pt x="2470755" y="276548"/>
                </a:lnTo>
                <a:lnTo>
                  <a:pt x="2194207" y="553096"/>
                </a:lnTo>
                <a:lnTo>
                  <a:pt x="547126" y="553096"/>
                </a:lnTo>
                <a:lnTo>
                  <a:pt x="547126" y="538642"/>
                </a:lnTo>
                <a:lnTo>
                  <a:pt x="562455" y="540097"/>
                </a:lnTo>
                <a:lnTo>
                  <a:pt x="670640" y="542713"/>
                </a:lnTo>
                <a:lnTo>
                  <a:pt x="990232" y="542516"/>
                </a:lnTo>
                <a:lnTo>
                  <a:pt x="2170954" y="543694"/>
                </a:lnTo>
                <a:lnTo>
                  <a:pt x="2423796" y="275615"/>
                </a:lnTo>
                <a:lnTo>
                  <a:pt x="2188326" y="8625"/>
                </a:lnTo>
                <a:lnTo>
                  <a:pt x="0" y="8625"/>
                </a:lnTo>
                <a:close/>
              </a:path>
            </a:pathLst>
          </a:custGeom>
          <a:ln w="57150">
            <a:solidFill>
              <a:srgbClr val="B4B4B4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3E6EC0C0-5490-4890-8DBC-2F158F3A9B44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183215" y="1366742"/>
            <a:ext cx="2470755" cy="553096"/>
          </a:xfrm>
          <a:custGeom>
            <a:avLst/>
            <a:gdLst>
              <a:gd name="connsiteX0" fmla="*/ 0 w 2470755"/>
              <a:gd name="connsiteY0" fmla="*/ 0 h 553096"/>
              <a:gd name="connsiteX1" fmla="*/ 2194207 w 2470755"/>
              <a:gd name="connsiteY1" fmla="*/ 0 h 553096"/>
              <a:gd name="connsiteX2" fmla="*/ 2470755 w 2470755"/>
              <a:gd name="connsiteY2" fmla="*/ 276548 h 553096"/>
              <a:gd name="connsiteX3" fmla="*/ 2194207 w 2470755"/>
              <a:gd name="connsiteY3" fmla="*/ 553096 h 553096"/>
              <a:gd name="connsiteX4" fmla="*/ 547126 w 2470755"/>
              <a:gd name="connsiteY4" fmla="*/ 553096 h 553096"/>
              <a:gd name="connsiteX5" fmla="*/ 547126 w 2470755"/>
              <a:gd name="connsiteY5" fmla="*/ 538642 h 553096"/>
              <a:gd name="connsiteX6" fmla="*/ 562455 w 2470755"/>
              <a:gd name="connsiteY6" fmla="*/ 540097 h 553096"/>
              <a:gd name="connsiteX7" fmla="*/ 670640 w 2470755"/>
              <a:gd name="connsiteY7" fmla="*/ 542713 h 553096"/>
              <a:gd name="connsiteX8" fmla="*/ 990232 w 2470755"/>
              <a:gd name="connsiteY8" fmla="*/ 542516 h 553096"/>
              <a:gd name="connsiteX9" fmla="*/ 2170954 w 2470755"/>
              <a:gd name="connsiteY9" fmla="*/ 543694 h 553096"/>
              <a:gd name="connsiteX10" fmla="*/ 2423796 w 2470755"/>
              <a:gd name="connsiteY10" fmla="*/ 275615 h 553096"/>
              <a:gd name="connsiteX11" fmla="*/ 2188326 w 2470755"/>
              <a:gd name="connsiteY11" fmla="*/ 8625 h 553096"/>
              <a:gd name="connsiteX12" fmla="*/ 0 w 2470755"/>
              <a:gd name="connsiteY12" fmla="*/ 8625 h 55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0755" h="553096">
                <a:moveTo>
                  <a:pt x="0" y="0"/>
                </a:moveTo>
                <a:lnTo>
                  <a:pt x="2194207" y="0"/>
                </a:lnTo>
                <a:lnTo>
                  <a:pt x="2470755" y="276548"/>
                </a:lnTo>
                <a:lnTo>
                  <a:pt x="2194207" y="553096"/>
                </a:lnTo>
                <a:lnTo>
                  <a:pt x="547126" y="553096"/>
                </a:lnTo>
                <a:lnTo>
                  <a:pt x="547126" y="538642"/>
                </a:lnTo>
                <a:lnTo>
                  <a:pt x="562455" y="540097"/>
                </a:lnTo>
                <a:lnTo>
                  <a:pt x="670640" y="542713"/>
                </a:lnTo>
                <a:lnTo>
                  <a:pt x="990232" y="542516"/>
                </a:lnTo>
                <a:lnTo>
                  <a:pt x="2170954" y="543694"/>
                </a:lnTo>
                <a:lnTo>
                  <a:pt x="2423796" y="275615"/>
                </a:lnTo>
                <a:lnTo>
                  <a:pt x="2188326" y="8625"/>
                </a:lnTo>
                <a:lnTo>
                  <a:pt x="0" y="8625"/>
                </a:lnTo>
                <a:close/>
              </a:path>
            </a:pathLst>
          </a:custGeom>
          <a:ln w="57150">
            <a:solidFill>
              <a:srgbClr val="B4B4B4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BEE8ADE7-8099-49FF-B8CC-89A962D0F45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63571" y="1366742"/>
            <a:ext cx="2470755" cy="553096"/>
          </a:xfrm>
          <a:custGeom>
            <a:avLst/>
            <a:gdLst>
              <a:gd name="connsiteX0" fmla="*/ 0 w 2470755"/>
              <a:gd name="connsiteY0" fmla="*/ 0 h 553096"/>
              <a:gd name="connsiteX1" fmla="*/ 2194207 w 2470755"/>
              <a:gd name="connsiteY1" fmla="*/ 0 h 553096"/>
              <a:gd name="connsiteX2" fmla="*/ 2470755 w 2470755"/>
              <a:gd name="connsiteY2" fmla="*/ 276548 h 553096"/>
              <a:gd name="connsiteX3" fmla="*/ 2194207 w 2470755"/>
              <a:gd name="connsiteY3" fmla="*/ 553096 h 553096"/>
              <a:gd name="connsiteX4" fmla="*/ 547126 w 2470755"/>
              <a:gd name="connsiteY4" fmla="*/ 553096 h 553096"/>
              <a:gd name="connsiteX5" fmla="*/ 547126 w 2470755"/>
              <a:gd name="connsiteY5" fmla="*/ 538642 h 553096"/>
              <a:gd name="connsiteX6" fmla="*/ 562455 w 2470755"/>
              <a:gd name="connsiteY6" fmla="*/ 540097 h 553096"/>
              <a:gd name="connsiteX7" fmla="*/ 670640 w 2470755"/>
              <a:gd name="connsiteY7" fmla="*/ 542713 h 553096"/>
              <a:gd name="connsiteX8" fmla="*/ 990232 w 2470755"/>
              <a:gd name="connsiteY8" fmla="*/ 542516 h 553096"/>
              <a:gd name="connsiteX9" fmla="*/ 2170954 w 2470755"/>
              <a:gd name="connsiteY9" fmla="*/ 543694 h 553096"/>
              <a:gd name="connsiteX10" fmla="*/ 2423796 w 2470755"/>
              <a:gd name="connsiteY10" fmla="*/ 275615 h 553096"/>
              <a:gd name="connsiteX11" fmla="*/ 2188326 w 2470755"/>
              <a:gd name="connsiteY11" fmla="*/ 8625 h 553096"/>
              <a:gd name="connsiteX12" fmla="*/ 0 w 2470755"/>
              <a:gd name="connsiteY12" fmla="*/ 8625 h 55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0755" h="553096">
                <a:moveTo>
                  <a:pt x="0" y="0"/>
                </a:moveTo>
                <a:lnTo>
                  <a:pt x="2194207" y="0"/>
                </a:lnTo>
                <a:lnTo>
                  <a:pt x="2470755" y="276548"/>
                </a:lnTo>
                <a:lnTo>
                  <a:pt x="2194207" y="553096"/>
                </a:lnTo>
                <a:lnTo>
                  <a:pt x="547126" y="553096"/>
                </a:lnTo>
                <a:lnTo>
                  <a:pt x="547126" y="538642"/>
                </a:lnTo>
                <a:lnTo>
                  <a:pt x="562455" y="540097"/>
                </a:lnTo>
                <a:lnTo>
                  <a:pt x="670640" y="542713"/>
                </a:lnTo>
                <a:lnTo>
                  <a:pt x="990232" y="542516"/>
                </a:lnTo>
                <a:lnTo>
                  <a:pt x="2170954" y="543694"/>
                </a:lnTo>
                <a:lnTo>
                  <a:pt x="2423796" y="275615"/>
                </a:lnTo>
                <a:lnTo>
                  <a:pt x="2188326" y="8625"/>
                </a:lnTo>
                <a:lnTo>
                  <a:pt x="0" y="8625"/>
                </a:lnTo>
                <a:close/>
              </a:path>
            </a:pathLst>
          </a:custGeom>
          <a:ln w="57150">
            <a:solidFill>
              <a:srgbClr val="B4B4B4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1185E651-7ED8-4D85-8E78-CE04F8E7413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343926" y="1366742"/>
            <a:ext cx="2470755" cy="553096"/>
          </a:xfrm>
          <a:custGeom>
            <a:avLst/>
            <a:gdLst>
              <a:gd name="connsiteX0" fmla="*/ 0 w 2470755"/>
              <a:gd name="connsiteY0" fmla="*/ 0 h 553096"/>
              <a:gd name="connsiteX1" fmla="*/ 2194207 w 2470755"/>
              <a:gd name="connsiteY1" fmla="*/ 0 h 553096"/>
              <a:gd name="connsiteX2" fmla="*/ 2470755 w 2470755"/>
              <a:gd name="connsiteY2" fmla="*/ 276548 h 553096"/>
              <a:gd name="connsiteX3" fmla="*/ 2194207 w 2470755"/>
              <a:gd name="connsiteY3" fmla="*/ 553096 h 553096"/>
              <a:gd name="connsiteX4" fmla="*/ 547126 w 2470755"/>
              <a:gd name="connsiteY4" fmla="*/ 553096 h 553096"/>
              <a:gd name="connsiteX5" fmla="*/ 547126 w 2470755"/>
              <a:gd name="connsiteY5" fmla="*/ 538642 h 553096"/>
              <a:gd name="connsiteX6" fmla="*/ 562455 w 2470755"/>
              <a:gd name="connsiteY6" fmla="*/ 540097 h 553096"/>
              <a:gd name="connsiteX7" fmla="*/ 670640 w 2470755"/>
              <a:gd name="connsiteY7" fmla="*/ 542713 h 553096"/>
              <a:gd name="connsiteX8" fmla="*/ 990232 w 2470755"/>
              <a:gd name="connsiteY8" fmla="*/ 542516 h 553096"/>
              <a:gd name="connsiteX9" fmla="*/ 2170954 w 2470755"/>
              <a:gd name="connsiteY9" fmla="*/ 543694 h 553096"/>
              <a:gd name="connsiteX10" fmla="*/ 2423796 w 2470755"/>
              <a:gd name="connsiteY10" fmla="*/ 275615 h 553096"/>
              <a:gd name="connsiteX11" fmla="*/ 2188326 w 2470755"/>
              <a:gd name="connsiteY11" fmla="*/ 8625 h 553096"/>
              <a:gd name="connsiteX12" fmla="*/ 0 w 2470755"/>
              <a:gd name="connsiteY12" fmla="*/ 8625 h 55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0755" h="553096">
                <a:moveTo>
                  <a:pt x="0" y="0"/>
                </a:moveTo>
                <a:lnTo>
                  <a:pt x="2194207" y="0"/>
                </a:lnTo>
                <a:lnTo>
                  <a:pt x="2470755" y="276548"/>
                </a:lnTo>
                <a:lnTo>
                  <a:pt x="2194207" y="553096"/>
                </a:lnTo>
                <a:lnTo>
                  <a:pt x="547126" y="553096"/>
                </a:lnTo>
                <a:lnTo>
                  <a:pt x="547126" y="538642"/>
                </a:lnTo>
                <a:lnTo>
                  <a:pt x="562455" y="540097"/>
                </a:lnTo>
                <a:lnTo>
                  <a:pt x="670640" y="542713"/>
                </a:lnTo>
                <a:lnTo>
                  <a:pt x="990232" y="542516"/>
                </a:lnTo>
                <a:lnTo>
                  <a:pt x="2170954" y="543694"/>
                </a:lnTo>
                <a:lnTo>
                  <a:pt x="2423796" y="275615"/>
                </a:lnTo>
                <a:lnTo>
                  <a:pt x="2188326" y="8625"/>
                </a:lnTo>
                <a:lnTo>
                  <a:pt x="0" y="8625"/>
                </a:lnTo>
                <a:close/>
              </a:path>
            </a:pathLst>
          </a:custGeom>
          <a:ln w="57150">
            <a:solidFill>
              <a:srgbClr val="B4B4B4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D739E848-5C70-4C4A-AEDC-D1F3D7B0FA2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6200000">
            <a:off x="1782571" y="3945956"/>
            <a:ext cx="3840480" cy="0"/>
          </a:xfrm>
          <a:noFill/>
          <a:ln w="6350">
            <a:solidFill>
              <a:srgbClr val="BEBEBE"/>
            </a:solidFill>
            <a:prstDash val="dash"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758649-7436-4628-BC70-24351F759E89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3A1270ED-5164-48B3-81FB-ABBCB1607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80356406-2F7A-40B6-8AF5-9B70F3E20A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4681" y="2077757"/>
            <a:ext cx="1265781" cy="443198"/>
          </a:xfrm>
        </p:spPr>
        <p:txBody>
          <a:bodyPr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Phase 0</a:t>
            </a:r>
          </a:p>
          <a:p>
            <a:pPr lvl="0"/>
            <a:r>
              <a:rPr lang="en-US" dirty="0"/>
              <a:t>Description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D472013D-1A77-4C58-82BF-636646673A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4681" y="3011577"/>
            <a:ext cx="1265781" cy="443198"/>
          </a:xfrm>
        </p:spPr>
        <p:txBody>
          <a:bodyPr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Phase 1</a:t>
            </a:r>
          </a:p>
          <a:p>
            <a:pPr lvl="0"/>
            <a:r>
              <a:rPr lang="en-US" dirty="0"/>
              <a:t>Description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325D50F0-C6BB-42C3-8DDE-DD5CDC7D832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4681" y="3945397"/>
            <a:ext cx="1265781" cy="443198"/>
          </a:xfrm>
        </p:spPr>
        <p:txBody>
          <a:bodyPr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Phase 2</a:t>
            </a:r>
          </a:p>
          <a:p>
            <a:pPr lvl="0"/>
            <a:r>
              <a:rPr lang="en-US" dirty="0"/>
              <a:t>Description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BAA95430-167D-446F-82FC-1B5ED810393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84681" y="4879218"/>
            <a:ext cx="1265781" cy="443198"/>
          </a:xfrm>
        </p:spPr>
        <p:txBody>
          <a:bodyPr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Phase 3</a:t>
            </a:r>
          </a:p>
          <a:p>
            <a:pPr lvl="0"/>
            <a:r>
              <a:rPr lang="en-US" dirty="0"/>
              <a:t>Description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32945422-A97A-4EB5-8460-0AB86928FC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774309" y="2077757"/>
            <a:ext cx="1591559" cy="415498"/>
          </a:xfrm>
          <a:prstGeom prst="homePlate">
            <a:avLst/>
          </a:prstGeom>
          <a:solidFill>
            <a:srgbClr val="46647B"/>
          </a:solidFill>
          <a:ln>
            <a:solidFill>
              <a:srgbClr val="46647B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61BCDDAB-DAAF-4FDC-9354-76777F0413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272791" y="3011577"/>
            <a:ext cx="2945125" cy="415498"/>
          </a:xfrm>
          <a:prstGeom prst="homePlate">
            <a:avLst/>
          </a:prstGeom>
          <a:solidFill>
            <a:srgbClr val="46647B"/>
          </a:solidFill>
          <a:ln>
            <a:solidFill>
              <a:srgbClr val="46647B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5D639B5A-B7F2-4399-8116-2582C44667C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787626" y="3945397"/>
            <a:ext cx="3913723" cy="415498"/>
          </a:xfrm>
          <a:prstGeom prst="homePlate">
            <a:avLst/>
          </a:prstGeom>
          <a:solidFill>
            <a:srgbClr val="46647B"/>
          </a:solidFill>
          <a:ln>
            <a:solidFill>
              <a:srgbClr val="46647B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6273C882-09E0-408B-9493-A905D26020B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742990" y="4879218"/>
            <a:ext cx="2945125" cy="415498"/>
          </a:xfrm>
          <a:prstGeom prst="homePlate">
            <a:avLst/>
          </a:prstGeom>
          <a:solidFill>
            <a:srgbClr val="46647B"/>
          </a:solidFill>
          <a:ln>
            <a:solidFill>
              <a:srgbClr val="46647B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7604A4A4-0C95-42FC-B421-9AF1FD9EFC2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312087" y="3477405"/>
            <a:ext cx="905829" cy="412421"/>
          </a:xfrm>
          <a:solidFill>
            <a:schemeClr val="bg1"/>
          </a:solidFill>
        </p:spPr>
        <p:txBody>
          <a:bodyPr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1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X/X</a:t>
            </a:r>
          </a:p>
          <a:p>
            <a:pPr lvl="0"/>
            <a:r>
              <a:rPr lang="en-US" dirty="0"/>
              <a:t>Check-in</a:t>
            </a:r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C5E52DAC-E111-43AB-A5B2-44087573B3E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345674" y="3477405"/>
            <a:ext cx="905829" cy="412421"/>
          </a:xfrm>
          <a:solidFill>
            <a:schemeClr val="bg1"/>
          </a:solidFill>
        </p:spPr>
        <p:txBody>
          <a:bodyPr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1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X/X</a:t>
            </a:r>
          </a:p>
          <a:p>
            <a:pPr lvl="0"/>
            <a:r>
              <a:rPr lang="en-US" dirty="0"/>
              <a:t>Check-in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5BDCAA69-17C7-4B7E-8998-771A7981070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894962" y="4419556"/>
            <a:ext cx="905829" cy="412421"/>
          </a:xfrm>
          <a:solidFill>
            <a:schemeClr val="bg1"/>
          </a:solidFill>
        </p:spPr>
        <p:txBody>
          <a:bodyPr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1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X/X</a:t>
            </a:r>
          </a:p>
          <a:p>
            <a:pPr lvl="0"/>
            <a:r>
              <a:rPr lang="en-US" dirty="0"/>
              <a:t>Check-in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377AF6F1-43C8-4C88-B8D1-91193928EB9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79262" y="3477405"/>
            <a:ext cx="905829" cy="412421"/>
          </a:xfrm>
          <a:solidFill>
            <a:schemeClr val="bg1"/>
          </a:solidFill>
        </p:spPr>
        <p:txBody>
          <a:bodyPr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1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X/X</a:t>
            </a:r>
          </a:p>
          <a:p>
            <a:pPr lvl="0"/>
            <a:r>
              <a:rPr lang="en-US" dirty="0"/>
              <a:t>Deliverable</a:t>
            </a:r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9D78BB91-B2DA-4767-A6AA-4C2E9E707E5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844282" y="4419556"/>
            <a:ext cx="905829" cy="412421"/>
          </a:xfrm>
          <a:solidFill>
            <a:schemeClr val="bg1"/>
          </a:solidFill>
        </p:spPr>
        <p:txBody>
          <a:bodyPr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1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X/X</a:t>
            </a:r>
          </a:p>
          <a:p>
            <a:pPr lvl="0"/>
            <a:r>
              <a:rPr lang="en-US" dirty="0"/>
              <a:t>Deliverable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DB2C9E3E-2819-4955-B6D2-CCB4F79CC66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813591" y="5350125"/>
            <a:ext cx="905829" cy="412421"/>
          </a:xfrm>
          <a:solidFill>
            <a:schemeClr val="bg1"/>
          </a:solidFill>
        </p:spPr>
        <p:txBody>
          <a:bodyPr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1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X/X</a:t>
            </a:r>
          </a:p>
          <a:p>
            <a:pPr lvl="0"/>
            <a:r>
              <a:rPr lang="en-US" dirty="0"/>
              <a:t>Deliverable</a:t>
            </a:r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67BC0F48-9960-4630-977C-4F769A5E1AD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576950" y="1514024"/>
            <a:ext cx="795224" cy="258532"/>
          </a:xfrm>
        </p:spPr>
        <p:txBody>
          <a:bodyPr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1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C7442105-849D-49EB-9641-492FA9AD7D4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63616" y="1514024"/>
            <a:ext cx="795224" cy="258532"/>
          </a:xfrm>
        </p:spPr>
        <p:txBody>
          <a:bodyPr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2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D46EE29C-239D-4114-BA59-FF889FCD900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750282" y="1514024"/>
            <a:ext cx="795224" cy="258532"/>
          </a:xfrm>
        </p:spPr>
        <p:txBody>
          <a:bodyPr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3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30AAE27B-6C94-4414-BA42-CB83861CE4F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36948" y="1514027"/>
            <a:ext cx="795224" cy="258532"/>
          </a:xfrm>
        </p:spPr>
        <p:txBody>
          <a:bodyPr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4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32950917-AACB-4B66-958F-CE6BDBB08F2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673326" y="5840806"/>
            <a:ext cx="228600" cy="228600"/>
          </a:xfrm>
          <a:prstGeom prst="star5">
            <a:avLst/>
          </a:prstGeom>
          <a:solidFill>
            <a:srgbClr val="CFB793"/>
          </a:solidFill>
          <a:ln>
            <a:solidFill>
              <a:srgbClr val="CFB793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6" name="Text Placeholder 64">
            <a:extLst>
              <a:ext uri="{FF2B5EF4-FFF2-40B4-BE49-F238E27FC236}">
                <a16:creationId xmlns:a16="http://schemas.microsoft.com/office/drawing/2014/main" id="{F680D648-96DA-4826-B60C-5B9BFB49F8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349714" y="5866684"/>
            <a:ext cx="182880" cy="1828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B5A376CE-AF76-4B90-A57E-EE295E8C467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562766" y="5833112"/>
            <a:ext cx="753920" cy="258532"/>
          </a:xfrm>
          <a:solidFill>
            <a:schemeClr val="bg1"/>
          </a:solidFill>
        </p:spPr>
        <p:txBody>
          <a:bodyPr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Check-in</a:t>
            </a:r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1A4517D1-FF1B-4BBF-8039-41AE4019AB2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930127" y="5833112"/>
            <a:ext cx="846429" cy="258532"/>
          </a:xfrm>
          <a:solidFill>
            <a:schemeClr val="bg1"/>
          </a:solidFill>
        </p:spPr>
        <p:txBody>
          <a:bodyPr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Deliverable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3765EDA-0319-4809-A25A-400126C5F44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4681" y="548606"/>
            <a:ext cx="11426319" cy="443198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05D67690-F384-478C-A045-40E2492B3F89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436005" y="5833112"/>
            <a:ext cx="546058" cy="258532"/>
          </a:xfrm>
          <a:solidFill>
            <a:schemeClr val="bg1"/>
          </a:solidFill>
        </p:spPr>
        <p:txBody>
          <a:bodyPr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4144233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758649-7436-4628-BC70-24351F759E89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3A1270ED-5164-48B3-81FB-ABBCB1607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D763B2A-CDD0-47C9-95CF-A24D0F5D0C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5738" y="1743286"/>
            <a:ext cx="1590675" cy="1558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ABF8D3D7-7AF9-4D60-9EA9-3262C00DA0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442873" y="1743286"/>
            <a:ext cx="1590675" cy="1558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95AE7AD-CC82-493E-B405-563D533DD8D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40008" y="1743286"/>
            <a:ext cx="1590675" cy="1558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9C6B5C89-AB50-4AFB-8C39-6405265A68D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37143" y="1743285"/>
            <a:ext cx="1590675" cy="1558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0732774A-A7B5-4AAF-B6F5-F05030C44AF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4278" y="1738887"/>
            <a:ext cx="1590675" cy="1558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1448DCEE-067B-47F5-A951-26458C06C42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31412" y="1738887"/>
            <a:ext cx="1590675" cy="1558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4A882E16-AAD3-41BC-AED3-445D6468AC5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48572" y="3513414"/>
            <a:ext cx="1385006" cy="927731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sz="1200" b="1" dirty="0"/>
              <a:t>Adam Newman</a:t>
            </a:r>
          </a:p>
          <a:p>
            <a:pPr algn="ctr"/>
            <a:r>
              <a:rPr lang="en-US" sz="1200" dirty="0"/>
              <a:t>Managing Partner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anewman</a:t>
            </a:r>
            <a:r>
              <a:rPr lang="en-US" sz="1200" dirty="0"/>
              <a:t>@</a:t>
            </a:r>
          </a:p>
          <a:p>
            <a:pPr algn="ctr"/>
            <a:r>
              <a:rPr lang="en-US" sz="1200" dirty="0"/>
              <a:t>tytonpartners.com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AEFE993-6972-4FF5-B629-CFE7759497F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545707" y="3513414"/>
            <a:ext cx="1385006" cy="927731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sz="1200" b="1" dirty="0"/>
              <a:t>Adam Newman</a:t>
            </a:r>
          </a:p>
          <a:p>
            <a:pPr algn="ctr"/>
            <a:r>
              <a:rPr lang="en-US" sz="1200" dirty="0"/>
              <a:t>Managing Partner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anewman</a:t>
            </a:r>
            <a:r>
              <a:rPr lang="en-US" sz="1200" dirty="0"/>
              <a:t>@</a:t>
            </a:r>
          </a:p>
          <a:p>
            <a:pPr algn="ctr"/>
            <a:r>
              <a:rPr lang="en-US" sz="1200" dirty="0"/>
              <a:t>tytonpartners.com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221CAC8E-E15C-4B7B-9EF7-0A1B0DE77BF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447323" y="3513414"/>
            <a:ext cx="1385006" cy="927731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sz="1200" b="1" dirty="0"/>
              <a:t>Adam Newman</a:t>
            </a:r>
          </a:p>
          <a:p>
            <a:pPr algn="ctr"/>
            <a:r>
              <a:rPr lang="en-US" sz="1200" dirty="0"/>
              <a:t>Managing Partner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anewman</a:t>
            </a:r>
            <a:r>
              <a:rPr lang="en-US" sz="1200" dirty="0"/>
              <a:t>@</a:t>
            </a:r>
          </a:p>
          <a:p>
            <a:pPr algn="ctr"/>
            <a:r>
              <a:rPr lang="en-US" sz="1200" dirty="0"/>
              <a:t>tytonpartners.com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C631783-D715-4C01-97BE-A5C90E95E6E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39977" y="3513414"/>
            <a:ext cx="1385006" cy="927731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sz="1200" b="1" dirty="0"/>
              <a:t>Adam Newman</a:t>
            </a:r>
          </a:p>
          <a:p>
            <a:pPr algn="ctr"/>
            <a:r>
              <a:rPr lang="en-US" sz="1200" dirty="0"/>
              <a:t>Managing Partner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anewman</a:t>
            </a:r>
            <a:r>
              <a:rPr lang="en-US" sz="1200" dirty="0"/>
              <a:t>@</a:t>
            </a:r>
          </a:p>
          <a:p>
            <a:pPr algn="ctr"/>
            <a:r>
              <a:rPr lang="en-US" sz="1200" dirty="0"/>
              <a:t>tytonpartners.com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585C88B1-B9B4-4C82-9E2A-B10CFA0A6D4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232631" y="3513414"/>
            <a:ext cx="1385006" cy="927731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sz="1200" b="1" dirty="0"/>
              <a:t>Adam Newman</a:t>
            </a:r>
          </a:p>
          <a:p>
            <a:pPr algn="ctr"/>
            <a:r>
              <a:rPr lang="en-US" sz="1200" dirty="0"/>
              <a:t>Managing Partner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anewman</a:t>
            </a:r>
            <a:r>
              <a:rPr lang="en-US" sz="1200" dirty="0"/>
              <a:t>@</a:t>
            </a:r>
          </a:p>
          <a:p>
            <a:pPr algn="ctr"/>
            <a:r>
              <a:rPr lang="en-US" sz="1200" dirty="0"/>
              <a:t>tytonpartners.com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A2CEF570-4540-46C0-A21F-802E3A073AD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134246" y="3511071"/>
            <a:ext cx="1385006" cy="927731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sz="1200" b="1" dirty="0"/>
              <a:t>Adam Newman</a:t>
            </a:r>
          </a:p>
          <a:p>
            <a:pPr algn="ctr"/>
            <a:r>
              <a:rPr lang="en-US" sz="1200" dirty="0"/>
              <a:t>Managing Partner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anewman</a:t>
            </a:r>
            <a:r>
              <a:rPr lang="en-US" sz="1200" dirty="0"/>
              <a:t>@</a:t>
            </a:r>
          </a:p>
          <a:p>
            <a:pPr algn="ctr"/>
            <a:r>
              <a:rPr lang="en-US" sz="1200" dirty="0"/>
              <a:t>tytonpartners.com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0B325FF-26A2-42BF-9166-7850E92D420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4681" y="548606"/>
            <a:ext cx="11426319" cy="443198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CE6CBCB-F53A-4731-AE70-1154D51EAA3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485336" y="1410511"/>
            <a:ext cx="1300018" cy="243143"/>
          </a:xfrm>
        </p:spPr>
        <p:txBody>
          <a:bodyPr wrap="square" anchor="ctr" anchorCtr="0">
            <a:spAutoFit/>
          </a:bodyPr>
          <a:lstStyle>
            <a:lvl1pPr marL="0" indent="0" algn="ctr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4195696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758649-7436-4628-BC70-24351F759E89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3A1270ED-5164-48B3-81FB-ABBCB1607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5766A56-3B5E-48A8-92AA-A589D05DAE1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4681" y="6226926"/>
            <a:ext cx="9610344" cy="521208"/>
          </a:xfrm>
        </p:spPr>
        <p:txBody>
          <a:bodyPr anchor="b">
            <a:normAutofit/>
          </a:bodyPr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900" i="1"/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Sources: source one, source two, source three, Tyton Partners analysis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4A6654B-8322-40A4-A0D4-EC742E9BACC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4681" y="548606"/>
            <a:ext cx="11426319" cy="443198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071BFD1-62EF-493F-9B7D-B36EB5CFAE9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5400000">
            <a:off x="613280" y="1193733"/>
            <a:ext cx="1005842" cy="1463039"/>
          </a:xfrm>
          <a:prstGeom prst="homePlate">
            <a:avLst/>
          </a:prstGeom>
          <a:ln w="57150">
            <a:solidFill>
              <a:srgbClr val="354B5C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5DC9D32-4163-4B8D-B6AA-DC9D968FACF2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 rot="5400000">
            <a:off x="613280" y="2046729"/>
            <a:ext cx="1005842" cy="1463039"/>
          </a:xfrm>
          <a:prstGeom prst="chevron">
            <a:avLst/>
          </a:prstGeom>
          <a:ln w="57150">
            <a:solidFill>
              <a:srgbClr val="46647B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87E5FC6-7682-4A99-8B06-1D448839045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 rot="5400000">
            <a:off x="613280" y="2899725"/>
            <a:ext cx="1005842" cy="1463039"/>
          </a:xfrm>
          <a:prstGeom prst="chevron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3E322EE-9B81-489C-AEF0-5ABA9149B8B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 rot="5400000">
            <a:off x="613280" y="3752721"/>
            <a:ext cx="1005842" cy="1463039"/>
          </a:xfrm>
          <a:prstGeom prst="chevron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91A59E1-A3E3-45AB-95CD-BC1AD347D6B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 rot="5400000">
            <a:off x="613280" y="4605718"/>
            <a:ext cx="1005842" cy="1463039"/>
          </a:xfrm>
          <a:prstGeom prst="chevron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6A7C182-8BB8-426A-88B7-AE79754B624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076450" y="1422331"/>
            <a:ext cx="9730869" cy="320088"/>
          </a:xfrm>
        </p:spPr>
        <p:txBody>
          <a:bodyPr wrap="square">
            <a:sp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09D7485-4D37-4629-92E3-B5AA4E794C3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2076450" y="2275327"/>
            <a:ext cx="9730869" cy="320088"/>
          </a:xfrm>
        </p:spPr>
        <p:txBody>
          <a:bodyPr wrap="square">
            <a:sp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292B60ED-C0B8-4684-81AB-694D6EE2CA43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2076450" y="3128323"/>
            <a:ext cx="9730869" cy="320088"/>
          </a:xfrm>
        </p:spPr>
        <p:txBody>
          <a:bodyPr wrap="square">
            <a:sp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98B2289-49FD-491D-BC30-7B8CA834D207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2076450" y="3981319"/>
            <a:ext cx="9730869" cy="320088"/>
          </a:xfrm>
        </p:spPr>
        <p:txBody>
          <a:bodyPr wrap="square">
            <a:sp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E006DF50-B2DC-4BD3-9084-C03F835B361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2076450" y="4834316"/>
            <a:ext cx="9730869" cy="320088"/>
          </a:xfrm>
        </p:spPr>
        <p:txBody>
          <a:bodyPr wrap="square">
            <a:sp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856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758649-7436-4628-BC70-24351F759E89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3A1270ED-5164-48B3-81FB-ABBCB1607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ABC8C65-2E32-4065-914C-3A95B9B0EE2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08057" y="1384401"/>
            <a:ext cx="2470755" cy="553096"/>
          </a:xfrm>
          <a:custGeom>
            <a:avLst/>
            <a:gdLst>
              <a:gd name="connsiteX0" fmla="*/ 0 w 2470755"/>
              <a:gd name="connsiteY0" fmla="*/ 0 h 553096"/>
              <a:gd name="connsiteX1" fmla="*/ 2194207 w 2470755"/>
              <a:gd name="connsiteY1" fmla="*/ 0 h 553096"/>
              <a:gd name="connsiteX2" fmla="*/ 2470755 w 2470755"/>
              <a:gd name="connsiteY2" fmla="*/ 276548 h 553096"/>
              <a:gd name="connsiteX3" fmla="*/ 2194207 w 2470755"/>
              <a:gd name="connsiteY3" fmla="*/ 553096 h 553096"/>
              <a:gd name="connsiteX4" fmla="*/ 547126 w 2470755"/>
              <a:gd name="connsiteY4" fmla="*/ 553096 h 553096"/>
              <a:gd name="connsiteX5" fmla="*/ 547126 w 2470755"/>
              <a:gd name="connsiteY5" fmla="*/ 538642 h 553096"/>
              <a:gd name="connsiteX6" fmla="*/ 562455 w 2470755"/>
              <a:gd name="connsiteY6" fmla="*/ 540097 h 553096"/>
              <a:gd name="connsiteX7" fmla="*/ 670640 w 2470755"/>
              <a:gd name="connsiteY7" fmla="*/ 542713 h 553096"/>
              <a:gd name="connsiteX8" fmla="*/ 990232 w 2470755"/>
              <a:gd name="connsiteY8" fmla="*/ 542516 h 553096"/>
              <a:gd name="connsiteX9" fmla="*/ 2170954 w 2470755"/>
              <a:gd name="connsiteY9" fmla="*/ 543694 h 553096"/>
              <a:gd name="connsiteX10" fmla="*/ 2423796 w 2470755"/>
              <a:gd name="connsiteY10" fmla="*/ 275615 h 553096"/>
              <a:gd name="connsiteX11" fmla="*/ 2188326 w 2470755"/>
              <a:gd name="connsiteY11" fmla="*/ 8625 h 553096"/>
              <a:gd name="connsiteX12" fmla="*/ 0 w 2470755"/>
              <a:gd name="connsiteY12" fmla="*/ 8625 h 55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0755" h="553096">
                <a:moveTo>
                  <a:pt x="0" y="0"/>
                </a:moveTo>
                <a:lnTo>
                  <a:pt x="2194207" y="0"/>
                </a:lnTo>
                <a:lnTo>
                  <a:pt x="2470755" y="276548"/>
                </a:lnTo>
                <a:lnTo>
                  <a:pt x="2194207" y="553096"/>
                </a:lnTo>
                <a:lnTo>
                  <a:pt x="547126" y="553096"/>
                </a:lnTo>
                <a:lnTo>
                  <a:pt x="547126" y="538642"/>
                </a:lnTo>
                <a:lnTo>
                  <a:pt x="562455" y="540097"/>
                </a:lnTo>
                <a:lnTo>
                  <a:pt x="670640" y="542713"/>
                </a:lnTo>
                <a:lnTo>
                  <a:pt x="990232" y="542516"/>
                </a:lnTo>
                <a:lnTo>
                  <a:pt x="2170954" y="543694"/>
                </a:lnTo>
                <a:lnTo>
                  <a:pt x="2423796" y="275615"/>
                </a:lnTo>
                <a:lnTo>
                  <a:pt x="2188326" y="8625"/>
                </a:lnTo>
                <a:lnTo>
                  <a:pt x="0" y="8625"/>
                </a:lnTo>
                <a:close/>
              </a:path>
            </a:pathLst>
          </a:custGeom>
          <a:ln w="57150">
            <a:solidFill>
              <a:srgbClr val="B4B4B4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EB16829-89CD-4BFD-B479-F68EF7956FE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184747" y="1384401"/>
            <a:ext cx="2470755" cy="553096"/>
          </a:xfrm>
          <a:custGeom>
            <a:avLst/>
            <a:gdLst>
              <a:gd name="connsiteX0" fmla="*/ 0 w 2470755"/>
              <a:gd name="connsiteY0" fmla="*/ 0 h 553096"/>
              <a:gd name="connsiteX1" fmla="*/ 2194207 w 2470755"/>
              <a:gd name="connsiteY1" fmla="*/ 0 h 553096"/>
              <a:gd name="connsiteX2" fmla="*/ 2470755 w 2470755"/>
              <a:gd name="connsiteY2" fmla="*/ 276548 h 553096"/>
              <a:gd name="connsiteX3" fmla="*/ 2194207 w 2470755"/>
              <a:gd name="connsiteY3" fmla="*/ 553096 h 553096"/>
              <a:gd name="connsiteX4" fmla="*/ 547126 w 2470755"/>
              <a:gd name="connsiteY4" fmla="*/ 553096 h 553096"/>
              <a:gd name="connsiteX5" fmla="*/ 547126 w 2470755"/>
              <a:gd name="connsiteY5" fmla="*/ 538642 h 553096"/>
              <a:gd name="connsiteX6" fmla="*/ 562455 w 2470755"/>
              <a:gd name="connsiteY6" fmla="*/ 540097 h 553096"/>
              <a:gd name="connsiteX7" fmla="*/ 670640 w 2470755"/>
              <a:gd name="connsiteY7" fmla="*/ 542713 h 553096"/>
              <a:gd name="connsiteX8" fmla="*/ 990232 w 2470755"/>
              <a:gd name="connsiteY8" fmla="*/ 542516 h 553096"/>
              <a:gd name="connsiteX9" fmla="*/ 2170954 w 2470755"/>
              <a:gd name="connsiteY9" fmla="*/ 543694 h 553096"/>
              <a:gd name="connsiteX10" fmla="*/ 2423796 w 2470755"/>
              <a:gd name="connsiteY10" fmla="*/ 275615 h 553096"/>
              <a:gd name="connsiteX11" fmla="*/ 2188326 w 2470755"/>
              <a:gd name="connsiteY11" fmla="*/ 8625 h 553096"/>
              <a:gd name="connsiteX12" fmla="*/ 0 w 2470755"/>
              <a:gd name="connsiteY12" fmla="*/ 8625 h 55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0755" h="553096">
                <a:moveTo>
                  <a:pt x="0" y="0"/>
                </a:moveTo>
                <a:lnTo>
                  <a:pt x="2194207" y="0"/>
                </a:lnTo>
                <a:lnTo>
                  <a:pt x="2470755" y="276548"/>
                </a:lnTo>
                <a:lnTo>
                  <a:pt x="2194207" y="553096"/>
                </a:lnTo>
                <a:lnTo>
                  <a:pt x="547126" y="553096"/>
                </a:lnTo>
                <a:lnTo>
                  <a:pt x="547126" y="538642"/>
                </a:lnTo>
                <a:lnTo>
                  <a:pt x="562455" y="540097"/>
                </a:lnTo>
                <a:lnTo>
                  <a:pt x="670640" y="542713"/>
                </a:lnTo>
                <a:lnTo>
                  <a:pt x="990232" y="542516"/>
                </a:lnTo>
                <a:lnTo>
                  <a:pt x="2170954" y="543694"/>
                </a:lnTo>
                <a:lnTo>
                  <a:pt x="2423796" y="275615"/>
                </a:lnTo>
                <a:lnTo>
                  <a:pt x="2188326" y="8625"/>
                </a:lnTo>
                <a:lnTo>
                  <a:pt x="0" y="8625"/>
                </a:lnTo>
                <a:close/>
              </a:path>
            </a:pathLst>
          </a:custGeom>
          <a:ln w="57150">
            <a:solidFill>
              <a:srgbClr val="B4B4B4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93BA7B-D701-4C9C-B4E1-E47A8C3AF44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61437" y="1366742"/>
            <a:ext cx="2470755" cy="553096"/>
          </a:xfrm>
          <a:custGeom>
            <a:avLst/>
            <a:gdLst>
              <a:gd name="connsiteX0" fmla="*/ 0 w 2470755"/>
              <a:gd name="connsiteY0" fmla="*/ 0 h 553096"/>
              <a:gd name="connsiteX1" fmla="*/ 2194207 w 2470755"/>
              <a:gd name="connsiteY1" fmla="*/ 0 h 553096"/>
              <a:gd name="connsiteX2" fmla="*/ 2470755 w 2470755"/>
              <a:gd name="connsiteY2" fmla="*/ 276548 h 553096"/>
              <a:gd name="connsiteX3" fmla="*/ 2194207 w 2470755"/>
              <a:gd name="connsiteY3" fmla="*/ 553096 h 553096"/>
              <a:gd name="connsiteX4" fmla="*/ 547126 w 2470755"/>
              <a:gd name="connsiteY4" fmla="*/ 553096 h 553096"/>
              <a:gd name="connsiteX5" fmla="*/ 547126 w 2470755"/>
              <a:gd name="connsiteY5" fmla="*/ 538642 h 553096"/>
              <a:gd name="connsiteX6" fmla="*/ 562455 w 2470755"/>
              <a:gd name="connsiteY6" fmla="*/ 540097 h 553096"/>
              <a:gd name="connsiteX7" fmla="*/ 670640 w 2470755"/>
              <a:gd name="connsiteY7" fmla="*/ 542713 h 553096"/>
              <a:gd name="connsiteX8" fmla="*/ 990232 w 2470755"/>
              <a:gd name="connsiteY8" fmla="*/ 542516 h 553096"/>
              <a:gd name="connsiteX9" fmla="*/ 2170954 w 2470755"/>
              <a:gd name="connsiteY9" fmla="*/ 543694 h 553096"/>
              <a:gd name="connsiteX10" fmla="*/ 2423796 w 2470755"/>
              <a:gd name="connsiteY10" fmla="*/ 275615 h 553096"/>
              <a:gd name="connsiteX11" fmla="*/ 2188326 w 2470755"/>
              <a:gd name="connsiteY11" fmla="*/ 8625 h 553096"/>
              <a:gd name="connsiteX12" fmla="*/ 0 w 2470755"/>
              <a:gd name="connsiteY12" fmla="*/ 8625 h 55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0755" h="553096">
                <a:moveTo>
                  <a:pt x="0" y="0"/>
                </a:moveTo>
                <a:lnTo>
                  <a:pt x="2194207" y="0"/>
                </a:lnTo>
                <a:lnTo>
                  <a:pt x="2470755" y="276548"/>
                </a:lnTo>
                <a:lnTo>
                  <a:pt x="2194207" y="553096"/>
                </a:lnTo>
                <a:lnTo>
                  <a:pt x="547126" y="553096"/>
                </a:lnTo>
                <a:lnTo>
                  <a:pt x="547126" y="538642"/>
                </a:lnTo>
                <a:lnTo>
                  <a:pt x="562455" y="540097"/>
                </a:lnTo>
                <a:lnTo>
                  <a:pt x="670640" y="542713"/>
                </a:lnTo>
                <a:lnTo>
                  <a:pt x="990232" y="542516"/>
                </a:lnTo>
                <a:lnTo>
                  <a:pt x="2170954" y="543694"/>
                </a:lnTo>
                <a:lnTo>
                  <a:pt x="2423796" y="275615"/>
                </a:lnTo>
                <a:lnTo>
                  <a:pt x="2188326" y="8625"/>
                </a:lnTo>
                <a:lnTo>
                  <a:pt x="0" y="8625"/>
                </a:lnTo>
                <a:close/>
              </a:path>
            </a:pathLst>
          </a:custGeom>
          <a:ln w="57150">
            <a:solidFill>
              <a:srgbClr val="B4B4B4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C570742-2B54-48A6-9C07-AACB7F6ED04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338126" y="1373273"/>
            <a:ext cx="2470755" cy="553096"/>
          </a:xfrm>
          <a:custGeom>
            <a:avLst/>
            <a:gdLst>
              <a:gd name="connsiteX0" fmla="*/ 0 w 2470755"/>
              <a:gd name="connsiteY0" fmla="*/ 0 h 553096"/>
              <a:gd name="connsiteX1" fmla="*/ 2194207 w 2470755"/>
              <a:gd name="connsiteY1" fmla="*/ 0 h 553096"/>
              <a:gd name="connsiteX2" fmla="*/ 2470755 w 2470755"/>
              <a:gd name="connsiteY2" fmla="*/ 276548 h 553096"/>
              <a:gd name="connsiteX3" fmla="*/ 2194207 w 2470755"/>
              <a:gd name="connsiteY3" fmla="*/ 553096 h 553096"/>
              <a:gd name="connsiteX4" fmla="*/ 547126 w 2470755"/>
              <a:gd name="connsiteY4" fmla="*/ 553096 h 553096"/>
              <a:gd name="connsiteX5" fmla="*/ 547126 w 2470755"/>
              <a:gd name="connsiteY5" fmla="*/ 538642 h 553096"/>
              <a:gd name="connsiteX6" fmla="*/ 562455 w 2470755"/>
              <a:gd name="connsiteY6" fmla="*/ 540097 h 553096"/>
              <a:gd name="connsiteX7" fmla="*/ 670640 w 2470755"/>
              <a:gd name="connsiteY7" fmla="*/ 542713 h 553096"/>
              <a:gd name="connsiteX8" fmla="*/ 990232 w 2470755"/>
              <a:gd name="connsiteY8" fmla="*/ 542516 h 553096"/>
              <a:gd name="connsiteX9" fmla="*/ 2170954 w 2470755"/>
              <a:gd name="connsiteY9" fmla="*/ 543694 h 553096"/>
              <a:gd name="connsiteX10" fmla="*/ 2423796 w 2470755"/>
              <a:gd name="connsiteY10" fmla="*/ 275615 h 553096"/>
              <a:gd name="connsiteX11" fmla="*/ 2188326 w 2470755"/>
              <a:gd name="connsiteY11" fmla="*/ 8625 h 553096"/>
              <a:gd name="connsiteX12" fmla="*/ 0 w 2470755"/>
              <a:gd name="connsiteY12" fmla="*/ 8625 h 55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0755" h="553096">
                <a:moveTo>
                  <a:pt x="0" y="0"/>
                </a:moveTo>
                <a:lnTo>
                  <a:pt x="2194207" y="0"/>
                </a:lnTo>
                <a:lnTo>
                  <a:pt x="2470755" y="276548"/>
                </a:lnTo>
                <a:lnTo>
                  <a:pt x="2194207" y="553096"/>
                </a:lnTo>
                <a:lnTo>
                  <a:pt x="547126" y="553096"/>
                </a:lnTo>
                <a:lnTo>
                  <a:pt x="547126" y="538642"/>
                </a:lnTo>
                <a:lnTo>
                  <a:pt x="562455" y="540097"/>
                </a:lnTo>
                <a:lnTo>
                  <a:pt x="670640" y="542713"/>
                </a:lnTo>
                <a:lnTo>
                  <a:pt x="990232" y="542516"/>
                </a:lnTo>
                <a:lnTo>
                  <a:pt x="2170954" y="543694"/>
                </a:lnTo>
                <a:lnTo>
                  <a:pt x="2423796" y="275615"/>
                </a:lnTo>
                <a:lnTo>
                  <a:pt x="2188326" y="8625"/>
                </a:lnTo>
                <a:lnTo>
                  <a:pt x="0" y="8625"/>
                </a:lnTo>
                <a:close/>
              </a:path>
            </a:pathLst>
          </a:custGeom>
          <a:ln w="57150">
            <a:solidFill>
              <a:srgbClr val="B4B4B4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770B107-58AB-4D11-9062-0B52F3525D7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4681" y="6226926"/>
            <a:ext cx="9610344" cy="5212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0" i="1"/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Sources: source one, source two, source three, Tyton Partners analysis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E5F5304-0B98-4231-933F-3BB49F1DB5F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4681" y="548606"/>
            <a:ext cx="11424200" cy="443198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F27576E-A859-43F1-A4D3-2F5620F8343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08057" y="2133988"/>
            <a:ext cx="2178852" cy="1027974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1D46277-63DE-4504-8FBB-F83C7D66AF4F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4184747" y="2133988"/>
            <a:ext cx="2178852" cy="1027974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C7D5A4B-322B-4984-BDB2-5FF25FCEAC5B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6761437" y="2133988"/>
            <a:ext cx="2178852" cy="1027974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77EC5F-FE22-4025-A663-381A5F6D871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9338126" y="2133988"/>
            <a:ext cx="2178852" cy="1027974"/>
          </a:xfrm>
        </p:spPr>
        <p:txBody>
          <a:bodyPr wrap="square">
            <a:sp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477D49A-BE27-41C3-BE1C-74E80175E5F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608056" y="1516294"/>
            <a:ext cx="2178851" cy="289310"/>
          </a:xfrm>
        </p:spPr>
        <p:txBody>
          <a:bodyPr wrap="square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Phase 1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EFBD0E24-7D1F-4BEC-B746-B72C3A0402E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84746" y="1498635"/>
            <a:ext cx="2178852" cy="289310"/>
          </a:xfrm>
        </p:spPr>
        <p:txBody>
          <a:bodyPr wrap="square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Phase 2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491F58D-99EA-4296-8010-5AD25AEAB13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761437" y="1498635"/>
            <a:ext cx="2178852" cy="289310"/>
          </a:xfrm>
        </p:spPr>
        <p:txBody>
          <a:bodyPr wrap="square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Phase 3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52B57129-B20D-48D2-A4B8-81AC4354569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9338125" y="1498638"/>
            <a:ext cx="2169203" cy="289310"/>
          </a:xfrm>
        </p:spPr>
        <p:txBody>
          <a:bodyPr wrap="square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Phase 4</a:t>
            </a:r>
          </a:p>
        </p:txBody>
      </p:sp>
    </p:spTree>
    <p:extLst>
      <p:ext uri="{BB962C8B-B14F-4D97-AF65-F5344CB8AC3E}">
        <p14:creationId xmlns:p14="http://schemas.microsoft.com/office/powerpoint/2010/main" val="15464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0E6F8F-A5F3-49AB-9D70-EB6CA6982B57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.png">
            <a:extLst>
              <a:ext uri="{FF2B5EF4-FFF2-40B4-BE49-F238E27FC236}">
                <a16:creationId xmlns:a16="http://schemas.microsoft.com/office/drawing/2014/main" id="{6A462018-F665-4C70-8D63-DA156385ED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3341B2-E49E-4768-8ED3-F29265BD10C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4681" y="6226926"/>
            <a:ext cx="9610344" cy="5212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900" i="1"/>
            </a:lvl1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Sources: source one, source two, source three, Tyton Partners analysis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64E9285-EB3F-45F3-9445-5D2D6E98D9C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0999" y="1311565"/>
            <a:ext cx="11433681" cy="904863"/>
          </a:xfrm>
        </p:spPr>
        <p:txBody>
          <a:bodyPr wrap="square">
            <a:sp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AFAAD5B-9E61-4959-9E54-E27D2498BA6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4681" y="548606"/>
            <a:ext cx="11424200" cy="443198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440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95BCD3-3FFD-4B2F-9F67-180371E03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12809"/>
            <a:ext cx="11430000" cy="4918105"/>
          </a:xfrm>
          <a:prstGeom prst="rect">
            <a:avLst/>
          </a:prstGeom>
        </p:spPr>
        <p:txBody>
          <a:bodyPr lIns="36576" tIns="36576" rIns="36576" bIns="36576">
            <a:noAutofit/>
          </a:bodyPr>
          <a:lstStyle>
            <a:lvl1pPr>
              <a:spcBef>
                <a:spcPts val="600"/>
              </a:spcBef>
              <a:defRPr sz="1400">
                <a:solidFill>
                  <a:srgbClr val="000000"/>
                </a:solidFill>
              </a:defRPr>
            </a:lvl1pPr>
            <a:lvl2pPr>
              <a:spcBef>
                <a:spcPts val="600"/>
              </a:spcBef>
              <a:defRPr sz="1200">
                <a:solidFill>
                  <a:srgbClr val="000000"/>
                </a:solidFill>
              </a:defRPr>
            </a:lvl2pPr>
            <a:lvl3pPr marL="517512" indent="-171446">
              <a:spcBef>
                <a:spcPts val="600"/>
              </a:spcBef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</a:defRPr>
            </a:lvl3pPr>
            <a:lvl4pPr>
              <a:defRPr sz="12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0E6F8F-A5F3-49AB-9D70-EB6CA6982B57}"/>
              </a:ext>
            </a:extLst>
          </p:cNvPr>
          <p:cNvCxnSpPr>
            <a:cxnSpLocks/>
          </p:cNvCxnSpPr>
          <p:nvPr userDrawn="1"/>
        </p:nvCxnSpPr>
        <p:spPr>
          <a:xfrm>
            <a:off x="381000" y="991804"/>
            <a:ext cx="11430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1E027C-04D1-4E0E-B10B-5B610F3521D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81000" y="44647"/>
            <a:ext cx="11430000" cy="946615"/>
          </a:xfrm>
          <a:prstGeom prst="rect">
            <a:avLst/>
          </a:prstGeom>
        </p:spPr>
        <p:txBody>
          <a:bodyPr lIns="36576" tIns="36576" rIns="36576" bIns="36576" anchor="b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i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173033" indent="0">
              <a:buFontTx/>
              <a:buNone/>
              <a:defRPr/>
            </a:lvl2pPr>
            <a:lvl3pPr marL="346066" indent="0">
              <a:buFontTx/>
              <a:buNone/>
              <a:defRPr/>
            </a:lvl3pPr>
            <a:lvl4pPr marL="517512" indent="0">
              <a:buFontTx/>
              <a:buNone/>
              <a:defRPr/>
            </a:lvl4pPr>
            <a:lvl5pPr marL="69054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4" descr="footer.png">
            <a:extLst>
              <a:ext uri="{FF2B5EF4-FFF2-40B4-BE49-F238E27FC236}">
                <a16:creationId xmlns:a16="http://schemas.microsoft.com/office/drawing/2014/main" id="{6A462018-F665-4C70-8D63-DA156385ED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t="39483" b="20789"/>
          <a:stretch/>
        </p:blipFill>
        <p:spPr bwMode="auto">
          <a:xfrm>
            <a:off x="10119854" y="6534101"/>
            <a:ext cx="1387475" cy="2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DC3E91-1303-4E7A-AFAB-733C34EA0F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1000" y="6265399"/>
            <a:ext cx="9614025" cy="52086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900" i="1">
                <a:latin typeface="Arial"/>
                <a:cs typeface="Arial"/>
              </a:defRPr>
            </a:lvl1pPr>
            <a:lvl2pPr marL="173033" indent="0">
              <a:buFontTx/>
              <a:buNone/>
              <a:defRPr/>
            </a:lvl2pPr>
            <a:lvl3pPr marL="346066" indent="0">
              <a:buFontTx/>
              <a:buNone/>
              <a:defRPr/>
            </a:lvl3pPr>
            <a:lvl4pPr marL="517512" indent="0">
              <a:buFontTx/>
              <a:buNone/>
              <a:defRPr/>
            </a:lvl4pPr>
            <a:lvl5pPr marL="69054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6324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9895C0F-A962-9F8F-8EDD-19D6F3E3FD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678424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26" imgH="426" progId="TCLayout.ActiveDocument.1">
                  <p:embed/>
                </p:oleObj>
              </mc:Choice>
              <mc:Fallback>
                <p:oleObj name="think-cell Slide" r:id="rId23" imgW="426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9895C0F-A962-9F8F-8EDD-19D6F3E3FD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44720"/>
            <a:ext cx="11429999" cy="8445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6" tIns="36576" rIns="36576" bIns="3657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83FD4-E4D4-4D67-B723-C8119F183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36576" tIns="36576" rIns="36576" bIns="3657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88B95BEB-E86A-438E-B184-E8104EEC032D}"/>
              </a:ext>
            </a:extLst>
          </p:cNvPr>
          <p:cNvSpPr txBox="1">
            <a:spLocks/>
          </p:cNvSpPr>
          <p:nvPr userDrawn="1"/>
        </p:nvSpPr>
        <p:spPr>
          <a:xfrm>
            <a:off x="11521440" y="6551931"/>
            <a:ext cx="386032" cy="2415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97C37F-A772-40D8-BD5F-4058ADC0D950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ACCFA3-85CB-45EB-8880-DCA90A297050}"/>
              </a:ext>
            </a:extLst>
          </p:cNvPr>
          <p:cNvSpPr txBox="1">
            <a:spLocks/>
          </p:cNvSpPr>
          <p:nvPr userDrawn="1"/>
        </p:nvSpPr>
        <p:spPr>
          <a:xfrm>
            <a:off x="10916229" y="1004031"/>
            <a:ext cx="1004455" cy="2356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 defTabSz="457189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accent3"/>
                </a:solidFill>
                <a:latin typeface="Arial"/>
                <a:ea typeface="ＭＳ Ｐゴシック" charset="0"/>
                <a:cs typeface="Arial"/>
              </a:defRPr>
            </a:lvl1pPr>
            <a:lvl2pPr marL="344479" indent="-173034" algn="l" defTabSz="457189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charset="0"/>
              <a:buChar char="-"/>
              <a:defRPr sz="1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517512" indent="-171446" algn="l" defTabSz="457189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1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688957" indent="-171446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861992" indent="-173034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cap="all" spc="300" dirty="0">
                <a:solidFill>
                  <a:schemeClr val="tx1"/>
                </a:solidFill>
              </a:rPr>
              <a:t>/DRAFT</a:t>
            </a:r>
          </a:p>
        </p:txBody>
      </p:sp>
    </p:spTree>
    <p:extLst>
      <p:ext uri="{BB962C8B-B14F-4D97-AF65-F5344CB8AC3E}">
        <p14:creationId xmlns:p14="http://schemas.microsoft.com/office/powerpoint/2010/main" val="138277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90" r:id="rId2"/>
    <p:sldLayoutId id="2147484069" r:id="rId3"/>
    <p:sldLayoutId id="2147484083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81" r:id="rId11"/>
    <p:sldLayoutId id="2147484082" r:id="rId12"/>
    <p:sldLayoutId id="2147484084" r:id="rId13"/>
    <p:sldLayoutId id="2147484088" r:id="rId14"/>
    <p:sldLayoutId id="2147484085" r:id="rId15"/>
    <p:sldLayoutId id="2147484087" r:id="rId16"/>
    <p:sldLayoutId id="2147484086" r:id="rId17"/>
    <p:sldLayoutId id="2147484089" r:id="rId18"/>
    <p:sldLayoutId id="2147484091" r:id="rId19"/>
    <p:sldLayoutId id="2147484092" r:id="rId20"/>
  </p:sldLayoutIdLst>
  <p:hf hdr="0" dt="0"/>
  <p:txStyles>
    <p:titleStyle>
      <a:lvl1pPr algn="l" defTabSz="457189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3034" indent="-173034" algn="l" defTabSz="457189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344479" indent="-173034" algn="l" defTabSz="457189" rtl="0" eaLnBrk="1" fontAlgn="base" hangingPunct="1">
        <a:spcBef>
          <a:spcPts val="600"/>
        </a:spcBef>
        <a:spcAft>
          <a:spcPct val="0"/>
        </a:spcAft>
        <a:buFont typeface="Lucida Grande" charset="0"/>
        <a:buChar char="-"/>
        <a:defRPr sz="1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517512" indent="-171446" algn="l" defTabSz="457189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&gt;"/>
        <a:defRPr sz="12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688957" indent="-171446" algn="l" defTabSz="457189" rtl="0" eaLnBrk="1" fontAlgn="base" hangingPunct="1">
        <a:spcBef>
          <a:spcPct val="20000"/>
        </a:spcBef>
        <a:spcAft>
          <a:spcPct val="0"/>
        </a:spcAft>
        <a:buFont typeface="Lucida Grande" charset="0"/>
        <a:buChar char="-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861992" indent="-173034" algn="l" defTabSz="457189" rtl="0" eaLnBrk="1" fontAlgn="base" hangingPunct="1">
        <a:spcBef>
          <a:spcPct val="20000"/>
        </a:spcBef>
        <a:spcAft>
          <a:spcPct val="0"/>
        </a:spcAft>
        <a:buFont typeface="Lucida Grande" charset="0"/>
        <a:buChar char="-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yTranPortfolio/Portfolio/blob/main/Harris%20County%20Case%20Study/Notebook/Harris%20County%20Data%20Analytics%20Case%20Study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Title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A60248-4AA9-B376-01EF-DB39D9FFC2F8}"/>
              </a:ext>
            </a:extLst>
          </p:cNvPr>
          <p:cNvSpPr/>
          <p:nvPr/>
        </p:nvSpPr>
        <p:spPr>
          <a:xfrm>
            <a:off x="-131124" y="1820882"/>
            <a:ext cx="12577948" cy="2572987"/>
          </a:xfrm>
          <a:prstGeom prst="rect">
            <a:avLst/>
          </a:prstGeom>
          <a:solidFill>
            <a:srgbClr val="354B5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"/>
                <a:cs typeface="Calibri"/>
              </a:rPr>
              <a:t>Harris County Case Study</a:t>
            </a:r>
            <a:endParaRPr lang="en-US" sz="3600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C7223-43C4-B007-7C9F-01561CA0D98A}"/>
              </a:ext>
            </a:extLst>
          </p:cNvPr>
          <p:cNvSpPr txBox="1"/>
          <p:nvPr/>
        </p:nvSpPr>
        <p:spPr>
          <a:xfrm>
            <a:off x="4730338" y="5764480"/>
            <a:ext cx="28649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Tai Tony Tran</a:t>
            </a:r>
          </a:p>
          <a:p>
            <a:pPr algn="ctr"/>
            <a:r>
              <a:rPr lang="en-US" dirty="0">
                <a:cs typeface="Calibri"/>
              </a:rPr>
              <a:t>Data Scientist</a:t>
            </a:r>
          </a:p>
          <a:p>
            <a:pPr algn="ctr"/>
            <a:r>
              <a:rPr lang="en-US" dirty="0">
                <a:cs typeface="Calibri"/>
              </a:rPr>
              <a:t>taitran2002@hotmail.com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273-6558-5D67-3D5F-E6FC542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84918"/>
            <a:ext cx="10515600" cy="98909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Calibri Light"/>
              </a:rPr>
              <a:t>Machine Learning Predictions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AF220-2829-1E14-9707-A5BE67AB3866}"/>
              </a:ext>
            </a:extLst>
          </p:cNvPr>
          <p:cNvCxnSpPr/>
          <p:nvPr/>
        </p:nvCxnSpPr>
        <p:spPr>
          <a:xfrm>
            <a:off x="463138" y="1111331"/>
            <a:ext cx="10513619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8889D-4BFC-A61F-A30C-EA47F713B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42" y="1435765"/>
            <a:ext cx="10861158" cy="3624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Created a Random Forest Regressor model to predict </a:t>
            </a:r>
            <a:r>
              <a:rPr lang="en-US" b="1" dirty="0">
                <a:cs typeface="Calibri"/>
              </a:rPr>
              <a:t>Weighted Sales</a:t>
            </a:r>
            <a:r>
              <a:rPr lang="en-US" dirty="0">
                <a:cs typeface="Calibri"/>
              </a:rPr>
              <a:t> fit on columns such as:</a:t>
            </a:r>
            <a:endParaRPr lang="en-US" dirty="0"/>
          </a:p>
          <a:p>
            <a:pPr lvl="2"/>
            <a:endParaRPr lang="en-US" dirty="0">
              <a:ea typeface="+mn-lt"/>
              <a:cs typeface="+mn-lt"/>
            </a:endParaRPr>
          </a:p>
          <a:p>
            <a:pPr lvl="2"/>
            <a:endParaRPr lang="en-US" dirty="0">
              <a:cs typeface="Calibri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50EC63C-AEDB-1E08-8C2A-81789478C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90395"/>
              </p:ext>
            </p:extLst>
          </p:nvPr>
        </p:nvGraphicFramePr>
        <p:xfrm>
          <a:off x="1683843" y="2299539"/>
          <a:ext cx="8168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704288146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604054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Product category4 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Opportunity id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4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Total sales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Customer sector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19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Fiscal year and period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Product Mapping Category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21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Customer industry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91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2804D8-BBC7-6608-CCB1-06CAC24F2C29}"/>
              </a:ext>
            </a:extLst>
          </p:cNvPr>
          <p:cNvSpPr txBox="1"/>
          <p:nvPr/>
        </p:nvSpPr>
        <p:spPr>
          <a:xfrm>
            <a:off x="496186" y="4926419"/>
            <a:ext cx="1068572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Metrics used to measure the accuracy of the model were mean absolute error and r</a:t>
            </a:r>
            <a:r>
              <a:rPr lang="en-US" baseline="30000" dirty="0">
                <a:cs typeface="Calibri"/>
              </a:rPr>
              <a:t>2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 r</a:t>
            </a:r>
            <a:r>
              <a:rPr lang="en-US" baseline="30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 of 0.47 was recorded, meaning that 47% of the variance in the data are explained by the model created.</a:t>
            </a:r>
          </a:p>
          <a:p>
            <a:r>
              <a:rPr lang="en-US" dirty="0">
                <a:cs typeface="Calibri"/>
              </a:rPr>
              <a:t>A higher r</a:t>
            </a:r>
            <a:r>
              <a:rPr lang="en-US" baseline="30000" dirty="0">
                <a:cs typeface="Calibri"/>
              </a:rPr>
              <a:t>2 </a:t>
            </a:r>
            <a:r>
              <a:rPr lang="en-US" dirty="0">
                <a:cs typeface="Calibri"/>
              </a:rPr>
              <a:t>means a more accurate model, therefore a r</a:t>
            </a:r>
            <a:r>
              <a:rPr lang="en-US" baseline="30000" dirty="0">
                <a:cs typeface="Calibri"/>
              </a:rPr>
              <a:t>2</a:t>
            </a:r>
            <a:r>
              <a:rPr lang="en-US" dirty="0">
                <a:cs typeface="Calibri"/>
              </a:rPr>
              <a:t> of 47% is good, however, it could be improved with more data and other features not included.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15EEA-D179-32DA-4E53-8D8FDB3901AC}"/>
              </a:ext>
            </a:extLst>
          </p:cNvPr>
          <p:cNvGrpSpPr/>
          <p:nvPr/>
        </p:nvGrpSpPr>
        <p:grpSpPr>
          <a:xfrm>
            <a:off x="460744" y="4040756"/>
            <a:ext cx="11433938" cy="736594"/>
            <a:chOff x="381000" y="5341694"/>
            <a:chExt cx="11433938" cy="736594"/>
          </a:xfrm>
        </p:grpSpPr>
        <p:sp>
          <p:nvSpPr>
            <p:cNvPr id="18" name="Text Placeholder 5">
              <a:extLst>
                <a:ext uri="{FF2B5EF4-FFF2-40B4-BE49-F238E27FC236}">
                  <a16:creationId xmlns:a16="http://schemas.microsoft.com/office/drawing/2014/main" id="{E747E81B-C5EB-09FD-F192-42C8B599F279}"/>
                </a:ext>
              </a:extLst>
            </p:cNvPr>
            <p:cNvSpPr txBox="1">
              <a:spLocks/>
            </p:cNvSpPr>
            <p:nvPr/>
          </p:nvSpPr>
          <p:spPr>
            <a:xfrm>
              <a:off x="381000" y="5739734"/>
              <a:ext cx="11433938" cy="338554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>
              <a:lvl1pPr marL="0" indent="0" algn="ctr" defTabSz="457189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charset="0"/>
                <a:buNone/>
                <a:defRPr sz="1600" b="1" kern="1200">
                  <a:solidFill>
                    <a:schemeClr val="accent3"/>
                  </a:solidFill>
                  <a:latin typeface="Arial"/>
                  <a:ea typeface="ＭＳ Ｐゴシック" charset="0"/>
                  <a:cs typeface="Arial"/>
                </a:defRPr>
              </a:lvl1pPr>
              <a:lvl2pPr marL="344479" indent="-173034" algn="l" defTabSz="457189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Lucida Grande" charset="0"/>
                <a:buChar char="-"/>
                <a:defRPr sz="1200" kern="120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defRPr>
              </a:lvl2pPr>
              <a:lvl3pPr marL="517512" indent="-171446" algn="l" defTabSz="457189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&gt;"/>
                <a:defRPr sz="1200" kern="120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defRPr>
              </a:lvl3pPr>
              <a:lvl4pPr marL="688957" indent="-171446" algn="l" defTabSz="457189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Lucida Grande" charset="0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defRPr>
              </a:lvl4pPr>
              <a:lvl5pPr marL="861992" indent="-173034" algn="l" defTabSz="457189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Lucida Grande" charset="0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defRPr>
              </a:lvl5pPr>
              <a:lvl6pPr marL="2514537" indent="-228594" algn="l" defTabSz="457189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457189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457189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457189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Key takeaway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94F539-D478-14BA-96E9-6B350C51C15B}"/>
                </a:ext>
              </a:extLst>
            </p:cNvPr>
            <p:cNvGrpSpPr/>
            <p:nvPr/>
          </p:nvGrpSpPr>
          <p:grpSpPr>
            <a:xfrm>
              <a:off x="388618" y="5341694"/>
              <a:ext cx="10513692" cy="365760"/>
              <a:chOff x="388619" y="5634996"/>
              <a:chExt cx="10510069" cy="365760"/>
            </a:xfrm>
          </p:grpSpPr>
          <p:cxnSp>
            <p:nvCxnSpPr>
              <p:cNvPr id="20" name="btfpConclusionArrowLineRight645410">
                <a:extLst>
                  <a:ext uri="{FF2B5EF4-FFF2-40B4-BE49-F238E27FC236}">
                    <a16:creationId xmlns:a16="http://schemas.microsoft.com/office/drawing/2014/main" id="{22E1278A-7B84-3A4A-B6F0-9CDCED3325DD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V="1">
                <a:off x="6734372" y="5790636"/>
                <a:ext cx="4164316" cy="8860"/>
              </a:xfrm>
              <a:prstGeom prst="line">
                <a:avLst/>
              </a:prstGeom>
              <a:ln w="9525" cap="flat" cmpd="sng">
                <a:solidFill>
                  <a:srgbClr val="947C62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btfpConclusionArrowLineRight645410">
                <a:extLst>
                  <a:ext uri="{FF2B5EF4-FFF2-40B4-BE49-F238E27FC236}">
                    <a16:creationId xmlns:a16="http://schemas.microsoft.com/office/drawing/2014/main" id="{09E87242-A823-F31F-7BCC-6E86EA5EF7D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88619" y="5808356"/>
                <a:ext cx="5074920" cy="0"/>
              </a:xfrm>
              <a:prstGeom prst="line">
                <a:avLst/>
              </a:prstGeom>
              <a:ln w="9525" cap="flat" cmpd="sng">
                <a:solidFill>
                  <a:srgbClr val="947C62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1C0A9392-18A0-4994-1E9C-D949B2AE024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916911" y="5129075"/>
                <a:ext cx="365760" cy="1377602"/>
              </a:xfrm>
              <a:custGeom>
                <a:avLst/>
                <a:gdLst>
                  <a:gd name="T0" fmla="*/ 117 w 425"/>
                  <a:gd name="T1" fmla="*/ 0 h 1734"/>
                  <a:gd name="T2" fmla="*/ 0 w 425"/>
                  <a:gd name="T3" fmla="*/ 0 h 1734"/>
                  <a:gd name="T4" fmla="*/ 308 w 425"/>
                  <a:gd name="T5" fmla="*/ 851 h 1734"/>
                  <a:gd name="T6" fmla="*/ 0 w 425"/>
                  <a:gd name="T7" fmla="*/ 1734 h 1734"/>
                  <a:gd name="T8" fmla="*/ 117 w 425"/>
                  <a:gd name="T9" fmla="*/ 1734 h 1734"/>
                  <a:gd name="T10" fmla="*/ 425 w 425"/>
                  <a:gd name="T11" fmla="*/ 851 h 1734"/>
                  <a:gd name="T12" fmla="*/ 117 w 425"/>
                  <a:gd name="T13" fmla="*/ 0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5" h="1734">
                    <a:moveTo>
                      <a:pt x="117" y="0"/>
                    </a:moveTo>
                    <a:lnTo>
                      <a:pt x="0" y="0"/>
                    </a:lnTo>
                    <a:lnTo>
                      <a:pt x="308" y="851"/>
                    </a:lnTo>
                    <a:lnTo>
                      <a:pt x="0" y="1734"/>
                    </a:lnTo>
                    <a:lnTo>
                      <a:pt x="117" y="1734"/>
                    </a:lnTo>
                    <a:lnTo>
                      <a:pt x="425" y="85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947C5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Footer Placeholder 21">
            <a:extLst>
              <a:ext uri="{FF2B5EF4-FFF2-40B4-BE49-F238E27FC236}">
                <a16:creationId xmlns:a16="http://schemas.microsoft.com/office/drawing/2014/main" id="{9CE118D7-C173-F4BB-9553-17419332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13143" y="6409513"/>
            <a:ext cx="4114800" cy="365125"/>
          </a:xfrm>
        </p:spPr>
        <p:txBody>
          <a:bodyPr/>
          <a:lstStyle/>
          <a:p>
            <a:r>
              <a:rPr lang="en-US" dirty="0"/>
              <a:t>5. Python Code in Appendix</a:t>
            </a:r>
          </a:p>
        </p:txBody>
      </p:sp>
    </p:spTree>
    <p:extLst>
      <p:ext uri="{BB962C8B-B14F-4D97-AF65-F5344CB8AC3E}">
        <p14:creationId xmlns:p14="http://schemas.microsoft.com/office/powerpoint/2010/main" val="148939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8961-FD18-1DE9-0CFF-ABF502F6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04" y="1430514"/>
            <a:ext cx="41750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There are no strong positive or negative correlation for Weighted Sales and other columns to use for machine learning predictions.</a:t>
            </a:r>
          </a:p>
          <a:p>
            <a:endParaRPr lang="en-US" sz="2000" dirty="0">
              <a:cs typeface="Calibri"/>
            </a:endParaRPr>
          </a:p>
        </p:txBody>
      </p:sp>
      <p:pic>
        <p:nvPicPr>
          <p:cNvPr id="4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1737CA5C-04AE-1F6B-3FDD-F70B6905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67" y="178496"/>
            <a:ext cx="7117643" cy="65104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BEFC0-94AB-3196-AEAE-08B47D55FE6E}"/>
              </a:ext>
            </a:extLst>
          </p:cNvPr>
          <p:cNvSpPr/>
          <p:nvPr/>
        </p:nvSpPr>
        <p:spPr>
          <a:xfrm>
            <a:off x="5578592" y="1222962"/>
            <a:ext cx="5550370" cy="3198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3168B2-91DF-83AA-E589-3E94AC1F9D1E}"/>
              </a:ext>
            </a:extLst>
          </p:cNvPr>
          <p:cNvSpPr txBox="1">
            <a:spLocks/>
          </p:cNvSpPr>
          <p:nvPr/>
        </p:nvSpPr>
        <p:spPr>
          <a:xfrm>
            <a:off x="402771" y="384918"/>
            <a:ext cx="10515600" cy="989096"/>
          </a:xfrm>
          <a:prstGeom prst="rect">
            <a:avLst/>
          </a:prstGeom>
          <a:ln>
            <a:noFill/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/>
                <a:cs typeface="Calibri Light"/>
              </a:rPr>
              <a:t>Correlation Heatmap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E78614-FF7E-4015-A80C-89B2CCF2E195}"/>
              </a:ext>
            </a:extLst>
          </p:cNvPr>
          <p:cNvCxnSpPr/>
          <p:nvPr/>
        </p:nvCxnSpPr>
        <p:spPr>
          <a:xfrm>
            <a:off x="463138" y="1111331"/>
            <a:ext cx="4568137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273-6558-5D67-3D5F-E6FC542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84918"/>
            <a:ext cx="10515600" cy="98909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Where has the client seen the most success?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AF220-2829-1E14-9707-A5BE67AB3866}"/>
              </a:ext>
            </a:extLst>
          </p:cNvPr>
          <p:cNvCxnSpPr/>
          <p:nvPr/>
        </p:nvCxnSpPr>
        <p:spPr>
          <a:xfrm>
            <a:off x="463138" y="1111331"/>
            <a:ext cx="10513619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051CA-56DE-45F7-6260-A203DEFB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client has seen the most success with the growth of its new and recurring customer base in all recorded industries and most regions.</a:t>
            </a:r>
          </a:p>
          <a:p>
            <a:r>
              <a:rPr lang="en-US" dirty="0">
                <a:cs typeface="Calibri"/>
              </a:rPr>
              <a:t>The client has seen the largest percentage of growth with </a:t>
            </a:r>
            <a:r>
              <a:rPr lang="en-US" b="1" dirty="0">
                <a:cs typeface="Calibri"/>
              </a:rPr>
              <a:t>recurring customers</a:t>
            </a:r>
            <a:r>
              <a:rPr lang="en-US" dirty="0">
                <a:cs typeface="Calibri"/>
              </a:rPr>
              <a:t>, for customers in </a:t>
            </a:r>
            <a:r>
              <a:rPr lang="en-US" b="1" dirty="0">
                <a:cs typeface="Calibri"/>
              </a:rPr>
              <a:t>Industry 1</a:t>
            </a:r>
            <a:r>
              <a:rPr lang="en-US" dirty="0">
                <a:cs typeface="Calibri"/>
              </a:rPr>
              <a:t>, and customers in </a:t>
            </a:r>
            <a:r>
              <a:rPr lang="en-US" b="1" dirty="0">
                <a:cs typeface="Calibri"/>
              </a:rPr>
              <a:t>US – East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Client has seen the most success with Product_Category4_id of </a:t>
            </a:r>
            <a:r>
              <a:rPr lang="en-US" b="1" dirty="0">
                <a:cs typeface="Calibri"/>
              </a:rPr>
              <a:t>1650</a:t>
            </a:r>
            <a:r>
              <a:rPr lang="en-US" dirty="0">
                <a:cs typeface="Calibri"/>
              </a:rPr>
              <a:t>; not only does it have the highest total weighted sales, it has the highest increase in weighted sales over a 200% increase from 2019 to 2020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165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273-6558-5D67-3D5F-E6FC542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84918"/>
            <a:ext cx="10515600" cy="98909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Calibri Light"/>
              </a:rPr>
              <a:t>Appendix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AF220-2829-1E14-9707-A5BE67AB3866}"/>
              </a:ext>
            </a:extLst>
          </p:cNvPr>
          <p:cNvCxnSpPr/>
          <p:nvPr/>
        </p:nvCxnSpPr>
        <p:spPr>
          <a:xfrm>
            <a:off x="463138" y="1111331"/>
            <a:ext cx="10513619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CBFA3B2-825D-1233-3931-C4E476B0E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652783"/>
              </p:ext>
            </p:extLst>
          </p:nvPr>
        </p:nvGraphicFramePr>
        <p:xfrm>
          <a:off x="466061" y="1488927"/>
          <a:ext cx="10515599" cy="441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744">
                  <a:extLst>
                    <a:ext uri="{9D8B030D-6E8A-4147-A177-3AD203B41FA5}">
                      <a16:colId xmlns:a16="http://schemas.microsoft.com/office/drawing/2014/main" val="3594578076"/>
                    </a:ext>
                  </a:extLst>
                </a:gridCol>
                <a:gridCol w="9673855">
                  <a:extLst>
                    <a:ext uri="{9D8B030D-6E8A-4147-A177-3AD203B41FA5}">
                      <a16:colId xmlns:a16="http://schemas.microsoft.com/office/drawing/2014/main" val="1203261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index =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customer_model_df.groupby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('Product_Category4_id')['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WEIGHTED_Sales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']\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                         .sum().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sort_values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(ascending=False).head().index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customer_model_df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[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customer_model_df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['Product_Category4_id'].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isin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(index)]\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                        .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groupby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(['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fiscal_year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', 'Product_Category4_id'])['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WEIGHTED_Sales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'].sum()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3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customer_model_df.groupby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(['SNAPSHOT_FISCAL_YEAR_PERIOD', 'Product_Category2_text'])\</a:t>
                      </a: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                       ['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WEIGHTED_Sales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'].sum().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sort_values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(ascending=False).unstack()\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                                         .plot(kind='bar', stacked=False,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figsize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=(15,100),\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                                         subplots=True, layout=(24,2), color=colors)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plt.title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('Weighted Sales per Period Divided')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plt.xlabel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('Fiscal Year/Period')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228600" marR="0" lvl="0" indent="-2286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plt.ylabel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('Total Weighted Sales')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plt.show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()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5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6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273-6558-5D67-3D5F-E6FC542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84918"/>
            <a:ext cx="10515600" cy="98909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Calibri Light"/>
              </a:rPr>
              <a:t>Appendix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AF220-2829-1E14-9707-A5BE67AB3866}"/>
              </a:ext>
            </a:extLst>
          </p:cNvPr>
          <p:cNvCxnSpPr/>
          <p:nvPr/>
        </p:nvCxnSpPr>
        <p:spPr>
          <a:xfrm>
            <a:off x="463138" y="1111331"/>
            <a:ext cx="10513619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CBFA3B2-825D-1233-3931-C4E476B0E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307146"/>
              </p:ext>
            </p:extLst>
          </p:nvPr>
        </p:nvGraphicFramePr>
        <p:xfrm>
          <a:off x="466060" y="1187672"/>
          <a:ext cx="10515597" cy="5639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743">
                  <a:extLst>
                    <a:ext uri="{9D8B030D-6E8A-4147-A177-3AD203B41FA5}">
                      <a16:colId xmlns:a16="http://schemas.microsoft.com/office/drawing/2014/main" val="3594578076"/>
                    </a:ext>
                  </a:extLst>
                </a:gridCol>
                <a:gridCol w="9673854">
                  <a:extLst>
                    <a:ext uri="{9D8B030D-6E8A-4147-A177-3AD203B41FA5}">
                      <a16:colId xmlns:a16="http://schemas.microsoft.com/office/drawing/2014/main" val="1203261020"/>
                    </a:ext>
                  </a:extLst>
                </a:gridCol>
              </a:tblGrid>
              <a:tr h="203790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temp_df.groupby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(['SNAPSHOT_FISCAL_YEAR_PERIOD', '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product_mapping_category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'])['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WEIGHTED_Sales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']\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                           .sum().unstack().plot(kind='bar', stacked=True,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figsize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=(10,7),\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                                                color=colors)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plt.title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('Weighted Sales per Product Mapping Category')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plt.legend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(['Category 1', 'Category 2', 'Category 3', 'Category 4'])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plt.xlabel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('Fiscal Year/Period')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plt.ylabel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('Total Weighted Sales')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plt.show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()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44549"/>
                  </a:ext>
                </a:extLst>
              </a:tr>
              <a:tr h="82402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 err="1"/>
                        <a:t>customer_model_df.groupby</a:t>
                      </a:r>
                      <a:r>
                        <a:rPr lang="en-US" sz="1600" b="0" i="0" u="none" strike="noStrike" noProof="0" dirty="0"/>
                        <a:t>(['</a:t>
                      </a:r>
                      <a:r>
                        <a:rPr lang="en-US" sz="1600" b="0" i="0" u="none" strike="noStrike" noProof="0" dirty="0" err="1"/>
                        <a:t>fiscal_year</a:t>
                      </a:r>
                      <a:r>
                        <a:rPr lang="en-US" sz="1600" b="0" i="0" u="none" strike="noStrike" noProof="0" dirty="0"/>
                        <a:t>', '</a:t>
                      </a:r>
                      <a:r>
                        <a:rPr lang="en-US" sz="1600" b="0" i="0" u="none" strike="noStrike" noProof="0" dirty="0" err="1"/>
                        <a:t>new_client</a:t>
                      </a:r>
                      <a:r>
                        <a:rPr lang="en-US" sz="1600" b="0" i="0" u="none" strike="noStrike" noProof="0" dirty="0"/>
                        <a:t>'])['</a:t>
                      </a:r>
                      <a:r>
                        <a:rPr lang="en-US" sz="1600" b="0" i="0" u="none" strike="noStrike" noProof="0" dirty="0" err="1"/>
                        <a:t>WEIGHTED_Sales</a:t>
                      </a:r>
                      <a:r>
                        <a:rPr lang="en-US" sz="1600" b="0" i="0" u="none" strike="noStrike" noProof="0" dirty="0"/>
                        <a:t>'].sum()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 err="1">
                          <a:latin typeface="Calibri"/>
                        </a:rPr>
                        <a:t>customer_model_df.groupby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(['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fiscal_year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', '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customer_INDUSTRY_DESC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'])['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WEIGHTED_Sales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'].sum()</a:t>
                      </a:r>
                      <a:endParaRPr lang="en-US" sz="1600" b="0" i="0" u="none" strike="noStrike" noProof="0" dirty="0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 err="1"/>
                        <a:t>customer_model_df.groupby</a:t>
                      </a:r>
                      <a:r>
                        <a:rPr lang="en-US" sz="1600" b="0" i="0" u="none" strike="noStrike" noProof="0" dirty="0"/>
                        <a:t>(['</a:t>
                      </a:r>
                      <a:r>
                        <a:rPr lang="en-US" sz="1600" b="0" i="0" u="none" strike="noStrike" noProof="0" dirty="0" err="1"/>
                        <a:t>fiscal_year</a:t>
                      </a:r>
                      <a:r>
                        <a:rPr lang="en-US" sz="1600" b="0" i="0" u="none" strike="noStrike" noProof="0" dirty="0"/>
                        <a:t>', '</a:t>
                      </a:r>
                      <a:r>
                        <a:rPr lang="en-US" sz="1600" b="0" i="0" u="none" strike="noStrike" noProof="0" dirty="0" err="1"/>
                        <a:t>customer_REGION_DESC</a:t>
                      </a:r>
                      <a:r>
                        <a:rPr lang="en-US" sz="1600" b="0" i="0" u="none" strike="noStrike" noProof="0" dirty="0"/>
                        <a:t>'])['</a:t>
                      </a:r>
                      <a:r>
                        <a:rPr lang="en-US" sz="1600" b="0" i="0" u="none" strike="noStrike" noProof="0" dirty="0" err="1"/>
                        <a:t>WEIGHTED_Sales</a:t>
                      </a:r>
                      <a:r>
                        <a:rPr lang="en-US" sz="1600" b="0" i="0" u="none" strike="noStrike" noProof="0" dirty="0"/>
                        <a:t>'].sum()</a:t>
                      </a:r>
                      <a:endParaRPr lang="en-US" sz="16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3506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reg_rfor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=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make_pipeline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</a:t>
                      </a:r>
                      <a:endParaRPr lang="en-US" sz="16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  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OneHotEncoder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handle_unknown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='ignore'),</a:t>
                      </a:r>
                      <a:endParaRPr lang="en-US" sz="16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  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SimpleImputer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(strategy='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most_frequent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'),</a:t>
                      </a:r>
                      <a:endParaRPr lang="en-US" sz="16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   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RandomForestRegressor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n_estimators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=75,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random_state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=0,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n_jobs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=4))</a:t>
                      </a:r>
                      <a:endParaRPr lang="en-US" sz="16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reg_rfor.fit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X_train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,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y_train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)</a:t>
                      </a:r>
                      <a:endParaRPr lang="en-US" sz="16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y_pred3 =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reg_rfor.predict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X_test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)</a:t>
                      </a:r>
                      <a:endParaRPr lang="en-US" sz="16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6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error3 = 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mean_absolute_error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(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y_test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, y_pred3)</a:t>
                      </a:r>
                      <a:endParaRPr lang="en-US" sz="16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r2_3 = r2_score(</a:t>
                      </a:r>
                      <a:r>
                        <a:rPr lang="en-US" sz="16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y_test</a:t>
                      </a: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, y_pred3)</a:t>
                      </a:r>
                      <a:endParaRPr lang="en-US" sz="16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print(error3)  </a:t>
                      </a:r>
                      <a:endParaRPr lang="en-US" sz="16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print(r2_3)  </a:t>
                      </a:r>
                      <a:endParaRPr lang="en-US" sz="16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06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08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273-6558-5D67-3D5F-E6FC542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84918"/>
            <a:ext cx="10515600" cy="98909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Calibri Light"/>
              </a:rPr>
              <a:t>Appendix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AF220-2829-1E14-9707-A5BE67AB3866}"/>
              </a:ext>
            </a:extLst>
          </p:cNvPr>
          <p:cNvCxnSpPr/>
          <p:nvPr/>
        </p:nvCxnSpPr>
        <p:spPr>
          <a:xfrm>
            <a:off x="463138" y="1111331"/>
            <a:ext cx="10513619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CBFA3B2-825D-1233-3931-C4E476B0E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071291"/>
              </p:ext>
            </p:extLst>
          </p:nvPr>
        </p:nvGraphicFramePr>
        <p:xfrm>
          <a:off x="466060" y="1258556"/>
          <a:ext cx="10515596" cy="375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534">
                  <a:extLst>
                    <a:ext uri="{9D8B030D-6E8A-4147-A177-3AD203B41FA5}">
                      <a16:colId xmlns:a16="http://schemas.microsoft.com/office/drawing/2014/main" val="3594578076"/>
                    </a:ext>
                  </a:extLst>
                </a:gridCol>
                <a:gridCol w="9089062">
                  <a:extLst>
                    <a:ext uri="{9D8B030D-6E8A-4147-A177-3AD203B41FA5}">
                      <a16:colId xmlns:a16="http://schemas.microsoft.com/office/drawing/2014/main" val="1203261020"/>
                    </a:ext>
                  </a:extLst>
                </a:gridCol>
              </a:tblGrid>
              <a:tr h="119616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plt.subplots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figsize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=(12,10))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sns.heatmap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customer_model_df.corr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annot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=True)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44549"/>
                  </a:ext>
                </a:extLst>
              </a:tr>
              <a:tr h="256067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JUPYTER NOTEBOOK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This project was coded in Python in a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Jupyter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Notebook. All my code can be found at the following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link: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  <a:hlinkClick r:id="rId2"/>
                        </a:rPr>
                        <a:t>https://github.com/TonyTranPortfolio/Portfolio/blob/main/Harris%20County%20Case%20Study/Notebook/Harris%20County%20Data%20Analytics%20Case%20Study.ipynb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45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50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273-6558-5D67-3D5F-E6FC542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84918"/>
            <a:ext cx="10515600" cy="98909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Calibri Light"/>
              </a:rPr>
              <a:t>Client Sales Pipeline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AF220-2829-1E14-9707-A5BE67AB3866}"/>
              </a:ext>
            </a:extLst>
          </p:cNvPr>
          <p:cNvCxnSpPr/>
          <p:nvPr/>
        </p:nvCxnSpPr>
        <p:spPr>
          <a:xfrm>
            <a:off x="463138" y="1111331"/>
            <a:ext cx="10513619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F8142C-B4D4-D767-7D5E-B3387B4E61F5}"/>
              </a:ext>
            </a:extLst>
          </p:cNvPr>
          <p:cNvSpPr/>
          <p:nvPr/>
        </p:nvSpPr>
        <p:spPr>
          <a:xfrm>
            <a:off x="460168" y="1434934"/>
            <a:ext cx="2711533" cy="1830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DD1F8-C5A1-590E-1B27-F9145F13D826}"/>
              </a:ext>
            </a:extLst>
          </p:cNvPr>
          <p:cNvSpPr/>
          <p:nvPr/>
        </p:nvSpPr>
        <p:spPr>
          <a:xfrm>
            <a:off x="3374570" y="1434934"/>
            <a:ext cx="1979221" cy="1830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03C5A3-AEBD-85D9-7D7B-FEC5B4D255D5}"/>
              </a:ext>
            </a:extLst>
          </p:cNvPr>
          <p:cNvSpPr/>
          <p:nvPr/>
        </p:nvSpPr>
        <p:spPr>
          <a:xfrm>
            <a:off x="5556661" y="1434934"/>
            <a:ext cx="1979221" cy="1830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ABF5A-9018-53AC-8476-9B8A80A5889E}"/>
              </a:ext>
            </a:extLst>
          </p:cNvPr>
          <p:cNvSpPr/>
          <p:nvPr/>
        </p:nvSpPr>
        <p:spPr>
          <a:xfrm>
            <a:off x="7738751" y="1434933"/>
            <a:ext cx="1979221" cy="1830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58897F-079D-CB5F-6F4C-EA9415709399}"/>
              </a:ext>
            </a:extLst>
          </p:cNvPr>
          <p:cNvSpPr/>
          <p:nvPr/>
        </p:nvSpPr>
        <p:spPr>
          <a:xfrm>
            <a:off x="9920842" y="1434934"/>
            <a:ext cx="1979221" cy="1830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77A7D2-B7F7-2ADB-6DDC-A99D4FE23E38}"/>
              </a:ext>
            </a:extLst>
          </p:cNvPr>
          <p:cNvSpPr/>
          <p:nvPr/>
        </p:nvSpPr>
        <p:spPr>
          <a:xfrm>
            <a:off x="460168" y="3483427"/>
            <a:ext cx="5502235" cy="312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7FB754-A5F8-5166-9789-06C43684BEF2}"/>
              </a:ext>
            </a:extLst>
          </p:cNvPr>
          <p:cNvSpPr/>
          <p:nvPr/>
        </p:nvSpPr>
        <p:spPr>
          <a:xfrm>
            <a:off x="6160323" y="3483427"/>
            <a:ext cx="5739740" cy="312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406B8-5FE1-D508-7916-8C5544E79ABF}"/>
              </a:ext>
            </a:extLst>
          </p:cNvPr>
          <p:cNvSpPr/>
          <p:nvPr/>
        </p:nvSpPr>
        <p:spPr>
          <a:xfrm>
            <a:off x="994557" y="1209798"/>
            <a:ext cx="1642753" cy="445324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Snapshot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34086F-9345-3C10-C241-9FF732B67F80}"/>
              </a:ext>
            </a:extLst>
          </p:cNvPr>
          <p:cNvSpPr/>
          <p:nvPr/>
        </p:nvSpPr>
        <p:spPr>
          <a:xfrm>
            <a:off x="5724894" y="1209798"/>
            <a:ext cx="1642753" cy="445324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Closed Won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995505-63A4-8483-F11B-612BD48263F2}"/>
              </a:ext>
            </a:extLst>
          </p:cNvPr>
          <p:cNvSpPr/>
          <p:nvPr/>
        </p:nvSpPr>
        <p:spPr>
          <a:xfrm>
            <a:off x="7902037" y="1209798"/>
            <a:ext cx="1642753" cy="445324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Close Lost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48ED67-FA7E-A9E4-1F94-79AFD5DF94A4}"/>
              </a:ext>
            </a:extLst>
          </p:cNvPr>
          <p:cNvSpPr/>
          <p:nvPr/>
        </p:nvSpPr>
        <p:spPr>
          <a:xfrm>
            <a:off x="10089076" y="1209798"/>
            <a:ext cx="1642753" cy="445324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Total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64D1B7-160D-34C7-FE13-E253FF6BAE50}"/>
              </a:ext>
            </a:extLst>
          </p:cNvPr>
          <p:cNvSpPr/>
          <p:nvPr/>
        </p:nvSpPr>
        <p:spPr>
          <a:xfrm>
            <a:off x="3547752" y="1209798"/>
            <a:ext cx="1642753" cy="445324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Open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07FD0C-0BF2-6619-FBFB-F0DDCB6C090B}"/>
              </a:ext>
            </a:extLst>
          </p:cNvPr>
          <p:cNvSpPr/>
          <p:nvPr/>
        </p:nvSpPr>
        <p:spPr>
          <a:xfrm>
            <a:off x="905492" y="3367147"/>
            <a:ext cx="4631376" cy="445324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By Phase (Count)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58D49F-835C-ED25-0115-3445DAF9CC38}"/>
              </a:ext>
            </a:extLst>
          </p:cNvPr>
          <p:cNvSpPr txBox="1"/>
          <p:nvPr/>
        </p:nvSpPr>
        <p:spPr>
          <a:xfrm>
            <a:off x="633351" y="1828305"/>
            <a:ext cx="247897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Fiscal Year 2019 – 2020 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Period 1 – 13</a:t>
            </a: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95DF16-FF5A-1782-3AEE-04ACEDEC2240}"/>
              </a:ext>
            </a:extLst>
          </p:cNvPr>
          <p:cNvCxnSpPr/>
          <p:nvPr/>
        </p:nvCxnSpPr>
        <p:spPr>
          <a:xfrm>
            <a:off x="669719" y="2396588"/>
            <a:ext cx="2309750" cy="3959"/>
          </a:xfrm>
          <a:prstGeom prst="straightConnector1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063EAC-E42C-F920-7DFE-23F8339524B5}"/>
              </a:ext>
            </a:extLst>
          </p:cNvPr>
          <p:cNvCxnSpPr>
            <a:cxnSpLocks/>
          </p:cNvCxnSpPr>
          <p:nvPr/>
        </p:nvCxnSpPr>
        <p:spPr>
          <a:xfrm>
            <a:off x="7900875" y="2398502"/>
            <a:ext cx="1645311" cy="1251"/>
          </a:xfrm>
          <a:prstGeom prst="straightConnector1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D61587-5C22-6AAB-554B-C1124F74B836}"/>
              </a:ext>
            </a:extLst>
          </p:cNvPr>
          <p:cNvCxnSpPr>
            <a:cxnSpLocks/>
          </p:cNvCxnSpPr>
          <p:nvPr/>
        </p:nvCxnSpPr>
        <p:spPr>
          <a:xfrm>
            <a:off x="10088599" y="2415973"/>
            <a:ext cx="1645311" cy="1251"/>
          </a:xfrm>
          <a:prstGeom prst="straightConnector1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6DE160-9792-AD1E-2BF0-B7FA683FA06B}"/>
              </a:ext>
            </a:extLst>
          </p:cNvPr>
          <p:cNvCxnSpPr>
            <a:cxnSpLocks/>
          </p:cNvCxnSpPr>
          <p:nvPr/>
        </p:nvCxnSpPr>
        <p:spPr>
          <a:xfrm>
            <a:off x="3550722" y="2398501"/>
            <a:ext cx="1645311" cy="1251"/>
          </a:xfrm>
          <a:prstGeom prst="straightConnector1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B2FC85-9504-EE02-7ED1-5125D990757C}"/>
              </a:ext>
            </a:extLst>
          </p:cNvPr>
          <p:cNvCxnSpPr>
            <a:cxnSpLocks/>
          </p:cNvCxnSpPr>
          <p:nvPr/>
        </p:nvCxnSpPr>
        <p:spPr>
          <a:xfrm>
            <a:off x="5720976" y="2398502"/>
            <a:ext cx="1645311" cy="1251"/>
          </a:xfrm>
          <a:prstGeom prst="straightConnector1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A156A17-2828-7F84-B2AB-4DE67EC46103}"/>
              </a:ext>
            </a:extLst>
          </p:cNvPr>
          <p:cNvSpPr txBox="1"/>
          <p:nvPr/>
        </p:nvSpPr>
        <p:spPr>
          <a:xfrm>
            <a:off x="5693297" y="1726556"/>
            <a:ext cx="170485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latin typeface="Consolas"/>
                <a:cs typeface="Calibri"/>
              </a:rPr>
              <a:t>10,060,167,028</a:t>
            </a:r>
            <a:endParaRPr lang="en-US" dirty="0"/>
          </a:p>
          <a:p>
            <a:pPr algn="ctr"/>
            <a:r>
              <a:rPr lang="en-US" sz="1500" dirty="0">
                <a:latin typeface="Consolas"/>
                <a:cs typeface="Calibri"/>
              </a:rPr>
              <a:t>Total Sales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CE07F8-EC88-6775-2918-4EB47819AD83}"/>
              </a:ext>
            </a:extLst>
          </p:cNvPr>
          <p:cNvSpPr txBox="1"/>
          <p:nvPr/>
        </p:nvSpPr>
        <p:spPr>
          <a:xfrm>
            <a:off x="3523044" y="2517491"/>
            <a:ext cx="170485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latin typeface="Consolas"/>
              </a:rPr>
              <a:t>72,111</a:t>
            </a:r>
            <a:endParaRPr lang="en-US" dirty="0"/>
          </a:p>
          <a:p>
            <a:pPr algn="ctr"/>
            <a:r>
              <a:rPr lang="en-US" sz="1500" dirty="0">
                <a:latin typeface="Consolas"/>
              </a:rPr>
              <a:t>Count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34EF77-D357-0B42-D44F-9BA480A22859}"/>
              </a:ext>
            </a:extLst>
          </p:cNvPr>
          <p:cNvSpPr txBox="1"/>
          <p:nvPr/>
        </p:nvSpPr>
        <p:spPr>
          <a:xfrm>
            <a:off x="3436234" y="1726556"/>
            <a:ext cx="17916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latin typeface="Consolas"/>
              </a:rPr>
              <a:t>90,310,121,319</a:t>
            </a:r>
            <a:endParaRPr lang="en-US" dirty="0"/>
          </a:p>
          <a:p>
            <a:pPr algn="ctr"/>
            <a:r>
              <a:rPr lang="en-US" sz="1500" dirty="0">
                <a:latin typeface="Consolas"/>
              </a:rPr>
              <a:t>Total Sales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051ED-AD1E-AB36-5024-7CAC1C8FD3DF}"/>
              </a:ext>
            </a:extLst>
          </p:cNvPr>
          <p:cNvSpPr txBox="1"/>
          <p:nvPr/>
        </p:nvSpPr>
        <p:spPr>
          <a:xfrm>
            <a:off x="5683651" y="2517491"/>
            <a:ext cx="170485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latin typeface="Consolas"/>
              </a:rPr>
              <a:t>25,947</a:t>
            </a:r>
            <a:endParaRPr lang="en-US" dirty="0"/>
          </a:p>
          <a:p>
            <a:pPr algn="ctr"/>
            <a:r>
              <a:rPr lang="en-US" sz="1500" dirty="0">
                <a:latin typeface="Consolas"/>
              </a:rPr>
              <a:t>Count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57BD44-E0B9-AFEA-5C91-C0C1003BED6E}"/>
              </a:ext>
            </a:extLst>
          </p:cNvPr>
          <p:cNvSpPr txBox="1"/>
          <p:nvPr/>
        </p:nvSpPr>
        <p:spPr>
          <a:xfrm>
            <a:off x="7940714" y="1726555"/>
            <a:ext cx="170485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dirty="0">
                <a:latin typeface="Consolas"/>
              </a:rPr>
              <a:t>2,531,162,528</a:t>
            </a:r>
            <a:endParaRPr lang="en-US" dirty="0"/>
          </a:p>
          <a:p>
            <a:pPr algn="ctr"/>
            <a:r>
              <a:rPr lang="en-US" sz="1500" dirty="0">
                <a:latin typeface="Consolas"/>
              </a:rPr>
              <a:t>Total Sales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BBC484-D62A-AB0B-372F-15B3127B278F}"/>
              </a:ext>
            </a:extLst>
          </p:cNvPr>
          <p:cNvSpPr txBox="1"/>
          <p:nvPr/>
        </p:nvSpPr>
        <p:spPr>
          <a:xfrm>
            <a:off x="9946992" y="1726555"/>
            <a:ext cx="17916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dirty="0">
                <a:latin typeface="Consolas"/>
              </a:rPr>
              <a:t>110,465,430,331</a:t>
            </a:r>
            <a:endParaRPr lang="en-US" dirty="0"/>
          </a:p>
          <a:p>
            <a:pPr algn="ctr"/>
            <a:r>
              <a:rPr lang="en-US" sz="1500" dirty="0">
                <a:latin typeface="Consolas"/>
              </a:rPr>
              <a:t>Total Sales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18D325-AF82-D1F6-419D-9E9A4A552C47}"/>
              </a:ext>
            </a:extLst>
          </p:cNvPr>
          <p:cNvSpPr txBox="1"/>
          <p:nvPr/>
        </p:nvSpPr>
        <p:spPr>
          <a:xfrm>
            <a:off x="7844258" y="2517490"/>
            <a:ext cx="170485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latin typeface="Consolas"/>
              </a:rPr>
              <a:t>2,892</a:t>
            </a:r>
            <a:endParaRPr lang="en-US" dirty="0"/>
          </a:p>
          <a:p>
            <a:pPr algn="ctr"/>
            <a:r>
              <a:rPr lang="en-US" sz="1500" dirty="0">
                <a:latin typeface="Consolas"/>
              </a:rPr>
              <a:t>Count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67465F-C2F5-2749-1137-1E2503EF58D4}"/>
              </a:ext>
            </a:extLst>
          </p:cNvPr>
          <p:cNvSpPr txBox="1"/>
          <p:nvPr/>
        </p:nvSpPr>
        <p:spPr>
          <a:xfrm>
            <a:off x="9995219" y="2517489"/>
            <a:ext cx="170485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latin typeface="Consolas"/>
              </a:rPr>
              <a:t>107,536</a:t>
            </a:r>
            <a:endParaRPr lang="en-US" dirty="0"/>
          </a:p>
          <a:p>
            <a:pPr algn="ctr"/>
            <a:r>
              <a:rPr lang="en-US" sz="1500" dirty="0">
                <a:latin typeface="Consolas"/>
              </a:rPr>
              <a:t>Count</a:t>
            </a: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380AB221-9268-11ED-B015-A081F7947736}"/>
              </a:ext>
            </a:extLst>
          </p:cNvPr>
          <p:cNvSpPr/>
          <p:nvPr/>
        </p:nvSpPr>
        <p:spPr>
          <a:xfrm rot="10800000">
            <a:off x="1075190" y="4019791"/>
            <a:ext cx="3988718" cy="238245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83D03B86-206A-582D-30F6-9D935C9F8817}"/>
              </a:ext>
            </a:extLst>
          </p:cNvPr>
          <p:cNvSpPr/>
          <p:nvPr/>
        </p:nvSpPr>
        <p:spPr>
          <a:xfrm rot="10800000">
            <a:off x="1145120" y="4366377"/>
            <a:ext cx="3906765" cy="331015"/>
          </a:xfrm>
          <a:prstGeom prst="trapezoi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apezoid 52">
            <a:extLst>
              <a:ext uri="{FF2B5EF4-FFF2-40B4-BE49-F238E27FC236}">
                <a16:creationId xmlns:a16="http://schemas.microsoft.com/office/drawing/2014/main" id="{DDAD4C62-40E5-BC46-F5E0-C7999F560A0D}"/>
              </a:ext>
            </a:extLst>
          </p:cNvPr>
          <p:cNvSpPr/>
          <p:nvPr/>
        </p:nvSpPr>
        <p:spPr>
          <a:xfrm rot="10800000">
            <a:off x="1233248" y="4693188"/>
            <a:ext cx="3740334" cy="3419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apezoid 53">
            <a:extLst>
              <a:ext uri="{FF2B5EF4-FFF2-40B4-BE49-F238E27FC236}">
                <a16:creationId xmlns:a16="http://schemas.microsoft.com/office/drawing/2014/main" id="{8E9B904D-E825-E042-8DB9-8F95FB7437F3}"/>
              </a:ext>
            </a:extLst>
          </p:cNvPr>
          <p:cNvSpPr/>
          <p:nvPr/>
        </p:nvSpPr>
        <p:spPr>
          <a:xfrm rot="10800000">
            <a:off x="1322516" y="5031394"/>
            <a:ext cx="3563729" cy="383891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909B4974-8BF1-4E6B-2696-22193C18F7A8}"/>
              </a:ext>
            </a:extLst>
          </p:cNvPr>
          <p:cNvSpPr/>
          <p:nvPr/>
        </p:nvSpPr>
        <p:spPr>
          <a:xfrm rot="10800000">
            <a:off x="1404293" y="5391872"/>
            <a:ext cx="3392775" cy="347240"/>
          </a:xfrm>
          <a:prstGeom prst="trapezoid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apezoid 55">
            <a:extLst>
              <a:ext uri="{FF2B5EF4-FFF2-40B4-BE49-F238E27FC236}">
                <a16:creationId xmlns:a16="http://schemas.microsoft.com/office/drawing/2014/main" id="{35BB1B28-F543-8778-9981-2529487ADD34}"/>
              </a:ext>
            </a:extLst>
          </p:cNvPr>
          <p:cNvSpPr/>
          <p:nvPr/>
        </p:nvSpPr>
        <p:spPr>
          <a:xfrm rot="10800000">
            <a:off x="1489174" y="5731925"/>
            <a:ext cx="3225588" cy="350834"/>
          </a:xfrm>
          <a:prstGeom prst="trapezoid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apezoid 56">
            <a:extLst>
              <a:ext uri="{FF2B5EF4-FFF2-40B4-BE49-F238E27FC236}">
                <a16:creationId xmlns:a16="http://schemas.microsoft.com/office/drawing/2014/main" id="{9173258A-C480-A4E4-FFB8-8423193F5E02}"/>
              </a:ext>
            </a:extLst>
          </p:cNvPr>
          <p:cNvSpPr/>
          <p:nvPr/>
        </p:nvSpPr>
        <p:spPr>
          <a:xfrm rot="10800000">
            <a:off x="1585447" y="6086353"/>
            <a:ext cx="3040428" cy="354428"/>
          </a:xfrm>
          <a:prstGeom prst="trapezoid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apezoid 57">
            <a:extLst>
              <a:ext uri="{FF2B5EF4-FFF2-40B4-BE49-F238E27FC236}">
                <a16:creationId xmlns:a16="http://schemas.microsoft.com/office/drawing/2014/main" id="{8BA670F3-B038-6081-F497-62CD47A2AEBB}"/>
              </a:ext>
            </a:extLst>
          </p:cNvPr>
          <p:cNvSpPr/>
          <p:nvPr/>
        </p:nvSpPr>
        <p:spPr>
          <a:xfrm rot="10800000">
            <a:off x="1055261" y="4015263"/>
            <a:ext cx="4086379" cy="341899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3EFA62-EF2C-AE98-3A51-70239539BDED}"/>
              </a:ext>
            </a:extLst>
          </p:cNvPr>
          <p:cNvSpPr txBox="1"/>
          <p:nvPr/>
        </p:nvSpPr>
        <p:spPr>
          <a:xfrm>
            <a:off x="2059340" y="4034928"/>
            <a:ext cx="2031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Phase 7 – </a:t>
            </a: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15,531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2610E2-B16A-F9AD-8896-B0B08A600556}"/>
              </a:ext>
            </a:extLst>
          </p:cNvPr>
          <p:cNvSpPr txBox="1"/>
          <p:nvPr/>
        </p:nvSpPr>
        <p:spPr>
          <a:xfrm>
            <a:off x="2050159" y="4347072"/>
            <a:ext cx="2031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Phase 6 – 5,357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76FE84-DFFE-4111-0A8B-5C7577F5DD60}"/>
              </a:ext>
            </a:extLst>
          </p:cNvPr>
          <p:cNvSpPr txBox="1"/>
          <p:nvPr/>
        </p:nvSpPr>
        <p:spPr>
          <a:xfrm>
            <a:off x="2059340" y="4695940"/>
            <a:ext cx="2031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Phase 5 – 17,023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4EBA5E-B594-A748-C1F7-106D40BD2FAB}"/>
              </a:ext>
            </a:extLst>
          </p:cNvPr>
          <p:cNvSpPr txBox="1"/>
          <p:nvPr/>
        </p:nvSpPr>
        <p:spPr>
          <a:xfrm>
            <a:off x="2068520" y="5017265"/>
            <a:ext cx="2031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Phase 4 – 19,106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0B1A29-293C-D892-D6DF-F8FBF7AB9BDD}"/>
              </a:ext>
            </a:extLst>
          </p:cNvPr>
          <p:cNvSpPr txBox="1"/>
          <p:nvPr/>
        </p:nvSpPr>
        <p:spPr>
          <a:xfrm>
            <a:off x="2077701" y="5393675"/>
            <a:ext cx="2031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Phase 3 – 19,858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58729C-E8EB-82D8-DAA1-215647B8D09C}"/>
              </a:ext>
            </a:extLst>
          </p:cNvPr>
          <p:cNvSpPr txBox="1"/>
          <p:nvPr/>
        </p:nvSpPr>
        <p:spPr>
          <a:xfrm>
            <a:off x="2086880" y="5724180"/>
            <a:ext cx="2031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Phase 2 – 17,079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76B088-7C75-92FB-B039-9C535D2B4B5D}"/>
              </a:ext>
            </a:extLst>
          </p:cNvPr>
          <p:cNvSpPr txBox="1"/>
          <p:nvPr/>
        </p:nvSpPr>
        <p:spPr>
          <a:xfrm>
            <a:off x="2096063" y="6091410"/>
            <a:ext cx="2031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Phase 1 – 21,002</a:t>
            </a:r>
          </a:p>
        </p:txBody>
      </p:sp>
      <p:sp>
        <p:nvSpPr>
          <p:cNvPr id="68" name="Arrow: Up 67">
            <a:extLst>
              <a:ext uri="{FF2B5EF4-FFF2-40B4-BE49-F238E27FC236}">
                <a16:creationId xmlns:a16="http://schemas.microsoft.com/office/drawing/2014/main" id="{8563B893-6D7B-6CF8-1320-0737BA17A061}"/>
              </a:ext>
            </a:extLst>
          </p:cNvPr>
          <p:cNvSpPr/>
          <p:nvPr/>
        </p:nvSpPr>
        <p:spPr>
          <a:xfrm>
            <a:off x="5338634" y="4054035"/>
            <a:ext cx="460075" cy="24010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4B43BA0-F981-43D8-EBD5-F39B83AE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064" y="4052395"/>
            <a:ext cx="1790700" cy="2247900"/>
          </a:xfrm>
          <a:prstGeom prst="rect">
            <a:avLst/>
          </a:prstGeom>
        </p:spPr>
      </p:pic>
      <p:pic>
        <p:nvPicPr>
          <p:cNvPr id="3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285291E-F707-B063-2A4A-D5E100731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141" y="3792135"/>
            <a:ext cx="2951017" cy="280663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E2C05E4-5307-08C7-A523-505E4DA704EE}"/>
              </a:ext>
            </a:extLst>
          </p:cNvPr>
          <p:cNvSpPr/>
          <p:nvPr/>
        </p:nvSpPr>
        <p:spPr>
          <a:xfrm>
            <a:off x="6714505" y="3367147"/>
            <a:ext cx="4631376" cy="445324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By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0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273-6558-5D67-3D5F-E6FC542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84918"/>
            <a:ext cx="10515600" cy="98909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Calibri Light"/>
              </a:rPr>
              <a:t>Which Products to Focus on Going Forward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08C53-BA23-2B20-F32F-5D322176C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741"/>
            <a:ext cx="1974112" cy="550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ea typeface="+mn-lt"/>
                <a:cs typeface="+mn-lt"/>
              </a:rPr>
              <a:t>Assumptions</a:t>
            </a:r>
            <a:endParaRPr lang="en-US"/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AF220-2829-1E14-9707-A5BE67AB3866}"/>
              </a:ext>
            </a:extLst>
          </p:cNvPr>
          <p:cNvCxnSpPr/>
          <p:nvPr/>
        </p:nvCxnSpPr>
        <p:spPr>
          <a:xfrm>
            <a:off x="463138" y="1111331"/>
            <a:ext cx="10513619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3">
            <a:extLst>
              <a:ext uri="{FF2B5EF4-FFF2-40B4-BE49-F238E27FC236}">
                <a16:creationId xmlns:a16="http://schemas.microsoft.com/office/drawing/2014/main" id="{EB7A9718-77B0-CCEB-4B6C-2BC208134E94}"/>
              </a:ext>
            </a:extLst>
          </p:cNvPr>
          <p:cNvSpPr>
            <a:spLocks noChangeAspect="1"/>
          </p:cNvSpPr>
          <p:nvPr/>
        </p:nvSpPr>
        <p:spPr bwMode="auto">
          <a:xfrm>
            <a:off x="467069" y="1301744"/>
            <a:ext cx="2470755" cy="552095"/>
          </a:xfrm>
          <a:custGeom>
            <a:avLst/>
            <a:gdLst>
              <a:gd name="T0" fmla="*/ 0 w 1477"/>
              <a:gd name="T1" fmla="*/ 0 h 861"/>
              <a:gd name="T2" fmla="*/ 1316 w 1477"/>
              <a:gd name="T3" fmla="*/ 12 h 861"/>
              <a:gd name="T4" fmla="*/ 1477 w 1477"/>
              <a:gd name="T5" fmla="*/ 425 h 861"/>
              <a:gd name="T6" fmla="*/ 1316 w 1477"/>
              <a:gd name="T7" fmla="*/ 861 h 861"/>
              <a:gd name="T8" fmla="*/ 326 w 1477"/>
              <a:gd name="T9" fmla="*/ 861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7" h="861">
                <a:moveTo>
                  <a:pt x="0" y="0"/>
                </a:moveTo>
                <a:lnTo>
                  <a:pt x="1316" y="12"/>
                </a:lnTo>
                <a:lnTo>
                  <a:pt x="1477" y="425"/>
                </a:lnTo>
                <a:lnTo>
                  <a:pt x="1316" y="861"/>
                </a:lnTo>
                <a:lnTo>
                  <a:pt x="326" y="861"/>
                </a:lnTo>
              </a:path>
            </a:pathLst>
          </a:custGeom>
          <a:noFill/>
          <a:ln w="762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D99DA-9029-A526-825F-F9094969F707}"/>
              </a:ext>
            </a:extLst>
          </p:cNvPr>
          <p:cNvSpPr txBox="1"/>
          <p:nvPr/>
        </p:nvSpPr>
        <p:spPr>
          <a:xfrm>
            <a:off x="3340395" y="1302487"/>
            <a:ext cx="785037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each product sale creates the same amount of profit in USD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company's metric for success is to maximize potential profit and sales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AB4E2-9705-2A34-F125-FD97F62031ED}"/>
              </a:ext>
            </a:extLst>
          </p:cNvPr>
          <p:cNvSpPr txBox="1"/>
          <p:nvPr/>
        </p:nvSpPr>
        <p:spPr>
          <a:xfrm>
            <a:off x="1082749" y="4458586"/>
            <a:ext cx="1002650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The client want to focus on products that </a:t>
            </a:r>
            <a:r>
              <a:rPr lang="en-US" sz="2800" b="1" dirty="0">
                <a:solidFill>
                  <a:srgbClr val="3C5A4D"/>
                </a:solidFill>
                <a:cs typeface="Calibri"/>
              </a:rPr>
              <a:t>maximize </a:t>
            </a:r>
            <a:r>
              <a:rPr lang="en-US" sz="2800" dirty="0">
                <a:cs typeface="Calibri"/>
              </a:rPr>
              <a:t>total </a:t>
            </a:r>
          </a:p>
          <a:p>
            <a:pPr algn="ctr"/>
            <a:r>
              <a:rPr lang="en-US" sz="2800" b="1" dirty="0">
                <a:cs typeface="Calibri"/>
              </a:rPr>
              <a:t>Weighted Sales</a:t>
            </a:r>
            <a:r>
              <a:rPr lang="en-US" sz="2800" dirty="0">
                <a:cs typeface="Calibri"/>
              </a:rPr>
              <a:t> and show </a:t>
            </a:r>
            <a:r>
              <a:rPr lang="en-US" sz="2800" b="1" dirty="0">
                <a:solidFill>
                  <a:srgbClr val="3C5A4D"/>
                </a:solidFill>
                <a:cs typeface="Calibri"/>
              </a:rPr>
              <a:t>positive </a:t>
            </a:r>
            <a:r>
              <a:rPr lang="en-US" sz="2800" dirty="0">
                <a:cs typeface="Calibri"/>
              </a:rPr>
              <a:t>growth trends over time.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D5E2CFE-D829-76C4-D162-1BBC6056CE0D}"/>
              </a:ext>
            </a:extLst>
          </p:cNvPr>
          <p:cNvSpPr txBox="1">
            <a:spLocks/>
          </p:cNvSpPr>
          <p:nvPr/>
        </p:nvSpPr>
        <p:spPr>
          <a:xfrm>
            <a:off x="283535" y="3508447"/>
            <a:ext cx="11433938" cy="338554"/>
          </a:xfrm>
          <a:prstGeom prst="rect">
            <a:avLst/>
          </a:prstGeom>
        </p:spPr>
        <p:txBody>
          <a:bodyPr wrap="square" lIns="91440" tIns="45720" rIns="91440" bIns="45720" anchor="ctr" anchorCtr="0">
            <a:spAutoFit/>
          </a:bodyPr>
          <a:lstStyle>
            <a:lvl1pPr marL="0" indent="0" algn="ctr" defTabSz="457189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accent3"/>
                </a:solidFill>
                <a:latin typeface="Arial"/>
                <a:ea typeface="ＭＳ Ｐゴシック" charset="0"/>
                <a:cs typeface="Arial"/>
              </a:defRPr>
            </a:lvl1pPr>
            <a:lvl2pPr marL="344479" indent="-173034" algn="l" defTabSz="457189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charset="0"/>
              <a:buChar char="-"/>
              <a:defRPr sz="1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517512" indent="-171446" algn="l" defTabSz="457189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1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688957" indent="-171446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861992" indent="-173034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F5D45"/>
                </a:solidFill>
                <a:ea typeface="ＭＳ Ｐゴシック"/>
              </a:rPr>
              <a:t>Key Takeaway</a:t>
            </a:r>
          </a:p>
        </p:txBody>
      </p:sp>
      <p:cxnSp>
        <p:nvCxnSpPr>
          <p:cNvPr id="19" name="btfpConclusionArrowLineRight645410">
            <a:extLst>
              <a:ext uri="{FF2B5EF4-FFF2-40B4-BE49-F238E27FC236}">
                <a16:creationId xmlns:a16="http://schemas.microsoft.com/office/drawing/2014/main" id="{2EAE5C13-4D9B-06A4-31ED-0931D38EBB47}"/>
              </a:ext>
            </a:extLst>
          </p:cNvPr>
          <p:cNvCxnSpPr>
            <a:cxnSpLocks/>
          </p:cNvCxnSpPr>
          <p:nvPr/>
        </p:nvCxnSpPr>
        <p:spPr bwMode="gray">
          <a:xfrm>
            <a:off x="6639095" y="3283767"/>
            <a:ext cx="5078378" cy="0"/>
          </a:xfrm>
          <a:prstGeom prst="line">
            <a:avLst/>
          </a:prstGeom>
          <a:ln w="9525" cap="flat" cmpd="sng">
            <a:solidFill>
              <a:srgbClr val="947C62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btfpConclusionArrowLineRight645410">
            <a:extLst>
              <a:ext uri="{FF2B5EF4-FFF2-40B4-BE49-F238E27FC236}">
                <a16:creationId xmlns:a16="http://schemas.microsoft.com/office/drawing/2014/main" id="{575EEBB4-D448-1CD9-B036-E7641E8FF087}"/>
              </a:ext>
            </a:extLst>
          </p:cNvPr>
          <p:cNvCxnSpPr>
            <a:cxnSpLocks/>
          </p:cNvCxnSpPr>
          <p:nvPr/>
        </p:nvCxnSpPr>
        <p:spPr bwMode="gray">
          <a:xfrm>
            <a:off x="291154" y="3283767"/>
            <a:ext cx="5076670" cy="0"/>
          </a:xfrm>
          <a:prstGeom prst="line">
            <a:avLst/>
          </a:prstGeom>
          <a:ln w="9525" cap="flat" cmpd="sng">
            <a:solidFill>
              <a:srgbClr val="947C62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5">
            <a:extLst>
              <a:ext uri="{FF2B5EF4-FFF2-40B4-BE49-F238E27FC236}">
                <a16:creationId xmlns:a16="http://schemas.microsoft.com/office/drawing/2014/main" id="{4A5CFDCE-478A-F2BC-0E5D-67662F480780}"/>
              </a:ext>
            </a:extLst>
          </p:cNvPr>
          <p:cNvSpPr>
            <a:spLocks/>
          </p:cNvSpPr>
          <p:nvPr/>
        </p:nvSpPr>
        <p:spPr bwMode="auto">
          <a:xfrm rot="5400000">
            <a:off x="5821415" y="2604249"/>
            <a:ext cx="365760" cy="1378077"/>
          </a:xfrm>
          <a:custGeom>
            <a:avLst/>
            <a:gdLst>
              <a:gd name="T0" fmla="*/ 117 w 425"/>
              <a:gd name="T1" fmla="*/ 0 h 1734"/>
              <a:gd name="T2" fmla="*/ 0 w 425"/>
              <a:gd name="T3" fmla="*/ 0 h 1734"/>
              <a:gd name="T4" fmla="*/ 308 w 425"/>
              <a:gd name="T5" fmla="*/ 851 h 1734"/>
              <a:gd name="T6" fmla="*/ 0 w 425"/>
              <a:gd name="T7" fmla="*/ 1734 h 1734"/>
              <a:gd name="T8" fmla="*/ 117 w 425"/>
              <a:gd name="T9" fmla="*/ 1734 h 1734"/>
              <a:gd name="T10" fmla="*/ 425 w 425"/>
              <a:gd name="T11" fmla="*/ 851 h 1734"/>
              <a:gd name="T12" fmla="*/ 117 w 425"/>
              <a:gd name="T13" fmla="*/ 0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5" h="1734">
                <a:moveTo>
                  <a:pt x="117" y="0"/>
                </a:moveTo>
                <a:lnTo>
                  <a:pt x="0" y="0"/>
                </a:lnTo>
                <a:lnTo>
                  <a:pt x="308" y="851"/>
                </a:lnTo>
                <a:lnTo>
                  <a:pt x="0" y="1734"/>
                </a:lnTo>
                <a:lnTo>
                  <a:pt x="117" y="1734"/>
                </a:lnTo>
                <a:lnTo>
                  <a:pt x="425" y="851"/>
                </a:lnTo>
                <a:lnTo>
                  <a:pt x="117" y="0"/>
                </a:lnTo>
                <a:close/>
              </a:path>
            </a:pathLst>
          </a:custGeom>
          <a:solidFill>
            <a:srgbClr val="947C5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0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273-6558-5D67-3D5F-E6FC542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84918"/>
            <a:ext cx="10515600" cy="98909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Calibri Light"/>
              </a:rPr>
              <a:t>Total Weighted Sales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AF220-2829-1E14-9707-A5BE67AB3866}"/>
              </a:ext>
            </a:extLst>
          </p:cNvPr>
          <p:cNvCxnSpPr/>
          <p:nvPr/>
        </p:nvCxnSpPr>
        <p:spPr>
          <a:xfrm>
            <a:off x="463138" y="1111331"/>
            <a:ext cx="10513619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4E4A46E-8E29-02AC-3558-065F84D5C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82745"/>
              </p:ext>
            </p:extLst>
          </p:nvPr>
        </p:nvGraphicFramePr>
        <p:xfrm>
          <a:off x="771215" y="1723609"/>
          <a:ext cx="5413004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581">
                  <a:extLst>
                    <a:ext uri="{9D8B030D-6E8A-4147-A177-3AD203B41FA5}">
                      <a16:colId xmlns:a16="http://schemas.microsoft.com/office/drawing/2014/main" val="164002169"/>
                    </a:ext>
                  </a:extLst>
                </a:gridCol>
                <a:gridCol w="1355651">
                  <a:extLst>
                    <a:ext uri="{9D8B030D-6E8A-4147-A177-3AD203B41FA5}">
                      <a16:colId xmlns:a16="http://schemas.microsoft.com/office/drawing/2014/main" val="1882419135"/>
                    </a:ext>
                  </a:extLst>
                </a:gridCol>
                <a:gridCol w="1444255">
                  <a:extLst>
                    <a:ext uri="{9D8B030D-6E8A-4147-A177-3AD203B41FA5}">
                      <a16:colId xmlns:a16="http://schemas.microsoft.com/office/drawing/2014/main" val="2609509337"/>
                    </a:ext>
                  </a:extLst>
                </a:gridCol>
                <a:gridCol w="1824517">
                  <a:extLst>
                    <a:ext uri="{9D8B030D-6E8A-4147-A177-3AD203B41FA5}">
                      <a16:colId xmlns:a16="http://schemas.microsoft.com/office/drawing/2014/main" val="221460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F5D45"/>
                          </a:solidFill>
                        </a:rPr>
                        <a:t>Item Id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rgbClr val="6F5D45"/>
                          </a:solidFill>
                        </a:rPr>
                        <a:t>2019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rgbClr val="6F5D45"/>
                          </a:solidFill>
                        </a:rPr>
                        <a:t>2020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rgbClr val="6F5D45"/>
                          </a:solidFill>
                        </a:rPr>
                        <a:t>Total Weighted Sales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05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1650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526,978,559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1,157,333,961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1,684,312,520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98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2061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591,734,150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572,925,520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rgbClr val="E08F8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1,164,659,670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0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1818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375,658,065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730,103,540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1,105,761,605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2004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403,860,361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535,241,533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939,101,895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85093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1629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357,677,003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448,149,619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latin typeface="Consolas"/>
                        </a:rPr>
                        <a:t>805,826,622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609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B1B3132-DE21-2EA6-C40A-8908562F1F7B}"/>
              </a:ext>
            </a:extLst>
          </p:cNvPr>
          <p:cNvSpPr txBox="1"/>
          <p:nvPr/>
        </p:nvSpPr>
        <p:spPr>
          <a:xfrm>
            <a:off x="699977" y="1275906"/>
            <a:ext cx="36327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Top 5 Total Weight Sales by Item</a:t>
            </a:r>
            <a:endParaRPr lang="en-US" dirty="0"/>
          </a:p>
        </p:txBody>
      </p:sp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69FE2189-9877-02A6-3976-D610A2E75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4399"/>
              </p:ext>
            </p:extLst>
          </p:nvPr>
        </p:nvGraphicFramePr>
        <p:xfrm>
          <a:off x="6441558" y="1745511"/>
          <a:ext cx="5102850" cy="488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475">
                  <a:extLst>
                    <a:ext uri="{9D8B030D-6E8A-4147-A177-3AD203B41FA5}">
                      <a16:colId xmlns:a16="http://schemas.microsoft.com/office/drawing/2014/main" val="3697952497"/>
                    </a:ext>
                  </a:extLst>
                </a:gridCol>
                <a:gridCol w="850475">
                  <a:extLst>
                    <a:ext uri="{9D8B030D-6E8A-4147-A177-3AD203B41FA5}">
                      <a16:colId xmlns:a16="http://schemas.microsoft.com/office/drawing/2014/main" val="3963931166"/>
                    </a:ext>
                  </a:extLst>
                </a:gridCol>
                <a:gridCol w="850475">
                  <a:extLst>
                    <a:ext uri="{9D8B030D-6E8A-4147-A177-3AD203B41FA5}">
                      <a16:colId xmlns:a16="http://schemas.microsoft.com/office/drawing/2014/main" val="1119812949"/>
                    </a:ext>
                  </a:extLst>
                </a:gridCol>
                <a:gridCol w="850475">
                  <a:extLst>
                    <a:ext uri="{9D8B030D-6E8A-4147-A177-3AD203B41FA5}">
                      <a16:colId xmlns:a16="http://schemas.microsoft.com/office/drawing/2014/main" val="1874941477"/>
                    </a:ext>
                  </a:extLst>
                </a:gridCol>
                <a:gridCol w="850475">
                  <a:extLst>
                    <a:ext uri="{9D8B030D-6E8A-4147-A177-3AD203B41FA5}">
                      <a16:colId xmlns:a16="http://schemas.microsoft.com/office/drawing/2014/main" val="3579862881"/>
                    </a:ext>
                  </a:extLst>
                </a:gridCol>
                <a:gridCol w="850475">
                  <a:extLst>
                    <a:ext uri="{9D8B030D-6E8A-4147-A177-3AD203B41FA5}">
                      <a16:colId xmlns:a16="http://schemas.microsoft.com/office/drawing/2014/main" val="241336632"/>
                    </a:ext>
                  </a:extLst>
                </a:gridCol>
              </a:tblGrid>
              <a:tr h="6973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6015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21294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726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732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5943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5958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316886"/>
                  </a:ext>
                </a:extLst>
              </a:tr>
              <a:tr h="6973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1266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801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1245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1233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15813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888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478893"/>
                  </a:ext>
                </a:extLst>
              </a:tr>
              <a:tr h="6973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6051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6069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15438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1113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1092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1080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684251"/>
                  </a:ext>
                </a:extLst>
              </a:tr>
              <a:tr h="6973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927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972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4647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4641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1680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657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229659"/>
                  </a:ext>
                </a:extLst>
              </a:tr>
              <a:tr h="6973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25032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3198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3330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3387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24963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24918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787158"/>
                  </a:ext>
                </a:extLst>
              </a:tr>
              <a:tr h="6973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4632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24768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3522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1839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3399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942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254548"/>
                  </a:ext>
                </a:extLst>
              </a:tr>
              <a:tr h="6973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4629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accent3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accent3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accent3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accent3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accent3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461493"/>
                  </a:ext>
                </a:extLst>
              </a:tr>
            </a:tbl>
          </a:graphicData>
        </a:graphic>
      </p:graphicFrame>
      <p:sp>
        <p:nvSpPr>
          <p:cNvPr id="20" name="Pentagon 112">
            <a:extLst>
              <a:ext uri="{FF2B5EF4-FFF2-40B4-BE49-F238E27FC236}">
                <a16:creationId xmlns:a16="http://schemas.microsoft.com/office/drawing/2014/main" id="{DE531CAC-1B76-B918-DEF5-734F78452CA6}"/>
              </a:ext>
            </a:extLst>
          </p:cNvPr>
          <p:cNvSpPr/>
          <p:nvPr/>
        </p:nvSpPr>
        <p:spPr>
          <a:xfrm>
            <a:off x="744491" y="4409343"/>
            <a:ext cx="5320264" cy="1912917"/>
          </a:xfrm>
          <a:prstGeom prst="homePlate">
            <a:avLst/>
          </a:prstGeom>
          <a:solidFill>
            <a:srgbClr val="990000"/>
          </a:solidFill>
          <a:ln w="19050" cap="flat" cmpd="sng" algn="ctr">
            <a:noFill/>
            <a:prstDash val="solid"/>
          </a:ln>
          <a:effectLst/>
        </p:spPr>
        <p:txBody>
          <a:bodyPr lIns="91420" tIns="45712" rIns="91420" bIns="45712" rtlCol="0" anchor="ctr"/>
          <a:lstStyle/>
          <a:p>
            <a:pPr algn="ctr" defTabSz="980938">
              <a:defRPr/>
            </a:pPr>
            <a:r>
              <a:rPr lang="en-US" sz="2400" kern="0" dirty="0">
                <a:solidFill>
                  <a:srgbClr val="FFFFFF"/>
                </a:solidFill>
                <a:latin typeface="+mj-lt"/>
                <a:cs typeface="Calibri Light"/>
              </a:rPr>
              <a:t>These 37 Items have a</a:t>
            </a:r>
          </a:p>
          <a:p>
            <a:pPr algn="ctr" defTabSz="980938">
              <a:defRPr/>
            </a:pPr>
            <a:r>
              <a:rPr lang="en-US" sz="2400" kern="0" dirty="0">
                <a:solidFill>
                  <a:srgbClr val="FFFFFF"/>
                </a:solidFill>
                <a:latin typeface="+mj-lt"/>
                <a:cs typeface="Calibri Light"/>
              </a:rPr>
              <a:t>Weighted Sales of 0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8D25C22-1C97-000E-FA28-71D68711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00492" y="3946303"/>
            <a:ext cx="4114800" cy="365125"/>
          </a:xfrm>
        </p:spPr>
        <p:txBody>
          <a:bodyPr/>
          <a:lstStyle/>
          <a:p>
            <a:r>
              <a:rPr lang="en-US" dirty="0"/>
              <a:t>1. Python Code in Appendix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A9FEA-8D4F-E277-8BC9-EB6013A8CADD}"/>
              </a:ext>
            </a:extLst>
          </p:cNvPr>
          <p:cNvSpPr txBox="1"/>
          <p:nvPr/>
        </p:nvSpPr>
        <p:spPr>
          <a:xfrm>
            <a:off x="5077046" y="3863162"/>
            <a:ext cx="230372" cy="3012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273-6558-5D67-3D5F-E6FC542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29" y="3918"/>
            <a:ext cx="10515600" cy="98909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Calibri Light"/>
              </a:rPr>
              <a:t>Highest Weighted Sales by Product_Category2_text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AF220-2829-1E14-9707-A5BE67AB3866}"/>
              </a:ext>
            </a:extLst>
          </p:cNvPr>
          <p:cNvCxnSpPr/>
          <p:nvPr/>
        </p:nvCxnSpPr>
        <p:spPr>
          <a:xfrm>
            <a:off x="463138" y="677168"/>
            <a:ext cx="10513619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4E4A46E-8E29-02AC-3558-065F84D5C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08323"/>
              </p:ext>
            </p:extLst>
          </p:nvPr>
        </p:nvGraphicFramePr>
        <p:xfrm>
          <a:off x="620587" y="952748"/>
          <a:ext cx="4190274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09">
                  <a:extLst>
                    <a:ext uri="{9D8B030D-6E8A-4147-A177-3AD203B41FA5}">
                      <a16:colId xmlns:a16="http://schemas.microsoft.com/office/drawing/2014/main" val="164002169"/>
                    </a:ext>
                  </a:extLst>
                </a:gridCol>
                <a:gridCol w="2870065">
                  <a:extLst>
                    <a:ext uri="{9D8B030D-6E8A-4147-A177-3AD203B41FA5}">
                      <a16:colId xmlns:a16="http://schemas.microsoft.com/office/drawing/2014/main" val="221460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F5D45"/>
                          </a:solidFill>
                        </a:rPr>
                        <a:t>Item Id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rgbClr val="6F5D45"/>
                          </a:solidFill>
                        </a:rPr>
                        <a:t>Total Weighted Sales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05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category18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6,157,351,527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98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category8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4,125,766,049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0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category21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3,557,795,425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category52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3,307,325,336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85093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category51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2,884,306,571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609029"/>
                  </a:ext>
                </a:extLst>
              </a:tr>
            </a:tbl>
          </a:graphicData>
        </a:graphic>
      </p:graphicFrame>
      <p:sp>
        <p:nvSpPr>
          <p:cNvPr id="20" name="Pentagon 112">
            <a:extLst>
              <a:ext uri="{FF2B5EF4-FFF2-40B4-BE49-F238E27FC236}">
                <a16:creationId xmlns:a16="http://schemas.microsoft.com/office/drawing/2014/main" id="{DE531CAC-1B76-B918-DEF5-734F78452CA6}"/>
              </a:ext>
            </a:extLst>
          </p:cNvPr>
          <p:cNvSpPr/>
          <p:nvPr/>
        </p:nvSpPr>
        <p:spPr>
          <a:xfrm>
            <a:off x="602724" y="3567600"/>
            <a:ext cx="4505101" cy="2728079"/>
          </a:xfrm>
          <a:prstGeom prst="homePlate">
            <a:avLst/>
          </a:prstGeom>
          <a:solidFill>
            <a:srgbClr val="3C5A4D"/>
          </a:solidFill>
          <a:ln w="19050" cap="flat" cmpd="sng" algn="ctr">
            <a:noFill/>
            <a:prstDash val="solid"/>
          </a:ln>
          <a:effectLst/>
        </p:spPr>
        <p:txBody>
          <a:bodyPr lIns="91420" tIns="45712" rIns="91420" bIns="45712" rtlCol="0" anchor="ctr"/>
          <a:lstStyle/>
          <a:p>
            <a:pPr algn="ctr" defTabSz="980938">
              <a:defRPr/>
            </a:pPr>
            <a:r>
              <a:rPr lang="en-US" kern="0" dirty="0">
                <a:solidFill>
                  <a:srgbClr val="FFFFFF"/>
                </a:solidFill>
                <a:latin typeface="+mj-lt"/>
                <a:cs typeface="Calibri Light"/>
              </a:rPr>
              <a:t>Categories 6, 7, 8, 14, 17, 18, 21, 35, 50, 51, 53, 56,65, 68 Show positive trends in this snapshot period.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algn="ctr" defTabSz="980938">
              <a:defRPr/>
            </a:pPr>
            <a:endParaRPr lang="en-US" kern="0" dirty="0">
              <a:solidFill>
                <a:srgbClr val="FFFFFF"/>
              </a:solidFill>
              <a:latin typeface="+mj-lt"/>
              <a:cs typeface="Calibri Light"/>
            </a:endParaRPr>
          </a:p>
          <a:p>
            <a:pPr algn="ctr" defTabSz="980938">
              <a:defRPr/>
            </a:pPr>
            <a:r>
              <a:rPr lang="en-US" kern="0" dirty="0">
                <a:solidFill>
                  <a:srgbClr val="FFFFFF"/>
                </a:solidFill>
                <a:latin typeface="+mj-lt"/>
                <a:cs typeface="Calibri Light"/>
              </a:rPr>
              <a:t>Category 52 shows a negative trend despite the high total weighted sales.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7493-8053-7ED6-C993-2B8F93D4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6949" y="6551280"/>
            <a:ext cx="4114800" cy="365125"/>
          </a:xfrm>
        </p:spPr>
        <p:txBody>
          <a:bodyPr/>
          <a:lstStyle/>
          <a:p>
            <a:r>
              <a:rPr lang="en-US" dirty="0"/>
              <a:t>2. Python Code in Appendix</a:t>
            </a:r>
          </a:p>
        </p:txBody>
      </p:sp>
      <p:pic>
        <p:nvPicPr>
          <p:cNvPr id="7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7F28FE2-B684-264C-FFEE-D1319E5E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214" y="829532"/>
            <a:ext cx="5640572" cy="58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6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273-6558-5D67-3D5F-E6FC542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29" y="225430"/>
            <a:ext cx="10515600" cy="98909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Calibri Light"/>
              </a:rPr>
              <a:t>Weighted Sales Separated by Product Mapping Category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AF220-2829-1E14-9707-A5BE67AB3866}"/>
              </a:ext>
            </a:extLst>
          </p:cNvPr>
          <p:cNvCxnSpPr/>
          <p:nvPr/>
        </p:nvCxnSpPr>
        <p:spPr>
          <a:xfrm>
            <a:off x="463138" y="898680"/>
            <a:ext cx="10513619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7493-8053-7ED6-C993-2B8F93D4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65051" y="6117117"/>
            <a:ext cx="4114800" cy="365125"/>
          </a:xfrm>
        </p:spPr>
        <p:txBody>
          <a:bodyPr/>
          <a:lstStyle/>
          <a:p>
            <a:r>
              <a:rPr lang="en-US" dirty="0"/>
              <a:t>3. Python Code in Appendix</a:t>
            </a:r>
          </a:p>
        </p:txBody>
      </p:sp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CAB4C1-1597-2F42-D146-E6C2FD51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9" y="1018809"/>
            <a:ext cx="6615223" cy="5157079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89F1A45-B953-64FE-F503-036A75495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83480"/>
              </p:ext>
            </p:extLst>
          </p:nvPr>
        </p:nvGraphicFramePr>
        <p:xfrm>
          <a:off x="7052930" y="1302487"/>
          <a:ext cx="466882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88">
                  <a:extLst>
                    <a:ext uri="{9D8B030D-6E8A-4147-A177-3AD203B41FA5}">
                      <a16:colId xmlns:a16="http://schemas.microsoft.com/office/drawing/2014/main" val="1388514040"/>
                    </a:ext>
                  </a:extLst>
                </a:gridCol>
                <a:gridCol w="2276916">
                  <a:extLst>
                    <a:ext uri="{9D8B030D-6E8A-4147-A177-3AD203B41FA5}">
                      <a16:colId xmlns:a16="http://schemas.microsoft.com/office/drawing/2014/main" val="2766610941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330181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6F5D45"/>
                          </a:solidFill>
                        </a:rPr>
                        <a:t>Product Mapping Category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6F5D45"/>
                          </a:solidFill>
                        </a:rPr>
                        <a:t>Average Weighted Sales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rgbClr val="6F5D45"/>
                          </a:solidFill>
                        </a:rPr>
                        <a:t>Count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79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 1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429,069.83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54,137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27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Category 2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51,683.86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26,534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65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Category 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166,354.94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26,338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59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Category 4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18,125.63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527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568436"/>
                  </a:ext>
                </a:extLst>
              </a:tr>
            </a:tbl>
          </a:graphicData>
        </a:graphic>
      </p:graphicFrame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240295-777E-4CCE-93F9-425BC605A7AC}"/>
              </a:ext>
            </a:extLst>
          </p:cNvPr>
          <p:cNvSpPr txBox="1">
            <a:spLocks/>
          </p:cNvSpPr>
          <p:nvPr/>
        </p:nvSpPr>
        <p:spPr>
          <a:xfrm rot="16200000">
            <a:off x="8631129" y="4121170"/>
            <a:ext cx="1899653" cy="2764982"/>
          </a:xfrm>
          <a:prstGeom prst="homePlate">
            <a:avLst/>
          </a:prstGeom>
          <a:ln w="57150">
            <a:solidFill>
              <a:srgbClr val="354B5C"/>
            </a:solidFill>
          </a:ln>
        </p:spPr>
        <p:txBody>
          <a:bodyPr vert="horz" wrap="square" lIns="36576" tIns="36576" rIns="36576" bIns="36576" rtlCol="0">
            <a:noAutofit/>
          </a:bodyPr>
          <a:lstStyle>
            <a:lvl1pPr marL="0" indent="0" algn="l" defTabSz="457189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344479" indent="-173034" algn="l" defTabSz="457189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charset="0"/>
              <a:buChar char="-"/>
              <a:defRPr sz="1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517512" indent="-171446" algn="l" defTabSz="457189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1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688957" indent="-171446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861992" indent="-173034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8B14306-5A16-9FAF-29B3-0F4EA5A5AA5D}"/>
              </a:ext>
            </a:extLst>
          </p:cNvPr>
          <p:cNvSpPr txBox="1">
            <a:spLocks/>
          </p:cNvSpPr>
          <p:nvPr/>
        </p:nvSpPr>
        <p:spPr>
          <a:xfrm rot="-5400000">
            <a:off x="8631948" y="2947067"/>
            <a:ext cx="1918469" cy="2765528"/>
          </a:xfrm>
          <a:prstGeom prst="chevron">
            <a:avLst/>
          </a:prstGeom>
          <a:ln w="57150">
            <a:solidFill>
              <a:srgbClr val="46647B"/>
            </a:solidFill>
          </a:ln>
        </p:spPr>
        <p:txBody>
          <a:bodyPr wrap="square">
            <a:noAutofit/>
          </a:bodyPr>
          <a:lstStyle>
            <a:lvl1pPr marL="0" indent="0" algn="l" defTabSz="457189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344479" indent="-173034" algn="l" defTabSz="457189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charset="0"/>
              <a:buChar char="-"/>
              <a:defRPr sz="1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517512" indent="-171446" algn="l" defTabSz="457189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1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688957" indent="-171446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861992" indent="-173034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671474-281A-5D38-8FD5-7306AF45DDE1}"/>
              </a:ext>
            </a:extLst>
          </p:cNvPr>
          <p:cNvSpPr txBox="1"/>
          <p:nvPr/>
        </p:nvSpPr>
        <p:spPr>
          <a:xfrm>
            <a:off x="8470605" y="5112487"/>
            <a:ext cx="232144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Products Mapped into Category 1 had the highest Average Weighted Sales and highest count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903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273-6558-5D67-3D5F-E6FC542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84918"/>
            <a:ext cx="10515600" cy="98909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Calibri Light"/>
              </a:rPr>
              <a:t>Which Customers and Opportunities to Focus on Going Forward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08C53-BA23-2B20-F32F-5D322176C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11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Client should focus on customers and opportunities that:</a:t>
            </a:r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Customers with a high count of opportunities that are "Closed" and "Won"</a:t>
            </a:r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Customers with a high total count of opportunities</a:t>
            </a:r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Customers with a large total weighted sales</a:t>
            </a:r>
          </a:p>
          <a:p>
            <a:pPr lvl="2"/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endParaRPr lang="en-US" dirty="0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AF220-2829-1E14-9707-A5BE67AB3866}"/>
              </a:ext>
            </a:extLst>
          </p:cNvPr>
          <p:cNvCxnSpPr/>
          <p:nvPr/>
        </p:nvCxnSpPr>
        <p:spPr>
          <a:xfrm>
            <a:off x="463138" y="1111331"/>
            <a:ext cx="10513619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1E6528B-F5DD-44FE-57F3-BA2AF356F6C3}"/>
              </a:ext>
            </a:extLst>
          </p:cNvPr>
          <p:cNvSpPr/>
          <p:nvPr/>
        </p:nvSpPr>
        <p:spPr>
          <a:xfrm>
            <a:off x="1499070" y="4045317"/>
            <a:ext cx="2497529" cy="1378283"/>
          </a:xfrm>
          <a:prstGeom prst="wedgeRoundRectCallout">
            <a:avLst>
              <a:gd name="adj1" fmla="val 27118"/>
              <a:gd name="adj2" fmla="val -90636"/>
              <a:gd name="adj3" fmla="val 16667"/>
            </a:avLst>
          </a:prstGeom>
          <a:solidFill>
            <a:schemeClr val="bg1"/>
          </a:solidFill>
          <a:ln w="12700">
            <a:solidFill>
              <a:srgbClr val="947C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What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region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are our 'best' customers from?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A63E18E-C01A-9774-42D5-DC78DB259D34}"/>
              </a:ext>
            </a:extLst>
          </p:cNvPr>
          <p:cNvSpPr/>
          <p:nvPr/>
        </p:nvSpPr>
        <p:spPr>
          <a:xfrm flipH="1">
            <a:off x="4631737" y="4045317"/>
            <a:ext cx="2497529" cy="1378283"/>
          </a:xfrm>
          <a:prstGeom prst="wedgeRoundRectCallout">
            <a:avLst>
              <a:gd name="adj1" fmla="val 27118"/>
              <a:gd name="adj2" fmla="val -90636"/>
              <a:gd name="adj3" fmla="val 16667"/>
            </a:avLst>
          </a:prstGeom>
          <a:solidFill>
            <a:schemeClr val="bg1"/>
          </a:solidFill>
          <a:ln w="12700">
            <a:solidFill>
              <a:srgbClr val="947C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What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industry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are our 'best' customers from?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EABF327-7DBD-18C5-5B20-810D8EC3B18C}"/>
              </a:ext>
            </a:extLst>
          </p:cNvPr>
          <p:cNvSpPr/>
          <p:nvPr/>
        </p:nvSpPr>
        <p:spPr>
          <a:xfrm flipH="1">
            <a:off x="7604477" y="4045317"/>
            <a:ext cx="2497529" cy="1378283"/>
          </a:xfrm>
          <a:prstGeom prst="wedgeRoundRectCallout">
            <a:avLst>
              <a:gd name="adj1" fmla="val 27118"/>
              <a:gd name="adj2" fmla="val -90636"/>
              <a:gd name="adj3" fmla="val 16667"/>
            </a:avLst>
          </a:prstGeom>
          <a:solidFill>
            <a:schemeClr val="bg1"/>
          </a:solidFill>
          <a:ln w="12700">
            <a:solidFill>
              <a:srgbClr val="947C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Should we focus on new or returning customers?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5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273-6558-5D67-3D5F-E6FC542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84918"/>
            <a:ext cx="10515600" cy="98909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Calibri Light"/>
              </a:rPr>
              <a:t>Top 10 Customers by Total Weighted Sale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AF220-2829-1E14-9707-A5BE67AB3866}"/>
              </a:ext>
            </a:extLst>
          </p:cNvPr>
          <p:cNvCxnSpPr/>
          <p:nvPr/>
        </p:nvCxnSpPr>
        <p:spPr>
          <a:xfrm>
            <a:off x="463138" y="1111331"/>
            <a:ext cx="10513619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620D500F-E2D5-CDF0-93AA-F07E34389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4708"/>
              </p:ext>
            </p:extLst>
          </p:nvPr>
        </p:nvGraphicFramePr>
        <p:xfrm>
          <a:off x="407936" y="1572981"/>
          <a:ext cx="11154604" cy="407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929">
                  <a:extLst>
                    <a:ext uri="{9D8B030D-6E8A-4147-A177-3AD203B41FA5}">
                      <a16:colId xmlns:a16="http://schemas.microsoft.com/office/drawing/2014/main" val="164002169"/>
                    </a:ext>
                  </a:extLst>
                </a:gridCol>
                <a:gridCol w="2313564">
                  <a:extLst>
                    <a:ext uri="{9D8B030D-6E8A-4147-A177-3AD203B41FA5}">
                      <a16:colId xmlns:a16="http://schemas.microsoft.com/office/drawing/2014/main" val="221460231"/>
                    </a:ext>
                  </a:extLst>
                </a:gridCol>
                <a:gridCol w="2135371">
                  <a:extLst>
                    <a:ext uri="{9D8B030D-6E8A-4147-A177-3AD203B41FA5}">
                      <a16:colId xmlns:a16="http://schemas.microsoft.com/office/drawing/2014/main" val="3481856114"/>
                    </a:ext>
                  </a:extLst>
                </a:gridCol>
                <a:gridCol w="2454348">
                  <a:extLst>
                    <a:ext uri="{9D8B030D-6E8A-4147-A177-3AD203B41FA5}">
                      <a16:colId xmlns:a16="http://schemas.microsoft.com/office/drawing/2014/main" val="2933270747"/>
                    </a:ext>
                  </a:extLst>
                </a:gridCol>
                <a:gridCol w="2913392">
                  <a:extLst>
                    <a:ext uri="{9D8B030D-6E8A-4147-A177-3AD203B41FA5}">
                      <a16:colId xmlns:a16="http://schemas.microsoft.com/office/drawing/2014/main" val="4171615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F5D45"/>
                          </a:solidFill>
                        </a:rPr>
                        <a:t>Customer Id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rgbClr val="6F5D45"/>
                          </a:solidFill>
                        </a:rPr>
                        <a:t>Total Weighted Sales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rgbClr val="6F5D45"/>
                          </a:solidFill>
                        </a:rPr>
                        <a:t>Average Weighted Sales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rgbClr val="6F5D45"/>
                          </a:solidFill>
                        </a:rPr>
                        <a:t>Total # of Opportunities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rgbClr val="6F5D45"/>
                          </a:solidFill>
                        </a:rPr>
                        <a:t>Ratio of Won Opportunities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05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24018057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706,857,769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2,272,854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311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83 / 311 = 26.69%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24048879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598,351,669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600,152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997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224 / 997 = 22.47%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0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24035370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539,739,707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2,230,329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242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45 / 197 = 22.84%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24000954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455,511,484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1,980,484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230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35 / 230 = 15.22%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85093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24043533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453,132,380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1,562,525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290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58 / 290 = 20.00%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60902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24041244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440,527,906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1,034,103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426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33 / 426 = 7.75%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56725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24036867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438,592,695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861,675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509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97 / 509 = 19.06%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0001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24028941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420,689,030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600,127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701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76 / 701 = 10.84%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14162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24043992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410,096,490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1,419,018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289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33 / 289 = 11.42%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29853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24000882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394,500,355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1,860,850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212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35 / 212 = 16.51%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17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6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9B54CE-0310-4290-1E86-D0BAE45C9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6156"/>
              </p:ext>
            </p:extLst>
          </p:nvPr>
        </p:nvGraphicFramePr>
        <p:xfrm>
          <a:off x="5103627" y="398720"/>
          <a:ext cx="6702728" cy="1108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12">
                  <a:extLst>
                    <a:ext uri="{9D8B030D-6E8A-4147-A177-3AD203B41FA5}">
                      <a16:colId xmlns:a16="http://schemas.microsoft.com/office/drawing/2014/main" val="1471056315"/>
                    </a:ext>
                  </a:extLst>
                </a:gridCol>
                <a:gridCol w="1577192">
                  <a:extLst>
                    <a:ext uri="{9D8B030D-6E8A-4147-A177-3AD203B41FA5}">
                      <a16:colId xmlns:a16="http://schemas.microsoft.com/office/drawing/2014/main" val="987377433"/>
                    </a:ext>
                  </a:extLst>
                </a:gridCol>
                <a:gridCol w="1841062">
                  <a:extLst>
                    <a:ext uri="{9D8B030D-6E8A-4147-A177-3AD203B41FA5}">
                      <a16:colId xmlns:a16="http://schemas.microsoft.com/office/drawing/2014/main" val="221534196"/>
                    </a:ext>
                  </a:extLst>
                </a:gridCol>
                <a:gridCol w="1841062">
                  <a:extLst>
                    <a:ext uri="{9D8B030D-6E8A-4147-A177-3AD203B41FA5}">
                      <a16:colId xmlns:a16="http://schemas.microsoft.com/office/drawing/2014/main" val="3584749839"/>
                    </a:ext>
                  </a:extLst>
                </a:gridCol>
              </a:tblGrid>
              <a:tr h="26209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6F5D45"/>
                          </a:solidFill>
                          <a:latin typeface="+mn-lt"/>
                          <a:ea typeface="+mn-ea"/>
                          <a:cs typeface="+mn-cs"/>
                        </a:rPr>
                        <a:t>Client Type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6F5D45"/>
                          </a:solidFill>
                          <a:latin typeface="+mn-lt"/>
                          <a:ea typeface="+mn-ea"/>
                          <a:cs typeface="+mn-cs"/>
                        </a:rPr>
                        <a:t>Weighted Sales 2019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kern="1200" dirty="0">
                          <a:solidFill>
                            <a:srgbClr val="6F5D45"/>
                          </a:solidFill>
                          <a:latin typeface="+mn-lt"/>
                          <a:ea typeface="+mn-ea"/>
                          <a:cs typeface="+mn-cs"/>
                        </a:rPr>
                        <a:t>Weighted Sales 2020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kern="1200" dirty="0">
                          <a:solidFill>
                            <a:srgbClr val="6F5D45"/>
                          </a:solidFill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329753"/>
                  </a:ext>
                </a:extLst>
              </a:tr>
              <a:tr h="316059">
                <a:tc>
                  <a:txBody>
                    <a:bodyPr/>
                    <a:lstStyle/>
                    <a:p>
                      <a:r>
                        <a:rPr lang="en-US" sz="1400" dirty="0"/>
                        <a:t>New Customer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6,056,427,215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7,340,227,356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121.20%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640587"/>
                  </a:ext>
                </a:extLst>
              </a:tr>
              <a:tr h="4856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Returning Customer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6,850,818,411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8,743,468,655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127.63%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8135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7FB461-E04D-29F0-F3FA-0D2A10E4E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39934"/>
              </p:ext>
            </p:extLst>
          </p:nvPr>
        </p:nvGraphicFramePr>
        <p:xfrm>
          <a:off x="5095122" y="4683003"/>
          <a:ext cx="6725078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346">
                  <a:extLst>
                    <a:ext uri="{9D8B030D-6E8A-4147-A177-3AD203B41FA5}">
                      <a16:colId xmlns:a16="http://schemas.microsoft.com/office/drawing/2014/main" val="783902244"/>
                    </a:ext>
                  </a:extLst>
                </a:gridCol>
                <a:gridCol w="1568246">
                  <a:extLst>
                    <a:ext uri="{9D8B030D-6E8A-4147-A177-3AD203B41FA5}">
                      <a16:colId xmlns:a16="http://schemas.microsoft.com/office/drawing/2014/main" val="2075750422"/>
                    </a:ext>
                  </a:extLst>
                </a:gridCol>
                <a:gridCol w="1843743">
                  <a:extLst>
                    <a:ext uri="{9D8B030D-6E8A-4147-A177-3AD203B41FA5}">
                      <a16:colId xmlns:a16="http://schemas.microsoft.com/office/drawing/2014/main" val="3647232597"/>
                    </a:ext>
                  </a:extLst>
                </a:gridCol>
                <a:gridCol w="1843743">
                  <a:extLst>
                    <a:ext uri="{9D8B030D-6E8A-4147-A177-3AD203B41FA5}">
                      <a16:colId xmlns:a16="http://schemas.microsoft.com/office/drawing/2014/main" val="2114140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6F5D45"/>
                          </a:solidFill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6F5D45"/>
                          </a:solidFill>
                          <a:latin typeface="+mn-lt"/>
                          <a:ea typeface="+mn-ea"/>
                          <a:cs typeface="+mn-cs"/>
                        </a:rPr>
                        <a:t>Weighted Sales 2019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kern="1200" noProof="0" dirty="0">
                          <a:solidFill>
                            <a:srgbClr val="6F5D45"/>
                          </a:solidFill>
                          <a:latin typeface="Calibri"/>
                        </a:rPr>
                        <a:t>Weighted Sales 2020</a:t>
                      </a:r>
                      <a:endParaRPr lang="en-US" sz="1200"/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kern="1200" noProof="0" dirty="0">
                          <a:solidFill>
                            <a:srgbClr val="6F5D45"/>
                          </a:solidFill>
                          <a:latin typeface="Calibri"/>
                        </a:rPr>
                        <a:t>% Change</a:t>
                      </a:r>
                      <a:endParaRPr lang="en-US" sz="1200" b="1" i="0" u="none" strike="noStrike" kern="1200" noProof="0" dirty="0"/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79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 - East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7,469,171,098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9,163,566,295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122.69%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54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 - Central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3,274,365,969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4,772,158,877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145.74%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1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 - West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1,966,580,583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1,863,201,604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rgbClr val="E08F8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94.74%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rgbClr val="E0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 – National Office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197,127,974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284,744,234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144.45%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1145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C92F19-F007-2ED3-63A3-92E3E9CD5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86509"/>
              </p:ext>
            </p:extLst>
          </p:nvPr>
        </p:nvGraphicFramePr>
        <p:xfrm>
          <a:off x="5103627" y="1692348"/>
          <a:ext cx="6706682" cy="2897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999">
                  <a:extLst>
                    <a:ext uri="{9D8B030D-6E8A-4147-A177-3AD203B41FA5}">
                      <a16:colId xmlns:a16="http://schemas.microsoft.com/office/drawing/2014/main" val="4220749173"/>
                    </a:ext>
                  </a:extLst>
                </a:gridCol>
                <a:gridCol w="1572907">
                  <a:extLst>
                    <a:ext uri="{9D8B030D-6E8A-4147-A177-3AD203B41FA5}">
                      <a16:colId xmlns:a16="http://schemas.microsoft.com/office/drawing/2014/main" val="2116153056"/>
                    </a:ext>
                  </a:extLst>
                </a:gridCol>
                <a:gridCol w="1840388">
                  <a:extLst>
                    <a:ext uri="{9D8B030D-6E8A-4147-A177-3AD203B41FA5}">
                      <a16:colId xmlns:a16="http://schemas.microsoft.com/office/drawing/2014/main" val="1395368586"/>
                    </a:ext>
                  </a:extLst>
                </a:gridCol>
                <a:gridCol w="1840388">
                  <a:extLst>
                    <a:ext uri="{9D8B030D-6E8A-4147-A177-3AD203B41FA5}">
                      <a16:colId xmlns:a16="http://schemas.microsoft.com/office/drawing/2014/main" val="3847458001"/>
                    </a:ext>
                  </a:extLst>
                </a:gridCol>
              </a:tblGrid>
              <a:tr h="301255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6F5D45"/>
                          </a:solidFill>
                          <a:latin typeface="+mn-lt"/>
                          <a:ea typeface="+mn-ea"/>
                          <a:cs typeface="+mn-cs"/>
                        </a:rPr>
                        <a:t>Industry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6F5D45"/>
                          </a:solidFill>
                          <a:latin typeface="+mn-lt"/>
                          <a:ea typeface="+mn-ea"/>
                          <a:cs typeface="+mn-cs"/>
                        </a:rPr>
                        <a:t>Weighted Sales 2019</a:t>
                      </a:r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kern="1200" noProof="0" dirty="0">
                          <a:solidFill>
                            <a:srgbClr val="6F5D45"/>
                          </a:solidFill>
                          <a:latin typeface="Calibri"/>
                        </a:rPr>
                        <a:t>Weighted Sales 2020</a:t>
                      </a:r>
                      <a:endParaRPr lang="en-US" sz="1200"/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kern="1200" noProof="0" dirty="0">
                          <a:solidFill>
                            <a:srgbClr val="6F5D45"/>
                          </a:solidFill>
                          <a:latin typeface="Calibri"/>
                        </a:rPr>
                        <a:t>% Change</a:t>
                      </a:r>
                      <a:endParaRPr lang="en-US" sz="1200" b="1" i="0" u="none" strike="noStrike" kern="1200" noProof="0" dirty="0"/>
                    </a:p>
                  </a:txBody>
                  <a:tcPr anchor="b"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38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Industry 1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1,433,774,372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2,184,317,648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152.35%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573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Industry 2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1,385,092,325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2,017,925,436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145.69%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7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Industry 3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1,154,204,501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1,336,945,558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115.83%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97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Industry 4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6,097,531,388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7,413,050,831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121.57%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11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Industry 5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1,613,699,515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1,662,796,085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103.04%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Industry 6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130,603,825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183,868,475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140.78%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3130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Industry 7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1,092,339,696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1,284,791,974</a:t>
                      </a:r>
                      <a:endParaRPr lang="en-US" sz="1400" dirty="0"/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onsolas"/>
                        </a:rPr>
                        <a:t>117.62%</a:t>
                      </a:r>
                    </a:p>
                  </a:txBody>
                  <a:tcPr>
                    <a:lnL w="12700">
                      <a:solidFill>
                        <a:schemeClr val="accent3"/>
                      </a:solidFill>
                    </a:lnL>
                    <a:lnR w="12700">
                      <a:solidFill>
                        <a:schemeClr val="accent3"/>
                      </a:solidFill>
                    </a:lnR>
                    <a:lnT w="12700">
                      <a:solidFill>
                        <a:schemeClr val="accent3"/>
                      </a:solidFill>
                    </a:lnT>
                    <a:lnB w="12700">
                      <a:solidFill>
                        <a:schemeClr val="accent3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154323"/>
                  </a:ext>
                </a:extLst>
              </a:tr>
            </a:tbl>
          </a:graphicData>
        </a:graphic>
      </p:graphicFrame>
      <p:sp>
        <p:nvSpPr>
          <p:cNvPr id="10" name="Pentagon 112">
            <a:extLst>
              <a:ext uri="{FF2B5EF4-FFF2-40B4-BE49-F238E27FC236}">
                <a16:creationId xmlns:a16="http://schemas.microsoft.com/office/drawing/2014/main" id="{3D0716F2-E1ED-ED3A-BF28-0F3BD5751C87}"/>
              </a:ext>
            </a:extLst>
          </p:cNvPr>
          <p:cNvSpPr/>
          <p:nvPr/>
        </p:nvSpPr>
        <p:spPr>
          <a:xfrm>
            <a:off x="3449825" y="422339"/>
            <a:ext cx="1483683" cy="41549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91420" tIns="45712" rIns="91420" bIns="45712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80938">
              <a:defRPr/>
            </a:pPr>
            <a:r>
              <a:rPr lang="en-US" sz="1600" kern="0" dirty="0">
                <a:solidFill>
                  <a:srgbClr val="FFFFFF"/>
                </a:solidFill>
                <a:latin typeface="+mj-lt"/>
                <a:cs typeface="Calibri Light"/>
              </a:rPr>
              <a:t>New Clients</a:t>
            </a:r>
            <a:endParaRPr lang="en-US" sz="1200" dirty="0">
              <a:ea typeface="+mn-ea"/>
              <a:cs typeface="+mn-cs"/>
            </a:endParaRPr>
          </a:p>
        </p:txBody>
      </p:sp>
      <p:sp>
        <p:nvSpPr>
          <p:cNvPr id="12" name="Pentagon 112">
            <a:extLst>
              <a:ext uri="{FF2B5EF4-FFF2-40B4-BE49-F238E27FC236}">
                <a16:creationId xmlns:a16="http://schemas.microsoft.com/office/drawing/2014/main" id="{2410053B-08B4-2E74-D750-8440FE774E20}"/>
              </a:ext>
            </a:extLst>
          </p:cNvPr>
          <p:cNvSpPr/>
          <p:nvPr/>
        </p:nvSpPr>
        <p:spPr>
          <a:xfrm>
            <a:off x="3450124" y="1713044"/>
            <a:ext cx="1466421" cy="415498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91420" tIns="45712" rIns="91420" bIns="45712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80938">
              <a:defRPr/>
            </a:pPr>
            <a:r>
              <a:rPr lang="en-US" sz="1600" kern="0" dirty="0">
                <a:solidFill>
                  <a:srgbClr val="FFFFFF"/>
                </a:solidFill>
                <a:latin typeface="Calibri Light"/>
                <a:cs typeface="Calibri Light"/>
              </a:rPr>
              <a:t>Industry</a:t>
            </a:r>
          </a:p>
        </p:txBody>
      </p:sp>
      <p:sp>
        <p:nvSpPr>
          <p:cNvPr id="14" name="Pentagon 112">
            <a:extLst>
              <a:ext uri="{FF2B5EF4-FFF2-40B4-BE49-F238E27FC236}">
                <a16:creationId xmlns:a16="http://schemas.microsoft.com/office/drawing/2014/main" id="{D2A6BF8F-089B-4AC5-44E6-1B2272B514B9}"/>
              </a:ext>
            </a:extLst>
          </p:cNvPr>
          <p:cNvSpPr/>
          <p:nvPr/>
        </p:nvSpPr>
        <p:spPr>
          <a:xfrm>
            <a:off x="3451919" y="4661600"/>
            <a:ext cx="1474822" cy="415498"/>
          </a:xfrm>
          <a:prstGeom prst="homePlate">
            <a:avLst/>
          </a:prstGeom>
          <a:solidFill>
            <a:schemeClr val="bg2">
              <a:lumMod val="75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91420" tIns="45712" rIns="91420" bIns="45712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80938">
              <a:defRPr/>
            </a:pPr>
            <a:r>
              <a:rPr lang="en-US" sz="1600" kern="0" dirty="0">
                <a:solidFill>
                  <a:srgbClr val="FFFFFF"/>
                </a:solidFill>
                <a:latin typeface="+mj-lt"/>
                <a:cs typeface="Calibri Light" panose="020F0302020204030204"/>
              </a:rPr>
              <a:t>Region</a:t>
            </a:r>
            <a:endParaRPr lang="en-US" sz="12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A119A55-8FCF-DC5C-30EB-B4625FD7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101383"/>
            <a:ext cx="3063949" cy="98909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Calibri Light"/>
              </a:rPr>
              <a:t>Customer Info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F128E9-DC94-4380-CC4F-B76E050C8FFC}"/>
              </a:ext>
            </a:extLst>
          </p:cNvPr>
          <p:cNvCxnSpPr/>
          <p:nvPr/>
        </p:nvCxnSpPr>
        <p:spPr>
          <a:xfrm>
            <a:off x="463138" y="827796"/>
            <a:ext cx="2742993" cy="138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0207DE-30EF-EBC1-23CF-EEE970D69C70}"/>
              </a:ext>
            </a:extLst>
          </p:cNvPr>
          <p:cNvSpPr txBox="1"/>
          <p:nvPr/>
        </p:nvSpPr>
        <p:spPr>
          <a:xfrm>
            <a:off x="513907" y="992371"/>
            <a:ext cx="2640419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Client should focus on customers from Industry 4 and US – East, due to a drastic difference in historic total weighted sales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Both new customers and returning customers are have shown growth between 2019 and 2020.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All Industries grew between 2019 and 2020.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" panose="020F0502020204030204"/>
                <a:ea typeface="+mn-lt"/>
                <a:cs typeface="+mn-lt"/>
              </a:rPr>
              <a:t>Only US – West decreased in total weighted sales between </a:t>
            </a:r>
            <a:r>
              <a:rPr lang="en-US">
                <a:latin typeface="Calibri" panose="020F0502020204030204"/>
                <a:ea typeface="+mn-lt"/>
                <a:cs typeface="+mn-lt"/>
              </a:rPr>
              <a:t>2019-2020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cs typeface="Calibri" panose="020F0502020204030204"/>
            </a:endParaRPr>
          </a:p>
          <a:p>
            <a:endParaRPr lang="en-US" dirty="0">
              <a:latin typeface="Consolas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21" name="Footer Placeholder 21">
            <a:extLst>
              <a:ext uri="{FF2B5EF4-FFF2-40B4-BE49-F238E27FC236}">
                <a16:creationId xmlns:a16="http://schemas.microsoft.com/office/drawing/2014/main" id="{7769F5E0-2A9A-C0C6-54B5-E5AB6A1A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9113" y="6586722"/>
            <a:ext cx="4114800" cy="365125"/>
          </a:xfrm>
        </p:spPr>
        <p:txBody>
          <a:bodyPr/>
          <a:lstStyle/>
          <a:p>
            <a:r>
              <a:rPr lang="en-US" dirty="0"/>
              <a:t>4. Python Code in Appendix</a:t>
            </a:r>
          </a:p>
        </p:txBody>
      </p:sp>
    </p:spTree>
    <p:extLst>
      <p:ext uri="{BB962C8B-B14F-4D97-AF65-F5344CB8AC3E}">
        <p14:creationId xmlns:p14="http://schemas.microsoft.com/office/powerpoint/2010/main" val="3462107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yton Master">
  <a:themeElements>
    <a:clrScheme name="Tyton Update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6647B"/>
      </a:accent1>
      <a:accent2>
        <a:srgbClr val="5C5C5C"/>
      </a:accent2>
      <a:accent3>
        <a:srgbClr val="937C5C"/>
      </a:accent3>
      <a:accent4>
        <a:srgbClr val="507867"/>
      </a:accent4>
      <a:accent5>
        <a:srgbClr val="990000"/>
      </a:accent5>
      <a:accent6>
        <a:srgbClr val="E08F8F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6647B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36576" tIns="36576" rIns="36576" bIns="36576" rtlCol="0">
        <a:spAutoFit/>
      </a:bodyPr>
      <a:lstStyle>
        <a:defPPr algn="l">
          <a:spcBef>
            <a:spcPts val="600"/>
          </a:spcBef>
          <a:defRPr sz="1600" dirty="0" err="1" smtClean="0">
            <a:solidFill>
              <a:srgbClr val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yton Template vJune2022" id="{9C8CB305-6B27-47D8-88CE-ECA9C2772B60}" vid="{C4A050DF-0113-45C9-9EE4-AEBD0139D1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Tyton Master</vt:lpstr>
      <vt:lpstr>Title</vt:lpstr>
      <vt:lpstr>Client Sales Pipeline</vt:lpstr>
      <vt:lpstr>Which Products to Focus on Going Forward</vt:lpstr>
      <vt:lpstr>Total Weighted Sales</vt:lpstr>
      <vt:lpstr>Highest Weighted Sales by Product_Category2_text</vt:lpstr>
      <vt:lpstr>Weighted Sales Separated by Product Mapping Category</vt:lpstr>
      <vt:lpstr>Which Customers and Opportunities to Focus on Going Forward</vt:lpstr>
      <vt:lpstr>Top 10 Customers by Total Weighted Sale</vt:lpstr>
      <vt:lpstr>Customer Info</vt:lpstr>
      <vt:lpstr>Machine Learning Predictions</vt:lpstr>
      <vt:lpstr>PowerPoint Presentation</vt:lpstr>
      <vt:lpstr>Where has the client seen the most success?</vt:lpstr>
      <vt:lpstr>Appendix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1439</cp:revision>
  <dcterms:created xsi:type="dcterms:W3CDTF">2023-04-06T14:32:34Z</dcterms:created>
  <dcterms:modified xsi:type="dcterms:W3CDTF">2023-04-07T09:44:05Z</dcterms:modified>
</cp:coreProperties>
</file>