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gObtSRP4Y3aSux5NQfV29+0LOS3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Shore" initials="" lastIdx="4" clrIdx="0"/>
  <p:cmAuthor id="1" name="Tony Wilhelm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customschemas.google.com/relationships/presentationmetadata" Target="metadata"/><Relationship Id="rId21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03T13:09:29.998" idx="1">
    <p:pos x="6000" y="0"/>
    <p:text>Be consistent, if you are going to annotate the demos like you did on the first one, do it for all of them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AsEWYE8g"/>
      </p:ext>
    </p:extLst>
  </p:cm>
  <p:cm authorId="1" dt="2023-04-03T13:09:29.998" idx="1">
    <p:pos x="6000" y="0"/>
    <p:text>@pshore73@outlook.com 
Agreed, hadn't gotten that far yet</p:text>
    <p:extLst>
      <p:ext uri="{C676402C-5697-4E1C-873F-D02D1690AC5C}">
        <p15:threadingInfo xmlns:p15="http://schemas.microsoft.com/office/powerpoint/2012/main" timeZoneBias="0">
          <p15:parentCm authorId="0" idx="1"/>
        </p15:threadingInfo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AsAIqEF8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03T13:18:56.173" idx="2">
    <p:pos x="6000" y="0"/>
    <p:text>Adding some details about variables is nice.
To my eye, there is something incongruent between the two sides of the slide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AsEWYE8k"/>
      </p:ext>
    </p:extLst>
  </p:cm>
  <p:cm authorId="1" dt="2023-04-03T13:18:56.173" idx="2">
    <p:pos x="6000" y="0"/>
    <p:text>@pshore73@outlook.com 
Yeah, I think putting them on the demo slide will look better</p:text>
    <p:extLst>
      <p:ext uri="{C676402C-5697-4E1C-873F-D02D1690AC5C}">
        <p15:threadingInfo xmlns:p15="http://schemas.microsoft.com/office/powerpoint/2012/main" timeZoneBias="0">
          <p15:parentCm authorId="0" idx="2"/>
        </p15:threadingInfo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AsAIqEGA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02T23:23:54.397" idx="3">
    <p:pos x="6000" y="0"/>
    <p:text>Font/font size consistency throughout the presentation is important, even if it means longer topics sit on multiple slides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AsEWYE8o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02T23:24:25.663" idx="4">
    <p:pos x="6000" y="0"/>
    <p:text>Consistency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AsEWYE8s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You can write and publish your own module.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12d64ab2ef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212d64ab2ef_1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212d64ab2ef_1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12d64ab2ef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212d64ab2ef_1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g212d64ab2ef_1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12d64ab2ef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g212d64ab2ef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212d64ab2ef_1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Just glance over </a:t>
            </a:r>
            <a:endParaRPr/>
          </a:p>
        </p:txBody>
      </p:sp>
      <p:sp>
        <p:nvSpPr>
          <p:cNvPr id="158" name="Google Shape;15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Chrissy used to work for NATO, </a:t>
            </a:r>
            <a:endParaRPr/>
          </a:p>
        </p:txBody>
      </p:sp>
      <p:sp>
        <p:nvSpPr>
          <p:cNvPr id="169" name="Google Shape;16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onywsql@wilhelm-tech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hellgallery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4.xml"/><Relationship Id="rId5" Type="http://schemas.openxmlformats.org/officeDocument/2006/relationships/hyperlink" Target="https://dbatools.io/" TargetMode="External"/><Relationship Id="rId4" Type="http://schemas.openxmlformats.org/officeDocument/2006/relationships/hyperlink" Target="https://learn.microsoft.com/en-us/powershell/scripting/learn/ps101/00-introduc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aduck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etnerds.ne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1136396" y="457201"/>
            <a:ext cx="5814300" cy="25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5200"/>
              <a:t>Intro to PowerShell </a:t>
            </a:r>
            <a:br>
              <a:rPr lang="en-US" sz="5200"/>
            </a:br>
            <a:r>
              <a:rPr lang="en-US" sz="5200"/>
              <a:t>with dbatools </a:t>
            </a:r>
            <a:br>
              <a:rPr lang="en-US" sz="5200"/>
            </a:br>
            <a:r>
              <a:rPr lang="en-US" sz="5200"/>
              <a:t>for the DBA</a:t>
            </a:r>
            <a:endParaRPr sz="6400"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1136396" y="4479636"/>
            <a:ext cx="5814300" cy="1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/>
              <a:t>Anthony (Tony) Wilhelm</a:t>
            </a:r>
            <a:br>
              <a:rPr lang="en-US" sz="2600" b="1"/>
            </a:br>
            <a:r>
              <a:rPr lang="en-US" sz="2600"/>
              <a:t>Technology Leader, Senior Consultant</a:t>
            </a:r>
            <a:br>
              <a:rPr lang="en-US" sz="2600"/>
            </a:br>
            <a:r>
              <a:rPr lang="en-US" sz="2600"/>
              <a:t>Data &amp; Analytics</a:t>
            </a:r>
            <a:br>
              <a:rPr lang="en-US" sz="2600"/>
            </a:br>
            <a:r>
              <a:rPr lang="en-US" sz="2600"/>
              <a:t>Moser Consulting, Inc. </a:t>
            </a:r>
            <a:endParaRPr sz="2600"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8169" y="799365"/>
            <a:ext cx="2896062" cy="2210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 descr="dbatools (@psdbatools) / Twitt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00213" y="3375824"/>
            <a:ext cx="2243263" cy="224326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  <a:gs pos="100000">
                <a:srgbClr val="000000"/>
              </a:gs>
            </a:gsLst>
            <a:lin ang="10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100000">
                <a:srgbClr val="2F5496"/>
              </a:gs>
            </a:gsLst>
            <a:lin ang="17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1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1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1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5156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2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Variables</a:t>
            </a:r>
            <a:endParaRPr/>
          </a:p>
        </p:txBody>
      </p:sp>
      <p:pic>
        <p:nvPicPr>
          <p:cNvPr id="250" name="Google Shape;250;p11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Variable Types: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Untyped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Typed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Custom Objects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Arrays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Hashtables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6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6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6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6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Modules</a:t>
            </a:r>
            <a:endParaRPr/>
          </a:p>
        </p:txBody>
      </p:sp>
      <p:sp>
        <p:nvSpPr>
          <p:cNvPr id="262" name="Google Shape;262;p6"/>
          <p:cNvSpPr txBox="1">
            <a:spLocks noGrp="1"/>
          </p:cNvSpPr>
          <p:nvPr>
            <p:ph type="body" idx="1"/>
          </p:nvPr>
        </p:nvSpPr>
        <p:spPr>
          <a:xfrm>
            <a:off x="459350" y="1834125"/>
            <a:ext cx="8900700" cy="4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Modules are a package that contain PowerShell objects like cmdlets, functions, and variables</a:t>
            </a:r>
            <a:endParaRPr sz="2600"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 dirty="0"/>
          </a:p>
          <a:p>
            <a:pPr marL="228600" lvl="0" indent="-266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Best place to get modules is the PowerShell Gallery</a:t>
            </a:r>
            <a:endParaRPr sz="2600" dirty="0"/>
          </a:p>
          <a:p>
            <a:pPr marL="685800" lvl="1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Over 200 thousand total packages</a:t>
            </a:r>
            <a:endParaRPr sz="2600" dirty="0"/>
          </a:p>
          <a:p>
            <a:pPr marL="685800" lvl="1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Over 11 thousand unique packages</a:t>
            </a:r>
            <a:endParaRPr sz="2600" dirty="0"/>
          </a:p>
          <a:p>
            <a:pPr marL="685800" lvl="1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Over </a:t>
            </a:r>
            <a:r>
              <a:rPr lang="en-US" sz="2600" strike="sngStrike" dirty="0"/>
              <a:t>8</a:t>
            </a:r>
            <a:r>
              <a:rPr lang="en-US" sz="2600" dirty="0"/>
              <a:t> 9 billion packages downloaded</a:t>
            </a:r>
            <a:endParaRPr sz="2600"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 dirty="0"/>
          </a:p>
          <a:p>
            <a:pPr marL="228600" lvl="0" indent="-266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Other Modules are available as components of windows</a:t>
            </a:r>
            <a:br>
              <a:rPr lang="en-US" sz="2600" dirty="0"/>
            </a:br>
            <a:r>
              <a:rPr lang="en-US" sz="2600" dirty="0"/>
              <a:t>ex: </a:t>
            </a:r>
            <a:r>
              <a:rPr lang="en-US" sz="2600" dirty="0" err="1"/>
              <a:t>ActiveDirectory</a:t>
            </a:r>
            <a:r>
              <a:rPr lang="en-US" sz="2600" dirty="0"/>
              <a:t> </a:t>
            </a:r>
            <a:endParaRPr sz="2600" dirty="0"/>
          </a:p>
        </p:txBody>
      </p:sp>
      <p:pic>
        <p:nvPicPr>
          <p:cNvPr id="263" name="Google Shape;26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17050" y="2058205"/>
            <a:ext cx="240030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7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7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7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7063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3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Modules</a:t>
            </a:r>
            <a:endParaRPr/>
          </a:p>
        </p:txBody>
      </p:sp>
      <p:pic>
        <p:nvPicPr>
          <p:cNvPr id="273" name="Google Shape;273;p7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713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7"/>
          <p:cNvSpPr txBox="1"/>
          <p:nvPr/>
        </p:nvSpPr>
        <p:spPr>
          <a:xfrm>
            <a:off x="5920825" y="1814175"/>
            <a:ext cx="4872900" cy="43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None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Commands: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Install-Module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204"/>
              <a:buFont typeface="Arial"/>
              <a:buChar char="•"/>
            </a:pPr>
            <a:r>
              <a:rPr lang="en-US" sz="22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Uninstall-Module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Import-Module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204"/>
              <a:buFont typeface="Arial"/>
              <a:buChar char="•"/>
            </a:pPr>
            <a:r>
              <a:rPr lang="en-US" sz="22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Remove-Module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Update-Module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Get-Module</a:t>
            </a:r>
            <a:endParaRPr sz="2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93954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2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Get-InstalledModule</a:t>
            </a:r>
            <a:endParaRPr sz="2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Get-Command</a:t>
            </a:r>
            <a:endParaRPr sz="260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Get-Help</a:t>
            </a:r>
            <a:endParaRPr sz="2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7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7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7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Parameters</a:t>
            </a:r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There are multiple ways to pass parameters to a cmdlet or function:</a:t>
            </a:r>
            <a:endParaRPr sz="260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By name </a:t>
            </a:r>
            <a:endParaRPr sz="260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By position</a:t>
            </a:r>
            <a:endParaRPr sz="260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Passing them at runtime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Splatting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Parameters can be Mandatory or Optional.</a:t>
            </a:r>
            <a:endParaRPr sz="2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4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4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4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4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4000">
                <a:solidFill>
                  <a:srgbClr val="FFFFFF"/>
                </a:solidFill>
              </a:rPr>
              <a:t>Parameters</a:t>
            </a:r>
            <a:endParaRPr/>
          </a:p>
        </p:txBody>
      </p:sp>
      <p:pic>
        <p:nvPicPr>
          <p:cNvPr id="293" name="Google Shape;293;p14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Common Parameters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WhatIf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Confirm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Verbose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Splatting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2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2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2"/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pipeline is a series of commands connected by the “|” symbol.</a:t>
            </a:r>
            <a:b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pipeline, the output of the first command is passed on to the second command.</a:t>
            </a:r>
            <a:b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but not all PowerShell and dbatools commands accept pipeline input</a:t>
            </a:r>
            <a:endParaRPr sz="2600"/>
          </a:p>
        </p:txBody>
      </p:sp>
      <p:sp>
        <p:nvSpPr>
          <p:cNvPr id="303" name="Google Shape;303;p12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3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3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3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5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Pipelining</a:t>
            </a:r>
            <a:endParaRPr/>
          </a:p>
        </p:txBody>
      </p:sp>
      <p:pic>
        <p:nvPicPr>
          <p:cNvPr id="312" name="Google Shape;312;p13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Pipeline examples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12d64ab2ef_1_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212d64ab2ef_1_45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212d64ab2ef_1_45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212d64ab2ef_1_45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Filtering Output</a:t>
            </a:r>
            <a:endParaRPr/>
          </a:p>
        </p:txBody>
      </p:sp>
      <p:sp>
        <p:nvSpPr>
          <p:cNvPr id="323" name="Google Shape;323;g212d64ab2ef_1_45"/>
          <p:cNvSpPr txBox="1">
            <a:spLocks noGrp="1"/>
          </p:cNvSpPr>
          <p:nvPr>
            <p:ph type="body" idx="1"/>
          </p:nvPr>
        </p:nvSpPr>
        <p:spPr>
          <a:xfrm>
            <a:off x="841248" y="1828800"/>
            <a:ext cx="9723900" cy="3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Just like with T-SQL you can limit the output from a function.</a:t>
            </a: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You can limit the number of objects returned with the Where-Object function</a:t>
            </a: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You can limit the number of properties returned with the Select-Object</a:t>
            </a:r>
            <a:endParaRPr sz="2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5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5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5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- Filtering Output</a:t>
            </a:r>
            <a:endParaRPr/>
          </a:p>
        </p:txBody>
      </p:sp>
      <p:pic>
        <p:nvPicPr>
          <p:cNvPr id="332" name="Google Shape;332;p15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/>
              <a:t>Ways to filter output:</a:t>
            </a:r>
            <a:endParaRPr sz="2600"/>
          </a:p>
          <a:p>
            <a:pPr marL="457200" lvl="0" indent="-393700" algn="l" rtl="0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Where-Object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Select-Object</a:t>
            </a:r>
            <a:endParaRPr sz="2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12d64ab2ef_1_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212d64ab2ef_1_34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212d64ab2ef_1_34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212d64ab2ef_1_34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Formatting Output</a:t>
            </a:r>
            <a:endParaRPr/>
          </a:p>
        </p:txBody>
      </p:sp>
      <p:sp>
        <p:nvSpPr>
          <p:cNvPr id="343" name="Google Shape;343;g212d64ab2ef_1_34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3900" cy="3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Multiple ways to format the output from a function</a:t>
            </a: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457200" lvl="0" indent="-393700" algn="l" rtl="0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Format-List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Format-Table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Out-Gridview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Write-Out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Write-Verbose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3984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0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Tony Wilhelm</a:t>
            </a: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>
                <a:latin typeface="Arial"/>
                <a:ea typeface="Arial"/>
                <a:cs typeface="Arial"/>
                <a:sym typeface="Arial"/>
              </a:rPr>
              <a:t>Started with Microsoft Access in the 90’s</a:t>
            </a: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>
                <a:latin typeface="Arial"/>
                <a:ea typeface="Arial"/>
                <a:cs typeface="Arial"/>
                <a:sym typeface="Arial"/>
              </a:rPr>
              <a:t>Been using SQL server since 7.0</a:t>
            </a: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tonywsql@wilhelm-tech.com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>
                <a:latin typeface="Arial"/>
                <a:ea typeface="Arial"/>
                <a:cs typeface="Arial"/>
                <a:sym typeface="Arial"/>
              </a:rPr>
              <a:t>@tonywsql</a:t>
            </a: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>
                <a:latin typeface="Arial"/>
                <a:ea typeface="Arial"/>
                <a:cs typeface="Arial"/>
                <a:sym typeface="Arial"/>
              </a:rPr>
              <a:t>https://v-roddba.blogspot.com/</a:t>
            </a:r>
            <a:endParaRPr sz="2600"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4625" y="2033475"/>
            <a:ext cx="3683400" cy="3683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6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6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6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- Formatting Output</a:t>
            </a:r>
            <a:endParaRPr/>
          </a:p>
        </p:txBody>
      </p:sp>
      <p:pic>
        <p:nvPicPr>
          <p:cNvPr id="352" name="Google Shape;352;p16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Ways to format the object: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Sort-Object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Format-List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Format-Table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Out-Gridview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Write-Out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Write-Verbose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12d64ab2ef_1_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212d64ab2ef_1_23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212d64ab2ef_1_23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212d64ab2ef_1_23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Looping</a:t>
            </a:r>
            <a:endParaRPr/>
          </a:p>
        </p:txBody>
      </p:sp>
      <p:sp>
        <p:nvSpPr>
          <p:cNvPr id="363" name="Google Shape;363;g212d64ab2ef_1_23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3900" cy="3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Just like most programming languages, you can write loops in PowerShell.</a:t>
            </a: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There’s 4 basic types of loops 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For - for looping with a built-in counter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Foreach (x in y) - for looping through a collection or array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Do &amp; While - Repeats until a condition is true.</a:t>
            </a: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And </a:t>
            </a:r>
            <a:r>
              <a:rPr lang="en-US" sz="2000" dirty="0" err="1"/>
              <a:t>and</a:t>
            </a:r>
            <a:r>
              <a:rPr lang="en-US" sz="2000" dirty="0"/>
              <a:t> one that you can use with pipelines: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Foreach-Object</a:t>
            </a:r>
            <a:endParaRPr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8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8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8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7063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– </a:t>
            </a:r>
            <a:r>
              <a:rPr lang="en-US" sz="4000">
                <a:solidFill>
                  <a:srgbClr val="FFFFFF"/>
                </a:solidFill>
              </a:rPr>
              <a:t>Loops</a:t>
            </a:r>
            <a:endParaRPr/>
          </a:p>
        </p:txBody>
      </p:sp>
      <p:pic>
        <p:nvPicPr>
          <p:cNvPr id="373" name="Google Shape;373;p18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713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8"/>
          <p:cNvSpPr txBox="1"/>
          <p:nvPr/>
        </p:nvSpPr>
        <p:spPr>
          <a:xfrm>
            <a:off x="5920820" y="2112579"/>
            <a:ext cx="4872919" cy="430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None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Looping methods</a:t>
            </a:r>
            <a:r>
              <a:rPr lang="en-US" sz="2604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Foreach (x in y)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Foreach-Object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Do/While or Do/Until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Control: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9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9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9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Resources</a:t>
            </a:r>
            <a:endParaRPr/>
          </a:p>
        </p:txBody>
      </p:sp>
      <p:sp>
        <p:nvSpPr>
          <p:cNvPr id="384" name="Google Shape;384;p19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latin typeface="Arial"/>
                <a:ea typeface="Arial"/>
                <a:cs typeface="Arial"/>
                <a:sym typeface="Arial"/>
              </a:rPr>
              <a:t>Powershell Gallery</a:t>
            </a:r>
            <a:br>
              <a:rPr lang="en-US" sz="2000" u="sng">
                <a:latin typeface="Arial"/>
                <a:ea typeface="Arial"/>
                <a:cs typeface="Arial"/>
                <a:sym typeface="Arial"/>
              </a:rPr>
            </a:b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https://www.powershellgallery.com/</a:t>
            </a:r>
            <a:br>
              <a:rPr lang="en-US" sz="2000" u="sng">
                <a:latin typeface="Arial"/>
                <a:ea typeface="Arial"/>
                <a:cs typeface="Arial"/>
                <a:sym typeface="Arial"/>
              </a:rPr>
            </a:br>
            <a:endParaRPr sz="2000" u="sng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0" i="0" u="sng" strike="noStrike">
                <a:latin typeface="Arial"/>
                <a:ea typeface="Arial"/>
                <a:cs typeface="Arial"/>
                <a:sym typeface="Arial"/>
              </a:rPr>
              <a:t>Microsoft Powershell Documentation</a:t>
            </a:r>
            <a:br>
              <a:rPr lang="en-US" sz="2000" b="0" i="0" u="sng" strike="noStrike"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https://learn.microsoft.com/en-us/powershell/scripting/learn/ps101/00-introduction</a:t>
            </a:r>
            <a:br>
              <a:rPr lang="en-US" sz="2000" b="0" i="0" u="sng" strike="noStrike">
                <a:latin typeface="Arial"/>
                <a:ea typeface="Arial"/>
                <a:cs typeface="Arial"/>
                <a:sym typeface="Arial"/>
              </a:rPr>
            </a:br>
            <a:endParaRPr sz="2000" b="0" i="0" u="sng" strike="noStrike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dbatools 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https://dbatools.io/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"/>
          <p:cNvSpPr/>
          <p:nvPr/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"/>
          <p:cNvSpPr/>
          <p:nvPr/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1764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"/>
          <p:cNvSpPr/>
          <p:nvPr/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7000">
                <a:srgbClr val="4472C4">
                  <a:alpha val="0"/>
                </a:srgbClr>
              </a:gs>
              <a:gs pos="100000">
                <a:srgbClr val="000000">
                  <a:alpha val="36862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"/>
          <p:cNvSpPr/>
          <p:nvPr/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100000">
                <a:srgbClr val="000000">
                  <a:alpha val="24705"/>
                </a:srgbClr>
              </a:gs>
            </a:gsLst>
            <a:lin ang="18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"/>
          <p:cNvSpPr/>
          <p:nvPr/>
        </p:nvSpPr>
        <p:spPr>
          <a:xfrm rot="-9091028">
            <a:off x="5945431" y="-1032053"/>
            <a:ext cx="4990147" cy="4439131"/>
          </a:xfrm>
          <a:custGeom>
            <a:avLst/>
            <a:gdLst/>
            <a:ahLst/>
            <a:cxnLst/>
            <a:rect l="l" t="t" r="r" b="b"/>
            <a:pathLst>
              <a:path w="4990147" h="4439131" extrusionOk="0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472C4">
                  <a:alpha val="21960"/>
                </a:srgbClr>
              </a:gs>
              <a:gs pos="87000">
                <a:srgbClr val="8DA9DB">
                  <a:alpha val="1960"/>
                </a:srgbClr>
              </a:gs>
              <a:gs pos="100000">
                <a:srgbClr val="8DA9DB">
                  <a:alpha val="1960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"/>
          <p:cNvSpPr txBox="1"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4800" b="0" i="0" u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Everyone has too much to do today, and you can never reuse a click” 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54" name="Google Shape;154;p2"/>
          <p:cNvSpPr txBox="1"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0" i="0" u="sng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Ben Miller</a:t>
            </a:r>
            <a:r>
              <a:rPr lang="en-US" sz="2600" b="0" i="0" u="none" strike="noStrike">
                <a:latin typeface="Roboto"/>
                <a:ea typeface="Roboto"/>
                <a:cs typeface="Roboto"/>
                <a:sym typeface="Roboto"/>
              </a:rPr>
              <a:t>, Microsoft Data Platform MVP and PowerShell Devotee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3984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"/>
          <p:cNvSpPr/>
          <p:nvPr/>
        </p:nvSpPr>
        <p:spPr>
          <a:xfrm flipH="1">
            <a:off x="0" y="0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History of Powershell</a:t>
            </a:r>
            <a:endParaRPr/>
          </a:p>
        </p:txBody>
      </p:sp>
      <p:sp>
        <p:nvSpPr>
          <p:cNvPr id="165" name="Google Shape;165;p3"/>
          <p:cNvSpPr txBox="1">
            <a:spLocks noGrp="1"/>
          </p:cNvSpPr>
          <p:nvPr>
            <p:ph type="body" idx="1"/>
          </p:nvPr>
        </p:nvSpPr>
        <p:spPr>
          <a:xfrm>
            <a:off x="459350" y="1933800"/>
            <a:ext cx="112632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/>
              <a:t>PowerShell has been around since Nov 2006 (v1.0 Windows XP &amp; Server 2003) </a:t>
            </a:r>
            <a:endParaRPr sz="2600"/>
          </a:p>
          <a:p>
            <a:pPr marL="685800" lvl="1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/>
              <a:t>Started with 129 native cmdlets </a:t>
            </a:r>
            <a:endParaRPr sz="260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/>
              <a:t>Built in .NET - you can reference .NET libraries</a:t>
            </a:r>
            <a:endParaRPr sz="2600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/>
              <a:t>Current version 7.3 has over 1500 native cmdlets</a:t>
            </a:r>
            <a:endParaRPr sz="2600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 i="0" u="none" strike="noStrike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/>
              <a:t>SQL Server Management Objects (SMO) was built for SQL 2005</a:t>
            </a:r>
            <a:endParaRPr sz="2600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 i="0" u="none" strike="noStrike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i="0" u="none" strike="noStrike"/>
              <a:t>SQLPS module with limited functionality, used with </a:t>
            </a:r>
            <a:r>
              <a:rPr lang="en-US" sz="2600"/>
              <a:t>SQL Agent</a:t>
            </a:r>
            <a:r>
              <a:rPr lang="en-US" sz="2600" i="0" u="none" strike="noStrike"/>
              <a:t> when you select PowerShell as the step type.</a:t>
            </a:r>
            <a:r>
              <a:rPr lang="en-US" sz="2600"/>
              <a:t> Included with the SQL Server installation</a:t>
            </a:r>
            <a:endParaRPr sz="2600" b="1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 i="0" u="none" strike="noStrike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/>
              <a:t>SQLServer</a:t>
            </a:r>
            <a:r>
              <a:rPr lang="en-US" sz="2600" i="0" u="none" strike="noStrike"/>
              <a:t> module - This is </a:t>
            </a:r>
            <a:r>
              <a:rPr lang="en-US" sz="2600"/>
              <a:t>the currently maintained module</a:t>
            </a:r>
            <a:br>
              <a:rPr lang="en-US" sz="2600"/>
            </a:br>
            <a:r>
              <a:rPr lang="en-US" sz="2600"/>
              <a:t>Last updated (04/04/2023)</a:t>
            </a: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4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4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History of dbatools</a:t>
            </a:r>
            <a:endParaRPr/>
          </a:p>
        </p:txBody>
      </p:sp>
      <p:sp>
        <p:nvSpPr>
          <p:cNvPr id="176" name="Google Shape;176;p4"/>
          <p:cNvSpPr txBox="1">
            <a:spLocks noGrp="1"/>
          </p:cNvSpPr>
          <p:nvPr>
            <p:ph type="body" idx="1"/>
          </p:nvPr>
        </p:nvSpPr>
        <p:spPr>
          <a:xfrm>
            <a:off x="459350" y="1854050"/>
            <a:ext cx="11153400" cy="4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Started out as a group of commands for migrating SQL instances in 2016 by </a:t>
            </a:r>
            <a:r>
              <a:rPr lang="en-US" sz="2600" u="sng">
                <a:solidFill>
                  <a:schemeClr val="hlink"/>
                </a:solidFill>
                <a:hlinkClick r:id="rId3"/>
              </a:rPr>
              <a:t>Chrissy LeMaire</a:t>
            </a:r>
            <a:r>
              <a:rPr lang="en-US" sz="2600"/>
              <a:t>, SQL &amp; PowerShell MVP</a:t>
            </a: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With the help of over 140 contributors, it has grown into a fully fledged module with almost 700 commands that allow DBAs to automate and standardize their work.</a:t>
            </a: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Is it Secure ?</a:t>
            </a:r>
            <a:endParaRPr sz="2600"/>
          </a:p>
          <a:p>
            <a:pPr marL="228600" lvl="0" indent="-2667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0"/>
              <a:t>Open Source with limited permissions to merge to Master. 5 out of 6 are current/former Microsoft MVPs or employees.</a:t>
            </a:r>
            <a:endParaRPr sz="2600"/>
          </a:p>
          <a:p>
            <a:pPr marL="228600" lvl="0" indent="-2667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0"/>
              <a:t>All the code is digitally signed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5"/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5"/>
          <p:cNvSpPr/>
          <p:nvPr/>
        </p:nvSpPr>
        <p:spPr>
          <a:xfrm flipH="1">
            <a:off x="0" y="0"/>
            <a:ext cx="12192000" cy="16002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5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5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Powershell Concepts</a:t>
            </a:r>
            <a:endParaRPr/>
          </a:p>
        </p:txBody>
      </p:sp>
      <p:grpSp>
        <p:nvGrpSpPr>
          <p:cNvPr id="189" name="Google Shape;189;p5"/>
          <p:cNvGrpSpPr/>
          <p:nvPr/>
        </p:nvGrpSpPr>
        <p:grpSpPr>
          <a:xfrm>
            <a:off x="647257" y="2558068"/>
            <a:ext cx="10921425" cy="3301825"/>
            <a:chOff x="3201" y="445489"/>
            <a:chExt cx="10921425" cy="3301825"/>
          </a:xfrm>
        </p:grpSpPr>
        <p:sp>
          <p:nvSpPr>
            <p:cNvPr id="190" name="Google Shape;190;p5"/>
            <p:cNvSpPr/>
            <p:nvPr/>
          </p:nvSpPr>
          <p:spPr>
            <a:xfrm>
              <a:off x="3201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 txBox="1"/>
            <p:nvPr/>
          </p:nvSpPr>
          <p:spPr>
            <a:xfrm>
              <a:off x="3201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Commenting</a:t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2797054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 txBox="1"/>
            <p:nvPr/>
          </p:nvSpPr>
          <p:spPr>
            <a:xfrm>
              <a:off x="2797054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Variables</a:t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5590907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 txBox="1"/>
            <p:nvPr/>
          </p:nvSpPr>
          <p:spPr>
            <a:xfrm>
              <a:off x="5590907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Modules</a:t>
              </a:r>
              <a:endParaRPr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384760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 txBox="1"/>
            <p:nvPr/>
          </p:nvSpPr>
          <p:spPr>
            <a:xfrm>
              <a:off x="8384760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Parameters</a:t>
              </a: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3201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 txBox="1"/>
            <p:nvPr/>
          </p:nvSpPr>
          <p:spPr>
            <a:xfrm>
              <a:off x="3201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Pipelines</a:t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2797054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 txBox="1"/>
            <p:nvPr/>
          </p:nvSpPr>
          <p:spPr>
            <a:xfrm>
              <a:off x="2797054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Limiting </a:t>
              </a:r>
              <a:r>
                <a:rPr lang="en-US" sz="3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5590907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 txBox="1"/>
            <p:nvPr/>
          </p:nvSpPr>
          <p:spPr>
            <a:xfrm>
              <a:off x="5590907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Formatting Output</a:t>
              </a: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8384760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 txBox="1"/>
            <p:nvPr/>
          </p:nvSpPr>
          <p:spPr>
            <a:xfrm>
              <a:off x="8384760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Looping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/>
          <p:nvPr/>
        </p:nvSpPr>
        <p:spPr>
          <a:xfrm>
            <a:off x="11975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/>
          <p:nvPr/>
        </p:nvSpPr>
        <p:spPr>
          <a:xfrm flipH="1">
            <a:off x="0" y="-212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8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Commenting</a:t>
            </a:r>
            <a:endParaRPr/>
          </a:p>
        </p:txBody>
      </p:sp>
      <p:grpSp>
        <p:nvGrpSpPr>
          <p:cNvPr id="214" name="Google Shape;214;p8"/>
          <p:cNvGrpSpPr/>
          <p:nvPr/>
        </p:nvGrpSpPr>
        <p:grpSpPr>
          <a:xfrm>
            <a:off x="2192970" y="2408981"/>
            <a:ext cx="7830000" cy="3600000"/>
            <a:chOff x="1548914" y="296402"/>
            <a:chExt cx="7830000" cy="3600000"/>
          </a:xfrm>
        </p:grpSpPr>
        <p:sp>
          <p:nvSpPr>
            <p:cNvPr id="215" name="Google Shape;215;p8"/>
            <p:cNvSpPr/>
            <p:nvPr/>
          </p:nvSpPr>
          <p:spPr>
            <a:xfrm>
              <a:off x="2250914" y="296402"/>
              <a:ext cx="2196000" cy="219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2718914" y="764402"/>
              <a:ext cx="1260000" cy="126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54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 txBox="1"/>
            <p:nvPr/>
          </p:nvSpPr>
          <p:spPr>
            <a:xfrm>
              <a:off x="154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SINGLE LINE COMMENTS</a:t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6480914" y="296402"/>
              <a:ext cx="2196000" cy="219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6948914" y="764402"/>
              <a:ext cx="1260000" cy="126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577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 txBox="1"/>
            <p:nvPr/>
          </p:nvSpPr>
          <p:spPr>
            <a:xfrm>
              <a:off x="577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MULTI-LINE COMMENTS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9"/>
          <p:cNvSpPr/>
          <p:nvPr/>
        </p:nvSpPr>
        <p:spPr>
          <a:xfrm rot="10800000">
            <a:off x="0" y="0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3984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9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1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Commenting</a:t>
            </a:r>
            <a:endParaRPr/>
          </a:p>
        </p:txBody>
      </p:sp>
      <p:pic>
        <p:nvPicPr>
          <p:cNvPr id="231" name="Google Shape;231;p9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Comment Types: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Single Line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Multi-Line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Code Regions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0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/>
          </a:p>
        </p:txBody>
      </p:sp>
      <p:sp>
        <p:nvSpPr>
          <p:cNvPr id="241" name="Google Shape;241;p10"/>
          <p:cNvSpPr txBox="1">
            <a:spLocks noGrp="1"/>
          </p:cNvSpPr>
          <p:nvPr>
            <p:ph type="body" idx="2"/>
          </p:nvPr>
        </p:nvSpPr>
        <p:spPr>
          <a:xfrm>
            <a:off x="1166297" y="2112579"/>
            <a:ext cx="4872919" cy="408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2598" lvl="0" indent="-21234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 start with a $</a:t>
            </a:r>
            <a:endParaRPr sz="2600"/>
          </a:p>
          <a:p>
            <a:pPr marL="212598" lvl="0" indent="-212343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 are not case sensitive</a:t>
            </a:r>
            <a:endParaRPr sz="2600"/>
          </a:p>
          <a:p>
            <a:pPr marL="212598" lvl="0" indent="-212343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contain numbers and letters</a:t>
            </a:r>
            <a:endParaRPr sz="2600"/>
          </a:p>
          <a:p>
            <a:pPr marL="212598" lvl="0" indent="-212343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Variables have multiple scopes:</a:t>
            </a:r>
            <a:endParaRPr sz="2600"/>
          </a:p>
          <a:p>
            <a:pPr marL="669798" lvl="1" indent="-225298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Global</a:t>
            </a:r>
            <a:endParaRPr sz="2600"/>
          </a:p>
          <a:p>
            <a:pPr marL="669798" lvl="1" indent="-225298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Local</a:t>
            </a:r>
            <a:endParaRPr sz="2600"/>
          </a:p>
          <a:p>
            <a:pPr marL="669798" lvl="1" indent="-225298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Script</a:t>
            </a:r>
            <a:endParaRPr sz="2600"/>
          </a:p>
          <a:p>
            <a:pPr marL="669798" lvl="1" indent="-225298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Private (not really a scope)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751</Words>
  <Application>Microsoft Office PowerPoint</Application>
  <PresentationFormat>Widescreen</PresentationFormat>
  <Paragraphs>173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Arial</vt:lpstr>
      <vt:lpstr>Roboto</vt:lpstr>
      <vt:lpstr>Office Theme</vt:lpstr>
      <vt:lpstr>Intro to PowerShell  with dbatools  for the DBA</vt:lpstr>
      <vt:lpstr>Tony Wilhelm</vt:lpstr>
      <vt:lpstr>“Everyone has too much to do today, and you can never reuse a click” </vt:lpstr>
      <vt:lpstr>History of Powershell</vt:lpstr>
      <vt:lpstr>History of dbatools</vt:lpstr>
      <vt:lpstr>Powershell Concepts</vt:lpstr>
      <vt:lpstr>Commenting</vt:lpstr>
      <vt:lpstr>Demo 1 - Commenting</vt:lpstr>
      <vt:lpstr>Variables</vt:lpstr>
      <vt:lpstr>Demo 2 - Variables</vt:lpstr>
      <vt:lpstr>Modules</vt:lpstr>
      <vt:lpstr>Demo 3 – Modules</vt:lpstr>
      <vt:lpstr>Parameters</vt:lpstr>
      <vt:lpstr>Demo 4 - Parameters</vt:lpstr>
      <vt:lpstr>Pipeline</vt:lpstr>
      <vt:lpstr>Demo 5 - Pipelining</vt:lpstr>
      <vt:lpstr>Filtering Output</vt:lpstr>
      <vt:lpstr>Demo - Filtering Output</vt:lpstr>
      <vt:lpstr>Formatting Output</vt:lpstr>
      <vt:lpstr>Demo - Formatting Output</vt:lpstr>
      <vt:lpstr>Looping</vt:lpstr>
      <vt:lpstr>Demo – Loops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PowerShell  with dbatools  for the DBA</dc:title>
  <dc:creator>Anthony (Tony) Wilhelm</dc:creator>
  <cp:lastModifiedBy>Anthony (Tony) Wilhelm</cp:lastModifiedBy>
  <cp:revision>2</cp:revision>
  <dcterms:created xsi:type="dcterms:W3CDTF">2023-03-24T20:07:07Z</dcterms:created>
  <dcterms:modified xsi:type="dcterms:W3CDTF">2023-07-13T14:24:21Z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0ee06db-1980-431f-9f40-cfc6bed7e768_Enabled">
    <vt:lpwstr>true</vt:lpwstr>
  </property>
  <property fmtid="{D5CDD505-2E9C-101B-9397-08002B2CF9AE}" pid="3" name="MSIP_Label_e0ee06db-1980-431f-9f40-cfc6bed7e768_SetDate">
    <vt:lpwstr>2023-03-24T20:07:29Z</vt:lpwstr>
  </property>
  <property fmtid="{D5CDD505-2E9C-101B-9397-08002B2CF9AE}" pid="4" name="MSIP_Label_e0ee06db-1980-431f-9f40-cfc6bed7e768_Method">
    <vt:lpwstr>Standard</vt:lpwstr>
  </property>
  <property fmtid="{D5CDD505-2E9C-101B-9397-08002B2CF9AE}" pid="5" name="MSIP_Label_e0ee06db-1980-431f-9f40-cfc6bed7e768_Name">
    <vt:lpwstr>Public</vt:lpwstr>
  </property>
  <property fmtid="{D5CDD505-2E9C-101B-9397-08002B2CF9AE}" pid="6" name="MSIP_Label_e0ee06db-1980-431f-9f40-cfc6bed7e768_SiteId">
    <vt:lpwstr>e75b8cf2-b242-41b0-8378-a3862dd6f0f4</vt:lpwstr>
  </property>
  <property fmtid="{D5CDD505-2E9C-101B-9397-08002B2CF9AE}" pid="7" name="MSIP_Label_e0ee06db-1980-431f-9f40-cfc6bed7e768_ActionId">
    <vt:lpwstr>bc49ab0c-0b9a-426e-95a6-77a04dcfa7bc</vt:lpwstr>
  </property>
  <property fmtid="{D5CDD505-2E9C-101B-9397-08002B2CF9AE}" pid="8" name="MSIP_Label_e0ee06db-1980-431f-9f40-cfc6bed7e768_ContentBits">
    <vt:lpwstr>0</vt:lpwstr>
  </property>
</Properties>
</file>