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4.xml"/>
  <Override ContentType="application/vnd.openxmlformats-officedocument.presentationml.comments+xml" PartName="/ppt/comments/comment3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6858000" cx="12192000"/>
  <p:notesSz cx="6858000" cy="9144000"/>
  <p:embeddedFontLst>
    <p:embeddedFont>
      <p:font typeface="Robo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Peter Shore"/>
  <p:cmAuthor clrIdx="1" id="1" initials="" lastIdx="2" name="Tony Wilhelm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3-04-03T13:09:29.998">
    <p:pos x="6000" y="0"/>
    <p:text>Be consistent, if you are going to annotate the demos like you did on the first one, do it for all of them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EWYE8g"/>
      </p:ext>
    </p:extLst>
  </p:cm>
  <p:cm authorId="1" idx="1" dt="2023-04-03T13:09:29.998">
    <p:pos x="6000" y="0"/>
    <p:text>@pshore73@outlook.com 
Agreed, hadn't gotten that far yet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3-04-03T13:18:56.173">
    <p:pos x="6000" y="0"/>
    <p:text>Adding some details about variables is nice.
To my eye, there is something incongruent between the two sides of the slide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EWYE8k"/>
      </p:ext>
    </p:extLst>
  </p:cm>
  <p:cm authorId="1" idx="2" dt="2023-04-03T13:18:56.173">
    <p:pos x="6000" y="0"/>
    <p:text>@pshore73@outlook.com 
Yeah, I think putting them on the demo slide will look better</p:text>
    <p:extLst>
      <p:ext uri="{C676402C-5697-4E1C-873F-D02D1690AC5C}">
        <p15:threadingInfo timeZoneBias="0">
          <p15:parentCm authorId="0" idx="2"/>
        </p15:threadingInfo>
      </p:ext>
      <p:ext uri="http://customooxmlschemas.google.com/">
        <go:slidesCustomData xmlns:go="http://customooxmlschemas.google.com/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3" dt="2023-04-02T23:23:54.397">
    <p:pos x="6000" y="0"/>
    <p:text>Font/font size consistency throughout the presentation is important, even if it means longer topics sit on multiple slides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3-04-02T23:24:25.663">
    <p:pos x="6000" y="0"/>
    <p:text>Consistency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AsEWYE8s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ee06bfae8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ee06bfae8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1ee06bfae8_0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12d64ab2ef_1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212d64ab2ef_1_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12d64ab2ef_1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212d64ab2ef_1_3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g212d64ab2ef_1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12d64ab2ef_1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1ee06bfae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1ee06bfae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1ee06bfae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1ee06bfae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1ee06bfae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1ee06bfae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ee06bfae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ee06bfae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21ee06bfae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ee06bfae8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1ee06bfae8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1ee06bfae8_0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ee06bfae8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ee06bfae8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1ee06bfae8_0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blog.netnerds.net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.xml"/><Relationship Id="rId4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2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3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comments" Target="../comments/comment4.xml"/><Relationship Id="rId4" Type="http://schemas.openxmlformats.org/officeDocument/2006/relationships/hyperlink" Target="https://www.powershellgallery.com/" TargetMode="External"/><Relationship Id="rId5" Type="http://schemas.openxmlformats.org/officeDocument/2006/relationships/hyperlink" Target="https://learn.microsoft.com/en-us/powershell/scripting/learn/ps101/00-introduction" TargetMode="External"/><Relationship Id="rId6" Type="http://schemas.openxmlformats.org/officeDocument/2006/relationships/hyperlink" Target="https://dbatools.io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tonywsql@wilhelm-tech.com" TargetMode="External"/><Relationship Id="rId4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ww.dbadu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/>
              <a:t>Intro to PowerShell </a:t>
            </a:r>
            <a:br>
              <a:rPr lang="en-US" sz="5200"/>
            </a:br>
            <a:r>
              <a:rPr lang="en-US" sz="5200"/>
              <a:t>with dbatools </a:t>
            </a:r>
            <a:br>
              <a:rPr lang="en-US" sz="5200"/>
            </a:br>
            <a:r>
              <a:rPr lang="en-US" sz="5200"/>
              <a:t>for the DBA</a:t>
            </a:r>
            <a:endParaRPr sz="6400"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600"/>
              <a:t>Anthony (Tony) Wilhelm</a:t>
            </a:r>
            <a:br>
              <a:rPr b="1" lang="en-US" sz="2600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batools (@psdbatools) / Twitter"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flipH="1" rot="10800000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/>
          <p:nvPr>
            <p:ph idx="1" type="body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i="0" lang="en-US" sz="2600" u="none" strike="noStrike"/>
              <a:t>PowerShell has been around since Nov 2006 (v1.0 Windows XP &amp; Server 2003) </a:t>
            </a:r>
            <a:endParaRPr sz="2600"/>
          </a:p>
          <a:p>
            <a:pPr indent="-31115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i="0" lang="en-US" sz="2600" u="none" strike="noStrike"/>
              <a:t>Started with 129 native cmdlets </a:t>
            </a:r>
            <a:endParaRPr sz="2600"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2600"/>
          </a:p>
          <a:p>
            <a:pPr indent="-285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i="0" lang="en-US" sz="2600" u="none" strike="noStrike"/>
              <a:t>Built in .NET - you can reference .NET libraries</a:t>
            </a:r>
            <a:endParaRPr sz="2600"/>
          </a:p>
          <a:p>
            <a:pPr indent="-120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2600"/>
          </a:p>
          <a:p>
            <a:pPr indent="-285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i="0" lang="en-US" sz="2600" u="none" strike="noStrike"/>
              <a:t>Current version 7.3 has over 1500 native cmdlets</a:t>
            </a:r>
            <a:endParaRPr sz="2600"/>
          </a:p>
          <a:p>
            <a:pPr indent="-120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i="0" sz="2600" u="none" strike="noStrike"/>
          </a:p>
          <a:p>
            <a:pPr indent="-285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i="0" lang="en-US" sz="2600" u="none" strike="noStrike"/>
              <a:t>SQL Server Management Objects (SMO) was built for SQL 2005</a:t>
            </a:r>
            <a:endParaRPr sz="2600"/>
          </a:p>
          <a:p>
            <a:pPr indent="-120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i="0" sz="2600" u="none" strike="noStrike"/>
          </a:p>
          <a:p>
            <a:pPr indent="-285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i="0" lang="en-US" sz="2600" u="none" strike="noStrike"/>
              <a:t>SQLPS module with limited functionality, used with </a:t>
            </a:r>
            <a:r>
              <a:rPr lang="en-US" sz="2600"/>
              <a:t>SQL Agent</a:t>
            </a:r>
            <a:r>
              <a:rPr i="0" lang="en-US" sz="2600" u="none" strike="noStrike"/>
              <a:t> when you select PowerShell as the step type.</a:t>
            </a:r>
            <a:r>
              <a:rPr lang="en-US" sz="2600"/>
              <a:t> Included with the </a:t>
            </a:r>
            <a:r>
              <a:rPr lang="en-US" sz="2600"/>
              <a:t>SQL Server</a:t>
            </a:r>
            <a:r>
              <a:rPr lang="en-US" sz="2600"/>
              <a:t> installation</a:t>
            </a:r>
            <a:endParaRPr b="1" sz="2600"/>
          </a:p>
          <a:p>
            <a:pPr indent="-1206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i="0" sz="2600" u="none" strike="noStrike"/>
          </a:p>
          <a:p>
            <a:pPr indent="-28575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SQLServer</a:t>
            </a:r>
            <a:r>
              <a:rPr i="0" lang="en-US" sz="2600" u="none" strike="noStrike"/>
              <a:t> module - This is </a:t>
            </a:r>
            <a:r>
              <a:rPr lang="en-US" sz="2600"/>
              <a:t>the currently </a:t>
            </a:r>
            <a:r>
              <a:rPr lang="en-US" sz="2600"/>
              <a:t>maintained</a:t>
            </a:r>
            <a:r>
              <a:rPr lang="en-US" sz="2600"/>
              <a:t> module</a:t>
            </a:r>
            <a:br>
              <a:rPr lang="en-US" sz="2600"/>
            </a:br>
            <a:r>
              <a:rPr lang="en-US" sz="2600"/>
              <a:t>Last updated (04/04/2023)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2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/>
          <p:nvPr>
            <p:ph idx="1" type="body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Started out as a group of commands for migrating SQL instances in 2016 by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Chrissy LeMaire</a:t>
            </a:r>
            <a:r>
              <a:rPr lang="en-US" sz="2600"/>
              <a:t>, SQL &amp; PowerShell MVP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With the help of over 140 contributors, it has grown into a fully fledged module with almost 700 commands that allow DBAs to automate and standardize their work.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Is it Secure ?</a:t>
            </a:r>
            <a:endParaRPr sz="2600"/>
          </a:p>
          <a:p>
            <a:pPr indent="-2667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0" lang="en-US" sz="2600"/>
              <a:t>Open Source with limited permissions to merge to Master. 5 out of 6 are current/former Microsoft MVPs or employees.</a:t>
            </a:r>
            <a:endParaRPr sz="2600"/>
          </a:p>
          <a:p>
            <a:pPr indent="-266700" lvl="0" marL="228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b="0" lang="en-US" sz="2600"/>
              <a:t>All the code is digitally signed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cap="flat" cmpd="sng" w="127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b="0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/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descr="Monitor" id="231" name="Google Shape;23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/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/>
          <p:nvPr>
            <p:ph idx="2" type="body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2343" lvl="0" marL="212598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/>
          </a:p>
          <a:p>
            <a:pPr indent="-212343" lvl="0" marL="212598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/>
          </a:p>
          <a:p>
            <a:pPr indent="-212343" lvl="0" marL="212598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/>
          </a:p>
          <a:p>
            <a:pPr indent="-212343" lvl="0" marL="212598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Variables have multiple scopes:</a:t>
            </a:r>
            <a:endParaRPr sz="2600"/>
          </a:p>
          <a:p>
            <a:pPr indent="-225298" lvl="1" marL="669798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Global</a:t>
            </a:r>
            <a:endParaRPr sz="2600"/>
          </a:p>
          <a:p>
            <a:pPr indent="-225298" lvl="1" marL="669798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Local</a:t>
            </a:r>
            <a:endParaRPr sz="2600"/>
          </a:p>
          <a:p>
            <a:pPr indent="-225298" lvl="1" marL="669798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Script</a:t>
            </a:r>
            <a:endParaRPr sz="2600"/>
          </a:p>
          <a:p>
            <a:pPr indent="-225298" lvl="1" marL="669798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Private (not really a scope)</a:t>
            </a:r>
            <a:endParaRPr sz="2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/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descr="Monitor" id="250" name="Google Shape;25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flipH="1" rot="10800000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/>
          <p:nvPr>
            <p:ph idx="1" type="body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66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Modules are a package that contain PowerShell objects like cmdlets, functions, and variables</a:t>
            </a:r>
            <a:endParaRPr sz="26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Best place to get modules is the PowerShell Gallery</a:t>
            </a:r>
            <a:endParaRPr sz="26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Over 200 thousand total packages</a:t>
            </a:r>
            <a:endParaRPr sz="26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Over 11 thousand unique packages</a:t>
            </a:r>
            <a:endParaRPr sz="2600"/>
          </a:p>
          <a:p>
            <a:pPr indent="-2921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Over 8 billion packages downloaded</a:t>
            </a:r>
            <a:endParaRPr sz="2600"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  <a:p>
            <a:pPr indent="-266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Other Modules are available as components of windows</a:t>
            </a:r>
            <a:br>
              <a:rPr lang="en-US" sz="2600"/>
            </a:br>
            <a:r>
              <a:rPr lang="en-US" sz="2600"/>
              <a:t>ex: ActiveDirectory </a:t>
            </a:r>
            <a:endParaRPr sz="260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/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descr="Monitor" id="273" name="Google Shape;27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b="0" i="0" lang="en-US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b="0" i="0" lang="en-US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b="0" i="0" lang="en-US" sz="22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b="0" i="0" lang="en-US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indent="-228600" lvl="1" marL="6858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b="0" i="0" lang="en-US" sz="22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b="0" i="0" lang="en-US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954" lvl="1" marL="9144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b="0" i="0" lang="en-US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b="0" i="0" sz="2604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/>
          <p:nvPr>
            <p:ph idx="1" type="body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indent="-3937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g21ee06bfae8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"/>
            <a:ext cx="1219191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/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descr="Monitor" id="293" name="Google Shape;29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pipeline is a series of commands connected by the “|” symbol.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/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/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descr="Monitor" id="312" name="Google Shape;31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/>
          <p:nvPr>
            <p:ph idx="1" type="body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</a:t>
            </a:r>
            <a:r>
              <a:rPr lang="en-US" sz="2600"/>
              <a:t>properties</a:t>
            </a:r>
            <a:r>
              <a:rPr lang="en-US" sz="2600"/>
              <a:t> returned with the Select-Object</a:t>
            </a:r>
            <a:endParaRPr sz="2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/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descr="Monitor" id="332" name="Google Shape;3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/>
          <p:nvPr>
            <p:ph idx="1" type="body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600"/>
          </a:p>
          <a:p>
            <a:pPr indent="-393700" lvl="0" marL="457200" rtl="0" algn="l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/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descr="Monitor" id="352" name="Google Shape;35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/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/>
          <p:nvPr>
            <p:ph idx="1" type="body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Just like most </a:t>
            </a:r>
            <a:r>
              <a:rPr lang="en-US" sz="2000"/>
              <a:t>programming</a:t>
            </a:r>
            <a:r>
              <a:rPr lang="en-US" sz="2000"/>
              <a:t> </a:t>
            </a:r>
            <a:r>
              <a:rPr lang="en-US" sz="2000"/>
              <a:t>languages</a:t>
            </a:r>
            <a:r>
              <a:rPr lang="en-US" sz="2000"/>
              <a:t>, you can write </a:t>
            </a:r>
            <a:r>
              <a:rPr lang="en-US" sz="2000"/>
              <a:t>loops</a:t>
            </a:r>
            <a:r>
              <a:rPr lang="en-US" sz="2000"/>
              <a:t> in PowerShell.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There’s 4 basic types of loops 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 - for looping with a built in counter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Foreach (x in y) - for looping </a:t>
            </a:r>
            <a:r>
              <a:rPr lang="en-US" sz="2000"/>
              <a:t>through</a:t>
            </a:r>
            <a:r>
              <a:rPr lang="en-US" sz="2000"/>
              <a:t> a collection or array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Do &amp; While - Repeats until a condition is true.</a:t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  <a:p>
            <a:pPr indent="-101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A</a:t>
            </a:r>
            <a:r>
              <a:rPr lang="en-US" sz="2000"/>
              <a:t>nd and one that you can use with pipelines: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Foreach-Object</a:t>
            </a:r>
            <a:endParaRPr sz="2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/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descr="Monitor" id="373" name="Google Shape;37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b="0" i="0" lang="en-US" sz="260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/>
          <p:nvPr>
            <p:ph idx="1" type="body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n-US" sz="200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b="0" i="0" lang="en-US" sz="200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https://learn.microsoft.com/en-us/powershell/scripting/learn/ps101/00-introduction</a:t>
            </a:r>
            <a:br>
              <a:rPr b="0" i="0" lang="en-US" sz="2000" u="sng" strike="noStrike">
                <a:latin typeface="Arial"/>
                <a:ea typeface="Arial"/>
                <a:cs typeface="Arial"/>
                <a:sym typeface="Arial"/>
              </a:rPr>
            </a:br>
            <a:endParaRPr b="0" i="0" sz="2000" u="sng" strike="noStrike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21ee06bfae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g21ee06bfae8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1ee06bfae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" y="0"/>
            <a:ext cx="12192008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21ee06bfae8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" y="39875"/>
            <a:ext cx="1219200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21ee06bfae8_0_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flipH="1" rot="10800000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/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600" u="none" strike="noStrike"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i="0" lang="en-US" sz="2600" u="none" strike="noStrike">
                <a:latin typeface="Arial"/>
                <a:ea typeface="Arial"/>
                <a:cs typeface="Arial"/>
                <a:sym typeface="Arial"/>
              </a:rPr>
              <a:t>tarted with Microsoft Access in the 90’s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600" u="none" strike="noStrike">
                <a:latin typeface="Arial"/>
                <a:ea typeface="Arial"/>
                <a:cs typeface="Arial"/>
                <a:sym typeface="Arial"/>
              </a:rPr>
              <a:t>Been using SQL server since 7.0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600" u="none" strike="noStrike">
                <a:latin typeface="Arial"/>
                <a:ea typeface="Arial"/>
                <a:cs typeface="Arial"/>
                <a:sym typeface="Arial"/>
              </a:rPr>
              <a:t>@tonywsql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2600" u="none" strike="noStrike">
                <a:latin typeface="Arial"/>
                <a:ea typeface="Arial"/>
                <a:cs typeface="Arial"/>
                <a:sym typeface="Arial"/>
              </a:rPr>
              <a:t>https://v-roddba.blogspot.com/</a:t>
            </a:r>
            <a:endParaRPr sz="2600"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/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b="0" i="0" lang="en-US" sz="480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b="0" i="0" lang="en-US" sz="480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/>
          <p:nvPr>
            <p:ph idx="1" type="subTitle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60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b="0" i="0" lang="en-US" sz="260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2023-03-24T20:07:07Z</dcterms:created>
  <dc:creator>Anthony (Tony) Wilhelm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