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9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28"/>
  </p:notesMasterIdLst>
  <p:sldIdLst>
    <p:sldId id="256" r:id="rId3"/>
    <p:sldId id="263" r:id="rId4"/>
    <p:sldId id="258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embeddedFontLst>
    <p:embeddedFont>
      <p:font typeface="Roboto" panose="02000000000000000000" pitchFamily="2" charset="0"/>
      <p:regular r:id="rId29"/>
      <p:bold r:id="rId30"/>
      <p:italic r:id="rId31"/>
      <p:boldItalic r:id="rId32"/>
    </p:embeddedFont>
    <p:embeddedFont>
      <p:font typeface="Segoe UI" panose="020B0502040204020203" pitchFamily="34" charset="0"/>
      <p:regular r:id="rId33"/>
      <p:bold r:id="rId34"/>
      <p:italic r:id="rId35"/>
      <p:boldItalic r:id="rId36"/>
    </p:embeddedFont>
    <p:embeddedFont>
      <p:font typeface="Segoe UI Semibold" panose="020B0702040204020203" pitchFamily="34" charset="0"/>
      <p:bold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gObtSRP4Y3aSux5NQfV29+0LOS3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Shore" initials="" lastIdx="4" clrIdx="0"/>
  <p:cmAuthor id="1" name="Tony Wilhelm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customschemas.google.com/relationships/presentationmetadata" Target="metadata"/><Relationship Id="rId21" Type="http://schemas.openxmlformats.org/officeDocument/2006/relationships/slide" Target="slides/slide19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0" Type="http://schemas.openxmlformats.org/officeDocument/2006/relationships/slide" Target="slides/slide18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(Tony) Wilhelm" userId="111808ec-cec1-4bb5-b99a-563afe69ab96" providerId="ADAL" clId="{72BD8168-86F3-43FC-B709-0507F7810D7D}"/>
    <pc:docChg chg="undo custSel addSld modSld">
      <pc:chgData name="Anthony (Tony) Wilhelm" userId="111808ec-cec1-4bb5-b99a-563afe69ab96" providerId="ADAL" clId="{72BD8168-86F3-43FC-B709-0507F7810D7D}" dt="2025-10-24T13:01:43.310" v="23" actId="20577"/>
      <pc:docMkLst>
        <pc:docMk/>
      </pc:docMkLst>
      <pc:sldChg chg="add">
        <pc:chgData name="Anthony (Tony) Wilhelm" userId="111808ec-cec1-4bb5-b99a-563afe69ab96" providerId="ADAL" clId="{72BD8168-86F3-43FC-B709-0507F7810D7D}" dt="2025-10-22T14:16:35.978" v="0"/>
        <pc:sldMkLst>
          <pc:docMk/>
          <pc:sldMk cId="317887464" sldId="258"/>
        </pc:sldMkLst>
      </pc:sldChg>
      <pc:sldChg chg="modSp mod">
        <pc:chgData name="Anthony (Tony) Wilhelm" userId="111808ec-cec1-4bb5-b99a-563afe69ab96" providerId="ADAL" clId="{72BD8168-86F3-43FC-B709-0507F7810D7D}" dt="2025-10-24T13:01:43.310" v="23" actId="20577"/>
        <pc:sldMkLst>
          <pc:docMk/>
          <pc:sldMk cId="0" sldId="265"/>
        </pc:sldMkLst>
        <pc:spChg chg="mod">
          <ac:chgData name="Anthony (Tony) Wilhelm" userId="111808ec-cec1-4bb5-b99a-563afe69ab96" providerId="ADAL" clId="{72BD8168-86F3-43FC-B709-0507F7810D7D}" dt="2025-10-24T13:01:43.310" v="23" actId="20577"/>
          <ac:spMkLst>
            <pc:docMk/>
            <pc:sldMk cId="0" sldId="265"/>
            <ac:spMk id="165" creationId="{00000000-0000-0000-0000-000000000000}"/>
          </ac:spMkLst>
        </pc:spChg>
      </pc:sldChg>
      <pc:sldChg chg="modSp mod">
        <pc:chgData name="Anthony (Tony) Wilhelm" userId="111808ec-cec1-4bb5-b99a-563afe69ab96" providerId="ADAL" clId="{72BD8168-86F3-43FC-B709-0507F7810D7D}" dt="2025-10-24T13:01:02.879" v="17" actId="400"/>
        <pc:sldMkLst>
          <pc:docMk/>
          <pc:sldMk cId="0" sldId="272"/>
        </pc:sldMkLst>
        <pc:spChg chg="mod">
          <ac:chgData name="Anthony (Tony) Wilhelm" userId="111808ec-cec1-4bb5-b99a-563afe69ab96" providerId="ADAL" clId="{72BD8168-86F3-43FC-B709-0507F7810D7D}" dt="2025-10-24T13:01:02.879" v="17" actId="400"/>
          <ac:spMkLst>
            <pc:docMk/>
            <pc:sldMk cId="0" sldId="272"/>
            <ac:spMk id="262" creationId="{00000000-0000-0000-0000-000000000000}"/>
          </ac:spMkLst>
        </pc:sp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3T13:09:29.998" idx="1">
    <p:pos x="6000" y="0"/>
    <p:text>Be consistent, if you are going to annotate the demos like you did on the first one, do it for all of them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EWYE8g"/>
      </p:ext>
    </p:extLst>
  </p:cm>
  <p:cm authorId="1" dt="2023-04-03T13:09:29.998" idx="1">
    <p:pos x="6000" y="0"/>
    <p:text>@pshore73@outlook.com 
Agreed, hadn't gotten that far yet</p:text>
    <p:extLst>
      <p:ext uri="{C676402C-5697-4E1C-873F-D02D1690AC5C}">
        <p15:threadingInfo xmlns:p15="http://schemas.microsoft.com/office/powerpoint/2012/main" timeZoneBias="0">
          <p15:parentCm authorId="0" idx="1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AIqEF8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3T13:18:56.173" idx="2">
    <p:pos x="6000" y="0"/>
    <p:text>Adding some details about variables is nice.
To my eye, there is something incongruent between the two sides of the slide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EWYE8k"/>
      </p:ext>
    </p:extLst>
  </p:cm>
  <p:cm authorId="1" dt="2023-04-03T13:18:56.173" idx="2">
    <p:pos x="6000" y="0"/>
    <p:text>@pshore73@outlook.com 
Yeah, I think putting them on the demo slide will look better</p:text>
    <p:extLst>
      <p:ext uri="{C676402C-5697-4E1C-873F-D02D1690AC5C}">
        <p15:threadingInfo xmlns:p15="http://schemas.microsoft.com/office/powerpoint/2012/main" timeZoneBias="0">
          <p15:parentCm authorId="0" idx="2"/>
        </p15:threadingInfo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AIqEGA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2T23:23:54.397" idx="3">
    <p:pos x="6000" y="0"/>
    <p:text>Font/font size consistency throughout the presentation is important, even if it means longer topics sit on multiple slides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EWYE8o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02T23:24:25.663" idx="4">
    <p:pos x="6000" y="0"/>
    <p:text>Consistency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AsEWYE8s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/>
              <a:t>You can write and publish your own module.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6" name="Google Shape;26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12d64ab2ef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6" name="Google Shape;316;g212d64ab2ef_1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g212d64ab2ef_1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12d64ab2ef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212d64ab2ef_1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g212d64ab2ef_1_3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12d64ab2ef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g212d64ab2ef_1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g212d64ab2ef_1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6" name="Google Shape;36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7" name="Google Shape;377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04082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Just glance over </a:t>
            </a:r>
            <a:endParaRPr/>
          </a:p>
        </p:txBody>
      </p:sp>
      <p:sp>
        <p:nvSpPr>
          <p:cNvPr id="158" name="Google Shape;15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8" name="Google Shape;16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Chrissy used to work for NATO, </a:t>
            </a:r>
            <a:endParaRPr/>
          </a:p>
        </p:txBody>
      </p:sp>
      <p:sp>
        <p:nvSpPr>
          <p:cNvPr id="169" name="Google Shape;169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" name="Google Shape;235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C15B-E58F-7043-3EFF-C344B94B1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D7FB9-3C74-7F83-E465-5C20098812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B9564-A137-7CD6-1BC2-41591112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32B8-3A9D-4F3F-96A6-8C3E62564B3F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C1B92-B858-C7AE-313F-0A6849FDF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E06AF-B875-B8B0-D6EB-D300E989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9B45-BD2F-46F4-B881-06BE57E3E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80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8BA6-38AF-01DD-3AE3-37D71ADF3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79424-D8C8-5901-396C-ACA1DC117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86446-064E-EB68-B506-FE74139FE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32B8-3A9D-4F3F-96A6-8C3E62564B3F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4F273-C42A-85A0-61AD-67D93BB25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3D7FFA-DD57-FDFA-6123-F84DD8E1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9B45-BD2F-46F4-B881-06BE57E3E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BB42-C72E-C97F-A267-47F2C5BF0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D2737-515D-C015-8177-6C03D4348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DEE3A-635B-D281-6C2C-B368B3084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32B8-3A9D-4F3F-96A6-8C3E62564B3F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28FB2-F521-8815-4AB1-5ACF411ED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8565E-D9B5-B303-F243-5E51721D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9B45-BD2F-46F4-B881-06BE57E3E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07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BEAB7-F78F-75F1-E162-4052E0F04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C8524-ED78-8E5D-A362-655C4F6FB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F0BEBA-B04F-FDB4-2855-B1876876C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AB469-9FE4-29C1-12C4-FA26F454A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32B8-3A9D-4F3F-96A6-8C3E62564B3F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E4171-C6FA-4868-3C60-3EE42E6FB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700B5-7672-7D4F-B85E-54BBD7FA8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9B45-BD2F-46F4-B881-06BE57E3E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0109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F8B61-3099-FBE6-03F6-28E8344C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78605-F422-A3BD-8479-55C6957A9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01061-3CD3-8F12-DDDB-AFBF5F504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58D10-0215-AD9D-181C-A80C463AB2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9DFD9-C0B0-3392-0634-6FB4C8E153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4B3D9A-2585-5DB8-D29F-D5D89063D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32B8-3A9D-4F3F-96A6-8C3E62564B3F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5D5DA9-0F66-2581-ED4D-B150ED176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39C1D8-E451-C186-2A0D-A42C584DC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9B45-BD2F-46F4-B881-06BE57E3E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234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96245-CA89-C15B-DDE5-B7E73ABA5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1134D-C9A7-980C-C527-F6381879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32B8-3A9D-4F3F-96A6-8C3E62564B3F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55764-542F-38E0-ADC7-F9F4552B6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5988C-973F-A903-F978-849C872D9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9B45-BD2F-46F4-B881-06BE57E3E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416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0D660-328E-89BD-796F-96CC64DB1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32B8-3A9D-4F3F-96A6-8C3E62564B3F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B6E247-EEEB-C9C9-68F1-FADF71D2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3E753-1A68-6415-2214-AA97FF5C4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9B45-BD2F-46F4-B881-06BE57E3E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999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FA69-F750-AE01-07B8-E8DA6D546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7CA61-98F9-564D-FD56-CDAEE26D8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6E57C3-356B-B496-DA79-F8DA0C9A2A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D778A0-5332-2ED9-C251-C8A15081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32B8-3A9D-4F3F-96A6-8C3E62564B3F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5F55C7-CED3-471D-7C01-24C6879BD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9223C7-A7DF-9DF4-E73A-F14E7BCB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9B45-BD2F-46F4-B881-06BE57E3E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36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943B-5460-D6EF-C6C7-4A9589D74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4FAEE-2C95-48F5-778E-9AA10EB67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50F6F2-4924-ADB4-4920-EAB8EF157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E1CB7-852C-F282-B73E-DC7D189E8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32B8-3A9D-4F3F-96A6-8C3E62564B3F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C57AC-4DA5-2085-E09B-E9AF048FB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E6C7A-EA55-EE16-6396-9B185A7F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9B45-BD2F-46F4-B881-06BE57E3E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2574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F92B-1F28-2E8A-6AAD-A63BDFA8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9603E0-CDAE-6E33-3667-74C2C1D2F1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F2FF7-B5D6-26F6-9D4D-09A41799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32B8-3A9D-4F3F-96A6-8C3E62564B3F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5C395-CA09-DC24-C8AE-3E989563F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13AF3-E26B-3279-91F4-ECBA889A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9B45-BD2F-46F4-B881-06BE57E3E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04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CDAE46-CE03-8F03-795F-E4FC8FF01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0F4DC-956A-ACD2-1A13-9C1A88253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81989-347B-B48D-4B74-EFEA28479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432B8-3A9D-4F3F-96A6-8C3E62564B3F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DD643-DB25-F104-DB8E-9845F93C0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72EA7-D33C-A662-D592-A5CE678FE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B9B45-BD2F-46F4-B881-06BE57E3E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71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0CFE2B-7FE2-09FA-785B-D1E5CC689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11031-6F28-2DC7-0087-68853D5CA9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F52FB7-0458-294E-8D30-A667B43CBC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3432B8-3A9D-4F3F-96A6-8C3E62564B3F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4FFA0-5C34-3908-D5CD-B98F56130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E6B0E-41FC-E44A-C771-FD7A96EED2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0B9B45-BD2F-46F4-B881-06BE57E3E4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55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mailto:tonywsql@wilhelm-tech.com" TargetMode="External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TonyWSQL" TargetMode="External"/><Relationship Id="rId4" Type="http://schemas.openxmlformats.org/officeDocument/2006/relationships/hyperlink" Target="https://v-roddba.blogspot.com/" TargetMode="External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owershellgallery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comments" Target="../comments/comment4.xml"/><Relationship Id="rId5" Type="http://schemas.openxmlformats.org/officeDocument/2006/relationships/hyperlink" Target="https://dbatools.io/" TargetMode="External"/><Relationship Id="rId4" Type="http://schemas.openxmlformats.org/officeDocument/2006/relationships/hyperlink" Target="https://learn.microsoft.com/en-us/powershell/scripting/learn/ps101/00-introduction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aduck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netnerds.ne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comments" Target="../comments/commen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136396" y="457201"/>
            <a:ext cx="5814300" cy="25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5200"/>
              <a:t>Intro to PowerShell </a:t>
            </a:r>
            <a:br>
              <a:rPr lang="en-US" sz="5200"/>
            </a:br>
            <a:r>
              <a:rPr lang="en-US" sz="5200"/>
              <a:t>with dbatools </a:t>
            </a:r>
            <a:br>
              <a:rPr lang="en-US" sz="5200"/>
            </a:br>
            <a:r>
              <a:rPr lang="en-US" sz="5200"/>
              <a:t>for the DBA</a:t>
            </a:r>
            <a:endParaRPr sz="6400"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136396" y="4479636"/>
            <a:ext cx="5814300" cy="1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/>
              <a:t>Anthony (Tony) Wilhelm</a:t>
            </a:r>
            <a:br>
              <a:rPr lang="en-US" sz="2600" b="1"/>
            </a:br>
            <a:r>
              <a:rPr lang="en-US" sz="2600"/>
              <a:t>Technology Leader, Senior Consultant</a:t>
            </a:r>
            <a:br>
              <a:rPr lang="en-US" sz="2600"/>
            </a:br>
            <a:r>
              <a:rPr lang="en-US" sz="2600"/>
              <a:t>Data &amp; Analytics</a:t>
            </a:r>
            <a:br>
              <a:rPr lang="en-US" sz="2600"/>
            </a:br>
            <a:r>
              <a:rPr lang="en-US" sz="2600"/>
              <a:t>Moser Consulting, Inc. </a:t>
            </a:r>
            <a:endParaRPr sz="2600"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88169" y="799365"/>
            <a:ext cx="2896062" cy="2210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 descr="dbatools (@psdbatools) / Twitter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00213" y="3375824"/>
            <a:ext cx="2243263" cy="224326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  <a:gs pos="100000">
                <a:srgbClr val="000000"/>
              </a:gs>
            </a:gsLst>
            <a:lin ang="10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100000">
                <a:srgbClr val="2F5496"/>
              </a:gs>
            </a:gsLst>
            <a:lin ang="17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0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0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Variables</a:t>
            </a:r>
            <a:endParaRPr/>
          </a:p>
        </p:txBody>
      </p:sp>
      <p:sp>
        <p:nvSpPr>
          <p:cNvPr id="241" name="Google Shape;241;p10"/>
          <p:cNvSpPr txBox="1">
            <a:spLocks noGrp="1"/>
          </p:cNvSpPr>
          <p:nvPr>
            <p:ph type="body" idx="2"/>
          </p:nvPr>
        </p:nvSpPr>
        <p:spPr>
          <a:xfrm>
            <a:off x="1166297" y="2112579"/>
            <a:ext cx="4872919" cy="408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12598" lvl="0" indent="-21234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 start with a $</a:t>
            </a:r>
            <a:endParaRPr sz="2600" dirty="0"/>
          </a:p>
          <a:p>
            <a:pPr marL="212598" lvl="0" indent="-212343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 are not case sensitive</a:t>
            </a:r>
            <a:endParaRPr sz="2600" dirty="0"/>
          </a:p>
          <a:p>
            <a:pPr marL="212598" lvl="0" indent="-212343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contain numbers and letters</a:t>
            </a:r>
            <a:endParaRPr sz="2600" dirty="0"/>
          </a:p>
          <a:p>
            <a:pPr marL="212598" lvl="0" indent="-212343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Variables have multiple scopes:</a:t>
            </a:r>
            <a:endParaRPr sz="2600" dirty="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Global</a:t>
            </a:r>
            <a:endParaRPr sz="2600" dirty="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Local</a:t>
            </a:r>
            <a:endParaRPr sz="2600" dirty="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Script</a:t>
            </a:r>
            <a:endParaRPr sz="2600" dirty="0"/>
          </a:p>
          <a:p>
            <a:pPr marL="669798" lvl="1" indent="-225298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Private (not really a scope)</a:t>
            </a:r>
            <a:endParaRPr sz="2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1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1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1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5156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2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Variables</a:t>
            </a:r>
            <a:endParaRPr/>
          </a:p>
        </p:txBody>
      </p:sp>
      <p:pic>
        <p:nvPicPr>
          <p:cNvPr id="250" name="Google Shape;250;p11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Variable Types: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Untyped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Typed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Custom Objects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Arrays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Hashtables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6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6"/>
          <p:cNvSpPr/>
          <p:nvPr/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6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6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Modules</a:t>
            </a:r>
            <a:endParaRPr/>
          </a:p>
        </p:txBody>
      </p:sp>
      <p:sp>
        <p:nvSpPr>
          <p:cNvPr id="262" name="Google Shape;262;p6"/>
          <p:cNvSpPr txBox="1">
            <a:spLocks noGrp="1"/>
          </p:cNvSpPr>
          <p:nvPr>
            <p:ph type="body" idx="1"/>
          </p:nvPr>
        </p:nvSpPr>
        <p:spPr>
          <a:xfrm>
            <a:off x="459350" y="1834125"/>
            <a:ext cx="8900700" cy="4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66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Modules are a package that contain PowerShell objects like cmdlets, functions, and variables</a:t>
            </a:r>
            <a:endParaRPr sz="2600"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 dirty="0"/>
          </a:p>
          <a:p>
            <a:pPr marL="228600" lvl="0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Best place to get modules is the PowerShell Gallery</a:t>
            </a:r>
            <a:endParaRPr sz="2600" dirty="0"/>
          </a:p>
          <a:p>
            <a:pPr marL="685800" lvl="1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Over </a:t>
            </a:r>
            <a:r>
              <a:rPr lang="en-US" sz="2600" strike="sngStrike" dirty="0"/>
              <a:t>269</a:t>
            </a:r>
            <a:r>
              <a:rPr lang="en-US" sz="2600" dirty="0"/>
              <a:t> 537 thousand total packages</a:t>
            </a:r>
            <a:endParaRPr sz="2600" dirty="0"/>
          </a:p>
          <a:p>
            <a:pPr marL="685800" lvl="1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Over </a:t>
            </a:r>
            <a:r>
              <a:rPr lang="en-US" sz="2600" strike="sngStrike" dirty="0"/>
              <a:t>11</a:t>
            </a:r>
            <a:r>
              <a:rPr lang="en-US" sz="2600" dirty="0"/>
              <a:t> </a:t>
            </a:r>
            <a:r>
              <a:rPr lang="en-US" sz="2600" strike="sngStrike" dirty="0"/>
              <a:t>12</a:t>
            </a:r>
            <a:r>
              <a:rPr lang="en-US" sz="2600" dirty="0"/>
              <a:t> 14 thousand unique packages</a:t>
            </a:r>
            <a:endParaRPr sz="2600" dirty="0"/>
          </a:p>
          <a:p>
            <a:pPr marL="685800" lvl="1" indent="-2921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Over </a:t>
            </a:r>
            <a:r>
              <a:rPr lang="en-US" sz="2600" strike="sngStrike" dirty="0"/>
              <a:t>8</a:t>
            </a:r>
            <a:r>
              <a:rPr lang="en-US" sz="2600" dirty="0"/>
              <a:t> </a:t>
            </a:r>
            <a:r>
              <a:rPr lang="en-US" sz="2600" strike="sngStrike" dirty="0"/>
              <a:t>9</a:t>
            </a:r>
            <a:r>
              <a:rPr lang="en-US" sz="2600" dirty="0"/>
              <a:t> </a:t>
            </a:r>
            <a:r>
              <a:rPr lang="en-US" sz="2600" strike="sngStrike" dirty="0"/>
              <a:t>10</a:t>
            </a:r>
            <a:r>
              <a:rPr lang="en-US" sz="2600" dirty="0"/>
              <a:t> 27 billion packages downloaded</a:t>
            </a:r>
            <a:endParaRPr sz="2600"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 dirty="0"/>
          </a:p>
          <a:p>
            <a:pPr marL="228600" lvl="0" indent="-266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Other Modules are available as components of windows</a:t>
            </a:r>
            <a:br>
              <a:rPr lang="en-US" sz="2600" dirty="0"/>
            </a:br>
            <a:r>
              <a:rPr lang="en-US" sz="2600" dirty="0"/>
              <a:t>ex: </a:t>
            </a:r>
            <a:r>
              <a:rPr lang="en-US" sz="2600" dirty="0" err="1"/>
              <a:t>ActiveDirectory</a:t>
            </a:r>
            <a:r>
              <a:rPr lang="en-US" sz="2600" dirty="0"/>
              <a:t> </a:t>
            </a:r>
            <a:endParaRPr sz="2600" dirty="0"/>
          </a:p>
        </p:txBody>
      </p:sp>
      <p:pic>
        <p:nvPicPr>
          <p:cNvPr id="263" name="Google Shape;263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417050" y="2058205"/>
            <a:ext cx="2400300" cy="39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7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7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7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7063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3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– Modules</a:t>
            </a:r>
            <a:endParaRPr/>
          </a:p>
        </p:txBody>
      </p:sp>
      <p:pic>
        <p:nvPicPr>
          <p:cNvPr id="273" name="Google Shape;273;p7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713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7"/>
          <p:cNvSpPr txBox="1"/>
          <p:nvPr/>
        </p:nvSpPr>
        <p:spPr>
          <a:xfrm>
            <a:off x="5920825" y="1814175"/>
            <a:ext cx="4872900" cy="43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None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Commands: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Install-Module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204"/>
              <a:buFont typeface="Arial"/>
              <a:buChar char="•"/>
            </a:pPr>
            <a:r>
              <a:rPr lang="en-US" sz="22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Uninstall-Module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Import-Module</a:t>
            </a:r>
            <a:endParaRPr/>
          </a:p>
          <a:p>
            <a:pPr marL="685800" marR="0" lvl="1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204"/>
              <a:buFont typeface="Arial"/>
              <a:buChar char="•"/>
            </a:pPr>
            <a:r>
              <a:rPr lang="en-US" sz="22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Remove-Module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Update-Module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Get-Module</a:t>
            </a:r>
            <a:endParaRPr sz="2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93954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2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Get-InstalledModule</a:t>
            </a:r>
            <a:endParaRPr sz="2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Get-Command</a:t>
            </a:r>
            <a:endParaRPr sz="2604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Get-Help</a:t>
            </a:r>
            <a:endParaRPr sz="2604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7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7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7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Parameters</a:t>
            </a:r>
            <a:endParaRPr/>
          </a:p>
        </p:txBody>
      </p:sp>
      <p:sp>
        <p:nvSpPr>
          <p:cNvPr id="284" name="Google Shape;284;p17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There are multiple ways to pass parameters to a cmdlet or function:</a:t>
            </a:r>
            <a:endParaRPr sz="260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By name </a:t>
            </a:r>
            <a:endParaRPr sz="260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By position</a:t>
            </a:r>
            <a:endParaRPr sz="2600"/>
          </a:p>
          <a:p>
            <a:pPr marL="457200" lvl="0" indent="-3937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Passing them at runtime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Splatting</a:t>
            </a: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Parameters can be Mandatory or Optional.</a:t>
            </a:r>
            <a:endParaRPr sz="2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4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4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4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4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-US" sz="4000">
                <a:solidFill>
                  <a:srgbClr val="FFFFFF"/>
                </a:solidFill>
              </a:rPr>
              <a:t>Parameters</a:t>
            </a:r>
            <a:endParaRPr/>
          </a:p>
        </p:txBody>
      </p:sp>
      <p:pic>
        <p:nvPicPr>
          <p:cNvPr id="293" name="Google Shape;293;p14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Common Parameters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WhatIf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Confirm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/>
              <a:t>Verbose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Splatting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2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2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2"/>
          <p:cNvSpPr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pipeline is a series of commands connected by the “|” symbol.</a:t>
            </a:r>
            <a:b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the pipeline, the output of the first command is passed on to the second command.</a:t>
            </a:r>
            <a:b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but not all PowerShell and dbatools commands accept pipeline input</a:t>
            </a:r>
            <a:endParaRPr sz="2600"/>
          </a:p>
        </p:txBody>
      </p:sp>
      <p:sp>
        <p:nvSpPr>
          <p:cNvPr id="303" name="Google Shape;303;p12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Pipeline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13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3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13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5 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- Pipelining</a:t>
            </a:r>
            <a:endParaRPr/>
          </a:p>
        </p:txBody>
      </p:sp>
      <p:pic>
        <p:nvPicPr>
          <p:cNvPr id="312" name="Google Shape;312;p13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Pipeline examples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12d64ab2ef_1_4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g212d64ab2ef_1_45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g212d64ab2ef_1_45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g212d64ab2ef_1_45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Filtering Output</a:t>
            </a:r>
            <a:endParaRPr/>
          </a:p>
        </p:txBody>
      </p:sp>
      <p:sp>
        <p:nvSpPr>
          <p:cNvPr id="323" name="Google Shape;323;g212d64ab2ef_1_45"/>
          <p:cNvSpPr txBox="1">
            <a:spLocks noGrp="1"/>
          </p:cNvSpPr>
          <p:nvPr>
            <p:ph type="body" idx="1"/>
          </p:nvPr>
        </p:nvSpPr>
        <p:spPr>
          <a:xfrm>
            <a:off x="841248" y="1828800"/>
            <a:ext cx="9723900" cy="3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Just like with T-SQL you can limit the output from a function.</a:t>
            </a: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You can limit the number of objects returned with the Where-Object function</a:t>
            </a: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You can limit the number of properties returned with the Select-Object</a:t>
            </a:r>
            <a:endParaRPr sz="2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5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5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15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- Filtering Output</a:t>
            </a:r>
            <a:endParaRPr/>
          </a:p>
        </p:txBody>
      </p:sp>
      <p:pic>
        <p:nvPicPr>
          <p:cNvPr id="332" name="Google Shape;332;p15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/>
              <a:t>Ways to filter output:</a:t>
            </a:r>
            <a:endParaRPr sz="2600"/>
          </a:p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Where-Object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Select-Object</a:t>
            </a:r>
            <a:endParaRPr sz="2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Tony Wilhelm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Started with Microsoft Access in the 90’s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Been using SQL server since 7.0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u="sng" dirty="0">
                <a:solidFill>
                  <a:schemeClr val="hlink"/>
                </a:solidFill>
                <a:latin typeface="+mj-lt"/>
                <a:ea typeface="Arial"/>
                <a:cs typeface="Arial"/>
                <a:sym typeface="Arial"/>
                <a:hlinkClick r:id="rId3"/>
              </a:rPr>
              <a:t>tonywsql@wilhelm-tech.com</a:t>
            </a:r>
            <a:endParaRPr sz="2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     @tonywsql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      </a:t>
            </a: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  <a:hlinkClick r:id="rId4"/>
              </a:rPr>
              <a:t>https://v-roddba.blogspot.com/</a:t>
            </a:r>
            <a:endParaRPr lang="en-US" sz="2600" b="0" i="0" u="none" strike="noStrike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dirty="0">
                <a:latin typeface="+mj-lt"/>
              </a:rPr>
              <a:t>      </a:t>
            </a:r>
            <a:r>
              <a:rPr lang="en-US" sz="2600" dirty="0">
                <a:latin typeface="+mj-lt"/>
                <a:hlinkClick r:id="rId5"/>
              </a:rPr>
              <a:t>https://github.com/TonyWSQL</a:t>
            </a:r>
            <a:endParaRPr sz="2600" dirty="0">
              <a:latin typeface="+mj-lt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4625" y="2033475"/>
            <a:ext cx="3683400" cy="3683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26" name="Picture 2" descr="Twitter logo png, Twitter icon transparent free png 18930745 PNG">
            <a:extLst>
              <a:ext uri="{FF2B5EF4-FFF2-40B4-BE49-F238E27FC236}">
                <a16:creationId xmlns:a16="http://schemas.microsoft.com/office/drawing/2014/main" id="{77A8FF47-810A-F7F2-B2E9-AFB6E362A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303180" y="4091232"/>
            <a:ext cx="711723" cy="711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s and Usage · GitHub">
            <a:extLst>
              <a:ext uri="{FF2B5EF4-FFF2-40B4-BE49-F238E27FC236}">
                <a16:creationId xmlns:a16="http://schemas.microsoft.com/office/drawing/2014/main" id="{7C9BD6B7-44DA-5C3C-E60A-E46FD371F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5097750"/>
            <a:ext cx="6191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F886A15-8696-37A6-4205-45F2E8AB5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41" y="4699905"/>
            <a:ext cx="445984" cy="44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12d64ab2ef_1_3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g212d64ab2ef_1_34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g212d64ab2ef_1_34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g212d64ab2ef_1_34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Formatting Output</a:t>
            </a:r>
            <a:endParaRPr/>
          </a:p>
        </p:txBody>
      </p:sp>
      <p:sp>
        <p:nvSpPr>
          <p:cNvPr id="343" name="Google Shape;343;g212d64ab2ef_1_34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3900" cy="3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Multiple ways to format the output from a function</a:t>
            </a:r>
            <a:endParaRPr sz="260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457200" lvl="0" indent="-393700" algn="l" rtl="0">
              <a:spcBef>
                <a:spcPts val="100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Format-List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Format-Table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Out-Gridview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Write-Out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Write-Verbose</a:t>
            </a:r>
            <a:endParaRPr sz="2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16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16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16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- Formatting Output</a:t>
            </a:r>
            <a:endParaRPr/>
          </a:p>
        </p:txBody>
      </p:sp>
      <p:pic>
        <p:nvPicPr>
          <p:cNvPr id="352" name="Google Shape;352;p16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Ways to format the object: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Sort-Object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Format-List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Format-Table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Out-Gridview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Write-Out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Write-Verbose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12d64ab2ef_1_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g212d64ab2ef_1_23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g212d64ab2ef_1_23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212d64ab2ef_1_23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Looping</a:t>
            </a:r>
            <a:endParaRPr/>
          </a:p>
        </p:txBody>
      </p:sp>
      <p:sp>
        <p:nvSpPr>
          <p:cNvPr id="363" name="Google Shape;363;g212d64ab2ef_1_23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3900" cy="368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Just like most programming languages, you can write loops in PowerShell.</a:t>
            </a: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There’s 4 basic types of loops 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For - for looping with a built-in counter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Foreach (x in y) - for looping through a collection or array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Do &amp; While - Repeats until a condition is true.</a:t>
            </a: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228600" lvl="0" indent="-101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 dirty="0"/>
              <a:t>And </a:t>
            </a:r>
            <a:r>
              <a:rPr lang="en-US" sz="2000" dirty="0" err="1"/>
              <a:t>and</a:t>
            </a:r>
            <a:r>
              <a:rPr lang="en-US" sz="2000" dirty="0"/>
              <a:t> one that you can use with pipelines:</a:t>
            </a:r>
            <a:endParaRPr sz="2000" dirty="0"/>
          </a:p>
          <a:p>
            <a:pPr marL="457200" lvl="0" indent="-355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 dirty="0"/>
              <a:t>Foreach-Object</a:t>
            </a:r>
            <a:endParaRPr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18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18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18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7063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– </a:t>
            </a:r>
            <a:r>
              <a:rPr lang="en-US" sz="4000">
                <a:solidFill>
                  <a:srgbClr val="FFFFFF"/>
                </a:solidFill>
              </a:rPr>
              <a:t>Loops</a:t>
            </a:r>
            <a:endParaRPr/>
          </a:p>
        </p:txBody>
      </p:sp>
      <p:pic>
        <p:nvPicPr>
          <p:cNvPr id="373" name="Google Shape;373;p18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9713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18"/>
          <p:cNvSpPr txBox="1"/>
          <p:nvPr/>
        </p:nvSpPr>
        <p:spPr>
          <a:xfrm>
            <a:off x="5920820" y="2112579"/>
            <a:ext cx="4872919" cy="4305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None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Looping methods</a:t>
            </a:r>
            <a:r>
              <a:rPr lang="en-US" sz="2604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dirty="0"/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Arial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Foreach (x in y)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Foreach-Object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Do/While or Do/Until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286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Clr>
                <a:schemeClr val="dk1"/>
              </a:buClr>
              <a:buSzPts val="2604"/>
              <a:buFont typeface="Calibri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None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Control: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Break</a:t>
            </a:r>
          </a:p>
          <a:p>
            <a:pPr marL="457200" marR="0" lvl="0" indent="-457200" algn="l" rtl="0">
              <a:lnSpc>
                <a:spcPct val="90000"/>
              </a:lnSpc>
              <a:spcBef>
                <a:spcPts val="93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6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Continue</a:t>
            </a:r>
            <a:endParaRPr sz="2604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9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9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9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Resources</a:t>
            </a:r>
            <a:endParaRPr/>
          </a:p>
        </p:txBody>
      </p:sp>
      <p:sp>
        <p:nvSpPr>
          <p:cNvPr id="384" name="Google Shape;384;p19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u="sng">
                <a:latin typeface="Arial"/>
                <a:ea typeface="Arial"/>
                <a:cs typeface="Arial"/>
                <a:sym typeface="Arial"/>
              </a:rPr>
              <a:t>Powershell Gallery</a:t>
            </a:r>
            <a:br>
              <a:rPr lang="en-US" sz="2000" u="sng">
                <a:latin typeface="Arial"/>
                <a:ea typeface="Arial"/>
                <a:cs typeface="Arial"/>
                <a:sym typeface="Arial"/>
              </a:rPr>
            </a:b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https://www.powershellgallery.com/</a:t>
            </a:r>
            <a:br>
              <a:rPr lang="en-US" sz="2000" u="sng">
                <a:latin typeface="Arial"/>
                <a:ea typeface="Arial"/>
                <a:cs typeface="Arial"/>
                <a:sym typeface="Arial"/>
              </a:rPr>
            </a:br>
            <a:endParaRPr sz="2000" u="sng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b="0" i="0" u="sng" strike="noStrike">
                <a:latin typeface="Arial"/>
                <a:ea typeface="Arial"/>
                <a:cs typeface="Arial"/>
                <a:sym typeface="Arial"/>
              </a:rPr>
              <a:t>Microsoft Powershell Documentation</a:t>
            </a:r>
            <a:br>
              <a:rPr lang="en-US" sz="2000" b="0" i="0" u="sng" strike="noStrike">
                <a:latin typeface="Arial"/>
                <a:ea typeface="Arial"/>
                <a:cs typeface="Arial"/>
                <a:sym typeface="Arial"/>
              </a:rPr>
            </a:br>
            <a:r>
              <a:rPr lang="en-US" sz="2000" b="0" i="0" u="sng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https://learn.microsoft.com/en-us/powershell/scripting/learn/ps101/00-introduction</a:t>
            </a:r>
            <a:br>
              <a:rPr lang="en-US" sz="2000" b="0" i="0" u="sng" strike="noStrike">
                <a:latin typeface="Arial"/>
                <a:ea typeface="Arial"/>
                <a:cs typeface="Arial"/>
                <a:sym typeface="Arial"/>
              </a:rPr>
            </a:br>
            <a:endParaRPr sz="2000" b="0" i="0" u="sng" strike="noStrike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dbatools 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0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https://dbatools.io/</a:t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19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19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19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 dirty="0">
                <a:solidFill>
                  <a:srgbClr val="FFFFFF"/>
                </a:solidFill>
              </a:rPr>
              <a:t>Thank You</a:t>
            </a:r>
            <a:endParaRPr dirty="0"/>
          </a:p>
        </p:txBody>
      </p:sp>
      <p:sp>
        <p:nvSpPr>
          <p:cNvPr id="384" name="Google Shape;384;p19"/>
          <p:cNvSpPr txBox="1">
            <a:spLocks noGrp="1"/>
          </p:cNvSpPr>
          <p:nvPr>
            <p:ph type="body" idx="1"/>
          </p:nvPr>
        </p:nvSpPr>
        <p:spPr>
          <a:xfrm>
            <a:off x="1371599" y="2318197"/>
            <a:ext cx="9724031" cy="3683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4000" dirty="0">
                <a:latin typeface="Arial"/>
                <a:ea typeface="Arial"/>
                <a:cs typeface="Arial"/>
                <a:sym typeface="Arial"/>
              </a:rPr>
              <a:t>Questions ?</a:t>
            </a:r>
            <a:endParaRPr sz="40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0594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72AA8B-0E40-0B53-822A-D27618FB469C}"/>
              </a:ext>
            </a:extLst>
          </p:cNvPr>
          <p:cNvCxnSpPr>
            <a:cxnSpLocks/>
          </p:cNvCxnSpPr>
          <p:nvPr/>
        </p:nvCxnSpPr>
        <p:spPr>
          <a:xfrm>
            <a:off x="1521792" y="5265451"/>
            <a:ext cx="3657600" cy="787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1F6B0C8-7757-BBDB-5575-8259D9A11CC3}"/>
              </a:ext>
            </a:extLst>
          </p:cNvPr>
          <p:cNvCxnSpPr>
            <a:cxnSpLocks/>
          </p:cNvCxnSpPr>
          <p:nvPr/>
        </p:nvCxnSpPr>
        <p:spPr>
          <a:xfrm>
            <a:off x="1521792" y="3622132"/>
            <a:ext cx="9148417" cy="536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9B030E4-58AF-5CBC-E334-412CCA8CD26A}"/>
              </a:ext>
            </a:extLst>
          </p:cNvPr>
          <p:cNvCxnSpPr>
            <a:cxnSpLocks/>
          </p:cNvCxnSpPr>
          <p:nvPr/>
        </p:nvCxnSpPr>
        <p:spPr>
          <a:xfrm>
            <a:off x="1521792" y="1730354"/>
            <a:ext cx="9148417" cy="5369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F339148-491F-54FD-EDF1-A3FFC6FC5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996" y="163733"/>
            <a:ext cx="9832008" cy="1325563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Thank You to Our Event Sponsors</a:t>
            </a:r>
            <a:br>
              <a:rPr lang="en-US" sz="3600" dirty="0">
                <a:latin typeface="Segoe UI Semibold" panose="020B0702040204020203" pitchFamily="34" charset="0"/>
                <a:cs typeface="Segoe UI Semibold" panose="020B0702040204020203" pitchFamily="34" charset="0"/>
              </a:rPr>
            </a:b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We gratefully acknowledge the generous support of our sponsors. </a:t>
            </a:r>
            <a:b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Their partnership makes this event possible.</a:t>
            </a:r>
            <a:endParaRPr 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EC49CC-70CF-07F2-B2D0-C5E0F7A8174A}"/>
              </a:ext>
            </a:extLst>
          </p:cNvPr>
          <p:cNvSpPr txBox="1"/>
          <p:nvPr/>
        </p:nvSpPr>
        <p:spPr>
          <a:xfrm>
            <a:off x="5036704" y="1539871"/>
            <a:ext cx="2118593" cy="4001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Global Sponsors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473286-B851-45C9-455B-9A20B622350E}"/>
              </a:ext>
            </a:extLst>
          </p:cNvPr>
          <p:cNvSpPr txBox="1"/>
          <p:nvPr/>
        </p:nvSpPr>
        <p:spPr>
          <a:xfrm>
            <a:off x="5182510" y="3421060"/>
            <a:ext cx="1826980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Silver Sponsor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8321CB-CAC6-E697-7398-923194565675}"/>
              </a:ext>
            </a:extLst>
          </p:cNvPr>
          <p:cNvSpPr txBox="1"/>
          <p:nvPr/>
        </p:nvSpPr>
        <p:spPr>
          <a:xfrm>
            <a:off x="2368277" y="5077086"/>
            <a:ext cx="1925428" cy="36933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Bronze Sponsors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7E9DD4-407C-81DA-E2CD-FA675E4630F9}"/>
              </a:ext>
            </a:extLst>
          </p:cNvPr>
          <p:cNvSpPr txBox="1"/>
          <p:nvPr/>
        </p:nvSpPr>
        <p:spPr>
          <a:xfrm>
            <a:off x="2341218" y="6311315"/>
            <a:ext cx="75095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We appreciate every sponsor for helping us create a memorable event!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B306A1F-32D5-550F-AF52-5296D9DB08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68" t="24852" r="49978" b="26503"/>
          <a:stretch>
            <a:fillRect/>
          </a:stretch>
        </p:blipFill>
        <p:spPr>
          <a:xfrm>
            <a:off x="2043317" y="1978731"/>
            <a:ext cx="4474266" cy="120025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9EA2E5A-3078-CFB6-AE2A-FD7E0A119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903" y="3962370"/>
            <a:ext cx="5009520" cy="6956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13A7C2-434F-7B11-45E8-04029A1C79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65" t="15735" r="5622" b="18131"/>
          <a:stretch>
            <a:fillRect/>
          </a:stretch>
        </p:blipFill>
        <p:spPr>
          <a:xfrm>
            <a:off x="1521792" y="5380481"/>
            <a:ext cx="2391959" cy="70786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FF252B3-7482-CE22-23E5-34B8E1181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6955" y="5539029"/>
            <a:ext cx="839749" cy="39076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2FAC418-4079-4507-E536-75C8E84733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5046" y="5522583"/>
            <a:ext cx="1589067" cy="288018"/>
          </a:xfrm>
          <a:prstGeom prst="rect">
            <a:avLst/>
          </a:prstGeom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40B7BF-D5BF-DEE2-5FEB-1FEC306A1A72}"/>
              </a:ext>
            </a:extLst>
          </p:cNvPr>
          <p:cNvCxnSpPr>
            <a:cxnSpLocks/>
          </p:cNvCxnSpPr>
          <p:nvPr/>
        </p:nvCxnSpPr>
        <p:spPr>
          <a:xfrm>
            <a:off x="6909352" y="5265451"/>
            <a:ext cx="3657600" cy="787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65083EC-784E-1647-1164-7AF91EB325D5}"/>
              </a:ext>
            </a:extLst>
          </p:cNvPr>
          <p:cNvSpPr txBox="1"/>
          <p:nvPr/>
        </p:nvSpPr>
        <p:spPr>
          <a:xfrm>
            <a:off x="7966760" y="5088661"/>
            <a:ext cx="1710083" cy="369332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Other Sponsor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04001C-0A69-24A1-4119-D164C43425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717" t="18014" r="4139" b="13871"/>
          <a:stretch>
            <a:fillRect/>
          </a:stretch>
        </p:blipFill>
        <p:spPr>
          <a:xfrm>
            <a:off x="7109628" y="1926309"/>
            <a:ext cx="2950535" cy="146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8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"/>
          <p:cNvSpPr/>
          <p:nvPr/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"/>
          <p:cNvSpPr/>
          <p:nvPr/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1764"/>
                </a:srgbClr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"/>
          <p:cNvSpPr/>
          <p:nvPr/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6862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"/>
          <p:cNvSpPr/>
          <p:nvPr/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100000">
                <a:srgbClr val="000000">
                  <a:alpha val="24705"/>
                </a:srgbClr>
              </a:gs>
            </a:gsLst>
            <a:lin ang="18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"/>
          <p:cNvSpPr/>
          <p:nvPr/>
        </p:nvSpPr>
        <p:spPr>
          <a:xfrm rot="-9091028">
            <a:off x="5945431" y="-1032053"/>
            <a:ext cx="4990147" cy="4439131"/>
          </a:xfrm>
          <a:custGeom>
            <a:avLst/>
            <a:gdLst/>
            <a:ahLst/>
            <a:cxnLst/>
            <a:rect l="l" t="t" r="r" b="b"/>
            <a:pathLst>
              <a:path w="4990147" h="4439131" extrusionOk="0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472C4">
                  <a:alpha val="21960"/>
                </a:srgbClr>
              </a:gs>
              <a:gs pos="87000">
                <a:srgbClr val="8DA9DB">
                  <a:alpha val="1960"/>
                </a:srgbClr>
              </a:gs>
              <a:gs pos="100000">
                <a:srgbClr val="8DA9DB">
                  <a:alpha val="1960"/>
                </a:srgbClr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"/>
          <p:cNvSpPr txBox="1"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US" sz="4800" b="0" i="0" u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4800" b="0" i="0" u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Everyone has too much to do today, and you can never reuse a click” </a:t>
            </a:r>
            <a:endParaRPr sz="4800">
              <a:solidFill>
                <a:srgbClr val="FFFFFF"/>
              </a:solidFill>
            </a:endParaRPr>
          </a:p>
        </p:txBody>
      </p:sp>
      <p:sp>
        <p:nvSpPr>
          <p:cNvPr id="154" name="Google Shape;154;p2"/>
          <p:cNvSpPr txBox="1"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600" b="0" i="0" u="sng" strike="noStrike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Ben Miller</a:t>
            </a:r>
            <a:r>
              <a:rPr lang="en-US" sz="2600" b="0" i="0" u="none" strike="noStrike">
                <a:latin typeface="Roboto"/>
                <a:ea typeface="Roboto"/>
                <a:cs typeface="Roboto"/>
                <a:sym typeface="Roboto"/>
              </a:rPr>
              <a:t>, Microsoft Data Platform MVP and PowerShell Devotee</a:t>
            </a:r>
            <a:endParaRPr sz="2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3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3"/>
          <p:cNvSpPr/>
          <p:nvPr/>
        </p:nvSpPr>
        <p:spPr>
          <a:xfrm flipH="1">
            <a:off x="0" y="0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3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3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6100" cy="103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History of Powershell</a:t>
            </a:r>
            <a:endParaRPr/>
          </a:p>
        </p:txBody>
      </p:sp>
      <p:sp>
        <p:nvSpPr>
          <p:cNvPr id="165" name="Google Shape;165;p3"/>
          <p:cNvSpPr txBox="1">
            <a:spLocks noGrp="1"/>
          </p:cNvSpPr>
          <p:nvPr>
            <p:ph type="body" idx="1"/>
          </p:nvPr>
        </p:nvSpPr>
        <p:spPr>
          <a:xfrm>
            <a:off x="459350" y="1933800"/>
            <a:ext cx="11263200" cy="49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 dirty="0"/>
              <a:t>PowerShell has been around since Nov 2006 (v1.0 Windows XP &amp; Server 2003) </a:t>
            </a:r>
            <a:endParaRPr sz="2600" dirty="0"/>
          </a:p>
          <a:p>
            <a:pPr marL="685800" lvl="1" indent="-3111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 dirty="0"/>
              <a:t>Started with 129 native cmdlets </a:t>
            </a:r>
            <a:endParaRPr sz="2600" dirty="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dirty="0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 dirty="0"/>
              <a:t>Built in .NET - you can reference .NET libraries</a:t>
            </a:r>
            <a:endParaRPr sz="2600" dirty="0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dirty="0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 dirty="0"/>
              <a:t>Current version 7.3 has over 1500 native cmdlets</a:t>
            </a:r>
            <a:endParaRPr sz="2600" dirty="0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i="0" u="none" strike="noStrike" dirty="0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i="0" u="none" strike="noStrike" dirty="0"/>
              <a:t>SQL Server Management Objects (SMO) was built for SQL 2005</a:t>
            </a:r>
            <a:endParaRPr sz="2600" dirty="0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i="0" u="none" strike="noStrike" dirty="0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i="0" u="none" strike="noStrike" dirty="0"/>
              <a:t>SQLPS module with limited functionality, used with </a:t>
            </a:r>
            <a:r>
              <a:rPr lang="en-US" sz="2600" dirty="0"/>
              <a:t>SQL Agent</a:t>
            </a:r>
            <a:r>
              <a:rPr lang="en-US" sz="2600" i="0" u="none" strike="noStrike" dirty="0"/>
              <a:t> when you select PowerShell as the step type.</a:t>
            </a:r>
            <a:r>
              <a:rPr lang="en-US" sz="2600" dirty="0"/>
              <a:t> Included with the SQL Server installation</a:t>
            </a:r>
            <a:endParaRPr sz="2600" b="1" dirty="0"/>
          </a:p>
          <a:p>
            <a:pPr marL="228600" lvl="0" indent="-1206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i="0" u="none" strike="noStrike" dirty="0"/>
          </a:p>
          <a:p>
            <a:pPr marL="228600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lang="en-US" sz="2600" dirty="0"/>
              <a:t>SQLServer</a:t>
            </a:r>
            <a:r>
              <a:rPr lang="en-US" sz="2600" i="0" u="none" strike="noStrike" dirty="0"/>
              <a:t> module - This is </a:t>
            </a:r>
            <a:r>
              <a:rPr lang="en-US" sz="2600" dirty="0"/>
              <a:t>the currently maintained module</a:t>
            </a:r>
            <a:br>
              <a:rPr lang="en-US" sz="2600" dirty="0"/>
            </a:br>
            <a:r>
              <a:rPr lang="en-US" sz="2600" dirty="0"/>
              <a:t>Last updated </a:t>
            </a:r>
            <a:r>
              <a:rPr lang="en-US" sz="2600"/>
              <a:t>(06/17/2025</a:t>
            </a:r>
            <a:r>
              <a:rPr lang="en-US" sz="2600" dirty="0"/>
              <a:t>)</a:t>
            </a:r>
            <a:endParaRPr sz="26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endParaRPr sz="2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4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4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History of dbatools</a:t>
            </a:r>
            <a:endParaRPr/>
          </a:p>
        </p:txBody>
      </p:sp>
      <p:sp>
        <p:nvSpPr>
          <p:cNvPr id="176" name="Google Shape;176;p4"/>
          <p:cNvSpPr txBox="1">
            <a:spLocks noGrp="1"/>
          </p:cNvSpPr>
          <p:nvPr>
            <p:ph type="body" idx="1"/>
          </p:nvPr>
        </p:nvSpPr>
        <p:spPr>
          <a:xfrm>
            <a:off x="459350" y="1854050"/>
            <a:ext cx="11153400" cy="47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Started out as a group of commands for migrating SQL instances in 2016 by </a:t>
            </a:r>
            <a:r>
              <a:rPr lang="en-US" sz="2600" u="sng">
                <a:solidFill>
                  <a:schemeClr val="hlink"/>
                </a:solidFill>
                <a:hlinkClick r:id="rId3"/>
              </a:rPr>
              <a:t>Chrissy LeMaire</a:t>
            </a:r>
            <a:r>
              <a:rPr lang="en-US" sz="2600"/>
              <a:t>, SQL &amp; PowerShell MVP</a:t>
            </a: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With the help of over 140 contributors, it has grown into a fully fledged module with almost 700 commands that allow DBAs to automate and standardize their work.</a:t>
            </a: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600"/>
          </a:p>
          <a:p>
            <a:pPr marL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/>
              <a:t>Is it Secure ?</a:t>
            </a:r>
            <a:endParaRPr sz="2600"/>
          </a:p>
          <a:p>
            <a:pPr marL="228600" lvl="0" indent="-266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0"/>
              <a:t>Open Source with limited permissions to merge to Master. 5 out of 6 are current/former Microsoft MVPs or employees.</a:t>
            </a:r>
            <a:endParaRPr sz="2600"/>
          </a:p>
          <a:p>
            <a:pPr marL="228600" lvl="0" indent="-2667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b="0"/>
              <a:t>All the code is digitally signed</a:t>
            </a:r>
            <a:endParaRPr sz="2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"/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5"/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1764"/>
                </a:srgbClr>
              </a:gs>
              <a:gs pos="100000">
                <a:srgbClr val="1F3864">
                  <a:alpha val="51764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5"/>
          <p:cNvSpPr/>
          <p:nvPr/>
        </p:nvSpPr>
        <p:spPr>
          <a:xfrm flipH="1">
            <a:off x="0" y="0"/>
            <a:ext cx="12192000" cy="16002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5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5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Powershell Concepts</a:t>
            </a:r>
            <a:endParaRPr/>
          </a:p>
        </p:txBody>
      </p:sp>
      <p:grpSp>
        <p:nvGrpSpPr>
          <p:cNvPr id="189" name="Google Shape;189;p5"/>
          <p:cNvGrpSpPr/>
          <p:nvPr/>
        </p:nvGrpSpPr>
        <p:grpSpPr>
          <a:xfrm>
            <a:off x="647257" y="2558068"/>
            <a:ext cx="10921425" cy="3301825"/>
            <a:chOff x="3201" y="445489"/>
            <a:chExt cx="10921425" cy="3301825"/>
          </a:xfrm>
        </p:grpSpPr>
        <p:sp>
          <p:nvSpPr>
            <p:cNvPr id="190" name="Google Shape;190;p5"/>
            <p:cNvSpPr/>
            <p:nvPr/>
          </p:nvSpPr>
          <p:spPr>
            <a:xfrm>
              <a:off x="3201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5"/>
            <p:cNvSpPr txBox="1"/>
            <p:nvPr/>
          </p:nvSpPr>
          <p:spPr>
            <a:xfrm>
              <a:off x="3201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Commenting</a:t>
              </a:r>
              <a:endParaRPr/>
            </a:p>
          </p:txBody>
        </p:sp>
        <p:sp>
          <p:nvSpPr>
            <p:cNvPr id="192" name="Google Shape;192;p5"/>
            <p:cNvSpPr/>
            <p:nvPr/>
          </p:nvSpPr>
          <p:spPr>
            <a:xfrm>
              <a:off x="2797054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5"/>
            <p:cNvSpPr txBox="1"/>
            <p:nvPr/>
          </p:nvSpPr>
          <p:spPr>
            <a:xfrm>
              <a:off x="2797054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Variables</a:t>
              </a:r>
              <a:endParaRPr/>
            </a:p>
          </p:txBody>
        </p:sp>
        <p:sp>
          <p:nvSpPr>
            <p:cNvPr id="194" name="Google Shape;194;p5"/>
            <p:cNvSpPr/>
            <p:nvPr/>
          </p:nvSpPr>
          <p:spPr>
            <a:xfrm>
              <a:off x="5590907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5"/>
            <p:cNvSpPr txBox="1"/>
            <p:nvPr/>
          </p:nvSpPr>
          <p:spPr>
            <a:xfrm>
              <a:off x="5590907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Modules</a:t>
              </a:r>
              <a:endParaRPr sz="3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5"/>
            <p:cNvSpPr/>
            <p:nvPr/>
          </p:nvSpPr>
          <p:spPr>
            <a:xfrm>
              <a:off x="8384760" y="445489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5"/>
            <p:cNvSpPr txBox="1"/>
            <p:nvPr/>
          </p:nvSpPr>
          <p:spPr>
            <a:xfrm>
              <a:off x="8384760" y="445489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Parameters</a:t>
              </a:r>
              <a:endParaRPr/>
            </a:p>
          </p:txBody>
        </p:sp>
        <p:sp>
          <p:nvSpPr>
            <p:cNvPr id="198" name="Google Shape;198;p5"/>
            <p:cNvSpPr/>
            <p:nvPr/>
          </p:nvSpPr>
          <p:spPr>
            <a:xfrm>
              <a:off x="3201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5"/>
            <p:cNvSpPr txBox="1"/>
            <p:nvPr/>
          </p:nvSpPr>
          <p:spPr>
            <a:xfrm>
              <a:off x="3201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Pipelines</a:t>
              </a:r>
              <a:endParaRPr/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2797054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5"/>
            <p:cNvSpPr txBox="1"/>
            <p:nvPr/>
          </p:nvSpPr>
          <p:spPr>
            <a:xfrm>
              <a:off x="2797054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Limiting </a:t>
              </a:r>
              <a:r>
                <a:rPr lang="en-US" sz="3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Output</a:t>
              </a:r>
              <a:endParaRPr/>
            </a:p>
          </p:txBody>
        </p:sp>
        <p:sp>
          <p:nvSpPr>
            <p:cNvPr id="202" name="Google Shape;202;p5"/>
            <p:cNvSpPr/>
            <p:nvPr/>
          </p:nvSpPr>
          <p:spPr>
            <a:xfrm>
              <a:off x="5590907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5"/>
            <p:cNvSpPr txBox="1"/>
            <p:nvPr/>
          </p:nvSpPr>
          <p:spPr>
            <a:xfrm>
              <a:off x="5590907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Formatting Output</a:t>
              </a:r>
              <a:endParaRPr/>
            </a:p>
          </p:txBody>
        </p:sp>
        <p:sp>
          <p:nvSpPr>
            <p:cNvPr id="204" name="Google Shape;204;p5"/>
            <p:cNvSpPr/>
            <p:nvPr/>
          </p:nvSpPr>
          <p:spPr>
            <a:xfrm>
              <a:off x="8384760" y="2223395"/>
              <a:ext cx="2539866" cy="1523919"/>
            </a:xfrm>
            <a:prstGeom prst="rect">
              <a:avLst/>
            </a:prstGeom>
            <a:solidFill>
              <a:schemeClr val="dk2"/>
            </a:solidFill>
            <a:ln w="12700" cap="flat" cmpd="sng">
              <a:solidFill>
                <a:schemeClr val="lt2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5"/>
            <p:cNvSpPr txBox="1"/>
            <p:nvPr/>
          </p:nvSpPr>
          <p:spPr>
            <a:xfrm>
              <a:off x="8384760" y="2223395"/>
              <a:ext cx="2539866" cy="15239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9525" tIns="129525" rIns="129525" bIns="1295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Looping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/>
          <p:nvPr/>
        </p:nvSpPr>
        <p:spPr>
          <a:xfrm>
            <a:off x="11975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/>
          <p:nvPr/>
        </p:nvSpPr>
        <p:spPr>
          <a:xfrm flipH="1">
            <a:off x="0" y="-212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8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 txBox="1"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Commenting</a:t>
            </a:r>
            <a:endParaRPr/>
          </a:p>
        </p:txBody>
      </p:sp>
      <p:grpSp>
        <p:nvGrpSpPr>
          <p:cNvPr id="214" name="Google Shape;214;p8"/>
          <p:cNvGrpSpPr/>
          <p:nvPr/>
        </p:nvGrpSpPr>
        <p:grpSpPr>
          <a:xfrm>
            <a:off x="2192970" y="2408981"/>
            <a:ext cx="7830000" cy="3600000"/>
            <a:chOff x="1548914" y="296402"/>
            <a:chExt cx="7830000" cy="3600000"/>
          </a:xfrm>
        </p:grpSpPr>
        <p:sp>
          <p:nvSpPr>
            <p:cNvPr id="215" name="Google Shape;215;p8"/>
            <p:cNvSpPr/>
            <p:nvPr/>
          </p:nvSpPr>
          <p:spPr>
            <a:xfrm>
              <a:off x="2250914" y="296402"/>
              <a:ext cx="2196000" cy="219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2718914" y="764402"/>
              <a:ext cx="1260000" cy="12600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54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8"/>
            <p:cNvSpPr txBox="1"/>
            <p:nvPr/>
          </p:nvSpPr>
          <p:spPr>
            <a:xfrm>
              <a:off x="154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SINGLE LINE COMMENTS</a:t>
              </a: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6480914" y="296402"/>
              <a:ext cx="2196000" cy="2196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8"/>
            <p:cNvSpPr/>
            <p:nvPr/>
          </p:nvSpPr>
          <p:spPr>
            <a:xfrm>
              <a:off x="6948914" y="764402"/>
              <a:ext cx="1260000" cy="12600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8"/>
            <p:cNvSpPr/>
            <p:nvPr/>
          </p:nvSpPr>
          <p:spPr>
            <a:xfrm>
              <a:off x="577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 txBox="1"/>
            <p:nvPr/>
          </p:nvSpPr>
          <p:spPr>
            <a:xfrm>
              <a:off x="5778914" y="3176402"/>
              <a:ext cx="36000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700"/>
                <a:buFont typeface="Calibri"/>
                <a:buNone/>
              </a:pPr>
              <a:r>
                <a:rPr lang="en-US" sz="27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MULTI-LINE COMMENTS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9"/>
          <p:cNvSpPr/>
          <p:nvPr/>
        </p:nvSpPr>
        <p:spPr>
          <a:xfrm rot="10800000">
            <a:off x="0" y="0"/>
            <a:ext cx="12192000" cy="15759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9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9"/>
          <p:cNvSpPr txBox="1">
            <a:spLocks noGrp="1"/>
          </p:cNvSpPr>
          <p:nvPr>
            <p:ph type="title"/>
          </p:nvPr>
        </p:nvSpPr>
        <p:spPr>
          <a:xfrm>
            <a:off x="1371600" y="347472"/>
            <a:ext cx="100401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Demo </a:t>
            </a:r>
            <a:r>
              <a:rPr lang="en-US" sz="4000">
                <a:solidFill>
                  <a:srgbClr val="FFFFFF"/>
                </a:solidFill>
              </a:rPr>
              <a:t>1</a:t>
            </a:r>
            <a:r>
              <a:rPr lang="en-US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 - Commenting</a:t>
            </a:r>
            <a:endParaRPr/>
          </a:p>
        </p:txBody>
      </p:sp>
      <p:pic>
        <p:nvPicPr>
          <p:cNvPr id="231" name="Google Shape;231;p9" descr="Monito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088" y="1966293"/>
            <a:ext cx="4452160" cy="44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Comment Types: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Single Line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Multi-Line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Code Regions</a:t>
            </a:r>
            <a:endParaRPr/>
          </a:p>
          <a:p>
            <a:pPr marL="4572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816</Words>
  <Application>Microsoft Office PowerPoint</Application>
  <PresentationFormat>Widescreen</PresentationFormat>
  <Paragraphs>183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Segoe UI</vt:lpstr>
      <vt:lpstr>Roboto</vt:lpstr>
      <vt:lpstr>Arial</vt:lpstr>
      <vt:lpstr>Aptos Display</vt:lpstr>
      <vt:lpstr>Calibri</vt:lpstr>
      <vt:lpstr>Aptos</vt:lpstr>
      <vt:lpstr>Segoe UI Semibold</vt:lpstr>
      <vt:lpstr>Office Theme</vt:lpstr>
      <vt:lpstr>1_Office Theme</vt:lpstr>
      <vt:lpstr>Intro to PowerShell  with dbatools  for the DBA</vt:lpstr>
      <vt:lpstr>Tony Wilhelm</vt:lpstr>
      <vt:lpstr>Thank You to Our Event Sponsors We gratefully acknowledge the generous support of our sponsors.  Their partnership makes this event possible.</vt:lpstr>
      <vt:lpstr>“Everyone has too much to do today, and you can never reuse a click” </vt:lpstr>
      <vt:lpstr>History of Powershell</vt:lpstr>
      <vt:lpstr>History of dbatools</vt:lpstr>
      <vt:lpstr>Powershell Concepts</vt:lpstr>
      <vt:lpstr>Commenting</vt:lpstr>
      <vt:lpstr>Demo 1 - Commenting</vt:lpstr>
      <vt:lpstr>Variables</vt:lpstr>
      <vt:lpstr>Demo 2 - Variables</vt:lpstr>
      <vt:lpstr>Modules</vt:lpstr>
      <vt:lpstr>Demo 3 – Modules</vt:lpstr>
      <vt:lpstr>Parameters</vt:lpstr>
      <vt:lpstr>Demo 4 - Parameters</vt:lpstr>
      <vt:lpstr>Pipeline</vt:lpstr>
      <vt:lpstr>Demo 5 - Pipelining</vt:lpstr>
      <vt:lpstr>Filtering Output</vt:lpstr>
      <vt:lpstr>Demo - Filtering Output</vt:lpstr>
      <vt:lpstr>Formatting Output</vt:lpstr>
      <vt:lpstr>Demo - Formatting Output</vt:lpstr>
      <vt:lpstr>Looping</vt:lpstr>
      <vt:lpstr>Demo – Loops</vt:lpstr>
      <vt:lpstr>Resources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PowerShell  with dbatools  for the DBA</dc:title>
  <dc:creator>Anthony (Tony) Wilhelm</dc:creator>
  <cp:lastModifiedBy>Anthony (Tony) Wilhelm</cp:lastModifiedBy>
  <cp:revision>6</cp:revision>
  <dcterms:created xsi:type="dcterms:W3CDTF">2023-03-24T20:07:07Z</dcterms:created>
  <dcterms:modified xsi:type="dcterms:W3CDTF">2025-10-24T13:01:44Z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0ee06db-1980-431f-9f40-cfc6bed7e768_Enabled">
    <vt:lpwstr>true</vt:lpwstr>
  </property>
  <property fmtid="{D5CDD505-2E9C-101B-9397-08002B2CF9AE}" pid="3" name="MSIP_Label_e0ee06db-1980-431f-9f40-cfc6bed7e768_SetDate">
    <vt:lpwstr>2023-03-24T20:07:29Z</vt:lpwstr>
  </property>
  <property fmtid="{D5CDD505-2E9C-101B-9397-08002B2CF9AE}" pid="4" name="MSIP_Label_e0ee06db-1980-431f-9f40-cfc6bed7e768_Method">
    <vt:lpwstr>Standard</vt:lpwstr>
  </property>
  <property fmtid="{D5CDD505-2E9C-101B-9397-08002B2CF9AE}" pid="5" name="MSIP_Label_e0ee06db-1980-431f-9f40-cfc6bed7e768_Name">
    <vt:lpwstr>Public</vt:lpwstr>
  </property>
  <property fmtid="{D5CDD505-2E9C-101B-9397-08002B2CF9AE}" pid="6" name="MSIP_Label_e0ee06db-1980-431f-9f40-cfc6bed7e768_SiteId">
    <vt:lpwstr>e75b8cf2-b242-41b0-8378-a3862dd6f0f4</vt:lpwstr>
  </property>
  <property fmtid="{D5CDD505-2E9C-101B-9397-08002B2CF9AE}" pid="7" name="MSIP_Label_e0ee06db-1980-431f-9f40-cfc6bed7e768_ActionId">
    <vt:lpwstr>bc49ab0c-0b9a-426e-95a6-77a04dcfa7bc</vt:lpwstr>
  </property>
  <property fmtid="{D5CDD505-2E9C-101B-9397-08002B2CF9AE}" pid="8" name="MSIP_Label_e0ee06db-1980-431f-9f40-cfc6bed7e768_ContentBits">
    <vt:lpwstr>0</vt:lpwstr>
  </property>
</Properties>
</file>