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52" r:id="rId3"/>
    <p:sldId id="355" r:id="rId4"/>
    <p:sldId id="356" r:id="rId5"/>
    <p:sldId id="357" r:id="rId6"/>
    <p:sldId id="358" r:id="rId7"/>
    <p:sldId id="359" r:id="rId8"/>
    <p:sldId id="42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embeddedFontLst>
    <p:embeddedFont>
      <p:font typeface="IBM Plex Sans" panose="020B0503050203000203" pitchFamily="34" charset="0"/>
      <p:regular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ObtSRP4Y3aSux5NQfV29+0LOS3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hore" initials="" lastIdx="4" clrIdx="0"/>
  <p:cmAuthor id="1" name="Tony Wilhel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09:29.998" idx="1">
    <p:pos x="6000" y="0"/>
    <p:text>Be consistent, if you are going to annotate the demos like you did on the first one, do it for all of them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g"/>
      </p:ext>
    </p:extLst>
  </p:cm>
  <p:cm authorId="1" dt="2023-04-03T13:09:29.998" idx="1">
    <p:pos x="6000" y="0"/>
    <p:text>@pshore73@outlook.com 
Agreed, hadn't gotten that far yet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AIqEF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18:56.173" idx="2">
    <p:pos x="6000" y="0"/>
    <p:text>Adding some details about variables is nice.
To my eye, there is something incongruent between the two sides of the slide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k"/>
      </p:ext>
    </p:extLst>
  </p:cm>
  <p:cm authorId="1" dt="2023-04-03T13:18:56.173" idx="2">
    <p:pos x="6000" y="0"/>
    <p:text>@pshore73@outlook.com 
Yeah, I think putting them on the demo slide will look better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AIqEG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3:54.397" idx="3">
    <p:pos x="6000" y="0"/>
    <p:text>Font/font size consistency throughout the presentation is important, even if it means longer topics sit on multiple slides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o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4:25.663" idx="4">
    <p:pos x="6000" y="0"/>
    <p:text>Consistency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You can write and publish your own module.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2d64ab2e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12d64ab2ef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12d64ab2ef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4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2d64ab2e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212d64ab2ef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212d64ab2ef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2d64ab2e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212d64ab2ef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212d64ab2ef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08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glance over </a:t>
            </a:r>
            <a:endParaRPr/>
          </a:p>
        </p:txBody>
      </p:sp>
      <p:sp>
        <p:nvSpPr>
          <p:cNvPr id="158" name="Google Shape;15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Chrissy used to work for NATO, </a:t>
            </a:r>
            <a:endParaRPr/>
          </a:p>
        </p:txBody>
      </p:sp>
      <p:sp>
        <p:nvSpPr>
          <p:cNvPr id="169" name="Google Shape;16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ponsor Slide - Always Inclu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2D38D8-ED88-4C89-BC7A-C5D9E7F2C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296" y="128181"/>
            <a:ext cx="1875708" cy="864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3F2A8B-40F2-45D9-812D-E7E3A7DF8D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2DB329-810F-4F59-B70D-E045D2C6C5FC}"/>
              </a:ext>
            </a:extLst>
          </p:cNvPr>
          <p:cNvSpPr txBox="1"/>
          <p:nvPr userDrawn="1"/>
        </p:nvSpPr>
        <p:spPr>
          <a:xfrm>
            <a:off x="35509" y="730693"/>
            <a:ext cx="1007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latin typeface="Gotham" panose="02000504050000020004" pitchFamily="2" charset="0"/>
              </a:rPr>
              <a:t>Thank you to ALL of our sponsors! - Be sure to stop by all tables!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A4D34E-D493-4B03-A56E-BAFC141F2F93}"/>
              </a:ext>
            </a:extLst>
          </p:cNvPr>
          <p:cNvSpPr txBox="1"/>
          <p:nvPr userDrawn="1"/>
        </p:nvSpPr>
        <p:spPr>
          <a:xfrm>
            <a:off x="46073" y="5286068"/>
            <a:ext cx="1323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solidFill>
                  <a:srgbClr val="CC6633"/>
                </a:solidFill>
                <a:latin typeface="Gotham" panose="02000504050000020004" pitchFamily="2" charset="0"/>
              </a:rPr>
              <a:t>In-Kind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5B006C-A891-446E-B5CC-7291B0F16EB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022" y="255320"/>
            <a:ext cx="4044807" cy="56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84B8908-E4F2-44DB-ABE1-A17625A2634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0" y="5840197"/>
            <a:ext cx="1934747" cy="35067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A1D68F3-7CD2-4387-81DE-94AB14045170}"/>
              </a:ext>
            </a:extLst>
          </p:cNvPr>
          <p:cNvSpPr/>
          <p:nvPr userDrawn="1"/>
        </p:nvSpPr>
        <p:spPr>
          <a:xfrm>
            <a:off x="6182412" y="2831583"/>
            <a:ext cx="5963515" cy="3898236"/>
          </a:xfrm>
          <a:custGeom>
            <a:avLst/>
            <a:gdLst>
              <a:gd name="connsiteX0" fmla="*/ 0 w 5963515"/>
              <a:gd name="connsiteY0" fmla="*/ 0 h 3898236"/>
              <a:gd name="connsiteX1" fmla="*/ 536716 w 5963515"/>
              <a:gd name="connsiteY1" fmla="*/ 0 h 3898236"/>
              <a:gd name="connsiteX2" fmla="*/ 954162 w 5963515"/>
              <a:gd name="connsiteY2" fmla="*/ 0 h 3898236"/>
              <a:gd name="connsiteX3" fmla="*/ 1669784 w 5963515"/>
              <a:gd name="connsiteY3" fmla="*/ 0 h 3898236"/>
              <a:gd name="connsiteX4" fmla="*/ 2206501 w 5963515"/>
              <a:gd name="connsiteY4" fmla="*/ 0 h 3898236"/>
              <a:gd name="connsiteX5" fmla="*/ 2743217 w 5963515"/>
              <a:gd name="connsiteY5" fmla="*/ 0 h 3898236"/>
              <a:gd name="connsiteX6" fmla="*/ 3458839 w 5963515"/>
              <a:gd name="connsiteY6" fmla="*/ 0 h 3898236"/>
              <a:gd name="connsiteX7" fmla="*/ 3935920 w 5963515"/>
              <a:gd name="connsiteY7" fmla="*/ 0 h 3898236"/>
              <a:gd name="connsiteX8" fmla="*/ 4651542 w 5963515"/>
              <a:gd name="connsiteY8" fmla="*/ 0 h 3898236"/>
              <a:gd name="connsiteX9" fmla="*/ 5367164 w 5963515"/>
              <a:gd name="connsiteY9" fmla="*/ 0 h 3898236"/>
              <a:gd name="connsiteX10" fmla="*/ 5963515 w 5963515"/>
              <a:gd name="connsiteY10" fmla="*/ 0 h 3898236"/>
              <a:gd name="connsiteX11" fmla="*/ 5963515 w 5963515"/>
              <a:gd name="connsiteY11" fmla="*/ 634856 h 3898236"/>
              <a:gd name="connsiteX12" fmla="*/ 5963515 w 5963515"/>
              <a:gd name="connsiteY12" fmla="*/ 1230729 h 3898236"/>
              <a:gd name="connsiteX13" fmla="*/ 5963515 w 5963515"/>
              <a:gd name="connsiteY13" fmla="*/ 1670673 h 3898236"/>
              <a:gd name="connsiteX14" fmla="*/ 5963515 w 5963515"/>
              <a:gd name="connsiteY14" fmla="*/ 2227563 h 3898236"/>
              <a:gd name="connsiteX15" fmla="*/ 5963515 w 5963515"/>
              <a:gd name="connsiteY15" fmla="*/ 2784454 h 3898236"/>
              <a:gd name="connsiteX16" fmla="*/ 5963515 w 5963515"/>
              <a:gd name="connsiteY16" fmla="*/ 3341345 h 3898236"/>
              <a:gd name="connsiteX17" fmla="*/ 5963515 w 5963515"/>
              <a:gd name="connsiteY17" fmla="*/ 3898236 h 3898236"/>
              <a:gd name="connsiteX18" fmla="*/ 5307528 w 5963515"/>
              <a:gd name="connsiteY18" fmla="*/ 3898236 h 3898236"/>
              <a:gd name="connsiteX19" fmla="*/ 4890082 w 5963515"/>
              <a:gd name="connsiteY19" fmla="*/ 3898236 h 3898236"/>
              <a:gd name="connsiteX20" fmla="*/ 4413001 w 5963515"/>
              <a:gd name="connsiteY20" fmla="*/ 3898236 h 3898236"/>
              <a:gd name="connsiteX21" fmla="*/ 3697379 w 5963515"/>
              <a:gd name="connsiteY21" fmla="*/ 3898236 h 3898236"/>
              <a:gd name="connsiteX22" fmla="*/ 3101028 w 5963515"/>
              <a:gd name="connsiteY22" fmla="*/ 3898236 h 3898236"/>
              <a:gd name="connsiteX23" fmla="*/ 2623947 w 5963515"/>
              <a:gd name="connsiteY23" fmla="*/ 3898236 h 3898236"/>
              <a:gd name="connsiteX24" fmla="*/ 2027595 w 5963515"/>
              <a:gd name="connsiteY24" fmla="*/ 3898236 h 3898236"/>
              <a:gd name="connsiteX25" fmla="*/ 1610149 w 5963515"/>
              <a:gd name="connsiteY25" fmla="*/ 3898236 h 3898236"/>
              <a:gd name="connsiteX26" fmla="*/ 1192703 w 5963515"/>
              <a:gd name="connsiteY26" fmla="*/ 3898236 h 3898236"/>
              <a:gd name="connsiteX27" fmla="*/ 596351 w 5963515"/>
              <a:gd name="connsiteY27" fmla="*/ 3898236 h 3898236"/>
              <a:gd name="connsiteX28" fmla="*/ 0 w 5963515"/>
              <a:gd name="connsiteY28" fmla="*/ 3898236 h 3898236"/>
              <a:gd name="connsiteX29" fmla="*/ 0 w 5963515"/>
              <a:gd name="connsiteY29" fmla="*/ 3302363 h 3898236"/>
              <a:gd name="connsiteX30" fmla="*/ 0 w 5963515"/>
              <a:gd name="connsiteY30" fmla="*/ 2784454 h 3898236"/>
              <a:gd name="connsiteX31" fmla="*/ 0 w 5963515"/>
              <a:gd name="connsiteY31" fmla="*/ 2344511 h 3898236"/>
              <a:gd name="connsiteX32" fmla="*/ 0 w 5963515"/>
              <a:gd name="connsiteY32" fmla="*/ 1748637 h 3898236"/>
              <a:gd name="connsiteX33" fmla="*/ 0 w 5963515"/>
              <a:gd name="connsiteY33" fmla="*/ 1269711 h 3898236"/>
              <a:gd name="connsiteX34" fmla="*/ 0 w 5963515"/>
              <a:gd name="connsiteY34" fmla="*/ 673838 h 3898236"/>
              <a:gd name="connsiteX35" fmla="*/ 0 w 5963515"/>
              <a:gd name="connsiteY35" fmla="*/ 0 h 389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63515" h="3898236" extrusionOk="0">
                <a:moveTo>
                  <a:pt x="0" y="0"/>
                </a:moveTo>
                <a:cubicBezTo>
                  <a:pt x="144554" y="-19548"/>
                  <a:pt x="405580" y="17578"/>
                  <a:pt x="536716" y="0"/>
                </a:cubicBezTo>
                <a:cubicBezTo>
                  <a:pt x="667852" y="-17578"/>
                  <a:pt x="857964" y="39767"/>
                  <a:pt x="954162" y="0"/>
                </a:cubicBezTo>
                <a:cubicBezTo>
                  <a:pt x="1050360" y="-39767"/>
                  <a:pt x="1519473" y="78278"/>
                  <a:pt x="1669784" y="0"/>
                </a:cubicBezTo>
                <a:cubicBezTo>
                  <a:pt x="1820095" y="-78278"/>
                  <a:pt x="2001596" y="62816"/>
                  <a:pt x="2206501" y="0"/>
                </a:cubicBezTo>
                <a:cubicBezTo>
                  <a:pt x="2411406" y="-62816"/>
                  <a:pt x="2529160" y="42197"/>
                  <a:pt x="2743217" y="0"/>
                </a:cubicBezTo>
                <a:cubicBezTo>
                  <a:pt x="2957274" y="-42197"/>
                  <a:pt x="3243636" y="2839"/>
                  <a:pt x="3458839" y="0"/>
                </a:cubicBezTo>
                <a:cubicBezTo>
                  <a:pt x="3674042" y="-2839"/>
                  <a:pt x="3819535" y="45395"/>
                  <a:pt x="3935920" y="0"/>
                </a:cubicBezTo>
                <a:cubicBezTo>
                  <a:pt x="4052305" y="-45395"/>
                  <a:pt x="4363605" y="8637"/>
                  <a:pt x="4651542" y="0"/>
                </a:cubicBezTo>
                <a:cubicBezTo>
                  <a:pt x="4939479" y="-8637"/>
                  <a:pt x="5163973" y="38039"/>
                  <a:pt x="5367164" y="0"/>
                </a:cubicBezTo>
                <a:cubicBezTo>
                  <a:pt x="5570355" y="-38039"/>
                  <a:pt x="5677470" y="47623"/>
                  <a:pt x="5963515" y="0"/>
                </a:cubicBezTo>
                <a:cubicBezTo>
                  <a:pt x="6038839" y="171341"/>
                  <a:pt x="5961755" y="482885"/>
                  <a:pt x="5963515" y="634856"/>
                </a:cubicBezTo>
                <a:cubicBezTo>
                  <a:pt x="5965275" y="786827"/>
                  <a:pt x="5957932" y="985707"/>
                  <a:pt x="5963515" y="1230729"/>
                </a:cubicBezTo>
                <a:cubicBezTo>
                  <a:pt x="5969098" y="1475751"/>
                  <a:pt x="5946266" y="1490194"/>
                  <a:pt x="5963515" y="1670673"/>
                </a:cubicBezTo>
                <a:cubicBezTo>
                  <a:pt x="5980764" y="1851152"/>
                  <a:pt x="5918696" y="1969958"/>
                  <a:pt x="5963515" y="2227563"/>
                </a:cubicBezTo>
                <a:cubicBezTo>
                  <a:pt x="6008334" y="2485168"/>
                  <a:pt x="5951268" y="2563129"/>
                  <a:pt x="5963515" y="2784454"/>
                </a:cubicBezTo>
                <a:cubicBezTo>
                  <a:pt x="5975762" y="3005779"/>
                  <a:pt x="5953848" y="3092029"/>
                  <a:pt x="5963515" y="3341345"/>
                </a:cubicBezTo>
                <a:cubicBezTo>
                  <a:pt x="5973182" y="3590661"/>
                  <a:pt x="5957327" y="3644247"/>
                  <a:pt x="5963515" y="3898236"/>
                </a:cubicBezTo>
                <a:cubicBezTo>
                  <a:pt x="5748301" y="3942273"/>
                  <a:pt x="5612096" y="3849992"/>
                  <a:pt x="5307528" y="3898236"/>
                </a:cubicBezTo>
                <a:cubicBezTo>
                  <a:pt x="5002960" y="3946480"/>
                  <a:pt x="5016934" y="3887409"/>
                  <a:pt x="4890082" y="3898236"/>
                </a:cubicBezTo>
                <a:cubicBezTo>
                  <a:pt x="4763230" y="3909063"/>
                  <a:pt x="4537390" y="3859034"/>
                  <a:pt x="4413001" y="3898236"/>
                </a:cubicBezTo>
                <a:cubicBezTo>
                  <a:pt x="4288612" y="3937438"/>
                  <a:pt x="3903731" y="3866502"/>
                  <a:pt x="3697379" y="3898236"/>
                </a:cubicBezTo>
                <a:cubicBezTo>
                  <a:pt x="3491027" y="3929970"/>
                  <a:pt x="3261022" y="3879330"/>
                  <a:pt x="3101028" y="3898236"/>
                </a:cubicBezTo>
                <a:cubicBezTo>
                  <a:pt x="2941034" y="3917142"/>
                  <a:pt x="2737043" y="3870151"/>
                  <a:pt x="2623947" y="3898236"/>
                </a:cubicBezTo>
                <a:cubicBezTo>
                  <a:pt x="2510851" y="3926321"/>
                  <a:pt x="2210542" y="3872974"/>
                  <a:pt x="2027595" y="3898236"/>
                </a:cubicBezTo>
                <a:cubicBezTo>
                  <a:pt x="1844648" y="3923498"/>
                  <a:pt x="1817037" y="3851881"/>
                  <a:pt x="1610149" y="3898236"/>
                </a:cubicBezTo>
                <a:cubicBezTo>
                  <a:pt x="1403261" y="3944591"/>
                  <a:pt x="1280853" y="3881219"/>
                  <a:pt x="1192703" y="3898236"/>
                </a:cubicBezTo>
                <a:cubicBezTo>
                  <a:pt x="1104553" y="3915253"/>
                  <a:pt x="805409" y="3844669"/>
                  <a:pt x="596351" y="3898236"/>
                </a:cubicBezTo>
                <a:cubicBezTo>
                  <a:pt x="387293" y="3951803"/>
                  <a:pt x="142140" y="3889775"/>
                  <a:pt x="0" y="3898236"/>
                </a:cubicBezTo>
                <a:cubicBezTo>
                  <a:pt x="-28578" y="3654604"/>
                  <a:pt x="28873" y="3537643"/>
                  <a:pt x="0" y="3302363"/>
                </a:cubicBezTo>
                <a:cubicBezTo>
                  <a:pt x="-28873" y="3067083"/>
                  <a:pt x="6125" y="3005907"/>
                  <a:pt x="0" y="2784454"/>
                </a:cubicBezTo>
                <a:cubicBezTo>
                  <a:pt x="-6125" y="2563001"/>
                  <a:pt x="6374" y="2473839"/>
                  <a:pt x="0" y="2344511"/>
                </a:cubicBezTo>
                <a:cubicBezTo>
                  <a:pt x="-6374" y="2215183"/>
                  <a:pt x="47666" y="1968032"/>
                  <a:pt x="0" y="1748637"/>
                </a:cubicBezTo>
                <a:cubicBezTo>
                  <a:pt x="-47666" y="1529242"/>
                  <a:pt x="34129" y="1376452"/>
                  <a:pt x="0" y="1269711"/>
                </a:cubicBezTo>
                <a:cubicBezTo>
                  <a:pt x="-34129" y="1162970"/>
                  <a:pt x="16841" y="880092"/>
                  <a:pt x="0" y="673838"/>
                </a:cubicBezTo>
                <a:cubicBezTo>
                  <a:pt x="-16841" y="467584"/>
                  <a:pt x="76620" y="196766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0C0C0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2A3693-7B0F-4200-BC62-7C3C7D13D5E5}"/>
              </a:ext>
            </a:extLst>
          </p:cNvPr>
          <p:cNvSpPr/>
          <p:nvPr userDrawn="1"/>
        </p:nvSpPr>
        <p:spPr>
          <a:xfrm>
            <a:off x="80088" y="5351408"/>
            <a:ext cx="5863426" cy="1218487"/>
          </a:xfrm>
          <a:custGeom>
            <a:avLst/>
            <a:gdLst>
              <a:gd name="connsiteX0" fmla="*/ 0 w 5863426"/>
              <a:gd name="connsiteY0" fmla="*/ 0 h 1218487"/>
              <a:gd name="connsiteX1" fmla="*/ 527708 w 5863426"/>
              <a:gd name="connsiteY1" fmla="*/ 0 h 1218487"/>
              <a:gd name="connsiteX2" fmla="*/ 938148 w 5863426"/>
              <a:gd name="connsiteY2" fmla="*/ 0 h 1218487"/>
              <a:gd name="connsiteX3" fmla="*/ 1641759 w 5863426"/>
              <a:gd name="connsiteY3" fmla="*/ 0 h 1218487"/>
              <a:gd name="connsiteX4" fmla="*/ 2169468 w 5863426"/>
              <a:gd name="connsiteY4" fmla="*/ 0 h 1218487"/>
              <a:gd name="connsiteX5" fmla="*/ 2697176 w 5863426"/>
              <a:gd name="connsiteY5" fmla="*/ 0 h 1218487"/>
              <a:gd name="connsiteX6" fmla="*/ 3400787 w 5863426"/>
              <a:gd name="connsiteY6" fmla="*/ 0 h 1218487"/>
              <a:gd name="connsiteX7" fmla="*/ 3869861 w 5863426"/>
              <a:gd name="connsiteY7" fmla="*/ 0 h 1218487"/>
              <a:gd name="connsiteX8" fmla="*/ 4573472 w 5863426"/>
              <a:gd name="connsiteY8" fmla="*/ 0 h 1218487"/>
              <a:gd name="connsiteX9" fmla="*/ 5277083 w 5863426"/>
              <a:gd name="connsiteY9" fmla="*/ 0 h 1218487"/>
              <a:gd name="connsiteX10" fmla="*/ 5863426 w 5863426"/>
              <a:gd name="connsiteY10" fmla="*/ 0 h 1218487"/>
              <a:gd name="connsiteX11" fmla="*/ 5863426 w 5863426"/>
              <a:gd name="connsiteY11" fmla="*/ 430532 h 1218487"/>
              <a:gd name="connsiteX12" fmla="*/ 5863426 w 5863426"/>
              <a:gd name="connsiteY12" fmla="*/ 848879 h 1218487"/>
              <a:gd name="connsiteX13" fmla="*/ 5863426 w 5863426"/>
              <a:gd name="connsiteY13" fmla="*/ 1218487 h 1218487"/>
              <a:gd name="connsiteX14" fmla="*/ 5277083 w 5863426"/>
              <a:gd name="connsiteY14" fmla="*/ 1218487 h 1218487"/>
              <a:gd name="connsiteX15" fmla="*/ 4808009 w 5863426"/>
              <a:gd name="connsiteY15" fmla="*/ 1218487 h 1218487"/>
              <a:gd name="connsiteX16" fmla="*/ 4221667 w 5863426"/>
              <a:gd name="connsiteY16" fmla="*/ 1218487 h 1218487"/>
              <a:gd name="connsiteX17" fmla="*/ 3518056 w 5863426"/>
              <a:gd name="connsiteY17" fmla="*/ 1218487 h 1218487"/>
              <a:gd name="connsiteX18" fmla="*/ 2931713 w 5863426"/>
              <a:gd name="connsiteY18" fmla="*/ 1218487 h 1218487"/>
              <a:gd name="connsiteX19" fmla="*/ 2521273 w 5863426"/>
              <a:gd name="connsiteY19" fmla="*/ 1218487 h 1218487"/>
              <a:gd name="connsiteX20" fmla="*/ 2052199 w 5863426"/>
              <a:gd name="connsiteY20" fmla="*/ 1218487 h 1218487"/>
              <a:gd name="connsiteX21" fmla="*/ 1348588 w 5863426"/>
              <a:gd name="connsiteY21" fmla="*/ 1218487 h 1218487"/>
              <a:gd name="connsiteX22" fmla="*/ 762245 w 5863426"/>
              <a:gd name="connsiteY22" fmla="*/ 1218487 h 1218487"/>
              <a:gd name="connsiteX23" fmla="*/ 0 w 5863426"/>
              <a:gd name="connsiteY23" fmla="*/ 1218487 h 1218487"/>
              <a:gd name="connsiteX24" fmla="*/ 0 w 5863426"/>
              <a:gd name="connsiteY24" fmla="*/ 812325 h 1218487"/>
              <a:gd name="connsiteX25" fmla="*/ 0 w 5863426"/>
              <a:gd name="connsiteY25" fmla="*/ 442717 h 1218487"/>
              <a:gd name="connsiteX26" fmla="*/ 0 w 5863426"/>
              <a:gd name="connsiteY26" fmla="*/ 0 h 121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63426" h="1218487" extrusionOk="0">
                <a:moveTo>
                  <a:pt x="0" y="0"/>
                </a:moveTo>
                <a:cubicBezTo>
                  <a:pt x="186281" y="-21929"/>
                  <a:pt x="330291" y="6142"/>
                  <a:pt x="527708" y="0"/>
                </a:cubicBezTo>
                <a:cubicBezTo>
                  <a:pt x="725125" y="-6142"/>
                  <a:pt x="754136" y="2091"/>
                  <a:pt x="938148" y="0"/>
                </a:cubicBezTo>
                <a:cubicBezTo>
                  <a:pt x="1122160" y="-2091"/>
                  <a:pt x="1433094" y="65490"/>
                  <a:pt x="1641759" y="0"/>
                </a:cubicBezTo>
                <a:cubicBezTo>
                  <a:pt x="1850424" y="-65490"/>
                  <a:pt x="1999983" y="51200"/>
                  <a:pt x="2169468" y="0"/>
                </a:cubicBezTo>
                <a:cubicBezTo>
                  <a:pt x="2338953" y="-51200"/>
                  <a:pt x="2531099" y="4092"/>
                  <a:pt x="2697176" y="0"/>
                </a:cubicBezTo>
                <a:cubicBezTo>
                  <a:pt x="2863253" y="-4092"/>
                  <a:pt x="3242908" y="83120"/>
                  <a:pt x="3400787" y="0"/>
                </a:cubicBezTo>
                <a:cubicBezTo>
                  <a:pt x="3558666" y="-83120"/>
                  <a:pt x="3690587" y="26215"/>
                  <a:pt x="3869861" y="0"/>
                </a:cubicBezTo>
                <a:cubicBezTo>
                  <a:pt x="4049135" y="-26215"/>
                  <a:pt x="4368339" y="43137"/>
                  <a:pt x="4573472" y="0"/>
                </a:cubicBezTo>
                <a:cubicBezTo>
                  <a:pt x="4778605" y="-43137"/>
                  <a:pt x="4993465" y="8910"/>
                  <a:pt x="5277083" y="0"/>
                </a:cubicBezTo>
                <a:cubicBezTo>
                  <a:pt x="5560701" y="-8910"/>
                  <a:pt x="5607980" y="43037"/>
                  <a:pt x="5863426" y="0"/>
                </a:cubicBezTo>
                <a:cubicBezTo>
                  <a:pt x="5865297" y="95378"/>
                  <a:pt x="5847016" y="263758"/>
                  <a:pt x="5863426" y="430532"/>
                </a:cubicBezTo>
                <a:cubicBezTo>
                  <a:pt x="5879836" y="597306"/>
                  <a:pt x="5851466" y="755116"/>
                  <a:pt x="5863426" y="848879"/>
                </a:cubicBezTo>
                <a:cubicBezTo>
                  <a:pt x="5875386" y="942642"/>
                  <a:pt x="5861335" y="1085478"/>
                  <a:pt x="5863426" y="1218487"/>
                </a:cubicBezTo>
                <a:cubicBezTo>
                  <a:pt x="5608805" y="1251579"/>
                  <a:pt x="5403703" y="1210324"/>
                  <a:pt x="5277083" y="1218487"/>
                </a:cubicBezTo>
                <a:cubicBezTo>
                  <a:pt x="5150463" y="1226650"/>
                  <a:pt x="5004786" y="1214831"/>
                  <a:pt x="4808009" y="1218487"/>
                </a:cubicBezTo>
                <a:cubicBezTo>
                  <a:pt x="4611232" y="1222143"/>
                  <a:pt x="4396301" y="1210136"/>
                  <a:pt x="4221667" y="1218487"/>
                </a:cubicBezTo>
                <a:cubicBezTo>
                  <a:pt x="4047033" y="1226838"/>
                  <a:pt x="3742191" y="1181985"/>
                  <a:pt x="3518056" y="1218487"/>
                </a:cubicBezTo>
                <a:cubicBezTo>
                  <a:pt x="3293921" y="1254989"/>
                  <a:pt x="3224420" y="1156314"/>
                  <a:pt x="2931713" y="1218487"/>
                </a:cubicBezTo>
                <a:cubicBezTo>
                  <a:pt x="2639006" y="1280660"/>
                  <a:pt x="2672343" y="1209319"/>
                  <a:pt x="2521273" y="1218487"/>
                </a:cubicBezTo>
                <a:cubicBezTo>
                  <a:pt x="2370203" y="1227655"/>
                  <a:pt x="2214639" y="1183195"/>
                  <a:pt x="2052199" y="1218487"/>
                </a:cubicBezTo>
                <a:cubicBezTo>
                  <a:pt x="1889759" y="1253779"/>
                  <a:pt x="1529098" y="1215856"/>
                  <a:pt x="1348588" y="1218487"/>
                </a:cubicBezTo>
                <a:cubicBezTo>
                  <a:pt x="1168078" y="1221118"/>
                  <a:pt x="1011867" y="1208175"/>
                  <a:pt x="762245" y="1218487"/>
                </a:cubicBezTo>
                <a:cubicBezTo>
                  <a:pt x="512623" y="1228799"/>
                  <a:pt x="297946" y="1190056"/>
                  <a:pt x="0" y="1218487"/>
                </a:cubicBezTo>
                <a:cubicBezTo>
                  <a:pt x="-15736" y="1116803"/>
                  <a:pt x="46490" y="989589"/>
                  <a:pt x="0" y="812325"/>
                </a:cubicBezTo>
                <a:cubicBezTo>
                  <a:pt x="-46490" y="635061"/>
                  <a:pt x="5243" y="614579"/>
                  <a:pt x="0" y="442717"/>
                </a:cubicBezTo>
                <a:cubicBezTo>
                  <a:pt x="-5243" y="270855"/>
                  <a:pt x="19866" y="153218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C6633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7" name="Picture 5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B994BF58-DDD9-EE7D-F209-EB9987813EC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2" y="1168628"/>
            <a:ext cx="3842731" cy="15089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83FF6E-139D-4093-BF93-E25CDA2B9D4E}"/>
              </a:ext>
            </a:extLst>
          </p:cNvPr>
          <p:cNvSpPr txBox="1"/>
          <p:nvPr userDrawn="1"/>
        </p:nvSpPr>
        <p:spPr>
          <a:xfrm>
            <a:off x="4953558" y="2757496"/>
            <a:ext cx="989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dirty="0">
                <a:solidFill>
                  <a:srgbClr val="FFD700"/>
                </a:solidFill>
                <a:latin typeface="Gotham" panose="02000504050000020004" pitchFamily="2" charset="0"/>
              </a:rPr>
              <a:t>Gold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2B2208-958A-46F7-860B-8AE33ECBE0CD}"/>
              </a:ext>
            </a:extLst>
          </p:cNvPr>
          <p:cNvSpPr/>
          <p:nvPr userDrawn="1"/>
        </p:nvSpPr>
        <p:spPr>
          <a:xfrm>
            <a:off x="93403" y="2796477"/>
            <a:ext cx="5781977" cy="2187201"/>
          </a:xfrm>
          <a:custGeom>
            <a:avLst/>
            <a:gdLst>
              <a:gd name="connsiteX0" fmla="*/ 0 w 5781977"/>
              <a:gd name="connsiteY0" fmla="*/ 0 h 2187201"/>
              <a:gd name="connsiteX1" fmla="*/ 520378 w 5781977"/>
              <a:gd name="connsiteY1" fmla="*/ 0 h 2187201"/>
              <a:gd name="connsiteX2" fmla="*/ 925116 w 5781977"/>
              <a:gd name="connsiteY2" fmla="*/ 0 h 2187201"/>
              <a:gd name="connsiteX3" fmla="*/ 1618954 w 5781977"/>
              <a:gd name="connsiteY3" fmla="*/ 0 h 2187201"/>
              <a:gd name="connsiteX4" fmla="*/ 2139331 w 5781977"/>
              <a:gd name="connsiteY4" fmla="*/ 0 h 2187201"/>
              <a:gd name="connsiteX5" fmla="*/ 2659709 w 5781977"/>
              <a:gd name="connsiteY5" fmla="*/ 0 h 2187201"/>
              <a:gd name="connsiteX6" fmla="*/ 3353547 w 5781977"/>
              <a:gd name="connsiteY6" fmla="*/ 0 h 2187201"/>
              <a:gd name="connsiteX7" fmla="*/ 3816105 w 5781977"/>
              <a:gd name="connsiteY7" fmla="*/ 0 h 2187201"/>
              <a:gd name="connsiteX8" fmla="*/ 4509942 w 5781977"/>
              <a:gd name="connsiteY8" fmla="*/ 0 h 2187201"/>
              <a:gd name="connsiteX9" fmla="*/ 5203779 w 5781977"/>
              <a:gd name="connsiteY9" fmla="*/ 0 h 2187201"/>
              <a:gd name="connsiteX10" fmla="*/ 5781977 w 5781977"/>
              <a:gd name="connsiteY10" fmla="*/ 0 h 2187201"/>
              <a:gd name="connsiteX11" fmla="*/ 5781977 w 5781977"/>
              <a:gd name="connsiteY11" fmla="*/ 590544 h 2187201"/>
              <a:gd name="connsiteX12" fmla="*/ 5781977 w 5781977"/>
              <a:gd name="connsiteY12" fmla="*/ 1159217 h 2187201"/>
              <a:gd name="connsiteX13" fmla="*/ 5781977 w 5781977"/>
              <a:gd name="connsiteY13" fmla="*/ 1640401 h 2187201"/>
              <a:gd name="connsiteX14" fmla="*/ 5781977 w 5781977"/>
              <a:gd name="connsiteY14" fmla="*/ 2187201 h 2187201"/>
              <a:gd name="connsiteX15" fmla="*/ 5203779 w 5781977"/>
              <a:gd name="connsiteY15" fmla="*/ 2187201 h 2187201"/>
              <a:gd name="connsiteX16" fmla="*/ 4625582 w 5781977"/>
              <a:gd name="connsiteY16" fmla="*/ 2187201 h 2187201"/>
              <a:gd name="connsiteX17" fmla="*/ 3931744 w 5781977"/>
              <a:gd name="connsiteY17" fmla="*/ 2187201 h 2187201"/>
              <a:gd name="connsiteX18" fmla="*/ 3353547 w 5781977"/>
              <a:gd name="connsiteY18" fmla="*/ 2187201 h 2187201"/>
              <a:gd name="connsiteX19" fmla="*/ 2948808 w 5781977"/>
              <a:gd name="connsiteY19" fmla="*/ 2187201 h 2187201"/>
              <a:gd name="connsiteX20" fmla="*/ 2486250 w 5781977"/>
              <a:gd name="connsiteY20" fmla="*/ 2187201 h 2187201"/>
              <a:gd name="connsiteX21" fmla="*/ 1792413 w 5781977"/>
              <a:gd name="connsiteY21" fmla="*/ 2187201 h 2187201"/>
              <a:gd name="connsiteX22" fmla="*/ 1214215 w 5781977"/>
              <a:gd name="connsiteY22" fmla="*/ 2187201 h 2187201"/>
              <a:gd name="connsiteX23" fmla="*/ 751657 w 5781977"/>
              <a:gd name="connsiteY23" fmla="*/ 2187201 h 2187201"/>
              <a:gd name="connsiteX24" fmla="*/ 0 w 5781977"/>
              <a:gd name="connsiteY24" fmla="*/ 2187201 h 2187201"/>
              <a:gd name="connsiteX25" fmla="*/ 0 w 5781977"/>
              <a:gd name="connsiteY25" fmla="*/ 1706017 h 2187201"/>
              <a:gd name="connsiteX26" fmla="*/ 0 w 5781977"/>
              <a:gd name="connsiteY26" fmla="*/ 1224833 h 2187201"/>
              <a:gd name="connsiteX27" fmla="*/ 0 w 5781977"/>
              <a:gd name="connsiteY27" fmla="*/ 656160 h 2187201"/>
              <a:gd name="connsiteX28" fmla="*/ 0 w 5781977"/>
              <a:gd name="connsiteY28" fmla="*/ 0 h 218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81977" h="2187201" extrusionOk="0">
                <a:moveTo>
                  <a:pt x="0" y="0"/>
                </a:moveTo>
                <a:cubicBezTo>
                  <a:pt x="186436" y="-24274"/>
                  <a:pt x="324331" y="19517"/>
                  <a:pt x="520378" y="0"/>
                </a:cubicBezTo>
                <a:cubicBezTo>
                  <a:pt x="716425" y="-19517"/>
                  <a:pt x="770404" y="13830"/>
                  <a:pt x="925116" y="0"/>
                </a:cubicBezTo>
                <a:cubicBezTo>
                  <a:pt x="1079828" y="-13830"/>
                  <a:pt x="1442838" y="11087"/>
                  <a:pt x="1618954" y="0"/>
                </a:cubicBezTo>
                <a:cubicBezTo>
                  <a:pt x="1795070" y="-11087"/>
                  <a:pt x="1936880" y="11677"/>
                  <a:pt x="2139331" y="0"/>
                </a:cubicBezTo>
                <a:cubicBezTo>
                  <a:pt x="2341782" y="-11677"/>
                  <a:pt x="2476635" y="35915"/>
                  <a:pt x="2659709" y="0"/>
                </a:cubicBezTo>
                <a:cubicBezTo>
                  <a:pt x="2842783" y="-35915"/>
                  <a:pt x="3182794" y="30641"/>
                  <a:pt x="3353547" y="0"/>
                </a:cubicBezTo>
                <a:cubicBezTo>
                  <a:pt x="3524300" y="-30641"/>
                  <a:pt x="3651470" y="8674"/>
                  <a:pt x="3816105" y="0"/>
                </a:cubicBezTo>
                <a:cubicBezTo>
                  <a:pt x="3980740" y="-8674"/>
                  <a:pt x="4339599" y="60814"/>
                  <a:pt x="4509942" y="0"/>
                </a:cubicBezTo>
                <a:cubicBezTo>
                  <a:pt x="4680285" y="-60814"/>
                  <a:pt x="4881133" y="38982"/>
                  <a:pt x="5203779" y="0"/>
                </a:cubicBezTo>
                <a:cubicBezTo>
                  <a:pt x="5526425" y="-38982"/>
                  <a:pt x="5658398" y="33359"/>
                  <a:pt x="5781977" y="0"/>
                </a:cubicBezTo>
                <a:cubicBezTo>
                  <a:pt x="5799668" y="136504"/>
                  <a:pt x="5781044" y="416642"/>
                  <a:pt x="5781977" y="590544"/>
                </a:cubicBezTo>
                <a:cubicBezTo>
                  <a:pt x="5782910" y="764446"/>
                  <a:pt x="5757644" y="888420"/>
                  <a:pt x="5781977" y="1159217"/>
                </a:cubicBezTo>
                <a:cubicBezTo>
                  <a:pt x="5806310" y="1430014"/>
                  <a:pt x="5740076" y="1451497"/>
                  <a:pt x="5781977" y="1640401"/>
                </a:cubicBezTo>
                <a:cubicBezTo>
                  <a:pt x="5823878" y="1829305"/>
                  <a:pt x="5768514" y="2029058"/>
                  <a:pt x="5781977" y="2187201"/>
                </a:cubicBezTo>
                <a:cubicBezTo>
                  <a:pt x="5586873" y="2242547"/>
                  <a:pt x="5407397" y="2152855"/>
                  <a:pt x="5203779" y="2187201"/>
                </a:cubicBezTo>
                <a:cubicBezTo>
                  <a:pt x="5000161" y="2221547"/>
                  <a:pt x="4848796" y="2121797"/>
                  <a:pt x="4625582" y="2187201"/>
                </a:cubicBezTo>
                <a:cubicBezTo>
                  <a:pt x="4402368" y="2252605"/>
                  <a:pt x="4237962" y="2107254"/>
                  <a:pt x="3931744" y="2187201"/>
                </a:cubicBezTo>
                <a:cubicBezTo>
                  <a:pt x="3625526" y="2267148"/>
                  <a:pt x="3494891" y="2153823"/>
                  <a:pt x="3353547" y="2187201"/>
                </a:cubicBezTo>
                <a:cubicBezTo>
                  <a:pt x="3212203" y="2220579"/>
                  <a:pt x="3128397" y="2147554"/>
                  <a:pt x="2948808" y="2187201"/>
                </a:cubicBezTo>
                <a:cubicBezTo>
                  <a:pt x="2769219" y="2226848"/>
                  <a:pt x="2594658" y="2181149"/>
                  <a:pt x="2486250" y="2187201"/>
                </a:cubicBezTo>
                <a:cubicBezTo>
                  <a:pt x="2377842" y="2193253"/>
                  <a:pt x="2110826" y="2156182"/>
                  <a:pt x="1792413" y="2187201"/>
                </a:cubicBezTo>
                <a:cubicBezTo>
                  <a:pt x="1474000" y="2218220"/>
                  <a:pt x="1483665" y="2176900"/>
                  <a:pt x="1214215" y="2187201"/>
                </a:cubicBezTo>
                <a:cubicBezTo>
                  <a:pt x="944765" y="2197502"/>
                  <a:pt x="974272" y="2135354"/>
                  <a:pt x="751657" y="2187201"/>
                </a:cubicBezTo>
                <a:cubicBezTo>
                  <a:pt x="529042" y="2239048"/>
                  <a:pt x="333853" y="2177976"/>
                  <a:pt x="0" y="2187201"/>
                </a:cubicBezTo>
                <a:cubicBezTo>
                  <a:pt x="-52413" y="2053870"/>
                  <a:pt x="1564" y="1805127"/>
                  <a:pt x="0" y="1706017"/>
                </a:cubicBezTo>
                <a:cubicBezTo>
                  <a:pt x="-1564" y="1606907"/>
                  <a:pt x="53167" y="1353767"/>
                  <a:pt x="0" y="1224833"/>
                </a:cubicBezTo>
                <a:cubicBezTo>
                  <a:pt x="-53167" y="1095899"/>
                  <a:pt x="56545" y="801403"/>
                  <a:pt x="0" y="656160"/>
                </a:cubicBezTo>
                <a:cubicBezTo>
                  <a:pt x="-56545" y="510917"/>
                  <a:pt x="2527" y="209179"/>
                  <a:pt x="0" y="0"/>
                </a:cubicBezTo>
                <a:close/>
              </a:path>
            </a:pathLst>
          </a:custGeom>
          <a:noFill/>
          <a:ln>
            <a:solidFill>
              <a:srgbClr val="FFD7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7A536F-4596-4DC9-83E8-7AB189E135AD}"/>
              </a:ext>
            </a:extLst>
          </p:cNvPr>
          <p:cNvSpPr/>
          <p:nvPr userDrawn="1"/>
        </p:nvSpPr>
        <p:spPr>
          <a:xfrm>
            <a:off x="68143" y="1151389"/>
            <a:ext cx="12039810" cy="1551430"/>
          </a:xfrm>
          <a:custGeom>
            <a:avLst/>
            <a:gdLst>
              <a:gd name="connsiteX0" fmla="*/ 0 w 12039810"/>
              <a:gd name="connsiteY0" fmla="*/ 0 h 1551430"/>
              <a:gd name="connsiteX1" fmla="*/ 452926 w 12039810"/>
              <a:gd name="connsiteY1" fmla="*/ 0 h 1551430"/>
              <a:gd name="connsiteX2" fmla="*/ 665056 w 12039810"/>
              <a:gd name="connsiteY2" fmla="*/ 0 h 1551430"/>
              <a:gd name="connsiteX3" fmla="*/ 1479177 w 12039810"/>
              <a:gd name="connsiteY3" fmla="*/ 0 h 1551430"/>
              <a:gd name="connsiteX4" fmla="*/ 1932103 w 12039810"/>
              <a:gd name="connsiteY4" fmla="*/ 0 h 1551430"/>
              <a:gd name="connsiteX5" fmla="*/ 2385029 w 12039810"/>
              <a:gd name="connsiteY5" fmla="*/ 0 h 1551430"/>
              <a:gd name="connsiteX6" fmla="*/ 3199150 w 12039810"/>
              <a:gd name="connsiteY6" fmla="*/ 0 h 1551430"/>
              <a:gd name="connsiteX7" fmla="*/ 3531678 w 12039810"/>
              <a:gd name="connsiteY7" fmla="*/ 0 h 1551430"/>
              <a:gd name="connsiteX8" fmla="*/ 4345798 w 12039810"/>
              <a:gd name="connsiteY8" fmla="*/ 0 h 1551430"/>
              <a:gd name="connsiteX9" fmla="*/ 5159919 w 12039810"/>
              <a:gd name="connsiteY9" fmla="*/ 0 h 1551430"/>
              <a:gd name="connsiteX10" fmla="*/ 5733243 w 12039810"/>
              <a:gd name="connsiteY10" fmla="*/ 0 h 1551430"/>
              <a:gd name="connsiteX11" fmla="*/ 6547363 w 12039810"/>
              <a:gd name="connsiteY11" fmla="*/ 0 h 1551430"/>
              <a:gd name="connsiteX12" fmla="*/ 7000290 w 12039810"/>
              <a:gd name="connsiteY12" fmla="*/ 0 h 1551430"/>
              <a:gd name="connsiteX13" fmla="*/ 7453216 w 12039810"/>
              <a:gd name="connsiteY13" fmla="*/ 0 h 1551430"/>
              <a:gd name="connsiteX14" fmla="*/ 8146938 w 12039810"/>
              <a:gd name="connsiteY14" fmla="*/ 0 h 1551430"/>
              <a:gd name="connsiteX15" fmla="*/ 8599864 w 12039810"/>
              <a:gd name="connsiteY15" fmla="*/ 0 h 1551430"/>
              <a:gd name="connsiteX16" fmla="*/ 9413985 w 12039810"/>
              <a:gd name="connsiteY16" fmla="*/ 0 h 1551430"/>
              <a:gd name="connsiteX17" fmla="*/ 10228105 w 12039810"/>
              <a:gd name="connsiteY17" fmla="*/ 0 h 1551430"/>
              <a:gd name="connsiteX18" fmla="*/ 10801430 w 12039810"/>
              <a:gd name="connsiteY18" fmla="*/ 0 h 1551430"/>
              <a:gd name="connsiteX19" fmla="*/ 11254356 w 12039810"/>
              <a:gd name="connsiteY19" fmla="*/ 0 h 1551430"/>
              <a:gd name="connsiteX20" fmla="*/ 11466486 w 12039810"/>
              <a:gd name="connsiteY20" fmla="*/ 0 h 1551430"/>
              <a:gd name="connsiteX21" fmla="*/ 12039810 w 12039810"/>
              <a:gd name="connsiteY21" fmla="*/ 0 h 1551430"/>
              <a:gd name="connsiteX22" fmla="*/ 12039810 w 12039810"/>
              <a:gd name="connsiteY22" fmla="*/ 486115 h 1551430"/>
              <a:gd name="connsiteX23" fmla="*/ 12039810 w 12039810"/>
              <a:gd name="connsiteY23" fmla="*/ 987744 h 1551430"/>
              <a:gd name="connsiteX24" fmla="*/ 12039810 w 12039810"/>
              <a:gd name="connsiteY24" fmla="*/ 1551430 h 1551430"/>
              <a:gd name="connsiteX25" fmla="*/ 11346088 w 12039810"/>
              <a:gd name="connsiteY25" fmla="*/ 1551430 h 1551430"/>
              <a:gd name="connsiteX26" fmla="*/ 11133958 w 12039810"/>
              <a:gd name="connsiteY26" fmla="*/ 1551430 h 1551430"/>
              <a:gd name="connsiteX27" fmla="*/ 10560633 w 12039810"/>
              <a:gd name="connsiteY27" fmla="*/ 1551430 h 1551430"/>
              <a:gd name="connsiteX28" fmla="*/ 10228105 w 12039810"/>
              <a:gd name="connsiteY28" fmla="*/ 1551430 h 1551430"/>
              <a:gd name="connsiteX29" fmla="*/ 9534383 w 12039810"/>
              <a:gd name="connsiteY29" fmla="*/ 1551430 h 1551430"/>
              <a:gd name="connsiteX30" fmla="*/ 9201855 w 12039810"/>
              <a:gd name="connsiteY30" fmla="*/ 1551430 h 1551430"/>
              <a:gd name="connsiteX31" fmla="*/ 8508132 w 12039810"/>
              <a:gd name="connsiteY31" fmla="*/ 1551430 h 1551430"/>
              <a:gd name="connsiteX32" fmla="*/ 8296002 w 12039810"/>
              <a:gd name="connsiteY32" fmla="*/ 1551430 h 1551430"/>
              <a:gd name="connsiteX33" fmla="*/ 7602280 w 12039810"/>
              <a:gd name="connsiteY33" fmla="*/ 1551430 h 1551430"/>
              <a:gd name="connsiteX34" fmla="*/ 7269752 w 12039810"/>
              <a:gd name="connsiteY34" fmla="*/ 1551430 h 1551430"/>
              <a:gd name="connsiteX35" fmla="*/ 7057622 w 12039810"/>
              <a:gd name="connsiteY35" fmla="*/ 1551430 h 1551430"/>
              <a:gd name="connsiteX36" fmla="*/ 6725094 w 12039810"/>
              <a:gd name="connsiteY36" fmla="*/ 1551430 h 1551430"/>
              <a:gd name="connsiteX37" fmla="*/ 6031371 w 12039810"/>
              <a:gd name="connsiteY37" fmla="*/ 1551430 h 1551430"/>
              <a:gd name="connsiteX38" fmla="*/ 5698843 w 12039810"/>
              <a:gd name="connsiteY38" fmla="*/ 1551430 h 1551430"/>
              <a:gd name="connsiteX39" fmla="*/ 5486713 w 12039810"/>
              <a:gd name="connsiteY39" fmla="*/ 1551430 h 1551430"/>
              <a:gd name="connsiteX40" fmla="*/ 5154185 w 12039810"/>
              <a:gd name="connsiteY40" fmla="*/ 1551430 h 1551430"/>
              <a:gd name="connsiteX41" fmla="*/ 4701259 w 12039810"/>
              <a:gd name="connsiteY41" fmla="*/ 1551430 h 1551430"/>
              <a:gd name="connsiteX42" fmla="*/ 4127935 w 12039810"/>
              <a:gd name="connsiteY42" fmla="*/ 1551430 h 1551430"/>
              <a:gd name="connsiteX43" fmla="*/ 3795407 w 12039810"/>
              <a:gd name="connsiteY43" fmla="*/ 1551430 h 1551430"/>
              <a:gd name="connsiteX44" fmla="*/ 2981286 w 12039810"/>
              <a:gd name="connsiteY44" fmla="*/ 1551430 h 1551430"/>
              <a:gd name="connsiteX45" fmla="*/ 2407962 w 12039810"/>
              <a:gd name="connsiteY45" fmla="*/ 1551430 h 1551430"/>
              <a:gd name="connsiteX46" fmla="*/ 1593842 w 12039810"/>
              <a:gd name="connsiteY46" fmla="*/ 1551430 h 1551430"/>
              <a:gd name="connsiteX47" fmla="*/ 900119 w 12039810"/>
              <a:gd name="connsiteY47" fmla="*/ 1551430 h 1551430"/>
              <a:gd name="connsiteX48" fmla="*/ 0 w 12039810"/>
              <a:gd name="connsiteY48" fmla="*/ 1551430 h 1551430"/>
              <a:gd name="connsiteX49" fmla="*/ 0 w 12039810"/>
              <a:gd name="connsiteY49" fmla="*/ 1018772 h 1551430"/>
              <a:gd name="connsiteX50" fmla="*/ 0 w 12039810"/>
              <a:gd name="connsiteY50" fmla="*/ 486115 h 1551430"/>
              <a:gd name="connsiteX51" fmla="*/ 0 w 12039810"/>
              <a:gd name="connsiteY51" fmla="*/ 0 h 15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039810" h="1551430" extrusionOk="0">
                <a:moveTo>
                  <a:pt x="0" y="0"/>
                </a:moveTo>
                <a:cubicBezTo>
                  <a:pt x="200089" y="-24788"/>
                  <a:pt x="255967" y="27102"/>
                  <a:pt x="452926" y="0"/>
                </a:cubicBezTo>
                <a:cubicBezTo>
                  <a:pt x="649885" y="-27102"/>
                  <a:pt x="585094" y="2842"/>
                  <a:pt x="665056" y="0"/>
                </a:cubicBezTo>
                <a:cubicBezTo>
                  <a:pt x="745018" y="-2842"/>
                  <a:pt x="1152357" y="75851"/>
                  <a:pt x="1479177" y="0"/>
                </a:cubicBezTo>
                <a:cubicBezTo>
                  <a:pt x="1805997" y="-75851"/>
                  <a:pt x="1829119" y="36993"/>
                  <a:pt x="1932103" y="0"/>
                </a:cubicBezTo>
                <a:cubicBezTo>
                  <a:pt x="2035087" y="-36993"/>
                  <a:pt x="2271025" y="2031"/>
                  <a:pt x="2385029" y="0"/>
                </a:cubicBezTo>
                <a:cubicBezTo>
                  <a:pt x="2499033" y="-2031"/>
                  <a:pt x="2995576" y="41205"/>
                  <a:pt x="3199150" y="0"/>
                </a:cubicBezTo>
                <a:cubicBezTo>
                  <a:pt x="3402724" y="-41205"/>
                  <a:pt x="3440533" y="3665"/>
                  <a:pt x="3531678" y="0"/>
                </a:cubicBezTo>
                <a:cubicBezTo>
                  <a:pt x="3622823" y="-3665"/>
                  <a:pt x="3943922" y="56665"/>
                  <a:pt x="4345798" y="0"/>
                </a:cubicBezTo>
                <a:cubicBezTo>
                  <a:pt x="4747674" y="-56665"/>
                  <a:pt x="4836306" y="46493"/>
                  <a:pt x="5159919" y="0"/>
                </a:cubicBezTo>
                <a:cubicBezTo>
                  <a:pt x="5483532" y="-46493"/>
                  <a:pt x="5585112" y="38222"/>
                  <a:pt x="5733243" y="0"/>
                </a:cubicBezTo>
                <a:cubicBezTo>
                  <a:pt x="5881374" y="-38222"/>
                  <a:pt x="6356051" y="35215"/>
                  <a:pt x="6547363" y="0"/>
                </a:cubicBezTo>
                <a:cubicBezTo>
                  <a:pt x="6738675" y="-35215"/>
                  <a:pt x="6907338" y="4244"/>
                  <a:pt x="7000290" y="0"/>
                </a:cubicBezTo>
                <a:cubicBezTo>
                  <a:pt x="7093242" y="-4244"/>
                  <a:pt x="7315555" y="29567"/>
                  <a:pt x="7453216" y="0"/>
                </a:cubicBezTo>
                <a:cubicBezTo>
                  <a:pt x="7590877" y="-29567"/>
                  <a:pt x="7874896" y="410"/>
                  <a:pt x="8146938" y="0"/>
                </a:cubicBezTo>
                <a:cubicBezTo>
                  <a:pt x="8418980" y="-410"/>
                  <a:pt x="8392285" y="18024"/>
                  <a:pt x="8599864" y="0"/>
                </a:cubicBezTo>
                <a:cubicBezTo>
                  <a:pt x="8807443" y="-18024"/>
                  <a:pt x="9184387" y="33399"/>
                  <a:pt x="9413985" y="0"/>
                </a:cubicBezTo>
                <a:cubicBezTo>
                  <a:pt x="9643583" y="-33399"/>
                  <a:pt x="10018157" y="37734"/>
                  <a:pt x="10228105" y="0"/>
                </a:cubicBezTo>
                <a:cubicBezTo>
                  <a:pt x="10438053" y="-37734"/>
                  <a:pt x="10555318" y="65698"/>
                  <a:pt x="10801430" y="0"/>
                </a:cubicBezTo>
                <a:cubicBezTo>
                  <a:pt x="11047543" y="-65698"/>
                  <a:pt x="11079054" y="27384"/>
                  <a:pt x="11254356" y="0"/>
                </a:cubicBezTo>
                <a:cubicBezTo>
                  <a:pt x="11429658" y="-27384"/>
                  <a:pt x="11373665" y="18216"/>
                  <a:pt x="11466486" y="0"/>
                </a:cubicBezTo>
                <a:cubicBezTo>
                  <a:pt x="11559307" y="-18216"/>
                  <a:pt x="11923928" y="23773"/>
                  <a:pt x="12039810" y="0"/>
                </a:cubicBezTo>
                <a:cubicBezTo>
                  <a:pt x="12092712" y="110475"/>
                  <a:pt x="11987878" y="348230"/>
                  <a:pt x="12039810" y="486115"/>
                </a:cubicBezTo>
                <a:cubicBezTo>
                  <a:pt x="12091742" y="624001"/>
                  <a:pt x="11988043" y="866563"/>
                  <a:pt x="12039810" y="987744"/>
                </a:cubicBezTo>
                <a:cubicBezTo>
                  <a:pt x="12091577" y="1108925"/>
                  <a:pt x="11977617" y="1313254"/>
                  <a:pt x="12039810" y="1551430"/>
                </a:cubicBezTo>
                <a:cubicBezTo>
                  <a:pt x="11719899" y="1622397"/>
                  <a:pt x="11589408" y="1505343"/>
                  <a:pt x="11346088" y="1551430"/>
                </a:cubicBezTo>
                <a:cubicBezTo>
                  <a:pt x="11102768" y="1597517"/>
                  <a:pt x="11223974" y="1526285"/>
                  <a:pt x="11133958" y="1551430"/>
                </a:cubicBezTo>
                <a:cubicBezTo>
                  <a:pt x="11043942" y="1576575"/>
                  <a:pt x="10703268" y="1519653"/>
                  <a:pt x="10560633" y="1551430"/>
                </a:cubicBezTo>
                <a:cubicBezTo>
                  <a:pt x="10417999" y="1583207"/>
                  <a:pt x="10313842" y="1540306"/>
                  <a:pt x="10228105" y="1551430"/>
                </a:cubicBezTo>
                <a:cubicBezTo>
                  <a:pt x="10142368" y="1562554"/>
                  <a:pt x="9850002" y="1468958"/>
                  <a:pt x="9534383" y="1551430"/>
                </a:cubicBezTo>
                <a:cubicBezTo>
                  <a:pt x="9218764" y="1633902"/>
                  <a:pt x="9327086" y="1519591"/>
                  <a:pt x="9201855" y="1551430"/>
                </a:cubicBezTo>
                <a:cubicBezTo>
                  <a:pt x="9076624" y="1583269"/>
                  <a:pt x="8805122" y="1477231"/>
                  <a:pt x="8508132" y="1551430"/>
                </a:cubicBezTo>
                <a:cubicBezTo>
                  <a:pt x="8211142" y="1625629"/>
                  <a:pt x="8338766" y="1539214"/>
                  <a:pt x="8296002" y="1551430"/>
                </a:cubicBezTo>
                <a:cubicBezTo>
                  <a:pt x="8253238" y="1563646"/>
                  <a:pt x="7919588" y="1507515"/>
                  <a:pt x="7602280" y="1551430"/>
                </a:cubicBezTo>
                <a:cubicBezTo>
                  <a:pt x="7284972" y="1595345"/>
                  <a:pt x="7380482" y="1529017"/>
                  <a:pt x="7269752" y="1551430"/>
                </a:cubicBezTo>
                <a:cubicBezTo>
                  <a:pt x="7159022" y="1573843"/>
                  <a:pt x="7158218" y="1530421"/>
                  <a:pt x="7057622" y="1551430"/>
                </a:cubicBezTo>
                <a:cubicBezTo>
                  <a:pt x="6957026" y="1572439"/>
                  <a:pt x="6794594" y="1514021"/>
                  <a:pt x="6725094" y="1551430"/>
                </a:cubicBezTo>
                <a:cubicBezTo>
                  <a:pt x="6655594" y="1588839"/>
                  <a:pt x="6202515" y="1535846"/>
                  <a:pt x="6031371" y="1551430"/>
                </a:cubicBezTo>
                <a:cubicBezTo>
                  <a:pt x="5860227" y="1567014"/>
                  <a:pt x="5809066" y="1529514"/>
                  <a:pt x="5698843" y="1551430"/>
                </a:cubicBezTo>
                <a:cubicBezTo>
                  <a:pt x="5588620" y="1573346"/>
                  <a:pt x="5537541" y="1529476"/>
                  <a:pt x="5486713" y="1551430"/>
                </a:cubicBezTo>
                <a:cubicBezTo>
                  <a:pt x="5435885" y="1573384"/>
                  <a:pt x="5236743" y="1517236"/>
                  <a:pt x="5154185" y="1551430"/>
                </a:cubicBezTo>
                <a:cubicBezTo>
                  <a:pt x="5071627" y="1585624"/>
                  <a:pt x="4899937" y="1545934"/>
                  <a:pt x="4701259" y="1551430"/>
                </a:cubicBezTo>
                <a:cubicBezTo>
                  <a:pt x="4502581" y="1556926"/>
                  <a:pt x="4275501" y="1497091"/>
                  <a:pt x="4127935" y="1551430"/>
                </a:cubicBezTo>
                <a:cubicBezTo>
                  <a:pt x="3980369" y="1605769"/>
                  <a:pt x="3920489" y="1517763"/>
                  <a:pt x="3795407" y="1551430"/>
                </a:cubicBezTo>
                <a:cubicBezTo>
                  <a:pt x="3670325" y="1585097"/>
                  <a:pt x="3150583" y="1483564"/>
                  <a:pt x="2981286" y="1551430"/>
                </a:cubicBezTo>
                <a:cubicBezTo>
                  <a:pt x="2811989" y="1619296"/>
                  <a:pt x="2600847" y="1498282"/>
                  <a:pt x="2407962" y="1551430"/>
                </a:cubicBezTo>
                <a:cubicBezTo>
                  <a:pt x="2215077" y="1604578"/>
                  <a:pt x="1924478" y="1522339"/>
                  <a:pt x="1593842" y="1551430"/>
                </a:cubicBezTo>
                <a:cubicBezTo>
                  <a:pt x="1263206" y="1580521"/>
                  <a:pt x="1202752" y="1497420"/>
                  <a:pt x="900119" y="1551430"/>
                </a:cubicBezTo>
                <a:cubicBezTo>
                  <a:pt x="597486" y="1605440"/>
                  <a:pt x="345044" y="1456623"/>
                  <a:pt x="0" y="1551430"/>
                </a:cubicBezTo>
                <a:cubicBezTo>
                  <a:pt x="-21632" y="1354320"/>
                  <a:pt x="15483" y="1252190"/>
                  <a:pt x="0" y="1018772"/>
                </a:cubicBezTo>
                <a:cubicBezTo>
                  <a:pt x="-15483" y="785354"/>
                  <a:pt x="12345" y="690587"/>
                  <a:pt x="0" y="486115"/>
                </a:cubicBezTo>
                <a:cubicBezTo>
                  <a:pt x="-12345" y="281643"/>
                  <a:pt x="40904" y="233831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E5E4E2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B4632-0054-4743-800E-AD4E07026600}"/>
              </a:ext>
            </a:extLst>
          </p:cNvPr>
          <p:cNvSpPr txBox="1"/>
          <p:nvPr userDrawn="1"/>
        </p:nvSpPr>
        <p:spPr>
          <a:xfrm>
            <a:off x="10612555" y="1123590"/>
            <a:ext cx="1556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Platinum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1C9A3-E6C7-F2D4-053B-72191941AD9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871" y="1667731"/>
            <a:ext cx="7465855" cy="784498"/>
          </a:xfrm>
          <a:prstGeom prst="rect">
            <a:avLst/>
          </a:prstGeom>
        </p:spPr>
      </p:pic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2FD8B19-E11C-7E3E-6448-56423AF99B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171" y="2651465"/>
            <a:ext cx="6470000" cy="1607795"/>
          </a:xfrm>
          <a:prstGeom prst="rect">
            <a:avLst/>
          </a:prstGeom>
        </p:spPr>
      </p:pic>
      <p:pic>
        <p:nvPicPr>
          <p:cNvPr id="11" name="Picture 10" descr="A black background with orange letters&#10;&#10;AI-generated content may be incorrect.">
            <a:extLst>
              <a:ext uri="{FF2B5EF4-FFF2-40B4-BE49-F238E27FC236}">
                <a16:creationId xmlns:a16="http://schemas.microsoft.com/office/drawing/2014/main" id="{550DA947-DCC2-F8F7-B033-116852C3F43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0" y="3775516"/>
            <a:ext cx="5676275" cy="1136072"/>
          </a:xfrm>
          <a:prstGeom prst="rect">
            <a:avLst/>
          </a:prstGeom>
        </p:spPr>
      </p:pic>
      <p:pic>
        <p:nvPicPr>
          <p:cNvPr id="20" name="Picture 19" descr="A logo with a hexagon and a red and white logo&#10;&#10;AI-generated content may be incorrect.">
            <a:extLst>
              <a:ext uri="{FF2B5EF4-FFF2-40B4-BE49-F238E27FC236}">
                <a16:creationId xmlns:a16="http://schemas.microsoft.com/office/drawing/2014/main" id="{12FCC626-759A-3485-67FC-098840DF3A7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516" y="2953392"/>
            <a:ext cx="3123198" cy="31231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54E451-039C-E767-7933-67FDE4C38A0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0546" y="4911588"/>
            <a:ext cx="3800151" cy="1746802"/>
          </a:xfrm>
          <a:prstGeom prst="rect">
            <a:avLst/>
          </a:prstGeom>
        </p:spPr>
      </p:pic>
      <p:pic>
        <p:nvPicPr>
          <p:cNvPr id="22" name="Picture 21" descr="A logo with pink bull and yellow sun&#10;&#10;AI-generated content may be incorrect.">
            <a:extLst>
              <a:ext uri="{FF2B5EF4-FFF2-40B4-BE49-F238E27FC236}">
                <a16:creationId xmlns:a16="http://schemas.microsoft.com/office/drawing/2014/main" id="{9F39D8E0-4636-BD64-6154-673F58E5FE9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47" y="5528357"/>
            <a:ext cx="1591533" cy="895237"/>
          </a:xfrm>
          <a:prstGeom prst="rect">
            <a:avLst/>
          </a:prstGeom>
        </p:spPr>
      </p:pic>
      <p:pic>
        <p:nvPicPr>
          <p:cNvPr id="26" name="Picture 25" descr="A logo with a white circle in the middle&#10;&#10;AI-generated content may be incorrect.">
            <a:extLst>
              <a:ext uri="{FF2B5EF4-FFF2-40B4-BE49-F238E27FC236}">
                <a16:creationId xmlns:a16="http://schemas.microsoft.com/office/drawing/2014/main" id="{A3CB3577-6B4E-896C-D293-3FE46E0BF6D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25" y="5456546"/>
            <a:ext cx="1831700" cy="1051114"/>
          </a:xfrm>
          <a:prstGeom prst="rect">
            <a:avLst/>
          </a:prstGeom>
        </p:spPr>
      </p:pic>
      <p:pic>
        <p:nvPicPr>
          <p:cNvPr id="65" name="Picture 64" descr="A blue and black text&#10;&#10;Description automatically generated">
            <a:extLst>
              <a:ext uri="{FF2B5EF4-FFF2-40B4-BE49-F238E27FC236}">
                <a16:creationId xmlns:a16="http://schemas.microsoft.com/office/drawing/2014/main" id="{007D74F5-3275-3316-DAA3-98F7483EA30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54" y="3029756"/>
            <a:ext cx="3548575" cy="81437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7A430C6-E222-1A40-D551-D936EEA96D4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0546" y="4006157"/>
            <a:ext cx="3354117" cy="8649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7D2FA3-2116-4386-A581-63986415A76B}"/>
              </a:ext>
            </a:extLst>
          </p:cNvPr>
          <p:cNvSpPr txBox="1"/>
          <p:nvPr userDrawn="1"/>
        </p:nvSpPr>
        <p:spPr>
          <a:xfrm>
            <a:off x="11071984" y="2766139"/>
            <a:ext cx="112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Silver</a:t>
            </a:r>
          </a:p>
        </p:txBody>
      </p:sp>
    </p:spTree>
    <p:extLst>
      <p:ext uri="{BB962C8B-B14F-4D97-AF65-F5344CB8AC3E}">
        <p14:creationId xmlns:p14="http://schemas.microsoft.com/office/powerpoint/2010/main" val="281363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5A8F8C94-D36D-4B28-894C-A283A2C16D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13" y="245534"/>
            <a:ext cx="8040774" cy="370695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B17FA5C-E533-4343-88FA-2A12C937E8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C8D901-2491-4B7F-BE04-A85F995557BF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0C982-A950-4468-94DF-C6BDC5E6E7D2}"/>
              </a:ext>
            </a:extLst>
          </p:cNvPr>
          <p:cNvSpPr txBox="1"/>
          <p:nvPr userDrawn="1"/>
        </p:nvSpPr>
        <p:spPr>
          <a:xfrm>
            <a:off x="1257299" y="4216248"/>
            <a:ext cx="98970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Monthly Meetings</a:t>
            </a:r>
            <a:br>
              <a:rPr lang="en-GB" sz="4400" dirty="0"/>
            </a:br>
            <a:r>
              <a:rPr lang="en-GB" sz="4400" dirty="0"/>
              <a:t>3rd Wednesday of each month </a:t>
            </a:r>
            <a:br>
              <a:rPr lang="en-GB" sz="4400" dirty="0"/>
            </a:br>
            <a:r>
              <a:rPr lang="en-GB" sz="4400" dirty="0"/>
              <a:t>jssug.org</a:t>
            </a:r>
            <a:endParaRPr lang="en-US" sz="4400" b="0" i="0" dirty="0" err="1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23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64FFAC-0A41-C060-A5DB-677B1967031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6881" y="6054083"/>
            <a:ext cx="4692203" cy="6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9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64FFAC-0A41-C060-A5DB-677B1967031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6881" y="6054083"/>
            <a:ext cx="4692203" cy="6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1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64FFAC-0A41-C060-A5DB-677B1967031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6881" y="6054083"/>
            <a:ext cx="4692203" cy="6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07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B720F-D990-80B8-4916-0F8F399184F8}"/>
              </a:ext>
            </a:extLst>
          </p:cNvPr>
          <p:cNvSpPr/>
          <p:nvPr userDrawn="1"/>
        </p:nvSpPr>
        <p:spPr>
          <a:xfrm>
            <a:off x="1" y="-49431"/>
            <a:ext cx="12192000" cy="6907431"/>
          </a:xfrm>
          <a:prstGeom prst="rect">
            <a:avLst/>
          </a:prstGeom>
          <a:solidFill>
            <a:schemeClr val="accent3">
              <a:alpha val="50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FB5A49E9-CD13-670C-7FA7-5BCEE1EF74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1367" y="1311965"/>
            <a:ext cx="7357009" cy="181005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E3C9310-F0F2-952B-C074-BF8A5041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782" y="3534759"/>
            <a:ext cx="10880436" cy="1103778"/>
          </a:xfrm>
        </p:spPr>
        <p:txBody>
          <a:bodyPr anchor="t">
            <a:normAutofit/>
          </a:bodyPr>
          <a:lstStyle>
            <a:lvl1pPr algn="ctr">
              <a:lnSpc>
                <a:spcPct val="110000"/>
              </a:lnSpc>
              <a:defRPr sz="4800" b="0" i="0">
                <a:solidFill>
                  <a:schemeClr val="bg1"/>
                </a:solidFill>
                <a:latin typeface="Kanit Medium" pitchFamily="2" charset="-34"/>
                <a:cs typeface="Kanit Medium" pitchFamily="2" charset="-34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4" name="Picture 13" descr="A colorful swirly spiral&#10;&#10;Description automatically generated with medium confidence">
            <a:extLst>
              <a:ext uri="{FF2B5EF4-FFF2-40B4-BE49-F238E27FC236}">
                <a16:creationId xmlns:a16="http://schemas.microsoft.com/office/drawing/2014/main" id="{1AAAAEA3-ACA0-90DD-0584-320CFED85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46728" y="2181448"/>
            <a:ext cx="12479080" cy="7513582"/>
          </a:xfrm>
          <a:prstGeom prst="rect">
            <a:avLst/>
          </a:prstGeom>
        </p:spPr>
      </p:pic>
      <p:pic>
        <p:nvPicPr>
          <p:cNvPr id="15" name="Picture 14" descr="A colorful twisted object on a black background&#10;&#10;Description automatically generated">
            <a:extLst>
              <a:ext uri="{FF2B5EF4-FFF2-40B4-BE49-F238E27FC236}">
                <a16:creationId xmlns:a16="http://schemas.microsoft.com/office/drawing/2014/main" id="{BCA663A0-1B8B-1556-08C8-7F606A65D3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672">
            <a:off x="7582823" y="3557215"/>
            <a:ext cx="9874138" cy="74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aduc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nerd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hyperlink" Target="https://dbatools.io/" TargetMode="External"/><Relationship Id="rId4" Type="http://schemas.openxmlformats.org/officeDocument/2006/relationships/hyperlink" Target="https://learn.microsoft.com/en-us/powershell/scripting/learn/ps101/00-introduction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ssdatacommunitysummit.com/about/pricing/?utm_source=UserGroup&amp;utm_medium=referral&amp;utm_campaign=UGreferralprogram" TargetMode="Externa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mailto:tonywsql@wilhelm-tech.com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github.com/TonyWSQL" TargetMode="External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136396" y="457201"/>
            <a:ext cx="58143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200"/>
              <a:t>Intro to PowerShell </a:t>
            </a:r>
            <a:br>
              <a:rPr lang="en-US" sz="5200"/>
            </a:br>
            <a:r>
              <a:rPr lang="en-US" sz="5200"/>
              <a:t>with dbatools </a:t>
            </a:r>
            <a:br>
              <a:rPr lang="en-US" sz="5200"/>
            </a:br>
            <a:r>
              <a:rPr lang="en-US" sz="5200"/>
              <a:t>for the DBA</a:t>
            </a:r>
            <a:endParaRPr sz="640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136396" y="4479636"/>
            <a:ext cx="5814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/>
              <a:t>Anthony (Tony) Wilhelm</a:t>
            </a:r>
            <a:br>
              <a:rPr lang="en-US" sz="2600" b="1"/>
            </a:br>
            <a:r>
              <a:rPr lang="en-US" sz="2600"/>
              <a:t>Technology Leader, Senior Consultant</a:t>
            </a:r>
            <a:br>
              <a:rPr lang="en-US" sz="2600"/>
            </a:br>
            <a:r>
              <a:rPr lang="en-US" sz="2600"/>
              <a:t>Data &amp; Analytics</a:t>
            </a:r>
            <a:br>
              <a:rPr lang="en-US" sz="2600"/>
            </a:br>
            <a:r>
              <a:rPr lang="en-US" sz="2600"/>
              <a:t>Moser Consulting, Inc. </a:t>
            </a:r>
            <a:endParaRPr sz="260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8169" y="799365"/>
            <a:ext cx="2896062" cy="221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dbatools (@psdbatools) / Twit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0213" y="3375824"/>
            <a:ext cx="2243263" cy="2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800" b="0" i="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Everyone has too much to do today, and you can never reuse a click” 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Ben Miller</a:t>
            </a:r>
            <a:r>
              <a:rPr lang="en-US" sz="2600" b="0" i="0" u="none" strike="noStrike">
                <a:latin typeface="Roboto"/>
                <a:ea typeface="Roboto"/>
                <a:cs typeface="Roboto"/>
                <a:sym typeface="Roboto"/>
              </a:rPr>
              <a:t>, Microsoft Data Platform MVP and PowerShell Devotee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Powershell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459350" y="1933800"/>
            <a:ext cx="112632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 dirty="0"/>
              <a:t>PowerShell has been around since Nov 2006 (v1.0 Windows XP &amp; Server 2003) </a:t>
            </a:r>
            <a:endParaRPr sz="2600" dirty="0"/>
          </a:p>
          <a:p>
            <a:pPr marL="685800" lvl="1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 dirty="0"/>
              <a:t>Started with 129 native cmdlets </a:t>
            </a:r>
            <a:endParaRPr sz="26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dirty="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 dirty="0"/>
              <a:t>Built in .NET - you can reference .NET libraries</a:t>
            </a:r>
            <a:endParaRPr sz="2600" dirty="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dirty="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 dirty="0"/>
              <a:t>Current version 7.3 has over 1500 native cmdlets</a:t>
            </a:r>
            <a:endParaRPr sz="2600" dirty="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 dirty="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 dirty="0"/>
              <a:t>SQL Server Management Objects (SMO) was built for SQL 2005</a:t>
            </a:r>
            <a:endParaRPr sz="2600" dirty="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 dirty="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i="0" u="none" strike="noStrike" dirty="0"/>
              <a:t>SQLPS module with limited functionality, used with </a:t>
            </a:r>
            <a:r>
              <a:rPr lang="en-US" sz="2600" dirty="0"/>
              <a:t>SQL Agent</a:t>
            </a:r>
            <a:r>
              <a:rPr lang="en-US" sz="2600" i="0" u="none" strike="noStrike" dirty="0"/>
              <a:t> when you select PowerShell as the step type.</a:t>
            </a:r>
            <a:r>
              <a:rPr lang="en-US" sz="2600" dirty="0"/>
              <a:t> Included with the SQL Server installation</a:t>
            </a:r>
            <a:endParaRPr sz="2600" b="1" dirty="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 dirty="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dirty="0" err="1"/>
              <a:t>SQLServer</a:t>
            </a:r>
            <a:r>
              <a:rPr lang="en-US" sz="2600" i="0" u="none" strike="noStrike" dirty="0"/>
              <a:t> module - This is </a:t>
            </a:r>
            <a:r>
              <a:rPr lang="en-US" sz="2600" dirty="0"/>
              <a:t>the currently maintained module</a:t>
            </a:r>
            <a:br>
              <a:rPr lang="en-US" sz="2600" dirty="0"/>
            </a:br>
            <a:r>
              <a:rPr lang="en-US" sz="2600" dirty="0"/>
              <a:t>Last updated (07/04/2024)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dbatools</a:t>
            </a:r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459350" y="1854050"/>
            <a:ext cx="111534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Started out as a group of commands for migrating SQL instances in 2016 by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Chrissy LeMaire</a:t>
            </a:r>
            <a:r>
              <a:rPr lang="en-US" sz="2600"/>
              <a:t>, SQL &amp; PowerShell MVP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With the help of over 140 contributors, it has grown into a fully fledged module with almost 700 commands that allow DBAs to automate and standardize their work.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Is it Secure ?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Open Source with limited permissions to merge to Master. 5 out of 6 are current/former Microsoft MVPs or employees.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All the code is digitally signed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flipH="1"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Powershell Concepts</a:t>
            </a:r>
            <a:endParaRPr/>
          </a:p>
        </p:txBody>
      </p:sp>
      <p:grpSp>
        <p:nvGrpSpPr>
          <p:cNvPr id="189" name="Google Shape;189;p5"/>
          <p:cNvGrpSpPr/>
          <p:nvPr/>
        </p:nvGrpSpPr>
        <p:grpSpPr>
          <a:xfrm>
            <a:off x="647257" y="2558068"/>
            <a:ext cx="10921425" cy="3301825"/>
            <a:chOff x="3201" y="445489"/>
            <a:chExt cx="10921425" cy="3301825"/>
          </a:xfrm>
        </p:grpSpPr>
        <p:sp>
          <p:nvSpPr>
            <p:cNvPr id="190" name="Google Shape;190;p5"/>
            <p:cNvSpPr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Commenting</a:t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Variables</a:t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Modules</a:t>
              </a:r>
              <a:endParaRPr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Parameters</a:t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Pipelines</a:t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Limiting </a:t>
              </a: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Formatting Output</a:t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Looping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1197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flipH="1">
            <a:off x="0" y="-212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Commenting</a:t>
            </a:r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2192970" y="2408981"/>
            <a:ext cx="7830000" cy="3600000"/>
            <a:chOff x="1548914" y="296402"/>
            <a:chExt cx="7830000" cy="3600000"/>
          </a:xfrm>
        </p:grpSpPr>
        <p:sp>
          <p:nvSpPr>
            <p:cNvPr id="215" name="Google Shape;215;p8"/>
            <p:cNvSpPr/>
            <p:nvPr/>
          </p:nvSpPr>
          <p:spPr>
            <a:xfrm>
              <a:off x="225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718914" y="764402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SINGLE LINE COMMENTS</a:t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48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48914" y="764402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MULTI-LINE COMMENTS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10800000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1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Commenting</a:t>
            </a:r>
            <a:endParaRPr/>
          </a:p>
        </p:txBody>
      </p:sp>
      <p:pic>
        <p:nvPicPr>
          <p:cNvPr id="231" name="Google Shape;231;p9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Comment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Multi-Line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Regions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2598" lvl="0" indent="-2123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start with a $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not case sensitive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contain numbers and letters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Variables have multiple scopes: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Global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Local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Script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Private (not really a scope)</a:t>
            </a:r>
            <a:endParaRPr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5156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2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Variables</a:t>
            </a:r>
            <a:endParaRPr/>
          </a:p>
        </p:txBody>
      </p:sp>
      <p:pic>
        <p:nvPicPr>
          <p:cNvPr id="250" name="Google Shape;250;p11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Variable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Custom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Arrays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Hashtables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Modules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body" idx="1"/>
          </p:nvPr>
        </p:nvSpPr>
        <p:spPr>
          <a:xfrm>
            <a:off x="459350" y="1834125"/>
            <a:ext cx="89007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Modules are a package that contain PowerShell objects like cmdlets, functions, and variables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Best place to get modules is the PowerShell Gallery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447 thousand total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11</a:t>
            </a:r>
            <a:r>
              <a:rPr lang="en-US" sz="2600" dirty="0"/>
              <a:t> 14 thousand unique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8</a:t>
            </a:r>
            <a:r>
              <a:rPr lang="en-US" sz="2600" dirty="0"/>
              <a:t> </a:t>
            </a:r>
            <a:r>
              <a:rPr lang="en-US" sz="2600" strike="sngStrike" dirty="0"/>
              <a:t>9</a:t>
            </a:r>
            <a:r>
              <a:rPr lang="en-US" sz="2600" dirty="0"/>
              <a:t> </a:t>
            </a:r>
            <a:r>
              <a:rPr lang="en-US" sz="2600" strike="sngStrike" dirty="0"/>
              <a:t>10</a:t>
            </a:r>
            <a:r>
              <a:rPr lang="en-US" sz="2600" dirty="0"/>
              <a:t> 20 billion packages downloaded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Other Modules are available as components of windows</a:t>
            </a:r>
            <a:br>
              <a:rPr lang="en-US" sz="2600" dirty="0"/>
            </a:br>
            <a:r>
              <a:rPr lang="en-US" sz="2600" dirty="0"/>
              <a:t>ex: </a:t>
            </a:r>
            <a:r>
              <a:rPr lang="en-US" sz="2600" dirty="0" err="1"/>
              <a:t>ActiveDirectory</a:t>
            </a:r>
            <a:r>
              <a:rPr lang="en-US" sz="2600" dirty="0"/>
              <a:t> </a:t>
            </a:r>
            <a:endParaRPr sz="2600" dirty="0"/>
          </a:p>
        </p:txBody>
      </p:sp>
      <p:pic>
        <p:nvPicPr>
          <p:cNvPr id="263" name="Google Shape;2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7050" y="2058205"/>
            <a:ext cx="2400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3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Modules</a:t>
            </a:r>
            <a:endParaRPr/>
          </a:p>
        </p:txBody>
      </p:sp>
      <p:pic>
        <p:nvPicPr>
          <p:cNvPr id="273" name="Google Shape;273;p7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 txBox="1"/>
          <p:nvPr/>
        </p:nvSpPr>
        <p:spPr>
          <a:xfrm>
            <a:off x="5920825" y="1814175"/>
            <a:ext cx="4872900" cy="4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Uninstall-Module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954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2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Get-InstalledModule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Get-Command</a:t>
            </a:r>
            <a:endParaRPr sz="26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Get-Help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18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There are multiple ways to pass parameters to a cmdlet or function: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name 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position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Passing them at runtime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Splatting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Parameters can be Mandatory or Optional.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4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pic>
        <p:nvPicPr>
          <p:cNvPr id="293" name="Google Shape;293;p14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Common Parameters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WhatIf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Confirm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Verbose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Splatting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pipeline is a series of commands connected by the “|” symbol.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pipeline, the output of the first command is passed on to the second command.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but not all PowerShell and dbatools commands accept pipeline input</a:t>
            </a:r>
            <a:endParaRPr sz="2600"/>
          </a:p>
        </p:txBody>
      </p:sp>
      <p:sp>
        <p:nvSpPr>
          <p:cNvPr id="303" name="Google Shape;303;p12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5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Pipelining</a:t>
            </a:r>
            <a:endParaRPr/>
          </a:p>
        </p:txBody>
      </p:sp>
      <p:pic>
        <p:nvPicPr>
          <p:cNvPr id="312" name="Google Shape;312;p13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Pipeline examples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2d64ab2ef_1_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12d64ab2ef_1_4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12d64ab2ef_1_4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12d64ab2ef_1_45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Filtering Output</a:t>
            </a:r>
            <a:endParaRPr/>
          </a:p>
        </p:txBody>
      </p:sp>
      <p:sp>
        <p:nvSpPr>
          <p:cNvPr id="323" name="Google Shape;323;g212d64ab2ef_1_45"/>
          <p:cNvSpPr txBox="1">
            <a:spLocks noGrp="1"/>
          </p:cNvSpPr>
          <p:nvPr>
            <p:ph type="body" idx="1"/>
          </p:nvPr>
        </p:nvSpPr>
        <p:spPr>
          <a:xfrm>
            <a:off x="841248" y="1828800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Just like with T-SQL you can limit the output from a function.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objects returned with the Where-Object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properties returned with the Select-Object</a:t>
            </a:r>
            <a:endParaRPr sz="2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Filtering Output</a:t>
            </a:r>
            <a:endParaRPr/>
          </a:p>
        </p:txBody>
      </p:sp>
      <p:pic>
        <p:nvPicPr>
          <p:cNvPr id="332" name="Google Shape;332;p15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Ways to filter output:</a:t>
            </a: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Where-Object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Select-Object</a:t>
            </a:r>
            <a:endParaRPr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2d64ab2ef_1_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12d64ab2ef_1_3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12d64ab2ef_1_3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12d64ab2ef_1_3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Formatting Output</a:t>
            </a:r>
            <a:endParaRPr/>
          </a:p>
        </p:txBody>
      </p:sp>
      <p:sp>
        <p:nvSpPr>
          <p:cNvPr id="343" name="Google Shape;343;g212d64ab2ef_1_34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Multiple ways to format the output from a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Format-List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Format-Table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Out-Gridview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Write-Out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Write-Verbose</a:t>
            </a:r>
            <a:endParaRPr sz="2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Formatting Output</a:t>
            </a:r>
            <a:endParaRPr/>
          </a:p>
        </p:txBody>
      </p:sp>
      <p:pic>
        <p:nvPicPr>
          <p:cNvPr id="352" name="Google Shape;352;p16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Ways to format the object: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Sort-Object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Out-Gridview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Write-Verbose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2d64ab2ef_1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12d64ab2ef_1_2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12d64ab2ef_1_2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12d64ab2ef_1_2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Looping</a:t>
            </a:r>
            <a:endParaRPr/>
          </a:p>
        </p:txBody>
      </p:sp>
      <p:sp>
        <p:nvSpPr>
          <p:cNvPr id="363" name="Google Shape;363;g212d64ab2ef_1_23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Just like most programming languages, you can write loops in PowerShell.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There’s 4 basic types of loops 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 - for looping with a built-in counter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 (x in y) - for looping through a collection or array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Do &amp; While - Repeats until a condition is true.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And </a:t>
            </a:r>
            <a:r>
              <a:rPr lang="en-US" sz="2000" dirty="0" err="1"/>
              <a:t>and</a:t>
            </a:r>
            <a:r>
              <a:rPr lang="en-US" sz="2000" dirty="0"/>
              <a:t> one that you can use with pipelines: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Foreach-Object</a:t>
            </a:r>
            <a:endParaRPr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8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– </a:t>
            </a:r>
            <a:r>
              <a:rPr lang="en-US" sz="4000">
                <a:solidFill>
                  <a:srgbClr val="FFFFFF"/>
                </a:solidFill>
              </a:rPr>
              <a:t>Loops</a:t>
            </a:r>
            <a:endParaRPr/>
          </a:p>
        </p:txBody>
      </p:sp>
      <p:pic>
        <p:nvPicPr>
          <p:cNvPr id="373" name="Google Shape;373;p18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 txBox="1"/>
          <p:nvPr/>
        </p:nvSpPr>
        <p:spPr>
          <a:xfrm>
            <a:off x="5920820" y="2112579"/>
            <a:ext cx="4872919" cy="430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 methods</a:t>
            </a:r>
            <a:r>
              <a:rPr lang="en-US" sz="26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 (x in y)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Foreach-Object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Do/While or Do/Until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Control: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766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Resources</a:t>
            </a:r>
            <a:endParaRPr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Powershell Gallery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https://www.powershellgallery.com/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endParaRPr sz="2000" u="sng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  <a:t>Microsoft Powershell Documentation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https://learn.microsoft.com/en-us/powershell/scripting/learn/ps101/00-introduction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endParaRPr sz="2000" b="0" i="0" u="sng" strike="noStrike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dbatools 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https://dbatools.io/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Thank You</a:t>
            </a:r>
            <a:endParaRPr dirty="0"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Questions ?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59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D19511-4C5E-B141-1FB0-C814BFE294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6" y="520128"/>
            <a:ext cx="6014984" cy="6012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3C2F5-F1A0-FF4E-0BB0-4E1866617E74}"/>
              </a:ext>
            </a:extLst>
          </p:cNvPr>
          <p:cNvSpPr txBox="1"/>
          <p:nvPr/>
        </p:nvSpPr>
        <p:spPr>
          <a:xfrm>
            <a:off x="6746239" y="2860473"/>
            <a:ext cx="52166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otham Black" pitchFamily="50" charset="0"/>
                <a:ea typeface="Roboto" panose="02000000000000000000" pitchFamily="2" charset="0"/>
              </a:rPr>
              <a:t>Get your SQL questions answered here by our SQL experts during our breaks!</a:t>
            </a:r>
          </a:p>
          <a:p>
            <a:pPr algn="ctr"/>
            <a:endParaRPr lang="en-US" sz="2400" dirty="0">
              <a:latin typeface="Gotham Black" pitchFamily="50" charset="0"/>
              <a:ea typeface="Roboto" panose="02000000000000000000" pitchFamily="2" charset="0"/>
            </a:endParaRPr>
          </a:p>
          <a:p>
            <a:pPr algn="ctr"/>
            <a:r>
              <a:rPr lang="en-US" sz="2400" b="0" i="0" dirty="0">
                <a:latin typeface="Gotham Black" pitchFamily="50" charset="0"/>
                <a:ea typeface="Roboto" panose="02000000000000000000" pitchFamily="2" charset="0"/>
              </a:rPr>
              <a:t>(Across from Registration)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FF86F-A736-BA30-E630-77CBC8A2B01A}"/>
              </a:ext>
            </a:extLst>
          </p:cNvPr>
          <p:cNvSpPr txBox="1"/>
          <p:nvPr/>
        </p:nvSpPr>
        <p:spPr>
          <a:xfrm>
            <a:off x="5895292" y="325506"/>
            <a:ext cx="60676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800" b="0" i="0" dirty="0">
                <a:latin typeface="Gotham" panose="02000504050000020004" pitchFamily="2" charset="0"/>
                <a:ea typeface="Roboto" panose="02000000000000000000" pitchFamily="2" charset="0"/>
              </a:rPr>
              <a:t>SQL Clinic</a:t>
            </a:r>
          </a:p>
        </p:txBody>
      </p:sp>
    </p:spTree>
    <p:extLst>
      <p:ext uri="{BB962C8B-B14F-4D97-AF65-F5344CB8AC3E}">
        <p14:creationId xmlns:p14="http://schemas.microsoft.com/office/powerpoint/2010/main" val="77691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ilhouette of a soldier&#10;&#10;AI-generated content may be incorrect.">
            <a:extLst>
              <a:ext uri="{FF2B5EF4-FFF2-40B4-BE49-F238E27FC236}">
                <a16:creationId xmlns:a16="http://schemas.microsoft.com/office/drawing/2014/main" id="{32D7E6C6-4508-3F74-1BA8-4A4452CC7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5" y="2362155"/>
            <a:ext cx="2950927" cy="358676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116" y="180975"/>
            <a:ext cx="11441585" cy="1325563"/>
          </a:xfrm>
        </p:spPr>
        <p:txBody>
          <a:bodyPr/>
          <a:lstStyle/>
          <a:p>
            <a:r>
              <a:rPr lang="en-US" dirty="0"/>
              <a:t>501 Legion Charitable Donation For Housing</a:t>
            </a: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5CCF9139-688B-43E1-9187-3509E12AD611}"/>
              </a:ext>
            </a:extLst>
          </p:cNvPr>
          <p:cNvSpPr txBox="1">
            <a:spLocks/>
          </p:cNvSpPr>
          <p:nvPr/>
        </p:nvSpPr>
        <p:spPr>
          <a:xfrm>
            <a:off x="369299" y="659538"/>
            <a:ext cx="11429516" cy="2120876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810" dirty="0"/>
              <a:t>Thank the 501 Legion for Supporting Our Event!</a:t>
            </a:r>
          </a:p>
          <a:p>
            <a:pPr algn="ctr"/>
            <a:r>
              <a:rPr lang="en-US" sz="3810" dirty="0"/>
              <a:t>JSSUG Will Match Donations up to $500</a:t>
            </a:r>
          </a:p>
          <a:p>
            <a:pPr algn="ctr"/>
            <a:r>
              <a:rPr lang="en-US" sz="3810" dirty="0"/>
              <a:t>Donation Bucket on Registration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09F65-1FCA-E752-90E3-71F71FD45199}"/>
              </a:ext>
            </a:extLst>
          </p:cNvPr>
          <p:cNvSpPr txBox="1"/>
          <p:nvPr/>
        </p:nvSpPr>
        <p:spPr>
          <a:xfrm>
            <a:off x="395176" y="5753695"/>
            <a:ext cx="1140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Our vision for Ft. Barnabas is to one day be a bastion of hope and stability in guiding veterans on their path to stability. Fort Barnabas will be constructed as a mixture of portable tiny homes, or “Barnabas Bungalows,” and brick-and-mortar condo-style family homes. https://operationbarnabas.com/get-involved/</a:t>
            </a:r>
            <a:endParaRPr lang="en-US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07ECA5-833E-367E-5840-AB5B9639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42" y="2626358"/>
            <a:ext cx="4358116" cy="290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qr code with blue circles and dots&#10;&#10;AI-generated content may be incorrect.">
            <a:extLst>
              <a:ext uri="{FF2B5EF4-FFF2-40B4-BE49-F238E27FC236}">
                <a16:creationId xmlns:a16="http://schemas.microsoft.com/office/drawing/2014/main" id="{83EDBD66-8490-66E2-B614-B419A184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888" y="2604978"/>
            <a:ext cx="2950926" cy="29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8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B23FD-2691-4C07-AC22-3DB21B4B6598}"/>
              </a:ext>
            </a:extLst>
          </p:cNvPr>
          <p:cNvSpPr txBox="1"/>
          <p:nvPr/>
        </p:nvSpPr>
        <p:spPr>
          <a:xfrm>
            <a:off x="1124374" y="672266"/>
            <a:ext cx="10315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latin typeface="Gotham Black" pitchFamily="50" charset="0"/>
                <a:ea typeface="Roboto" panose="02000000000000000000" pitchFamily="2" charset="0"/>
              </a:rPr>
              <a:t>Session Evaluations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3C2F5-F1A0-FF4E-0BB0-4E1866617E74}"/>
              </a:ext>
            </a:extLst>
          </p:cNvPr>
          <p:cNvSpPr txBox="1"/>
          <p:nvPr/>
        </p:nvSpPr>
        <p:spPr>
          <a:xfrm>
            <a:off x="559931" y="4254485"/>
            <a:ext cx="9891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Gotham Black" pitchFamily="50" charset="0"/>
                <a:ea typeface="Roboto" panose="02000000000000000000" pitchFamily="2" charset="0"/>
              </a:rPr>
              <a:t>Your feedback is important to us!</a:t>
            </a:r>
          </a:p>
          <a:p>
            <a:pPr algn="l"/>
            <a:endParaRPr lang="en-US" sz="2400" i="0" dirty="0">
              <a:latin typeface="Gotham Black" pitchFamily="50" charset="0"/>
              <a:ea typeface="Roboto" panose="02000000000000000000" pitchFamily="2" charset="0"/>
            </a:endParaRPr>
          </a:p>
          <a:p>
            <a:pPr algn="l"/>
            <a:r>
              <a:rPr lang="en-US" sz="2400" dirty="0">
                <a:latin typeface="Gotham Black" pitchFamily="50" charset="0"/>
                <a:ea typeface="Roboto" panose="02000000000000000000" pitchFamily="2" charset="0"/>
              </a:rPr>
              <a:t>Please fill out and hand to speaker after the session!</a:t>
            </a:r>
            <a:endParaRPr lang="en-US" sz="2400" i="0" dirty="0">
              <a:latin typeface="Gotham Black" pitchFamily="50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7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B23FD-2691-4C07-AC22-3DB21B4B6598}"/>
              </a:ext>
            </a:extLst>
          </p:cNvPr>
          <p:cNvSpPr txBox="1"/>
          <p:nvPr/>
        </p:nvSpPr>
        <p:spPr>
          <a:xfrm>
            <a:off x="1124374" y="672266"/>
            <a:ext cx="10315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latin typeface="Gotham Black" pitchFamily="50" charset="0"/>
                <a:ea typeface="Roboto" panose="02000000000000000000" pitchFamily="2" charset="0"/>
              </a:rPr>
              <a:t>Event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3C2F5-F1A0-FF4E-0BB0-4E1866617E74}"/>
              </a:ext>
            </a:extLst>
          </p:cNvPr>
          <p:cNvSpPr txBox="1"/>
          <p:nvPr/>
        </p:nvSpPr>
        <p:spPr>
          <a:xfrm>
            <a:off x="580252" y="4308672"/>
            <a:ext cx="9891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Gotham Black" pitchFamily="50" charset="0"/>
                <a:ea typeface="Roboto" panose="02000000000000000000" pitchFamily="2" charset="0"/>
              </a:rPr>
              <a:t>Fill out event evaluation card in your bag and visit all sponsors to be entered to win an Xbox Series X – (Must be present to win)</a:t>
            </a:r>
            <a:endParaRPr lang="en-US" sz="2400" i="0" dirty="0">
              <a:latin typeface="Gotham Black" pitchFamily="50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7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839B8-5B0A-C748-84B7-C270ED035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91" y="5370649"/>
            <a:ext cx="10880436" cy="1103778"/>
          </a:xfrm>
        </p:spPr>
        <p:txBody>
          <a:bodyPr>
            <a:normAutofit/>
          </a:bodyPr>
          <a:lstStyle/>
          <a:p>
            <a:r>
              <a:rPr lang="en-US" sz="3600">
                <a:latin typeface="Kanit Medium"/>
                <a:cs typeface="Kanit Medium"/>
              </a:rPr>
              <a:t>Register now!</a:t>
            </a:r>
            <a:endParaRPr lang="en-U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2C509-669D-C372-4408-3DF5D874B23D}"/>
              </a:ext>
            </a:extLst>
          </p:cNvPr>
          <p:cNvSpPr txBox="1"/>
          <p:nvPr/>
        </p:nvSpPr>
        <p:spPr>
          <a:xfrm>
            <a:off x="2953327" y="6082308"/>
            <a:ext cx="67356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Kanit Light"/>
                <a:ea typeface="Roboto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passdatacommunitysummit.com</a:t>
            </a:r>
            <a:endParaRPr lang="en-US" sz="2000" b="0">
              <a:solidFill>
                <a:schemeClr val="bg1"/>
              </a:solidFill>
              <a:latin typeface="Kanit Light"/>
              <a:ea typeface="Roboto"/>
            </a:endParaRPr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64B6D7FA-DF2A-26A6-EF2B-E630E4E5F14A}"/>
              </a:ext>
            </a:extLst>
          </p:cNvPr>
          <p:cNvSpPr txBox="1">
            <a:spLocks/>
          </p:cNvSpPr>
          <p:nvPr/>
        </p:nvSpPr>
        <p:spPr>
          <a:xfrm>
            <a:off x="556922" y="3343584"/>
            <a:ext cx="11604367" cy="113363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0" i="0" kern="1200">
                <a:gradFill flip="none" rotWithShape="1">
                  <a:gsLst>
                    <a:gs pos="100000">
                      <a:schemeClr val="accent3"/>
                    </a:gs>
                    <a:gs pos="0">
                      <a:schemeClr val="accent2"/>
                    </a:gs>
                  </a:gsLst>
                  <a:lin ang="0" scaled="1"/>
                  <a:tileRect/>
                </a:gradFill>
                <a:latin typeface="Kanit Medium" pitchFamily="2" charset="-34"/>
                <a:ea typeface="+mj-ea"/>
                <a:cs typeface="Kanit Medium" pitchFamily="2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US" dirty="0">
                <a:gradFill flip="none">
                  <a:gsLst>
                    <a:gs pos="0">
                      <a:srgbClr val="FF8A33"/>
                    </a:gs>
                    <a:gs pos="100000">
                      <a:srgbClr val="9933FF"/>
                    </a:gs>
                  </a:gsLst>
                  <a:lin ang="0" scaled="1"/>
                  <a:tileRect/>
                </a:gradFill>
                <a:latin typeface="Kanit Medium"/>
                <a:cs typeface="Kanit Medium"/>
              </a:rPr>
              <a:t>See you in Seattle!</a:t>
            </a:r>
          </a:p>
          <a:p>
            <a:pPr algn="ctr"/>
            <a:r>
              <a:rPr lang="en-US" dirty="0">
                <a:gradFill flip="none">
                  <a:gsLst>
                    <a:gs pos="0">
                      <a:srgbClr val="FF8A33"/>
                    </a:gs>
                    <a:gs pos="100000">
                      <a:srgbClr val="9933FF"/>
                    </a:gs>
                  </a:gsLst>
                  <a:lin ang="0" scaled="1"/>
                  <a:tileRect/>
                </a:gradFill>
                <a:latin typeface="Kanit Medium"/>
                <a:cs typeface="Kanit Medium"/>
              </a:rPr>
              <a:t>Get $150 off a 3-day ticket!</a:t>
            </a:r>
            <a:endParaRPr lang="en-US" dirty="0">
              <a:gradFill flip="none">
                <a:gsLst>
                  <a:gs pos="0">
                    <a:srgbClr val="FF8A33"/>
                  </a:gs>
                  <a:gs pos="100000">
                    <a:srgbClr val="9933FF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8E1E24F9-8681-94C8-10AA-6BBA1E6E25ED}"/>
              </a:ext>
            </a:extLst>
          </p:cNvPr>
          <p:cNvSpPr txBox="1">
            <a:spLocks/>
          </p:cNvSpPr>
          <p:nvPr/>
        </p:nvSpPr>
        <p:spPr bwMode="auto">
          <a:xfrm>
            <a:off x="877455" y="4518594"/>
            <a:ext cx="10880436" cy="110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800" b="0" i="0" kern="1200">
                <a:solidFill>
                  <a:schemeClr val="bg1"/>
                </a:solidFill>
                <a:latin typeface="Kanit Medium" pitchFamily="2" charset="-34"/>
                <a:ea typeface="+mj-ea"/>
                <a:cs typeface="Kanit Medium" pitchFamily="2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600" dirty="0">
                <a:latin typeface="Kanit Medium"/>
                <a:cs typeface="Kanit Medium"/>
              </a:rPr>
              <a:t>Use code: </a:t>
            </a:r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SQLSATJACKS150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81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Tony Wilhelm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Started with Microsoft Access in the 90’s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Been using SQL server since 7.0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tonywsql@wilhelm-tech.com</a:t>
            </a: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https://v-roddba.blogspot.com/</a:t>
            </a:r>
            <a:endParaRPr lang="en-US" sz="2600" b="0" i="0" u="none" strike="noStrike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sz="2600" dirty="0">
              <a:latin typeface="+mj-l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4625" y="2033475"/>
            <a:ext cx="3683400" cy="368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6" name="Picture 2" descr="Twitter logo png, Twitter icon transparent free png 18930745 PNG">
            <a:extLst>
              <a:ext uri="{FF2B5EF4-FFF2-40B4-BE49-F238E27FC236}">
                <a16:creationId xmlns:a16="http://schemas.microsoft.com/office/drawing/2014/main" id="{77A8FF47-810A-F7F2-B2E9-AFB6E362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3180" y="4091232"/>
            <a:ext cx="711723" cy="7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5097750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1" y="4699905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950</Words>
  <Application>Microsoft Office PowerPoint</Application>
  <PresentationFormat>Widescreen</PresentationFormat>
  <Paragraphs>197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Roboto</vt:lpstr>
      <vt:lpstr>Kanit Light</vt:lpstr>
      <vt:lpstr>Kanit Medium</vt:lpstr>
      <vt:lpstr>Arial</vt:lpstr>
      <vt:lpstr>Calibri</vt:lpstr>
      <vt:lpstr>IBM Plex Sans</vt:lpstr>
      <vt:lpstr>Gotham</vt:lpstr>
      <vt:lpstr>Aptos</vt:lpstr>
      <vt:lpstr>Gotham Black</vt:lpstr>
      <vt:lpstr>Office Theme</vt:lpstr>
      <vt:lpstr>Intro to PowerShell  with dbatools  for the DBA</vt:lpstr>
      <vt:lpstr>PowerPoint Presentation</vt:lpstr>
      <vt:lpstr>PowerPoint Presentation</vt:lpstr>
      <vt:lpstr>PowerPoint Presentation</vt:lpstr>
      <vt:lpstr>501 Legion Charitable Donation For Housing</vt:lpstr>
      <vt:lpstr>PowerPoint Presentation</vt:lpstr>
      <vt:lpstr>PowerPoint Presentation</vt:lpstr>
      <vt:lpstr>Register now!</vt:lpstr>
      <vt:lpstr>Tony Wilhelm</vt:lpstr>
      <vt:lpstr>“Everyone has too much to do today, and you can never reuse a click” </vt:lpstr>
      <vt:lpstr>History of Powershell</vt:lpstr>
      <vt:lpstr>History of dbatools</vt:lpstr>
      <vt:lpstr>Powershell Concepts</vt:lpstr>
      <vt:lpstr>Commenting</vt:lpstr>
      <vt:lpstr>Demo 1 - Commenting</vt:lpstr>
      <vt:lpstr>Variables</vt:lpstr>
      <vt:lpstr>Demo 2 - Variables</vt:lpstr>
      <vt:lpstr>Modules</vt:lpstr>
      <vt:lpstr>Demo 3 – Modules</vt:lpstr>
      <vt:lpstr>Parameters</vt:lpstr>
      <vt:lpstr>Demo 4 - Parameters</vt:lpstr>
      <vt:lpstr>Pipeline</vt:lpstr>
      <vt:lpstr>Demo 5 - Pipelining</vt:lpstr>
      <vt:lpstr>Filtering Output</vt:lpstr>
      <vt:lpstr>Demo - Filtering Output</vt:lpstr>
      <vt:lpstr>Formatting Output</vt:lpstr>
      <vt:lpstr>Demo - Formatting Output</vt:lpstr>
      <vt:lpstr>Looping</vt:lpstr>
      <vt:lpstr>Demo – Loops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PowerShell  with dbatools  for the DBA</dc:title>
  <dc:creator>Anthony (Tony) Wilhelm</dc:creator>
  <cp:lastModifiedBy>Anthony (Tony) Wilhelm</cp:lastModifiedBy>
  <cp:revision>8</cp:revision>
  <dcterms:created xsi:type="dcterms:W3CDTF">2023-03-24T20:07:07Z</dcterms:created>
  <dcterms:modified xsi:type="dcterms:W3CDTF">2025-05-02T15:36:45Z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e06db-1980-431f-9f40-cfc6bed7e768_Enabled">
    <vt:lpwstr>true</vt:lpwstr>
  </property>
  <property fmtid="{D5CDD505-2E9C-101B-9397-08002B2CF9AE}" pid="3" name="MSIP_Label_e0ee06db-1980-431f-9f40-cfc6bed7e768_SetDate">
    <vt:lpwstr>2023-03-24T20:07:29Z</vt:lpwstr>
  </property>
  <property fmtid="{D5CDD505-2E9C-101B-9397-08002B2CF9AE}" pid="4" name="MSIP_Label_e0ee06db-1980-431f-9f40-cfc6bed7e768_Method">
    <vt:lpwstr>Standard</vt:lpwstr>
  </property>
  <property fmtid="{D5CDD505-2E9C-101B-9397-08002B2CF9AE}" pid="5" name="MSIP_Label_e0ee06db-1980-431f-9f40-cfc6bed7e768_Name">
    <vt:lpwstr>Public</vt:lpwstr>
  </property>
  <property fmtid="{D5CDD505-2E9C-101B-9397-08002B2CF9AE}" pid="6" name="MSIP_Label_e0ee06db-1980-431f-9f40-cfc6bed7e768_SiteId">
    <vt:lpwstr>e75b8cf2-b242-41b0-8378-a3862dd6f0f4</vt:lpwstr>
  </property>
  <property fmtid="{D5CDD505-2E9C-101B-9397-08002B2CF9AE}" pid="7" name="MSIP_Label_e0ee06db-1980-431f-9f40-cfc6bed7e768_ActionId">
    <vt:lpwstr>bc49ab0c-0b9a-426e-95a6-77a04dcfa7bc</vt:lpwstr>
  </property>
  <property fmtid="{D5CDD505-2E9C-101B-9397-08002B2CF9AE}" pid="8" name="MSIP_Label_e0ee06db-1980-431f-9f40-cfc6bed7e768_ContentBits">
    <vt:lpwstr>0</vt:lpwstr>
  </property>
</Properties>
</file>