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C417F6B-19E0-48D5-8501-CFDB1C8F8241}">
  <a:tblStyle styleId="{DC417F6B-19E0-48D5-8501-CFDB1C8F824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relatively low rate, unreliable, nodes are highly mobile</a:t>
            </a: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Relationship Id="rId6" Type="http://schemas.openxmlformats.org/officeDocument/2006/relationships/image" Target="../media/image04.png"/><Relationship Id="rId7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838200" y="365125"/>
            <a:ext cx="10515599" cy="798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838199" y="1052945"/>
            <a:ext cx="11242964" cy="5124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computing can benefit from super efficient and super flexible infrastructures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networks are not flexible, leading to inefficient network resources usage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Emergence of SDN promises super efficient and flexible networks but current SDN control programming systems are low level, limited (machine code age…)</a:t>
            </a:r>
          </a:p>
        </p:txBody>
      </p:sp>
      <p:graphicFrame>
        <p:nvGraphicFramePr>
          <p:cNvPr id="90" name="Shape 90"/>
          <p:cNvGraphicFramePr/>
          <p:nvPr/>
        </p:nvGraphicFramePr>
        <p:xfrm>
          <a:off x="1505526" y="29286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{DC417F6B-19E0-48D5-8501-CFDB1C8F8241}</a:tableStyleId>
              </a:tblPr>
              <a:tblGrid>
                <a:gridCol w="4548900"/>
                <a:gridCol w="5112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Key feature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Issue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SDN programmer manually</a:t>
                      </a:r>
                      <a:r>
                        <a:rPr lang="en-US" sz="1800"/>
                        <a:t> generates OpenFlow rules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OpenFlow is a low level, complex computation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model: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it does not</a:t>
                      </a:r>
                      <a:r>
                        <a:rPr lang="en-US" sz="1800"/>
                        <a:t> even support logic negation, and hence needs priority to simulate logic negation, it supports only layer 2 to layer 4, but many decisions may depend on higher layers 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SDN programmer uses </a:t>
                      </a:r>
                      <a:r>
                        <a:rPr i="1" lang="en-US" sz="1800"/>
                        <a:t>incremental programming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Complex manual tracking of execution dependency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Manual cleanup, re-execute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[TODO: Add more]…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442912" y="2620963"/>
            <a:ext cx="3013074" cy="836612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1854200" y="260350"/>
            <a:ext cx="8848724" cy="544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Tools in Action: Programmable Science DMZ</a:t>
            </a:r>
          </a:p>
        </p:txBody>
      </p:sp>
      <p:sp>
        <p:nvSpPr>
          <p:cNvPr id="219" name="Shape 219"/>
          <p:cNvSpPr/>
          <p:nvPr/>
        </p:nvSpPr>
        <p:spPr>
          <a:xfrm>
            <a:off x="1854200" y="4348162"/>
            <a:ext cx="1665287" cy="469899"/>
          </a:xfrm>
          <a:prstGeom prst="rightArrow">
            <a:avLst>
              <a:gd fmla="val 50000" name="adj1"/>
              <a:gd fmla="val 50156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Shape 220"/>
          <p:cNvCxnSpPr/>
          <p:nvPr/>
        </p:nvCxnSpPr>
        <p:spPr>
          <a:xfrm rot="10800000">
            <a:off x="6824662" y="2986087"/>
            <a:ext cx="4762" cy="82232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21" name="Shape 221"/>
          <p:cNvSpPr/>
          <p:nvPr/>
        </p:nvSpPr>
        <p:spPr>
          <a:xfrm>
            <a:off x="10452100" y="4395787"/>
            <a:ext cx="1381125" cy="461961"/>
          </a:xfrm>
          <a:prstGeom prst="rightArrow">
            <a:avLst>
              <a:gd fmla="val 50000" name="adj1"/>
              <a:gd fmla="val 50022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Shape 222"/>
          <p:cNvGrpSpPr/>
          <p:nvPr/>
        </p:nvGrpSpPr>
        <p:grpSpPr>
          <a:xfrm>
            <a:off x="5170487" y="1379537"/>
            <a:ext cx="3363912" cy="1592261"/>
            <a:chOff x="4260098" y="1171547"/>
            <a:chExt cx="3365054" cy="1591274"/>
          </a:xfrm>
        </p:grpSpPr>
        <p:grpSp>
          <p:nvGrpSpPr>
            <p:cNvPr id="223" name="Shape 223"/>
            <p:cNvGrpSpPr/>
            <p:nvPr/>
          </p:nvGrpSpPr>
          <p:grpSpPr>
            <a:xfrm>
              <a:off x="4260098" y="1171547"/>
              <a:ext cx="3365054" cy="1591274"/>
              <a:chOff x="3811094" y="3137543"/>
              <a:chExt cx="3365054" cy="1591274"/>
            </a:xfrm>
          </p:grpSpPr>
          <p:sp>
            <p:nvSpPr>
              <p:cNvPr id="224" name="Shape 224"/>
              <p:cNvSpPr/>
              <p:nvPr/>
            </p:nvSpPr>
            <p:spPr>
              <a:xfrm>
                <a:off x="3811094" y="3137543"/>
                <a:ext cx="3365054" cy="1591274"/>
              </a:xfrm>
              <a:prstGeom prst="cloud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Shape 225"/>
              <p:cNvSpPr/>
              <p:nvPr/>
            </p:nvSpPr>
            <p:spPr>
              <a:xfrm>
                <a:off x="4451073" y="3932387"/>
                <a:ext cx="525640" cy="296679"/>
              </a:xfrm>
              <a:prstGeom prst="rect">
                <a:avLst/>
              </a:prstGeom>
              <a:solidFill>
                <a:srgbClr val="833C0B"/>
              </a:solidFill>
              <a:ln cap="flat" cmpd="sng" w="12700">
                <a:solidFill>
                  <a:srgbClr val="42719B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Bro</a:t>
                </a:r>
              </a:p>
            </p:txBody>
          </p:sp>
          <p:sp>
            <p:nvSpPr>
              <p:cNvPr id="226" name="Shape 226"/>
              <p:cNvSpPr txBox="1"/>
              <p:nvPr/>
            </p:nvSpPr>
            <p:spPr>
              <a:xfrm>
                <a:off x="4783473" y="3346776"/>
                <a:ext cx="1618403" cy="387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 cloud</a:t>
                </a:r>
              </a:p>
            </p:txBody>
          </p:sp>
        </p:grpSp>
        <p:sp>
          <p:nvSpPr>
            <p:cNvPr id="227" name="Shape 227"/>
            <p:cNvSpPr/>
            <p:nvPr/>
          </p:nvSpPr>
          <p:spPr>
            <a:xfrm>
              <a:off x="5573407" y="1948941"/>
              <a:ext cx="525640" cy="295092"/>
            </a:xfrm>
            <a:prstGeom prst="rect">
              <a:avLst/>
            </a:prstGeom>
            <a:solidFill>
              <a:srgbClr val="833C0B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Bro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6230855" y="1948941"/>
              <a:ext cx="525640" cy="295092"/>
            </a:xfrm>
            <a:prstGeom prst="rect">
              <a:avLst/>
            </a:prstGeom>
            <a:solidFill>
              <a:srgbClr val="833C0B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Bro</a:t>
              </a:r>
            </a:p>
          </p:txBody>
        </p:sp>
      </p:grpSp>
      <p:grpSp>
        <p:nvGrpSpPr>
          <p:cNvPr id="229" name="Shape 229"/>
          <p:cNvGrpSpPr/>
          <p:nvPr/>
        </p:nvGrpSpPr>
        <p:grpSpPr>
          <a:xfrm>
            <a:off x="3773487" y="3770312"/>
            <a:ext cx="6443662" cy="1870075"/>
            <a:chOff x="3875355" y="3409878"/>
            <a:chExt cx="4254254" cy="1870363"/>
          </a:xfrm>
        </p:grpSpPr>
        <p:sp>
          <p:nvSpPr>
            <p:cNvPr id="230" name="Shape 230"/>
            <p:cNvSpPr/>
            <p:nvPr/>
          </p:nvSpPr>
          <p:spPr>
            <a:xfrm>
              <a:off x="3875355" y="3409878"/>
              <a:ext cx="4254254" cy="1870363"/>
            </a:xfrm>
            <a:prstGeom prst="clou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4965383" y="4195812"/>
              <a:ext cx="270410" cy="2984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5644555" y="3648041"/>
              <a:ext cx="270410" cy="298496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6003007" y="4495896"/>
              <a:ext cx="269362" cy="30008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7105613" y="3990992"/>
              <a:ext cx="270410" cy="30008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5" name="Shape 235"/>
            <p:cNvCxnSpPr>
              <a:stCxn id="231" idx="3"/>
              <a:endCxn id="232" idx="1"/>
            </p:cNvCxnSpPr>
            <p:nvPr/>
          </p:nvCxnSpPr>
          <p:spPr>
            <a:xfrm flipH="1" rot="10800000">
              <a:off x="5235794" y="3797260"/>
              <a:ext cx="408900" cy="547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36" name="Shape 236"/>
            <p:cNvCxnSpPr>
              <a:endCxn id="233" idx="1"/>
            </p:cNvCxnSpPr>
            <p:nvPr/>
          </p:nvCxnSpPr>
          <p:spPr>
            <a:xfrm>
              <a:off x="5252407" y="4345937"/>
              <a:ext cx="750600" cy="300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37" name="Shape 237"/>
            <p:cNvCxnSpPr>
              <a:stCxn id="234" idx="1"/>
              <a:endCxn id="232" idx="3"/>
            </p:cNvCxnSpPr>
            <p:nvPr/>
          </p:nvCxnSpPr>
          <p:spPr>
            <a:xfrm rot="10800000">
              <a:off x="5914913" y="3797234"/>
              <a:ext cx="1190700" cy="343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38" name="Shape 238"/>
            <p:cNvSpPr txBox="1"/>
            <p:nvPr/>
          </p:nvSpPr>
          <p:spPr>
            <a:xfrm>
              <a:off x="4663383" y="4776171"/>
              <a:ext cx="2502934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 network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9" name="Shape 239"/>
            <p:cNvCxnSpPr>
              <a:stCxn id="239" idx="3"/>
            </p:cNvCxnSpPr>
            <p:nvPr/>
          </p:nvCxnSpPr>
          <p:spPr>
            <a:xfrm flipH="1" rot="10800000">
              <a:off x="6164414" y="4124576"/>
              <a:ext cx="972600" cy="568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40" name="Shape 240"/>
          <p:cNvSpPr/>
          <p:nvPr/>
        </p:nvSpPr>
        <p:spPr>
          <a:xfrm>
            <a:off x="5311775" y="4386262"/>
            <a:ext cx="3394075" cy="404811"/>
          </a:xfrm>
          <a:custGeom>
            <a:pathLst>
              <a:path extrusionOk="0" h="120000" w="120000">
                <a:moveTo>
                  <a:pt x="0" y="29999"/>
                </a:moveTo>
                <a:lnTo>
                  <a:pt x="446" y="29999"/>
                </a:lnTo>
                <a:lnTo>
                  <a:pt x="446" y="89999"/>
                </a:lnTo>
                <a:lnTo>
                  <a:pt x="0" y="89999"/>
                </a:lnTo>
                <a:lnTo>
                  <a:pt x="0" y="29999"/>
                </a:lnTo>
                <a:close/>
                <a:moveTo>
                  <a:pt x="893" y="29999"/>
                </a:moveTo>
                <a:lnTo>
                  <a:pt x="1787" y="29999"/>
                </a:lnTo>
                <a:lnTo>
                  <a:pt x="1787" y="89999"/>
                </a:lnTo>
                <a:lnTo>
                  <a:pt x="893" y="89999"/>
                </a:lnTo>
                <a:lnTo>
                  <a:pt x="893" y="29999"/>
                </a:lnTo>
                <a:close/>
                <a:moveTo>
                  <a:pt x="2234" y="29999"/>
                </a:moveTo>
                <a:lnTo>
                  <a:pt x="112851" y="29999"/>
                </a:lnTo>
                <a:lnTo>
                  <a:pt x="112851" y="0"/>
                </a:lnTo>
                <a:lnTo>
                  <a:pt x="120000" y="59999"/>
                </a:lnTo>
                <a:lnTo>
                  <a:pt x="112851" y="119999"/>
                </a:lnTo>
                <a:lnTo>
                  <a:pt x="112851" y="89999"/>
                </a:lnTo>
                <a:lnTo>
                  <a:pt x="2234" y="89999"/>
                </a:lnTo>
                <a:lnTo>
                  <a:pt x="2234" y="299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799" rotWithShape="0" algn="ctr" dir="5400000" dist="50800">
              <a:srgbClr val="000000">
                <a:alpha val="6862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6561138" y="2986088"/>
            <a:ext cx="549275" cy="1712911"/>
          </a:xfrm>
          <a:prstGeom prst="bentUpArrow">
            <a:avLst>
              <a:gd fmla="val 25000" name="adj1"/>
              <a:gd fmla="val 21151" name="adj2"/>
              <a:gd fmla="val 25000" name="adj3"/>
            </a:avLst>
          </a:prstGeom>
          <a:solidFill>
            <a:srgbClr val="FEE59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Shape 242"/>
          <p:cNvGrpSpPr/>
          <p:nvPr/>
        </p:nvGrpSpPr>
        <p:grpSpPr>
          <a:xfrm>
            <a:off x="1420812" y="2725737"/>
            <a:ext cx="1152525" cy="615950"/>
            <a:chOff x="2600288" y="2665969"/>
            <a:chExt cx="1152578" cy="616541"/>
          </a:xfrm>
        </p:grpSpPr>
        <p:cxnSp>
          <p:nvCxnSpPr>
            <p:cNvPr id="243" name="Shape 243"/>
            <p:cNvCxnSpPr/>
            <p:nvPr/>
          </p:nvCxnSpPr>
          <p:spPr>
            <a:xfrm flipH="1">
              <a:off x="2881289" y="2770846"/>
              <a:ext cx="277826" cy="216107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4" name="Shape 244"/>
            <p:cNvCxnSpPr/>
            <p:nvPr/>
          </p:nvCxnSpPr>
          <p:spPr>
            <a:xfrm flipH="1">
              <a:off x="2600288" y="2986952"/>
              <a:ext cx="301638" cy="29079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45" name="Shape 245"/>
            <p:cNvSpPr/>
            <p:nvPr/>
          </p:nvSpPr>
          <p:spPr>
            <a:xfrm>
              <a:off x="3030521" y="2665969"/>
              <a:ext cx="257187" cy="21451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2709831" y="2917035"/>
              <a:ext cx="257187" cy="21451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3333748" y="2917035"/>
              <a:ext cx="255599" cy="214518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8" name="Shape 248"/>
            <p:cNvCxnSpPr/>
            <p:nvPr/>
          </p:nvCxnSpPr>
          <p:spPr>
            <a:xfrm flipH="1">
              <a:off x="3108312" y="3067991"/>
              <a:ext cx="277824" cy="21451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9" name="Shape 249"/>
            <p:cNvCxnSpPr/>
            <p:nvPr/>
          </p:nvCxnSpPr>
          <p:spPr>
            <a:xfrm>
              <a:off x="3492505" y="3045746"/>
              <a:ext cx="260362" cy="23676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50" name="Shape 250"/>
            <p:cNvCxnSpPr/>
            <p:nvPr/>
          </p:nvCxnSpPr>
          <p:spPr>
            <a:xfrm>
              <a:off x="3190866" y="2778790"/>
              <a:ext cx="260362" cy="238353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51" name="Shape 251"/>
          <p:cNvSpPr/>
          <p:nvPr/>
        </p:nvSpPr>
        <p:spPr>
          <a:xfrm rot="-735775">
            <a:off x="2927349" y="2471737"/>
            <a:ext cx="2266949" cy="26193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 txBox="1"/>
          <p:nvPr/>
        </p:nvSpPr>
        <p:spPr>
          <a:xfrm rot="-799735">
            <a:off x="3124199" y="2381250"/>
            <a:ext cx="3790949" cy="387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RESTCONF</a:t>
            </a:r>
            <a:br>
              <a:rPr b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/YANG Data Store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442912" y="1682750"/>
            <a:ext cx="3014662" cy="930275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595312" y="1776413"/>
            <a:ext cx="2768599" cy="70008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Data-driven function/transport control</a:t>
            </a:r>
          </a:p>
        </p:txBody>
      </p:sp>
      <p:sp>
        <p:nvSpPr>
          <p:cNvPr id="255" name="Shape 255"/>
          <p:cNvSpPr/>
          <p:nvPr/>
        </p:nvSpPr>
        <p:spPr>
          <a:xfrm>
            <a:off x="710362" y="804862"/>
            <a:ext cx="13218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FINISH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838200" y="365125"/>
            <a:ext cx="10515599" cy="798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838199" y="1052945"/>
            <a:ext cx="11242964" cy="5124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computing can benefit from super efficient and super flexible infrastructures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networks are not flexible and often cannot use network resources efficiently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Emergence of SDN promises super efficient and flexible networks but current SDN control programming systems are low level, limited in key capabilities</a:t>
            </a:r>
          </a:p>
        </p:txBody>
      </p:sp>
      <p:sp>
        <p:nvSpPr>
          <p:cNvPr id="262" name="Shape 262"/>
          <p:cNvSpPr/>
          <p:nvPr/>
        </p:nvSpPr>
        <p:spPr>
          <a:xfrm>
            <a:off x="1594749" y="3473460"/>
            <a:ext cx="8307294" cy="1740811"/>
          </a:xfrm>
          <a:prstGeom prst="rect">
            <a:avLst/>
          </a:prstGeom>
          <a:solidFill>
            <a:srgbClr val="4F81B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-2500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1832126" y="4407953"/>
            <a:ext cx="1374589" cy="660045"/>
          </a:xfrm>
          <a:prstGeom prst="rect">
            <a:avLst/>
          </a:prstGeom>
          <a:gradFill>
            <a:gsLst>
              <a:gs pos="0">
                <a:srgbClr val="A4946C"/>
              </a:gs>
              <a:gs pos="100000">
                <a:srgbClr val="E5D7B7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18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br>
              <a:rPr lang="en-US" sz="1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</a:p>
        </p:txBody>
      </p:sp>
      <p:sp>
        <p:nvSpPr>
          <p:cNvPr id="264" name="Shape 264"/>
          <p:cNvSpPr/>
          <p:nvPr/>
        </p:nvSpPr>
        <p:spPr>
          <a:xfrm>
            <a:off x="6928752" y="3987725"/>
            <a:ext cx="1165410" cy="808144"/>
          </a:xfrm>
          <a:prstGeom prst="rect">
            <a:avLst/>
          </a:prstGeom>
          <a:gradFill>
            <a:gsLst>
              <a:gs pos="0">
                <a:srgbClr val="A4946C"/>
              </a:gs>
              <a:gs pos="100000">
                <a:srgbClr val="E5D7B7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18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br>
              <a:rPr lang="en-US" sz="1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</a:p>
        </p:txBody>
      </p:sp>
      <p:sp>
        <p:nvSpPr>
          <p:cNvPr id="265" name="Shape 265"/>
          <p:cNvSpPr/>
          <p:nvPr/>
        </p:nvSpPr>
        <p:spPr>
          <a:xfrm>
            <a:off x="1811738" y="3604092"/>
            <a:ext cx="1401732" cy="648793"/>
          </a:xfrm>
          <a:prstGeom prst="rect">
            <a:avLst/>
          </a:prstGeom>
          <a:gradFill>
            <a:gsLst>
              <a:gs pos="0">
                <a:srgbClr val="A4946C"/>
              </a:gs>
              <a:gs pos="100000">
                <a:srgbClr val="E5D7B7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18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Service/</a:t>
            </a:r>
            <a:br>
              <a:rPr lang="en-US" sz="1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</a:p>
        </p:txBody>
      </p:sp>
      <p:sp>
        <p:nvSpPr>
          <p:cNvPr id="266" name="Shape 266"/>
          <p:cNvSpPr/>
          <p:nvPr/>
        </p:nvSpPr>
        <p:spPr>
          <a:xfrm>
            <a:off x="6749456" y="3708351"/>
            <a:ext cx="2913528" cy="1359646"/>
          </a:xfrm>
          <a:prstGeom prst="rect">
            <a:avLst/>
          </a:prstGeom>
          <a:noFill/>
          <a:ln cap="flat" cmpd="sng" w="9525">
            <a:solidFill>
              <a:srgbClr val="974806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-2500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8321270" y="3990712"/>
            <a:ext cx="1165410" cy="808144"/>
          </a:xfrm>
          <a:prstGeom prst="rect">
            <a:avLst/>
          </a:prstGeom>
          <a:gradFill>
            <a:gsLst>
              <a:gs pos="0">
                <a:srgbClr val="A4946C"/>
              </a:gs>
              <a:gs pos="100000">
                <a:srgbClr val="E5D7B7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18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br>
              <a:rPr lang="en-US" sz="1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</a:p>
        </p:txBody>
      </p:sp>
      <p:grpSp>
        <p:nvGrpSpPr>
          <p:cNvPr id="268" name="Shape 268"/>
          <p:cNvGrpSpPr/>
          <p:nvPr/>
        </p:nvGrpSpPr>
        <p:grpSpPr>
          <a:xfrm>
            <a:off x="3173294" y="4716884"/>
            <a:ext cx="3588735" cy="1321500"/>
            <a:chOff x="3277996" y="4320010"/>
            <a:chExt cx="3588735" cy="1321500"/>
          </a:xfrm>
        </p:grpSpPr>
        <p:cxnSp>
          <p:nvCxnSpPr>
            <p:cNvPr id="269" name="Shape 269"/>
            <p:cNvCxnSpPr>
              <a:stCxn id="270" idx="0"/>
            </p:cNvCxnSpPr>
            <p:nvPr/>
          </p:nvCxnSpPr>
          <p:spPr>
            <a:xfrm rot="10800000">
              <a:off x="3277996" y="4482010"/>
              <a:ext cx="1809600" cy="1159500"/>
            </a:xfrm>
            <a:prstGeom prst="straightConnector1">
              <a:avLst/>
            </a:prstGeom>
            <a:solidFill>
              <a:srgbClr val="4F81B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71" name="Shape 271"/>
            <p:cNvCxnSpPr>
              <a:stCxn id="272" idx="0"/>
            </p:cNvCxnSpPr>
            <p:nvPr/>
          </p:nvCxnSpPr>
          <p:spPr>
            <a:xfrm rot="10800000">
              <a:off x="3318632" y="4320010"/>
              <a:ext cx="3548100" cy="1321500"/>
            </a:xfrm>
            <a:prstGeom prst="straightConnector1">
              <a:avLst/>
            </a:prstGeom>
            <a:solidFill>
              <a:srgbClr val="4F81B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grpSp>
        <p:nvGrpSpPr>
          <p:cNvPr id="273" name="Shape 273"/>
          <p:cNvGrpSpPr/>
          <p:nvPr/>
        </p:nvGrpSpPr>
        <p:grpSpPr>
          <a:xfrm>
            <a:off x="5307886" y="4795869"/>
            <a:ext cx="3596091" cy="1204503"/>
            <a:chOff x="4236079" y="4374576"/>
            <a:chExt cx="3596091" cy="1204503"/>
          </a:xfrm>
        </p:grpSpPr>
        <p:cxnSp>
          <p:nvCxnSpPr>
            <p:cNvPr id="274" name="Shape 274"/>
            <p:cNvCxnSpPr/>
            <p:nvPr/>
          </p:nvCxnSpPr>
          <p:spPr>
            <a:xfrm flipH="1">
              <a:off x="4236079" y="4374576"/>
              <a:ext cx="2203572" cy="1163500"/>
            </a:xfrm>
            <a:prstGeom prst="straightConnector1">
              <a:avLst/>
            </a:prstGeom>
            <a:solidFill>
              <a:srgbClr val="4F81B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75" name="Shape 275"/>
            <p:cNvCxnSpPr/>
            <p:nvPr/>
          </p:nvCxnSpPr>
          <p:spPr>
            <a:xfrm flipH="1">
              <a:off x="5856945" y="4377564"/>
              <a:ext cx="1975225" cy="1201516"/>
            </a:xfrm>
            <a:prstGeom prst="straightConnector1">
              <a:avLst/>
            </a:prstGeom>
            <a:solidFill>
              <a:srgbClr val="4F81BD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630" y="5959369"/>
            <a:ext cx="1445691" cy="60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5764" y="5959369"/>
            <a:ext cx="1445691" cy="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/>
          <p:nvPr/>
        </p:nvSpPr>
        <p:spPr>
          <a:xfrm>
            <a:off x="4973332" y="3869926"/>
            <a:ext cx="1165410" cy="808144"/>
          </a:xfrm>
          <a:prstGeom prst="rect">
            <a:avLst/>
          </a:prstGeom>
          <a:gradFill>
            <a:gsLst>
              <a:gs pos="0">
                <a:srgbClr val="A4946C"/>
              </a:gs>
              <a:gs pos="100000">
                <a:srgbClr val="E5D7B7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18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br>
              <a:rPr lang="en-US" sz="20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Logic</a:t>
            </a:r>
          </a:p>
        </p:txBody>
      </p:sp>
      <p:cxnSp>
        <p:nvCxnSpPr>
          <p:cNvPr id="270" name="Shape 270"/>
          <p:cNvCxnSpPr/>
          <p:nvPr/>
        </p:nvCxnSpPr>
        <p:spPr>
          <a:xfrm>
            <a:off x="3213471" y="3718842"/>
            <a:ext cx="1759862" cy="555154"/>
          </a:xfrm>
          <a:prstGeom prst="straightConnector1">
            <a:avLst/>
          </a:prstGeom>
          <a:solidFill>
            <a:srgbClr val="4F81B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72" name="Shape 272"/>
          <p:cNvCxnSpPr/>
          <p:nvPr/>
        </p:nvCxnSpPr>
        <p:spPr>
          <a:xfrm flipH="1" rot="10800000">
            <a:off x="6138744" y="4259561"/>
            <a:ext cx="614775" cy="14436"/>
          </a:xfrm>
          <a:prstGeom prst="straightConnector1">
            <a:avLst/>
          </a:prstGeom>
          <a:solidFill>
            <a:srgbClr val="4F81B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79" name="Shape 279"/>
          <p:cNvCxnSpPr/>
          <p:nvPr/>
        </p:nvCxnSpPr>
        <p:spPr>
          <a:xfrm flipH="1" rot="10800000">
            <a:off x="3226983" y="4273997"/>
            <a:ext cx="1746349" cy="363842"/>
          </a:xfrm>
          <a:prstGeom prst="straightConnector1">
            <a:avLst/>
          </a:prstGeom>
          <a:solidFill>
            <a:srgbClr val="4F81B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152403" y="188190"/>
            <a:ext cx="11959650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Toward Super SDN Programming: New SDN Programming Tools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61987" y="915987"/>
            <a:ext cx="10975974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Powerful state of the art, generic tools to substantially simplify SDN programming</a:t>
            </a:r>
          </a:p>
        </p:txBody>
      </p:sp>
      <p:sp>
        <p:nvSpPr>
          <p:cNvPr id="97" name="Shape 97"/>
          <p:cNvSpPr/>
          <p:nvPr/>
        </p:nvSpPr>
        <p:spPr>
          <a:xfrm>
            <a:off x="665162" y="2320925"/>
            <a:ext cx="5138736" cy="1569660"/>
          </a:xfrm>
          <a:prstGeom prst="rect">
            <a:avLst/>
          </a:prstGeom>
          <a:noFill/>
          <a:ln cap="flat" cmpd="sng" w="9525">
            <a:solidFill>
              <a:srgbClr val="5252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(low level, limited programming model)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Low-level, complex, limited (L2-L4) OpenFlow rule programming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Programmer can define only at flow level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 access control allowing only hosts partition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98" name="Shape 98"/>
          <p:cNvSpPr/>
          <p:nvPr/>
        </p:nvSpPr>
        <p:spPr>
          <a:xfrm>
            <a:off x="6619875" y="2305050"/>
            <a:ext cx="5270499" cy="1569660"/>
          </a:xfrm>
          <a:prstGeom prst="rect">
            <a:avLst/>
          </a:prstGeom>
          <a:noFill/>
          <a:ln cap="flat" cmpd="sng" w="9525">
            <a:solidFill>
              <a:srgbClr val="5252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Maple programming (high-level, all-layer programming)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High-level, completely south-bound agnostic, cross-layer (L2-L7) programming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Programmer sees (logically) each and every packet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Integrated access control supporting per-user or role based programming</a:t>
            </a:r>
          </a:p>
        </p:txBody>
      </p:sp>
      <p:sp>
        <p:nvSpPr>
          <p:cNvPr id="99" name="Shape 99"/>
          <p:cNvSpPr/>
          <p:nvPr/>
        </p:nvSpPr>
        <p:spPr>
          <a:xfrm>
            <a:off x="5867400" y="2616200"/>
            <a:ext cx="755649" cy="4857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6619875" y="3878262"/>
            <a:ext cx="5270499" cy="1076324"/>
          </a:xfrm>
          <a:prstGeom prst="rect">
            <a:avLst/>
          </a:prstGeom>
          <a:noFill/>
          <a:ln cap="flat" cmpd="sng" w="9525">
            <a:solidFill>
              <a:srgbClr val="5252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FAST (automation function store)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 execution dependency tracking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 cleanup, re-execution (intent ++)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 generic network functions</a:t>
            </a:r>
          </a:p>
        </p:txBody>
      </p:sp>
      <p:sp>
        <p:nvSpPr>
          <p:cNvPr id="101" name="Shape 101"/>
          <p:cNvSpPr/>
          <p:nvPr/>
        </p:nvSpPr>
        <p:spPr>
          <a:xfrm>
            <a:off x="661987" y="3903662"/>
            <a:ext cx="5138736" cy="1076324"/>
          </a:xfrm>
          <a:prstGeom prst="rect">
            <a:avLst/>
          </a:prstGeom>
          <a:noFill/>
          <a:ln cap="flat" cmpd="sng" w="9525">
            <a:solidFill>
              <a:srgbClr val="5252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(raw data store)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Complex, manual tracking of execution dependency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 cleanup, re-execute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directly on raw data store</a:t>
            </a:r>
          </a:p>
        </p:txBody>
      </p:sp>
      <p:sp>
        <p:nvSpPr>
          <p:cNvPr id="102" name="Shape 102"/>
          <p:cNvSpPr/>
          <p:nvPr/>
        </p:nvSpPr>
        <p:spPr>
          <a:xfrm>
            <a:off x="5867400" y="4322762"/>
            <a:ext cx="755649" cy="48418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661987" y="4964112"/>
            <a:ext cx="11228387" cy="339724"/>
          </a:xfrm>
          <a:prstGeom prst="rect">
            <a:avLst/>
          </a:prstGeom>
          <a:noFill/>
          <a:ln cap="flat" cmpd="sng" w="9525">
            <a:solidFill>
              <a:srgbClr val="5252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Store</a:t>
            </a:r>
          </a:p>
        </p:txBody>
      </p:sp>
      <p:sp>
        <p:nvSpPr>
          <p:cNvPr id="104" name="Shape 104"/>
          <p:cNvSpPr/>
          <p:nvPr/>
        </p:nvSpPr>
        <p:spPr>
          <a:xfrm>
            <a:off x="665162" y="1458912"/>
            <a:ext cx="5138736" cy="830261"/>
          </a:xfrm>
          <a:prstGeom prst="rect">
            <a:avLst/>
          </a:prstGeom>
          <a:noFill/>
          <a:ln cap="flat" cmpd="sng" w="9525">
            <a:solidFill>
              <a:srgbClr val="5252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(manual programming)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Complex, manual maven programming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05" name="Shape 105"/>
          <p:cNvSpPr/>
          <p:nvPr/>
        </p:nvSpPr>
        <p:spPr>
          <a:xfrm>
            <a:off x="6619875" y="1443037"/>
            <a:ext cx="5270499" cy="831850"/>
          </a:xfrm>
          <a:prstGeom prst="rect">
            <a:avLst/>
          </a:prstGeom>
          <a:noFill/>
          <a:ln cap="flat" cmpd="sng" w="9525">
            <a:solidFill>
              <a:srgbClr val="5252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Web IDE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Web-based automatic generation of projects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Programmer focuses only on key aspect</a:t>
            </a:r>
          </a:p>
        </p:txBody>
      </p:sp>
      <p:sp>
        <p:nvSpPr>
          <p:cNvPr id="106" name="Shape 106"/>
          <p:cNvSpPr/>
          <p:nvPr/>
        </p:nvSpPr>
        <p:spPr>
          <a:xfrm>
            <a:off x="5867400" y="1754188"/>
            <a:ext cx="755649" cy="4857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" name="Shape 107"/>
          <p:cNvGrpSpPr/>
          <p:nvPr/>
        </p:nvGrpSpPr>
        <p:grpSpPr>
          <a:xfrm>
            <a:off x="3536949" y="5303837"/>
            <a:ext cx="3033712" cy="881062"/>
            <a:chOff x="2168686" y="4216546"/>
            <a:chExt cx="3548116" cy="1321531"/>
          </a:xfrm>
        </p:grpSpPr>
        <p:cxnSp>
          <p:nvCxnSpPr>
            <p:cNvPr id="108" name="Shape 108"/>
            <p:cNvCxnSpPr/>
            <p:nvPr/>
          </p:nvCxnSpPr>
          <p:spPr>
            <a:xfrm rot="10800000">
              <a:off x="2168687" y="4272199"/>
              <a:ext cx="1768981" cy="126587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109" name="Shape 109"/>
            <p:cNvCxnSpPr/>
            <p:nvPr/>
          </p:nvCxnSpPr>
          <p:spPr>
            <a:xfrm rot="10800000">
              <a:off x="2168686" y="4216546"/>
              <a:ext cx="3548116" cy="132153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grpSp>
        <p:nvGrpSpPr>
          <p:cNvPr id="110" name="Shape 110"/>
          <p:cNvGrpSpPr/>
          <p:nvPr/>
        </p:nvGrpSpPr>
        <p:grpSpPr>
          <a:xfrm>
            <a:off x="5091112" y="5303838"/>
            <a:ext cx="3836986" cy="922336"/>
            <a:chOff x="4236079" y="4656501"/>
            <a:chExt cx="3837506" cy="922578"/>
          </a:xfrm>
        </p:grpSpPr>
        <p:cxnSp>
          <p:nvCxnSpPr>
            <p:cNvPr id="111" name="Shape 111"/>
            <p:cNvCxnSpPr/>
            <p:nvPr/>
          </p:nvCxnSpPr>
          <p:spPr>
            <a:xfrm flipH="1">
              <a:off x="4236079" y="4692891"/>
              <a:ext cx="3837506" cy="84518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112" name="Shape 112"/>
            <p:cNvCxnSpPr/>
            <p:nvPr/>
          </p:nvCxnSpPr>
          <p:spPr>
            <a:xfrm flipH="1">
              <a:off x="5856945" y="4656501"/>
              <a:ext cx="2216641" cy="92257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2275" y="6175375"/>
            <a:ext cx="1444624" cy="60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2500" y="6184900"/>
            <a:ext cx="1446213" cy="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663575" y="5317403"/>
            <a:ext cx="2873375" cy="830261"/>
          </a:xfrm>
          <a:prstGeom prst="rect">
            <a:avLst/>
          </a:prstGeom>
          <a:noFill/>
          <a:ln cap="flat" cmpd="sng" w="9525">
            <a:solidFill>
              <a:srgbClr val="5252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 hoc flow rule installation</a:t>
            </a:r>
          </a:p>
        </p:txBody>
      </p:sp>
      <p:sp>
        <p:nvSpPr>
          <p:cNvPr id="116" name="Shape 116"/>
          <p:cNvSpPr/>
          <p:nvPr/>
        </p:nvSpPr>
        <p:spPr>
          <a:xfrm>
            <a:off x="9029700" y="5302250"/>
            <a:ext cx="2873375" cy="831850"/>
          </a:xfrm>
          <a:prstGeom prst="rect">
            <a:avLst/>
          </a:prstGeom>
          <a:noFill/>
          <a:ln cap="flat" cmpd="sng" w="9525">
            <a:solidFill>
              <a:srgbClr val="5252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Schedule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Consistent, optimized flow-mod scheduling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38200" y="365125"/>
            <a:ext cx="10515599" cy="798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Super Simple SDN Programming Model</a:t>
            </a:r>
          </a:p>
        </p:txBody>
      </p:sp>
      <p:grpSp>
        <p:nvGrpSpPr>
          <p:cNvPr id="122" name="Shape 122"/>
          <p:cNvGrpSpPr/>
          <p:nvPr/>
        </p:nvGrpSpPr>
        <p:grpSpPr>
          <a:xfrm>
            <a:off x="2106902" y="1696316"/>
            <a:ext cx="4051299" cy="2647950"/>
            <a:chOff x="5308600" y="4744155"/>
            <a:chExt cx="2720620" cy="1471812"/>
          </a:xfrm>
        </p:grpSpPr>
        <p:pic>
          <p:nvPicPr>
            <p:cNvPr id="123" name="Shape 123"/>
            <p:cNvPicPr preferRelativeResize="0"/>
            <p:nvPr/>
          </p:nvPicPr>
          <p:blipFill rotWithShape="1">
            <a:blip r:embed="rId3">
              <a:alphaModFix amt="55000"/>
            </a:blip>
            <a:srcRect b="0" l="0" r="0" t="0"/>
            <a:stretch/>
          </p:blipFill>
          <p:spPr>
            <a:xfrm>
              <a:off x="5308600" y="4744155"/>
              <a:ext cx="2720620" cy="147181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4" name="Shape 124"/>
            <p:cNvCxnSpPr/>
            <p:nvPr/>
          </p:nvCxnSpPr>
          <p:spPr>
            <a:xfrm>
              <a:off x="5308600" y="4744155"/>
              <a:ext cx="378176" cy="2511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125" name="Shape 125"/>
            <p:cNvSpPr/>
            <p:nvPr/>
          </p:nvSpPr>
          <p:spPr>
            <a:xfrm>
              <a:off x="5687055" y="5039753"/>
              <a:ext cx="1706785" cy="95914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3966" y="19264"/>
                    <a:pt x="7933" y="38529"/>
                    <a:pt x="22809" y="49411"/>
                  </a:cubicBezTo>
                  <a:cubicBezTo>
                    <a:pt x="37685" y="60294"/>
                    <a:pt x="73057" y="53529"/>
                    <a:pt x="89256" y="65294"/>
                  </a:cubicBezTo>
                  <a:cubicBezTo>
                    <a:pt x="105454" y="77058"/>
                    <a:pt x="120000" y="119999"/>
                    <a:pt x="120000" y="119999"/>
                  </a:cubicBezTo>
                </a:path>
              </a:pathLst>
            </a:custGeom>
            <a:noFill/>
            <a:ln cap="flat" cmpd="sng" w="28575">
              <a:solidFill>
                <a:srgbClr val="4F81B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Shape 126"/>
          <p:cNvSpPr/>
          <p:nvPr/>
        </p:nvSpPr>
        <p:spPr>
          <a:xfrm>
            <a:off x="955963" y="1274041"/>
            <a:ext cx="2006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pkt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</a:p>
        </p:txBody>
      </p:sp>
      <p:sp>
        <p:nvSpPr>
          <p:cNvPr id="127" name="Shape 127"/>
          <p:cNvSpPr/>
          <p:nvPr/>
        </p:nvSpPr>
        <p:spPr>
          <a:xfrm>
            <a:off x="6158201" y="1531505"/>
            <a:ext cx="464834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Network as a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single virtual server</a:t>
            </a:r>
          </a:p>
        </p:txBody>
      </p:sp>
      <p:sp>
        <p:nvSpPr>
          <p:cNvPr id="128" name="Shape 128"/>
          <p:cNvSpPr/>
          <p:nvPr/>
        </p:nvSpPr>
        <p:spPr>
          <a:xfrm>
            <a:off x="6158201" y="3145192"/>
            <a:ext cx="5341071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Network functions (</a:t>
            </a:r>
            <a:r>
              <a:rPr b="1" i="1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logically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invoked on each new pkt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returning how net handles that request</a:t>
            </a:r>
          </a:p>
        </p:txBody>
      </p:sp>
      <p:sp>
        <p:nvSpPr>
          <p:cNvPr id="129" name="Shape 129"/>
          <p:cNvSpPr/>
          <p:nvPr/>
        </p:nvSpPr>
        <p:spPr>
          <a:xfrm>
            <a:off x="6158201" y="2184391"/>
            <a:ext cx="5784416" cy="708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Network functions expressed in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general purpose language</a:t>
            </a:r>
          </a:p>
        </p:txBody>
      </p:sp>
      <p:sp>
        <p:nvSpPr>
          <p:cNvPr id="130" name="Shape 130"/>
          <p:cNvSpPr/>
          <p:nvPr/>
        </p:nvSpPr>
        <p:spPr>
          <a:xfrm>
            <a:off x="6158201" y="6100794"/>
            <a:ext cx="6297034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Realization of return is opaque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 system</a:t>
            </a:r>
          </a:p>
        </p:txBody>
      </p:sp>
      <p:sp>
        <p:nvSpPr>
          <p:cNvPr id="131" name="Shape 131"/>
          <p:cNvSpPr/>
          <p:nvPr/>
        </p:nvSpPr>
        <p:spPr>
          <a:xfrm>
            <a:off x="6175592" y="4413632"/>
            <a:ext cx="517820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Network decision can depend on L2 to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L7</a:t>
            </a:r>
          </a:p>
        </p:txBody>
      </p:sp>
      <p:sp>
        <p:nvSpPr>
          <p:cNvPr id="132" name="Shape 132"/>
          <p:cNvSpPr/>
          <p:nvPr/>
        </p:nvSpPr>
        <p:spPr>
          <a:xfrm>
            <a:off x="6175592" y="5186367"/>
            <a:ext cx="546222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Network decision is lambda decision, not incremental decision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576399" y="192150"/>
            <a:ext cx="10863600" cy="6384900"/>
          </a:xfrm>
          <a:prstGeom prst="rect">
            <a:avLst/>
          </a:prstGeom>
          <a:noFill/>
          <a:ln cap="flat" cmpd="sng" w="12700">
            <a:solidFill>
              <a:srgbClr val="66006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b" bIns="0" lIns="0" rIns="0" tIns="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540400" y="147750"/>
            <a:ext cx="10935600" cy="6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1. private static final String[] H12_TAP = { H1, "openflow:1:2", "openflow:2:1" }​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2. private static final String[] H12_ONE = { H1, "openflow:1:2", "openflow:2:3", "openflow:4:1" }​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3. private static final String[] H12_TWO = { H1, "openflow:1:3", "openflow:3:2", "openflow:4:1" } 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4.​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5. void f(</a:t>
            </a: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</a:rPr>
              <a:t>Packet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 pkt) {​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6.     int srcIP = pkt.srcIP; int dstIP = pkt.dstIP;​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7.     String flowId = computeFlowId( srcIP, dstIP, pkt.srcPort, pkt.dstPort, pkt.protocol );​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8.    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</a:rPr>
              <a:t>if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 ( srcIP == H1 &amp;&amp; dstIP == H2 ) {​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9.         </a:t>
            </a: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</a:rPr>
              <a:t>FlowMetadata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 fm = getFlowMetadata(flowId);  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10.        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</a:rPr>
              <a:t>if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 ( fm == null ) { 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11.             pkt.</a:t>
            </a: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</a:rPr>
              <a:t>addRoute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( H12_TAP );​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12.             pkt.</a:t>
            </a: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</a:rPr>
              <a:t>addRoute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( H12_ONE );​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13.         }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</a:rPr>
              <a:t>else if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 ( isVideo( </a:t>
            </a: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</a:rPr>
              <a:t>getUri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( fm ) ) ) {​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14.             pkt.</a:t>
            </a: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</a:rPr>
              <a:t>addRoute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( H12_TWO );​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15.         }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</a:rPr>
              <a:t>else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 pkt.</a:t>
            </a: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</a:rPr>
              <a:t>addRoute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( H12_ONE );​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16.     }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</a:rPr>
              <a:t>else if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 ( srcIP == H2 &amp;&amp; dstIP == H1 ) {​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17.         …​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18.     } </a:t>
            </a:r>
            <a:r>
              <a:rPr lang="en-US" sz="1800">
                <a:solidFill>
                  <a:srgbClr val="FF0000"/>
                </a:solidFill>
                <a:highlight>
                  <a:srgbClr val="FFFFFF"/>
                </a:highlight>
              </a:rPr>
              <a:t>else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 pkt.</a:t>
            </a: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</a:rPr>
              <a:t>addRoute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( Route.drop );​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19. }​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8203000" y="1282150"/>
            <a:ext cx="2069100" cy="886800"/>
          </a:xfrm>
          <a:prstGeom prst="wedgeRectCallout">
            <a:avLst>
              <a:gd fmla="val -302158" name="adj1"/>
              <a:gd fmla="val 208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1800"/>
              <a:t>Per-packet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-US" sz="1800"/>
              <a:t>programming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-US" sz="1800"/>
              <a:t>model</a:t>
            </a:r>
          </a:p>
        </p:txBody>
      </p:sp>
      <p:sp>
        <p:nvSpPr>
          <p:cNvPr id="141" name="Shape 141"/>
          <p:cNvSpPr/>
          <p:nvPr/>
        </p:nvSpPr>
        <p:spPr>
          <a:xfrm>
            <a:off x="7365100" y="4803550"/>
            <a:ext cx="2069100" cy="886800"/>
          </a:xfrm>
          <a:prstGeom prst="wedgeRectCallout">
            <a:avLst>
              <a:gd fmla="val -175228" name="adj1"/>
              <a:gd fmla="val -6333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1800"/>
              <a:t>South-band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US" sz="1800"/>
              <a:t>agnostic</a:t>
            </a:r>
          </a:p>
        </p:txBody>
      </p:sp>
      <p:sp>
        <p:nvSpPr>
          <p:cNvPr id="142" name="Shape 142"/>
          <p:cNvSpPr/>
          <p:nvPr/>
        </p:nvSpPr>
        <p:spPr>
          <a:xfrm>
            <a:off x="6512450" y="3384662"/>
            <a:ext cx="2069100" cy="886800"/>
          </a:xfrm>
          <a:prstGeom prst="wedgeRectCallout">
            <a:avLst>
              <a:gd fmla="val -214024" name="adj1"/>
              <a:gd fmla="val -7333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1800"/>
              <a:t>Meta header to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US" sz="1800"/>
              <a:t>control cross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US" sz="1800"/>
              <a:t>layers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768549" y="236825"/>
            <a:ext cx="104934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Demo: Realizing Super Simple SDN Programming using OpenFlow, Bro</a:t>
            </a:r>
          </a:p>
        </p:txBody>
      </p:sp>
      <p:sp>
        <p:nvSpPr>
          <p:cNvPr id="148" name="Shape 148"/>
          <p:cNvSpPr/>
          <p:nvPr/>
        </p:nvSpPr>
        <p:spPr>
          <a:xfrm>
            <a:off x="1561375" y="2830673"/>
            <a:ext cx="589200" cy="5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S1</a:t>
            </a:r>
          </a:p>
        </p:txBody>
      </p:sp>
      <p:sp>
        <p:nvSpPr>
          <p:cNvPr id="149" name="Shape 149"/>
          <p:cNvSpPr/>
          <p:nvPr/>
        </p:nvSpPr>
        <p:spPr>
          <a:xfrm>
            <a:off x="2614041" y="3370386"/>
            <a:ext cx="589200" cy="5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S3</a:t>
            </a:r>
          </a:p>
        </p:txBody>
      </p:sp>
      <p:sp>
        <p:nvSpPr>
          <p:cNvPr id="150" name="Shape 150"/>
          <p:cNvSpPr/>
          <p:nvPr/>
        </p:nvSpPr>
        <p:spPr>
          <a:xfrm>
            <a:off x="2614041" y="2290950"/>
            <a:ext cx="589200" cy="5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S2</a:t>
            </a:r>
          </a:p>
        </p:txBody>
      </p:sp>
      <p:sp>
        <p:nvSpPr>
          <p:cNvPr id="151" name="Shape 151"/>
          <p:cNvSpPr/>
          <p:nvPr/>
        </p:nvSpPr>
        <p:spPr>
          <a:xfrm>
            <a:off x="3666728" y="2830673"/>
            <a:ext cx="589200" cy="5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S4</a:t>
            </a:r>
          </a:p>
        </p:txBody>
      </p:sp>
      <p:cxnSp>
        <p:nvCxnSpPr>
          <p:cNvPr id="152" name="Shape 152"/>
          <p:cNvCxnSpPr>
            <a:stCxn id="148" idx="7"/>
            <a:endCxn id="150" idx="2"/>
          </p:cNvCxnSpPr>
          <p:nvPr/>
        </p:nvCxnSpPr>
        <p:spPr>
          <a:xfrm flipH="1" rot="10800000">
            <a:off x="2064288" y="2560810"/>
            <a:ext cx="549900" cy="3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3" name="Shape 153"/>
          <p:cNvCxnSpPr>
            <a:stCxn id="150" idx="6"/>
            <a:endCxn id="151" idx="1"/>
          </p:cNvCxnSpPr>
          <p:nvPr/>
        </p:nvCxnSpPr>
        <p:spPr>
          <a:xfrm>
            <a:off x="3203241" y="2560800"/>
            <a:ext cx="549899" cy="3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4" name="Shape 154"/>
          <p:cNvCxnSpPr>
            <a:stCxn id="148" idx="5"/>
            <a:endCxn id="149" idx="2"/>
          </p:cNvCxnSpPr>
          <p:nvPr/>
        </p:nvCxnSpPr>
        <p:spPr>
          <a:xfrm>
            <a:off x="2064288" y="3291336"/>
            <a:ext cx="549900" cy="3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5" name="Shape 155"/>
          <p:cNvCxnSpPr>
            <a:stCxn id="149" idx="6"/>
            <a:endCxn id="151" idx="3"/>
          </p:cNvCxnSpPr>
          <p:nvPr/>
        </p:nvCxnSpPr>
        <p:spPr>
          <a:xfrm flipH="1" rot="10800000">
            <a:off x="3203241" y="3291336"/>
            <a:ext cx="549899" cy="3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6" name="Shape 156"/>
          <p:cNvSpPr/>
          <p:nvPr/>
        </p:nvSpPr>
        <p:spPr>
          <a:xfrm>
            <a:off x="193375" y="2465400"/>
            <a:ext cx="8886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Client1</a:t>
            </a:r>
          </a:p>
        </p:txBody>
      </p:sp>
      <p:sp>
        <p:nvSpPr>
          <p:cNvPr id="157" name="Shape 157"/>
          <p:cNvSpPr/>
          <p:nvPr/>
        </p:nvSpPr>
        <p:spPr>
          <a:xfrm>
            <a:off x="4570850" y="2830675"/>
            <a:ext cx="8886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Server</a:t>
            </a:r>
          </a:p>
        </p:txBody>
      </p:sp>
      <p:sp>
        <p:nvSpPr>
          <p:cNvPr id="158" name="Shape 158"/>
          <p:cNvSpPr/>
          <p:nvPr/>
        </p:nvSpPr>
        <p:spPr>
          <a:xfrm>
            <a:off x="1524425" y="1953087"/>
            <a:ext cx="5892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Bro</a:t>
            </a:r>
          </a:p>
        </p:txBody>
      </p:sp>
      <p:sp>
        <p:nvSpPr>
          <p:cNvPr id="159" name="Shape 159"/>
          <p:cNvSpPr/>
          <p:nvPr/>
        </p:nvSpPr>
        <p:spPr>
          <a:xfrm>
            <a:off x="2631487" y="1379075"/>
            <a:ext cx="10782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Controller</a:t>
            </a:r>
          </a:p>
        </p:txBody>
      </p:sp>
      <p:cxnSp>
        <p:nvCxnSpPr>
          <p:cNvPr id="160" name="Shape 160"/>
          <p:cNvCxnSpPr>
            <a:stCxn id="158" idx="3"/>
            <a:endCxn id="150" idx="1"/>
          </p:cNvCxnSpPr>
          <p:nvPr/>
        </p:nvCxnSpPr>
        <p:spPr>
          <a:xfrm>
            <a:off x="2113625" y="2222937"/>
            <a:ext cx="586800" cy="1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1" name="Shape 161"/>
          <p:cNvCxnSpPr>
            <a:stCxn id="156" idx="3"/>
            <a:endCxn id="148" idx="2"/>
          </p:cNvCxnSpPr>
          <p:nvPr/>
        </p:nvCxnSpPr>
        <p:spPr>
          <a:xfrm>
            <a:off x="1081975" y="2735250"/>
            <a:ext cx="4794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2" name="Shape 162"/>
          <p:cNvCxnSpPr>
            <a:stCxn id="151" idx="6"/>
            <a:endCxn id="157" idx="1"/>
          </p:cNvCxnSpPr>
          <p:nvPr/>
        </p:nvCxnSpPr>
        <p:spPr>
          <a:xfrm>
            <a:off x="4255928" y="3100523"/>
            <a:ext cx="31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3" name="Shape 163"/>
          <p:cNvCxnSpPr>
            <a:stCxn id="159" idx="2"/>
            <a:endCxn id="148" idx="0"/>
          </p:cNvCxnSpPr>
          <p:nvPr/>
        </p:nvCxnSpPr>
        <p:spPr>
          <a:xfrm flipH="1">
            <a:off x="1855987" y="1918775"/>
            <a:ext cx="1314600" cy="9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64" name="Shape 164"/>
          <p:cNvCxnSpPr>
            <a:stCxn id="159" idx="2"/>
            <a:endCxn id="150" idx="0"/>
          </p:cNvCxnSpPr>
          <p:nvPr/>
        </p:nvCxnSpPr>
        <p:spPr>
          <a:xfrm flipH="1">
            <a:off x="2908687" y="1918775"/>
            <a:ext cx="2619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65" name="Shape 165"/>
          <p:cNvCxnSpPr>
            <a:stCxn id="159" idx="2"/>
            <a:endCxn id="149" idx="0"/>
          </p:cNvCxnSpPr>
          <p:nvPr/>
        </p:nvCxnSpPr>
        <p:spPr>
          <a:xfrm flipH="1">
            <a:off x="2908687" y="1918775"/>
            <a:ext cx="261900" cy="14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66" name="Shape 166"/>
          <p:cNvCxnSpPr>
            <a:stCxn id="159" idx="2"/>
            <a:endCxn id="151" idx="0"/>
          </p:cNvCxnSpPr>
          <p:nvPr/>
        </p:nvCxnSpPr>
        <p:spPr>
          <a:xfrm>
            <a:off x="3170587" y="1918775"/>
            <a:ext cx="790800" cy="9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67" name="Shape 167"/>
          <p:cNvSpPr txBox="1"/>
          <p:nvPr/>
        </p:nvSpPr>
        <p:spPr>
          <a:xfrm>
            <a:off x="6118975" y="1206937"/>
            <a:ext cx="48924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1800"/>
              <a:t>Step one:</a:t>
            </a:r>
          </a:p>
          <a:p>
            <a:pPr lvl="0">
              <a:spcBef>
                <a:spcPts val="0"/>
              </a:spcBef>
              <a:buNone/>
            </a:pPr>
            <a:r>
              <a:rPr b="1" lang="en-US" sz="1800"/>
              <a:t>    IDE writes MapleApp and Bro programs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6118975" y="2192850"/>
            <a:ext cx="55869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/>
              <a:t>Step two: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/>
              <a:t>    IDE deploys MapleApp and Bro programs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6118975" y="3178750"/>
            <a:ext cx="48924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/>
              <a:t>Step three: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/>
              <a:t>    Start an HTTP server at the Server</a:t>
            </a:r>
          </a:p>
        </p:txBody>
      </p:sp>
      <p:sp>
        <p:nvSpPr>
          <p:cNvPr id="170" name="Shape 170"/>
          <p:cNvSpPr/>
          <p:nvPr/>
        </p:nvSpPr>
        <p:spPr>
          <a:xfrm>
            <a:off x="209300" y="3370375"/>
            <a:ext cx="888600" cy="5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Client2</a:t>
            </a:r>
          </a:p>
        </p:txBody>
      </p:sp>
      <p:cxnSp>
        <p:nvCxnSpPr>
          <p:cNvPr id="171" name="Shape 171"/>
          <p:cNvCxnSpPr>
            <a:stCxn id="170" idx="3"/>
            <a:endCxn id="148" idx="2"/>
          </p:cNvCxnSpPr>
          <p:nvPr/>
        </p:nvCxnSpPr>
        <p:spPr>
          <a:xfrm flipH="1" rot="10800000">
            <a:off x="1097900" y="3100525"/>
            <a:ext cx="463500" cy="5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2" name="Shape 172"/>
          <p:cNvSpPr txBox="1"/>
          <p:nvPr/>
        </p:nvSpPr>
        <p:spPr>
          <a:xfrm>
            <a:off x="6118975" y="4102225"/>
            <a:ext cx="59076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/>
              <a:t>Step four: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/>
              <a:t>    Client1 sends a request for a txt file at the Server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6118975" y="5025700"/>
            <a:ext cx="61782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/>
              <a:t>Step five: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US" sz="1800"/>
              <a:t>    Client2 sends a request for an mp4 file at the Server</a:t>
            </a:r>
          </a:p>
        </p:txBody>
      </p:sp>
      <p:sp>
        <p:nvSpPr>
          <p:cNvPr id="174" name="Shape 174"/>
          <p:cNvSpPr/>
          <p:nvPr/>
        </p:nvSpPr>
        <p:spPr>
          <a:xfrm>
            <a:off x="4344600" y="1004100"/>
            <a:ext cx="1552800" cy="460800"/>
          </a:xfrm>
          <a:prstGeom prst="snip1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MapleApp.java</a:t>
            </a:r>
          </a:p>
        </p:txBody>
      </p:sp>
      <p:sp>
        <p:nvSpPr>
          <p:cNvPr id="175" name="Shape 175"/>
          <p:cNvSpPr/>
          <p:nvPr/>
        </p:nvSpPr>
        <p:spPr>
          <a:xfrm>
            <a:off x="532075" y="1004100"/>
            <a:ext cx="888600" cy="460800"/>
          </a:xfrm>
          <a:prstGeom prst="snip1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http.bro</a:t>
            </a:r>
          </a:p>
        </p:txBody>
      </p:sp>
      <p:sp>
        <p:nvSpPr>
          <p:cNvPr id="176" name="Shape 176"/>
          <p:cNvSpPr/>
          <p:nvPr/>
        </p:nvSpPr>
        <p:spPr>
          <a:xfrm rot="5400000">
            <a:off x="812625" y="1541238"/>
            <a:ext cx="689999" cy="659700"/>
          </a:xfrm>
          <a:prstGeom prst="bentUpArrow">
            <a:avLst>
              <a:gd fmla="val 17909" name="adj1"/>
              <a:gd fmla="val 33535" name="adj2"/>
              <a:gd fmla="val 48484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 flipH="1" rot="-5398059">
            <a:off x="4322505" y="1086299"/>
            <a:ext cx="531300" cy="1403400"/>
          </a:xfrm>
          <a:prstGeom prst="bentUpArrow">
            <a:avLst>
              <a:gd fmla="val 19959" name="adj1"/>
              <a:gd fmla="val 34620" name="adj2"/>
              <a:gd fmla="val 48674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33287" l="24643" r="26528" t="19408"/>
          <a:stretch/>
        </p:blipFill>
        <p:spPr>
          <a:xfrm>
            <a:off x="297975" y="4114666"/>
            <a:ext cx="2699373" cy="1634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4">
            <a:alphaModFix/>
          </a:blip>
          <a:srcRect b="35620" l="27450" r="25673" t="20917"/>
          <a:stretch/>
        </p:blipFill>
        <p:spPr>
          <a:xfrm>
            <a:off x="1389387" y="4370762"/>
            <a:ext cx="3038525" cy="176071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1733075" y="1384537"/>
            <a:ext cx="721800" cy="460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5">
            <a:alphaModFix/>
          </a:blip>
          <a:srcRect b="43225" l="25716" r="29698" t="19417"/>
          <a:stretch/>
        </p:blipFill>
        <p:spPr>
          <a:xfrm>
            <a:off x="174848" y="4100825"/>
            <a:ext cx="3038526" cy="1591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450" y="4021899"/>
            <a:ext cx="4892400" cy="280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5499" y="4714250"/>
            <a:ext cx="2931473" cy="214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905000" y="561975"/>
            <a:ext cx="8588375" cy="769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60217" y="2713398"/>
            <a:ext cx="9157854" cy="158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it clear how others may try our system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Backup Slides</a:t>
            </a:r>
          </a:p>
        </p:txBody>
      </p:sp>
      <p:sp>
        <p:nvSpPr>
          <p:cNvPr id="195" name="Shape 19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905000" y="561975"/>
            <a:ext cx="85884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Demo: Realizing Super Simple SDN Programming using OpenFlow, Bro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360217" y="2713398"/>
            <a:ext cx="9157800" cy="15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TODO: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network, label what each component does; show the overall workflow, including 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 writes program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 to go beyond OF L2-4, to support L7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RESTCONF/YANG Data Store to achieve shared data</a:t>
            </a:r>
          </a:p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787525" y="239712"/>
            <a:ext cx="8802688" cy="554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High-level SDN Programming Abstraction: Function Store (Details; skip)</a:t>
            </a:r>
          </a:p>
        </p:txBody>
      </p:sp>
      <p:sp>
        <p:nvSpPr>
          <p:cNvPr id="207" name="Shape 207"/>
          <p:cNvSpPr/>
          <p:nvPr/>
        </p:nvSpPr>
        <p:spPr>
          <a:xfrm>
            <a:off x="1603375" y="1757363"/>
            <a:ext cx="3230563" cy="1077912"/>
          </a:xfrm>
          <a:prstGeom prst="rect">
            <a:avLst/>
          </a:prstGeom>
          <a:solidFill>
            <a:srgbClr val="4F81B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1831273" y="1968150"/>
            <a:ext cx="751114" cy="588905"/>
          </a:xfrm>
          <a:prstGeom prst="flowChartDocument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b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instance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5046662" y="1552575"/>
            <a:ext cx="5259387" cy="46450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QoSRouting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Ipv4Address src, </a:t>
            </a:r>
            <a:br>
              <a:rPr b="1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Ipv4Address dst, int requiredBw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srcNode, dstNode = 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mapToNode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(src, dst);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topology = 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readTopology()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pq.add(srcNode);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while (!pq.isEmpty())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n = pq.pop();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if (bw_src(n) &lt; requiredBw)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return failure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if (n == dstNode)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return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writeRoute(src, dst, path)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for (e(n-&gt;m): 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n.neighbors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if (min(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e.bw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bw_src(n)) &gt; bw_src(m))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updateBw(m, min(e.bw, bw_src(n)));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BD"/>
              </a:buClr>
              <a:buSzPct val="25000"/>
              <a:buFont typeface="Calibri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return failure }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617662" y="3041650"/>
            <a:ext cx="3216275" cy="3155950"/>
          </a:xfrm>
          <a:prstGeom prst="rect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2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generic functions</a:t>
            </a:r>
          </a:p>
          <a:p>
            <a:pPr indent="-342900" lvl="2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Automatically track data dependency</a:t>
            </a:r>
          </a:p>
          <a:p>
            <a:pPr indent="-342900" lvl="2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clean up, reschedule,  and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re-execute after dependent data changes (achieve intent)</a:t>
            </a:r>
          </a:p>
        </p:txBody>
      </p:sp>
      <p:sp>
        <p:nvSpPr>
          <p:cNvPr id="211" name="Shape 211"/>
          <p:cNvSpPr/>
          <p:nvPr/>
        </p:nvSpPr>
        <p:spPr>
          <a:xfrm>
            <a:off x="2794658" y="1968149"/>
            <a:ext cx="751114" cy="588905"/>
          </a:xfrm>
          <a:prstGeom prst="flowChartDocument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rgbClr val="4472C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b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instance</a:t>
            </a:r>
          </a:p>
        </p:txBody>
      </p:sp>
      <p:sp>
        <p:nvSpPr>
          <p:cNvPr id="212" name="Shape 212"/>
          <p:cNvSpPr/>
          <p:nvPr/>
        </p:nvSpPr>
        <p:spPr>
          <a:xfrm>
            <a:off x="3839683" y="1968149"/>
            <a:ext cx="751114" cy="588905"/>
          </a:xfrm>
          <a:prstGeom prst="flowChartDocument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6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b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instance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