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88" r:id="rId3"/>
    <p:sldId id="389" r:id="rId5"/>
    <p:sldId id="390" r:id="rId6"/>
    <p:sldId id="391" r:id="rId7"/>
    <p:sldId id="435" r:id="rId8"/>
    <p:sldId id="395" r:id="rId9"/>
    <p:sldId id="436" r:id="rId10"/>
    <p:sldId id="401" r:id="rId11"/>
    <p:sldId id="403" r:id="rId12"/>
    <p:sldId id="404" r:id="rId13"/>
    <p:sldId id="414" r:id="rId14"/>
    <p:sldId id="407" r:id="rId15"/>
    <p:sldId id="408" r:id="rId16"/>
    <p:sldId id="411" r:id="rId17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76" userDrawn="1">
          <p15:clr>
            <a:srgbClr val="A4A3A4"/>
          </p15:clr>
        </p15:guide>
        <p15:guide id="4" pos="52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7A6"/>
    <a:srgbClr val="D6CACC"/>
    <a:srgbClr val="EEEEEC"/>
    <a:srgbClr val="FFFFFF"/>
    <a:srgbClr val="288498"/>
    <a:srgbClr val="88B2C5"/>
    <a:srgbClr val="365B7A"/>
    <a:srgbClr val="8DB5C6"/>
    <a:srgbClr val="56A6D9"/>
    <a:srgbClr val="888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95652" autoAdjust="0"/>
  </p:normalViewPr>
  <p:slideViewPr>
    <p:cSldViewPr showGuides="1">
      <p:cViewPr>
        <p:scale>
          <a:sx n="33" d="100"/>
          <a:sy n="33" d="100"/>
        </p:scale>
        <p:origin x="2250" y="1524"/>
      </p:cViewPr>
      <p:guideLst>
        <p:guide orient="horz" pos="1608"/>
        <p:guide pos="2880"/>
        <p:guide pos="476"/>
        <p:guide pos="52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5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234162" y="-424949"/>
            <a:ext cx="4234382" cy="1916579"/>
            <a:chOff x="2519192" y="-682171"/>
            <a:chExt cx="7147322" cy="3235043"/>
          </a:xfrm>
        </p:grpSpPr>
        <p:sp>
          <p:nvSpPr>
            <p:cNvPr id="6" name="任意多边形: 形状 5"/>
            <p:cNvSpPr/>
            <p:nvPr/>
          </p:nvSpPr>
          <p:spPr>
            <a:xfrm>
              <a:off x="2519192" y="0"/>
              <a:ext cx="6624808" cy="2552872"/>
            </a:xfrm>
            <a:custGeom>
              <a:avLst/>
              <a:gdLst>
                <a:gd name="connsiteX0" fmla="*/ 0 w 6624808"/>
                <a:gd name="connsiteY0" fmla="*/ 0 h 2552872"/>
                <a:gd name="connsiteX1" fmla="*/ 6624808 w 6624808"/>
                <a:gd name="connsiteY1" fmla="*/ 0 h 2552872"/>
                <a:gd name="connsiteX2" fmla="*/ 6624808 w 6624808"/>
                <a:gd name="connsiteY2" fmla="*/ 2552872 h 2552872"/>
                <a:gd name="connsiteX3" fmla="*/ 6505972 w 6624808"/>
                <a:gd name="connsiteY3" fmla="*/ 2439307 h 2552872"/>
                <a:gd name="connsiteX4" fmla="*/ 5028237 w 6624808"/>
                <a:gd name="connsiteY4" fmla="*/ 1204686 h 2552872"/>
                <a:gd name="connsiteX5" fmla="*/ 2401151 w 6624808"/>
                <a:gd name="connsiteY5" fmla="*/ 914400 h 2552872"/>
                <a:gd name="connsiteX6" fmla="*/ 320449 w 6624808"/>
                <a:gd name="connsiteY6" fmla="*/ 144747 h 255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4808" h="2552872">
                  <a:moveTo>
                    <a:pt x="0" y="0"/>
                  </a:moveTo>
                  <a:lnTo>
                    <a:pt x="6624808" y="0"/>
                  </a:lnTo>
                  <a:lnTo>
                    <a:pt x="6624808" y="2552872"/>
                  </a:lnTo>
                  <a:lnTo>
                    <a:pt x="6505972" y="2439307"/>
                  </a:lnTo>
                  <a:cubicBezTo>
                    <a:pt x="6013394" y="1961243"/>
                    <a:pt x="5466085" y="1386115"/>
                    <a:pt x="5028237" y="1204686"/>
                  </a:cubicBezTo>
                  <a:cubicBezTo>
                    <a:pt x="4152542" y="841829"/>
                    <a:pt x="3303456" y="1144209"/>
                    <a:pt x="2401151" y="914400"/>
                  </a:cubicBezTo>
                  <a:cubicBezTo>
                    <a:pt x="1724423" y="742043"/>
                    <a:pt x="1025242" y="457427"/>
                    <a:pt x="320449" y="144747"/>
                  </a:cubicBezTo>
                  <a:close/>
                </a:path>
              </a:pathLst>
            </a:custGeom>
            <a:solidFill>
              <a:srgbClr val="EEE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4737066" y="0"/>
              <a:ext cx="4406934" cy="824786"/>
            </a:xfrm>
            <a:custGeom>
              <a:avLst/>
              <a:gdLst>
                <a:gd name="connsiteX0" fmla="*/ 0 w 4406934"/>
                <a:gd name="connsiteY0" fmla="*/ 0 h 824786"/>
                <a:gd name="connsiteX1" fmla="*/ 4406934 w 4406934"/>
                <a:gd name="connsiteY1" fmla="*/ 0 h 824786"/>
                <a:gd name="connsiteX2" fmla="*/ 4406934 w 4406934"/>
                <a:gd name="connsiteY2" fmla="*/ 698778 h 824786"/>
                <a:gd name="connsiteX3" fmla="*/ 4339011 w 4406934"/>
                <a:gd name="connsiteY3" fmla="*/ 711257 h 824786"/>
                <a:gd name="connsiteX4" fmla="*/ 3086134 w 4406934"/>
                <a:gd name="connsiteY4" fmla="*/ 812800 h 824786"/>
                <a:gd name="connsiteX5" fmla="*/ 2084648 w 4406934"/>
                <a:gd name="connsiteY5" fmla="*/ 319314 h 824786"/>
                <a:gd name="connsiteX6" fmla="*/ 879963 w 4406934"/>
                <a:gd name="connsiteY6" fmla="*/ 232229 h 824786"/>
                <a:gd name="connsiteX7" fmla="*/ 94831 w 4406934"/>
                <a:gd name="connsiteY7" fmla="*/ 29482 h 82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6934" h="824786">
                  <a:moveTo>
                    <a:pt x="0" y="0"/>
                  </a:moveTo>
                  <a:lnTo>
                    <a:pt x="4406934" y="0"/>
                  </a:lnTo>
                  <a:lnTo>
                    <a:pt x="4406934" y="698778"/>
                  </a:lnTo>
                  <a:lnTo>
                    <a:pt x="4339011" y="711257"/>
                  </a:lnTo>
                  <a:cubicBezTo>
                    <a:pt x="3870359" y="793070"/>
                    <a:pt x="3427220" y="850900"/>
                    <a:pt x="3086134" y="812800"/>
                  </a:cubicBezTo>
                  <a:cubicBezTo>
                    <a:pt x="2631353" y="762000"/>
                    <a:pt x="2452343" y="416076"/>
                    <a:pt x="2084648" y="319314"/>
                  </a:cubicBezTo>
                  <a:cubicBezTo>
                    <a:pt x="1716953" y="222552"/>
                    <a:pt x="1356515" y="326572"/>
                    <a:pt x="879963" y="232229"/>
                  </a:cubicBezTo>
                  <a:cubicBezTo>
                    <a:pt x="641687" y="185058"/>
                    <a:pt x="375290" y="113393"/>
                    <a:pt x="94831" y="29482"/>
                  </a:cubicBezTo>
                  <a:close/>
                </a:path>
              </a:pathLst>
            </a:cu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080000" y="-682171"/>
              <a:ext cx="4586514" cy="2467428"/>
            </a:xfrm>
            <a:custGeom>
              <a:avLst/>
              <a:gdLst>
                <a:gd name="connsiteX0" fmla="*/ 0 w 4586514"/>
                <a:gd name="connsiteY0" fmla="*/ 0 h 2467428"/>
                <a:gd name="connsiteX1" fmla="*/ 1698171 w 4586514"/>
                <a:gd name="connsiteY1" fmla="*/ 1407885 h 2467428"/>
                <a:gd name="connsiteX2" fmla="*/ 3396343 w 4586514"/>
                <a:gd name="connsiteY2" fmla="*/ 1770742 h 2467428"/>
                <a:gd name="connsiteX3" fmla="*/ 4586514 w 4586514"/>
                <a:gd name="connsiteY3" fmla="*/ 2467428 h 24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6514" h="2467428">
                  <a:moveTo>
                    <a:pt x="0" y="0"/>
                  </a:moveTo>
                  <a:cubicBezTo>
                    <a:pt x="566057" y="556380"/>
                    <a:pt x="1132114" y="1112761"/>
                    <a:pt x="1698171" y="1407885"/>
                  </a:cubicBezTo>
                  <a:cubicBezTo>
                    <a:pt x="2264228" y="1703009"/>
                    <a:pt x="2914953" y="1594152"/>
                    <a:pt x="3396343" y="1770742"/>
                  </a:cubicBezTo>
                  <a:cubicBezTo>
                    <a:pt x="3877734" y="1947333"/>
                    <a:pt x="4232124" y="2207380"/>
                    <a:pt x="4586514" y="2467428"/>
                  </a:cubicBezTo>
                </a:path>
              </a:pathLst>
            </a:custGeom>
            <a:noFill/>
            <a:ln w="12700">
              <a:solidFill>
                <a:srgbClr val="9B9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-540568" y="4066306"/>
            <a:ext cx="5268758" cy="1313756"/>
            <a:chOff x="-885371" y="3323174"/>
            <a:chExt cx="8897257" cy="2218516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3323174"/>
              <a:ext cx="7270940" cy="1820326"/>
            </a:xfrm>
            <a:custGeom>
              <a:avLst/>
              <a:gdLst>
                <a:gd name="connsiteX0" fmla="*/ 0 w 7270940"/>
                <a:gd name="connsiteY0" fmla="*/ 0 h 1820326"/>
                <a:gd name="connsiteX1" fmla="*/ 76370 w 7270940"/>
                <a:gd name="connsiteY1" fmla="*/ 34824 h 1820326"/>
                <a:gd name="connsiteX2" fmla="*/ 2743200 w 7270940"/>
                <a:gd name="connsiteY2" fmla="*/ 979500 h 1820326"/>
                <a:gd name="connsiteX3" fmla="*/ 5268686 w 7270940"/>
                <a:gd name="connsiteY3" fmla="*/ 660186 h 1820326"/>
                <a:gd name="connsiteX4" fmla="*/ 7218590 w 7270940"/>
                <a:gd name="connsiteY4" fmla="*/ 1789239 h 1820326"/>
                <a:gd name="connsiteX5" fmla="*/ 7270940 w 7270940"/>
                <a:gd name="connsiteY5" fmla="*/ 1820326 h 1820326"/>
                <a:gd name="connsiteX6" fmla="*/ 0 w 7270940"/>
                <a:gd name="connsiteY6" fmla="*/ 1820326 h 182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0940" h="1820326">
                  <a:moveTo>
                    <a:pt x="0" y="0"/>
                  </a:moveTo>
                  <a:lnTo>
                    <a:pt x="76370" y="34824"/>
                  </a:lnTo>
                  <a:cubicBezTo>
                    <a:pt x="1043895" y="470139"/>
                    <a:pt x="1972129" y="845243"/>
                    <a:pt x="2743200" y="979500"/>
                  </a:cubicBezTo>
                  <a:cubicBezTo>
                    <a:pt x="3771295" y="1158510"/>
                    <a:pt x="4422019" y="476338"/>
                    <a:pt x="5268686" y="660186"/>
                  </a:cubicBezTo>
                  <a:cubicBezTo>
                    <a:pt x="5903687" y="798072"/>
                    <a:pt x="6590393" y="1399962"/>
                    <a:pt x="7218590" y="1789239"/>
                  </a:cubicBezTo>
                  <a:lnTo>
                    <a:pt x="7270940" y="1820326"/>
                  </a:lnTo>
                  <a:lnTo>
                    <a:pt x="0" y="1820326"/>
                  </a:lnTo>
                  <a:close/>
                </a:path>
              </a:pathLst>
            </a:cu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885371" y="4075369"/>
              <a:ext cx="8897257" cy="1466321"/>
            </a:xfrm>
            <a:custGeom>
              <a:avLst/>
              <a:gdLst>
                <a:gd name="connsiteX0" fmla="*/ 0 w 8897257"/>
                <a:gd name="connsiteY0" fmla="*/ 247121 h 1466321"/>
                <a:gd name="connsiteX1" fmla="*/ 2569028 w 8897257"/>
                <a:gd name="connsiteY1" fmla="*/ 14892 h 1466321"/>
                <a:gd name="connsiteX2" fmla="*/ 4325257 w 8897257"/>
                <a:gd name="connsiteY2" fmla="*/ 624492 h 1466321"/>
                <a:gd name="connsiteX3" fmla="*/ 6676571 w 8897257"/>
                <a:gd name="connsiteY3" fmla="*/ 435806 h 1466321"/>
                <a:gd name="connsiteX4" fmla="*/ 8897257 w 8897257"/>
                <a:gd name="connsiteY4" fmla="*/ 1466321 h 14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7257" h="1466321">
                  <a:moveTo>
                    <a:pt x="0" y="247121"/>
                  </a:moveTo>
                  <a:cubicBezTo>
                    <a:pt x="924076" y="99559"/>
                    <a:pt x="1848152" y="-48003"/>
                    <a:pt x="2569028" y="14892"/>
                  </a:cubicBezTo>
                  <a:cubicBezTo>
                    <a:pt x="3289904" y="77787"/>
                    <a:pt x="3640667" y="554340"/>
                    <a:pt x="4325257" y="624492"/>
                  </a:cubicBezTo>
                  <a:cubicBezTo>
                    <a:pt x="5009847" y="694644"/>
                    <a:pt x="5914571" y="295501"/>
                    <a:pt x="6676571" y="435806"/>
                  </a:cubicBezTo>
                  <a:cubicBezTo>
                    <a:pt x="7438571" y="576111"/>
                    <a:pt x="8167914" y="1021216"/>
                    <a:pt x="8897257" y="1466321"/>
                  </a:cubicBezTo>
                </a:path>
              </a:pathLst>
            </a:custGeom>
            <a:noFill/>
            <a:ln>
              <a:solidFill>
                <a:srgbClr val="EEE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0" y="4502250"/>
              <a:ext cx="5464898" cy="641251"/>
            </a:xfrm>
            <a:custGeom>
              <a:avLst/>
              <a:gdLst>
                <a:gd name="connsiteX0" fmla="*/ 504782 w 5464898"/>
                <a:gd name="connsiteY0" fmla="*/ 976 h 983355"/>
                <a:gd name="connsiteX1" fmla="*/ 1088571 w 5464898"/>
                <a:gd name="connsiteY1" fmla="*/ 34484 h 983355"/>
                <a:gd name="connsiteX2" fmla="*/ 1973943 w 5464898"/>
                <a:gd name="connsiteY2" fmla="*/ 556998 h 983355"/>
                <a:gd name="connsiteX3" fmla="*/ 3846286 w 5464898"/>
                <a:gd name="connsiteY3" fmla="*/ 92541 h 983355"/>
                <a:gd name="connsiteX4" fmla="*/ 5340860 w 5464898"/>
                <a:gd name="connsiteY4" fmla="*/ 888218 h 983355"/>
                <a:gd name="connsiteX5" fmla="*/ 5464898 w 5464898"/>
                <a:gd name="connsiteY5" fmla="*/ 983355 h 983355"/>
                <a:gd name="connsiteX6" fmla="*/ 0 w 5464898"/>
                <a:gd name="connsiteY6" fmla="*/ 983355 h 983355"/>
                <a:gd name="connsiteX7" fmla="*/ 0 w 5464898"/>
                <a:gd name="connsiteY7" fmla="*/ 29566 h 983355"/>
                <a:gd name="connsiteX8" fmla="*/ 280307 w 5464898"/>
                <a:gd name="connsiteY8" fmla="*/ 9084 h 983355"/>
                <a:gd name="connsiteX9" fmla="*/ 504782 w 5464898"/>
                <a:gd name="connsiteY9" fmla="*/ 976 h 98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4898" h="983355">
                  <a:moveTo>
                    <a:pt x="504782" y="976"/>
                  </a:moveTo>
                  <a:cubicBezTo>
                    <a:pt x="723106" y="-3163"/>
                    <a:pt x="921657" y="5455"/>
                    <a:pt x="1088571" y="34484"/>
                  </a:cubicBezTo>
                  <a:cubicBezTo>
                    <a:pt x="1533676" y="111894"/>
                    <a:pt x="1514324" y="547322"/>
                    <a:pt x="1973943" y="556998"/>
                  </a:cubicBezTo>
                  <a:cubicBezTo>
                    <a:pt x="2433562" y="566674"/>
                    <a:pt x="3200400" y="-28411"/>
                    <a:pt x="3846286" y="92541"/>
                  </a:cubicBezTo>
                  <a:cubicBezTo>
                    <a:pt x="4330701" y="183255"/>
                    <a:pt x="4833484" y="506651"/>
                    <a:pt x="5340860" y="888218"/>
                  </a:cubicBezTo>
                  <a:lnTo>
                    <a:pt x="5464898" y="983355"/>
                  </a:lnTo>
                  <a:lnTo>
                    <a:pt x="0" y="983355"/>
                  </a:lnTo>
                  <a:lnTo>
                    <a:pt x="0" y="29566"/>
                  </a:lnTo>
                  <a:lnTo>
                    <a:pt x="280307" y="9084"/>
                  </a:lnTo>
                  <a:cubicBezTo>
                    <a:pt x="357036" y="5153"/>
                    <a:pt x="432008" y="2356"/>
                    <a:pt x="504782" y="976"/>
                  </a:cubicBezTo>
                  <a:close/>
                </a:path>
              </a:pathLst>
            </a:custGeom>
            <a:solidFill>
              <a:srgbClr val="EEEEEC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9"/>
          <p:cNvSpPr/>
          <p:nvPr userDrawn="1"/>
        </p:nvSpPr>
        <p:spPr>
          <a:xfrm>
            <a:off x="611560" y="4764529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0" y="2875525"/>
            <a:ext cx="9144000" cy="2267975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2521079"/>
            <a:ext cx="2762879" cy="619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1.xml"/><Relationship Id="rId4" Type="http://schemas.openxmlformats.org/officeDocument/2006/relationships/image" Target="../media/image8.png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2.xml"/><Relationship Id="rId4" Type="http://schemas.openxmlformats.org/officeDocument/2006/relationships/image" Target="../media/image9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8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2439975"/>
            <a:ext cx="9144000" cy="2668600"/>
          </a:xfrm>
          <a:custGeom>
            <a:avLst/>
            <a:gdLst>
              <a:gd name="connsiteX0" fmla="*/ 0 w 9144000"/>
              <a:gd name="connsiteY0" fmla="*/ 0 h 2668600"/>
              <a:gd name="connsiteX1" fmla="*/ 76370 w 9144000"/>
              <a:gd name="connsiteY1" fmla="*/ 34824 h 2668600"/>
              <a:gd name="connsiteX2" fmla="*/ 2743200 w 9144000"/>
              <a:gd name="connsiteY2" fmla="*/ 979500 h 2668600"/>
              <a:gd name="connsiteX3" fmla="*/ 5268686 w 9144000"/>
              <a:gd name="connsiteY3" fmla="*/ 660186 h 2668600"/>
              <a:gd name="connsiteX4" fmla="*/ 7823200 w 9144000"/>
              <a:gd name="connsiteY4" fmla="*/ 2082586 h 2668600"/>
              <a:gd name="connsiteX5" fmla="*/ 8899979 w 9144000"/>
              <a:gd name="connsiteY5" fmla="*/ 2198247 h 2668600"/>
              <a:gd name="connsiteX6" fmla="*/ 9144000 w 9144000"/>
              <a:gd name="connsiteY6" fmla="*/ 2174178 h 2668600"/>
              <a:gd name="connsiteX7" fmla="*/ 9144000 w 9144000"/>
              <a:gd name="connsiteY7" fmla="*/ 2668600 h 2668600"/>
              <a:gd name="connsiteX8" fmla="*/ 0 w 9144000"/>
              <a:gd name="connsiteY8" fmla="*/ 2668600 h 26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668600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6115353" y="844034"/>
                  <a:pt x="7053943" y="1852777"/>
                  <a:pt x="7823200" y="2082586"/>
                </a:cubicBezTo>
                <a:cubicBezTo>
                  <a:pt x="8207829" y="2197491"/>
                  <a:pt x="8561614" y="2220774"/>
                  <a:pt x="8899979" y="2198247"/>
                </a:cubicBezTo>
                <a:lnTo>
                  <a:pt x="9144000" y="2174178"/>
                </a:lnTo>
                <a:lnTo>
                  <a:pt x="9144000" y="2668600"/>
                </a:lnTo>
                <a:lnTo>
                  <a:pt x="0" y="2668600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0" y="4160146"/>
            <a:ext cx="5464898" cy="983355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81901" y="2089329"/>
            <a:ext cx="112862" cy="11286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37553" y="2172811"/>
            <a:ext cx="138538" cy="138538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83196" y="2115060"/>
            <a:ext cx="240666" cy="240666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1730" y="1217295"/>
            <a:ext cx="67183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facial_recognition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0223" y="2048303"/>
            <a:ext cx="4397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3845908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83295" y="4230892"/>
            <a:ext cx="366320" cy="366320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35486" y="2883870"/>
            <a:ext cx="698533" cy="706062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83279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423" y="34654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cnnLayer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" y="1132205"/>
            <a:ext cx="4939030" cy="3606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92090" y="1635125"/>
            <a:ext cx="3726815" cy="269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定义weightVariable、biasVariable、conv2d、maxPool、dropout、cnnLayer等函数，用于搭建CNN模型，包括卷积、池化、dropout等操作。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第一层卷积层：卷积核大小为(3,3)，输入通道为3，输出通道为32。卷积后使用ReLU激活函数，然后进行最大池化。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第二层卷积层：卷积核大小为(3,3)，输入通道为32，输出通道为64。卷积后使用ReLU激活函数，然后进行最大池化。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第三层卷积层：卷积核大小为(3,3)，输入通道为64，输出通道为64。卷积后使用ReLU激活函数，然后进行最大池化。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83279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423" y="34654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cnnTrain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305" y="1492250"/>
            <a:ext cx="1944370" cy="2374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79520" y="1035050"/>
            <a:ext cx="44437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在函数内部，首先定义了损失函数和优化器。其中，损失函数使用的是交叉熵损失函数，优化器使用的是Adam优化器。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接下来，定义了一个会话（Session）对象，并初始化全局变量。接着，使用训练集进行训练，每次从训练集中随机抽取100张图片，使用这些图片对模型进行训练，同时计算并输出训练的准确率和损失值。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训练过程中，使用了 dropout 技术来减少过拟合。具体来说，在输入层和全连接层之间的卷积层和池化层之间，分别添加了 dropout 操作。keep_prob_5 和 keep_prob_75 是分别代表 dropout 概率为 0.5 和 0.75 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在训练完成后，使用测试集对模型进行测试，计算并输出测试的准确率和损失值。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最后，保存训练好的模型到指定文件中，以便后续使用。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在训练的过程中采用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tensorflow-gpu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加速，速度比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快很多。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63620" y="487680"/>
            <a:ext cx="5494655" cy="42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3323174"/>
            <a:ext cx="7270940" cy="1820326"/>
          </a:xfrm>
          <a:custGeom>
            <a:avLst/>
            <a:gdLst>
              <a:gd name="connsiteX0" fmla="*/ 0 w 7270940"/>
              <a:gd name="connsiteY0" fmla="*/ 0 h 1820326"/>
              <a:gd name="connsiteX1" fmla="*/ 76370 w 7270940"/>
              <a:gd name="connsiteY1" fmla="*/ 34824 h 1820326"/>
              <a:gd name="connsiteX2" fmla="*/ 2743200 w 7270940"/>
              <a:gd name="connsiteY2" fmla="*/ 979500 h 1820326"/>
              <a:gd name="connsiteX3" fmla="*/ 5268686 w 7270940"/>
              <a:gd name="connsiteY3" fmla="*/ 660186 h 1820326"/>
              <a:gd name="connsiteX4" fmla="*/ 7218590 w 7270940"/>
              <a:gd name="connsiteY4" fmla="*/ 1789239 h 1820326"/>
              <a:gd name="connsiteX5" fmla="*/ 7270940 w 7270940"/>
              <a:gd name="connsiteY5" fmla="*/ 1820326 h 1820326"/>
              <a:gd name="connsiteX6" fmla="*/ 0 w 7270940"/>
              <a:gd name="connsiteY6" fmla="*/ 1820326 h 182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940" h="1820326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5903687" y="798072"/>
                  <a:pt x="6590393" y="1399962"/>
                  <a:pt x="7218590" y="1789239"/>
                </a:cubicBezTo>
                <a:lnTo>
                  <a:pt x="7270940" y="1820326"/>
                </a:lnTo>
                <a:lnTo>
                  <a:pt x="0" y="1820326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4075369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3848" y="473056"/>
            <a:ext cx="185214" cy="185214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27984" y="1718663"/>
            <a:ext cx="1965990" cy="464784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9748" y="1772548"/>
            <a:ext cx="18224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is_my_face</a:t>
            </a:r>
            <a:endParaRPr lang="zh-CN" altLang="en-US" b="1" dirty="0"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3630" y="810507"/>
            <a:ext cx="2783210" cy="3154711"/>
            <a:chOff x="1635167" y="1729890"/>
            <a:chExt cx="836976" cy="948695"/>
          </a:xfrm>
        </p:grpSpPr>
        <p:sp>
          <p:nvSpPr>
            <p:cNvPr id="11" name="椭圆 10"/>
            <p:cNvSpPr/>
            <p:nvPr/>
          </p:nvSpPr>
          <p:spPr>
            <a:xfrm>
              <a:off x="2305668" y="2394077"/>
              <a:ext cx="140012" cy="140012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99786" y="1729890"/>
              <a:ext cx="772357" cy="948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得意黑" pitchFamily="2" charset="-122"/>
                  <a:ea typeface="得意黑" pitchFamily="2" charset="-122"/>
                </a:rPr>
                <a:t>04</a:t>
              </a:r>
              <a:endParaRPr lang="zh-CN" altLang="en-US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35167" y="1952886"/>
              <a:ext cx="216963" cy="216963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</p:grpSp>
      <p:sp>
        <p:nvSpPr>
          <p:cNvPr id="12" name="任意多边形: 形状 11"/>
          <p:cNvSpPr/>
          <p:nvPr/>
        </p:nvSpPr>
        <p:spPr>
          <a:xfrm>
            <a:off x="0" y="4502250"/>
            <a:ext cx="5464898" cy="641251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08046" y="4502250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85208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423" y="34654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ym typeface="+mn-ea"/>
              </a:rPr>
              <a:t>is_my_face</a:t>
            </a:r>
            <a:endParaRPr lang="zh-CN" altLang="en-US" sz="2000" b="1" dirty="0"/>
          </a:p>
        </p:txBody>
      </p:sp>
      <p:sp>
        <p:nvSpPr>
          <p:cNvPr id="5" name="PA_矩形 93"/>
          <p:cNvSpPr/>
          <p:nvPr>
            <p:custDataLst>
              <p:tags r:id="rId1"/>
            </p:custDataLst>
          </p:nvPr>
        </p:nvSpPr>
        <p:spPr>
          <a:xfrm>
            <a:off x="827584" y="1233732"/>
            <a:ext cx="282238" cy="282238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" name="PA_矩形 93"/>
          <p:cNvSpPr/>
          <p:nvPr>
            <p:custDataLst>
              <p:tags r:id="rId2"/>
            </p:custDataLst>
          </p:nvPr>
        </p:nvSpPr>
        <p:spPr>
          <a:xfrm rot="10800000">
            <a:off x="7819040" y="2056744"/>
            <a:ext cx="282238" cy="282238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+mn-lt"/>
            </a:endParaRPr>
          </a:p>
        </p:txBody>
      </p:sp>
      <p:pic>
        <p:nvPicPr>
          <p:cNvPr id="14" name="图片 13" descr="_)QWP8IFTTZ]9{H8ZZIHIQQ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55465" y="976630"/>
            <a:ext cx="3698875" cy="3621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6785" y="213995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综合以上的代码，只需要打开摄像头识别，成功则打印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，失败就打印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2474900"/>
            <a:ext cx="9144000" cy="2668600"/>
          </a:xfrm>
          <a:custGeom>
            <a:avLst/>
            <a:gdLst>
              <a:gd name="connsiteX0" fmla="*/ 0 w 9144000"/>
              <a:gd name="connsiteY0" fmla="*/ 0 h 2668600"/>
              <a:gd name="connsiteX1" fmla="*/ 76370 w 9144000"/>
              <a:gd name="connsiteY1" fmla="*/ 34824 h 2668600"/>
              <a:gd name="connsiteX2" fmla="*/ 2743200 w 9144000"/>
              <a:gd name="connsiteY2" fmla="*/ 979500 h 2668600"/>
              <a:gd name="connsiteX3" fmla="*/ 5268686 w 9144000"/>
              <a:gd name="connsiteY3" fmla="*/ 660186 h 2668600"/>
              <a:gd name="connsiteX4" fmla="*/ 7823200 w 9144000"/>
              <a:gd name="connsiteY4" fmla="*/ 2082586 h 2668600"/>
              <a:gd name="connsiteX5" fmla="*/ 8899979 w 9144000"/>
              <a:gd name="connsiteY5" fmla="*/ 2198247 h 2668600"/>
              <a:gd name="connsiteX6" fmla="*/ 9144000 w 9144000"/>
              <a:gd name="connsiteY6" fmla="*/ 2174178 h 2668600"/>
              <a:gd name="connsiteX7" fmla="*/ 9144000 w 9144000"/>
              <a:gd name="connsiteY7" fmla="*/ 2668600 h 2668600"/>
              <a:gd name="connsiteX8" fmla="*/ 0 w 9144000"/>
              <a:gd name="connsiteY8" fmla="*/ 2668600 h 26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668600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6115353" y="844034"/>
                  <a:pt x="7053943" y="1852777"/>
                  <a:pt x="7823200" y="2082586"/>
                </a:cubicBezTo>
                <a:cubicBezTo>
                  <a:pt x="8207829" y="2197491"/>
                  <a:pt x="8561614" y="2220774"/>
                  <a:pt x="8899979" y="2198247"/>
                </a:cubicBezTo>
                <a:lnTo>
                  <a:pt x="9144000" y="2174178"/>
                </a:lnTo>
                <a:lnTo>
                  <a:pt x="9144000" y="2668600"/>
                </a:lnTo>
                <a:lnTo>
                  <a:pt x="0" y="2668600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0" y="4160146"/>
            <a:ext cx="5464898" cy="983355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81901" y="2089329"/>
            <a:ext cx="112862" cy="11286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37553" y="2172811"/>
            <a:ext cx="138538" cy="138538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83196" y="2115060"/>
            <a:ext cx="240666" cy="240666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21390" y="1217306"/>
            <a:ext cx="4587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THANKS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0223" y="2048303"/>
            <a:ext cx="4397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3845908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83295" y="4230892"/>
            <a:ext cx="366320" cy="366320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35486" y="2883870"/>
            <a:ext cx="698533" cy="706062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2815590" y="2493645"/>
            <a:ext cx="3512185" cy="201295"/>
          </a:xfrm>
          <a:prstGeom prst="roundRect">
            <a:avLst/>
          </a:pr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5051481" y="2975978"/>
            <a:ext cx="140012" cy="14001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34296" y="2975978"/>
            <a:ext cx="140012" cy="14001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51481" y="2109341"/>
            <a:ext cx="140012" cy="14001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748178" y="1249901"/>
            <a:ext cx="112862" cy="11286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431636" y="1137898"/>
            <a:ext cx="138538" cy="138538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645477" y="1156103"/>
            <a:ext cx="240666" cy="240666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9985" y="334970"/>
            <a:ext cx="1890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目  录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0" y="3323174"/>
            <a:ext cx="7270940" cy="1820326"/>
          </a:xfrm>
          <a:custGeom>
            <a:avLst/>
            <a:gdLst>
              <a:gd name="connsiteX0" fmla="*/ 0 w 7270940"/>
              <a:gd name="connsiteY0" fmla="*/ 0 h 1820326"/>
              <a:gd name="connsiteX1" fmla="*/ 76370 w 7270940"/>
              <a:gd name="connsiteY1" fmla="*/ 34824 h 1820326"/>
              <a:gd name="connsiteX2" fmla="*/ 2743200 w 7270940"/>
              <a:gd name="connsiteY2" fmla="*/ 979500 h 1820326"/>
              <a:gd name="connsiteX3" fmla="*/ 5268686 w 7270940"/>
              <a:gd name="connsiteY3" fmla="*/ 660186 h 1820326"/>
              <a:gd name="connsiteX4" fmla="*/ 7218590 w 7270940"/>
              <a:gd name="connsiteY4" fmla="*/ 1789239 h 1820326"/>
              <a:gd name="connsiteX5" fmla="*/ 7270940 w 7270940"/>
              <a:gd name="connsiteY5" fmla="*/ 1820326 h 1820326"/>
              <a:gd name="connsiteX6" fmla="*/ 0 w 7270940"/>
              <a:gd name="connsiteY6" fmla="*/ 1820326 h 182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940" h="1820326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5903687" y="798072"/>
                  <a:pt x="6590393" y="1399962"/>
                  <a:pt x="7218590" y="1789239"/>
                </a:cubicBezTo>
                <a:lnTo>
                  <a:pt x="7270940" y="1820326"/>
                </a:lnTo>
                <a:lnTo>
                  <a:pt x="0" y="1820326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4075369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121650" y="3855068"/>
            <a:ext cx="366320" cy="366320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2336594" y="1808331"/>
            <a:ext cx="1965990" cy="464784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74385" y="1862216"/>
            <a:ext cx="18224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ym typeface="+mn-ea"/>
              </a:rPr>
              <a:t>get_may_faces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635707" y="1734184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14424" y="1840386"/>
            <a:ext cx="216963" cy="216963"/>
          </a:xfrm>
          <a:prstGeom prst="ellipse">
            <a:avLst/>
          </a:pr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034296" y="2109341"/>
            <a:ext cx="140012" cy="14001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5353685" y="1808480"/>
            <a:ext cx="2297430" cy="464820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1785" y="1862455"/>
            <a:ext cx="21774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uFillTx/>
                <a:sym typeface="+mn-ea"/>
              </a:rPr>
              <a:t>set_other_people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652892" y="1734184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631609" y="1840386"/>
            <a:ext cx="216963" cy="216963"/>
          </a:xfrm>
          <a:prstGeom prst="ellipse">
            <a:avLst/>
          </a:pr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2336594" y="2674968"/>
            <a:ext cx="1965990" cy="464784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374385" y="2728853"/>
            <a:ext cx="18224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uFillTx/>
                <a:sym typeface="+mn-ea"/>
              </a:rPr>
              <a:t>train_faces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635707" y="2600821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rPr>
              <a:t>03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614424" y="2707023"/>
            <a:ext cx="216963" cy="216963"/>
          </a:xfrm>
          <a:prstGeom prst="ellipse">
            <a:avLst/>
          </a:pr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5353779" y="2674968"/>
            <a:ext cx="1965990" cy="464784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391570" y="2728853"/>
            <a:ext cx="18224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is_my_face</a:t>
            </a:r>
            <a:endParaRPr lang="zh-CN" altLang="en-US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4652892" y="2600821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rPr>
              <a:t>04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31609" y="2707023"/>
            <a:ext cx="216963" cy="216963"/>
          </a:xfrm>
          <a:prstGeom prst="ellipse">
            <a:avLst/>
          </a:pr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4502250"/>
            <a:ext cx="5464898" cy="641251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08046" y="4502250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3323174"/>
            <a:ext cx="7270940" cy="1820326"/>
          </a:xfrm>
          <a:custGeom>
            <a:avLst/>
            <a:gdLst>
              <a:gd name="connsiteX0" fmla="*/ 0 w 7270940"/>
              <a:gd name="connsiteY0" fmla="*/ 0 h 1820326"/>
              <a:gd name="connsiteX1" fmla="*/ 76370 w 7270940"/>
              <a:gd name="connsiteY1" fmla="*/ 34824 h 1820326"/>
              <a:gd name="connsiteX2" fmla="*/ 2743200 w 7270940"/>
              <a:gd name="connsiteY2" fmla="*/ 979500 h 1820326"/>
              <a:gd name="connsiteX3" fmla="*/ 5268686 w 7270940"/>
              <a:gd name="connsiteY3" fmla="*/ 660186 h 1820326"/>
              <a:gd name="connsiteX4" fmla="*/ 7218590 w 7270940"/>
              <a:gd name="connsiteY4" fmla="*/ 1789239 h 1820326"/>
              <a:gd name="connsiteX5" fmla="*/ 7270940 w 7270940"/>
              <a:gd name="connsiteY5" fmla="*/ 1820326 h 1820326"/>
              <a:gd name="connsiteX6" fmla="*/ 0 w 7270940"/>
              <a:gd name="connsiteY6" fmla="*/ 1820326 h 182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940" h="1820326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5903687" y="798072"/>
                  <a:pt x="6590393" y="1399962"/>
                  <a:pt x="7218590" y="1789239"/>
                </a:cubicBezTo>
                <a:lnTo>
                  <a:pt x="7270940" y="1820326"/>
                </a:lnTo>
                <a:lnTo>
                  <a:pt x="0" y="1820326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4075369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3848" y="473056"/>
            <a:ext cx="185214" cy="185214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27984" y="1718663"/>
            <a:ext cx="1965990" cy="464784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9748" y="1772548"/>
            <a:ext cx="18224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get_may_faces</a:t>
            </a:r>
            <a:endParaRPr lang="en-US" altLang="zh-CN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3630" y="810507"/>
            <a:ext cx="2695212" cy="3154711"/>
            <a:chOff x="1635167" y="1729890"/>
            <a:chExt cx="810513" cy="948695"/>
          </a:xfrm>
        </p:grpSpPr>
        <p:sp>
          <p:nvSpPr>
            <p:cNvPr id="11" name="椭圆 10"/>
            <p:cNvSpPr/>
            <p:nvPr/>
          </p:nvSpPr>
          <p:spPr>
            <a:xfrm>
              <a:off x="2305668" y="2394077"/>
              <a:ext cx="140012" cy="140012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99786" y="1729890"/>
              <a:ext cx="650878" cy="948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得意黑" pitchFamily="2" charset="-122"/>
                  <a:ea typeface="得意黑" pitchFamily="2" charset="-122"/>
                </a:rPr>
                <a:t>01</a:t>
              </a:r>
              <a:endParaRPr lang="zh-CN" altLang="en-US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35167" y="1952886"/>
              <a:ext cx="216963" cy="216963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</p:grpSp>
      <p:sp>
        <p:nvSpPr>
          <p:cNvPr id="12" name="任意多边形: 形状 11"/>
          <p:cNvSpPr/>
          <p:nvPr/>
        </p:nvSpPr>
        <p:spPr>
          <a:xfrm>
            <a:off x="0" y="4502250"/>
            <a:ext cx="5464898" cy="641251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08046" y="4502250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63033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423" y="34654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get_my_faces</a:t>
            </a:r>
            <a:endParaRPr lang="en-US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23215" y="1120775"/>
            <a:ext cx="6790690" cy="203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cv2.VideoCapture(0)打开摄像头 参数为输入流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cv2.cvtColor，将图片转化为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灰度图片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使用detector进行人脸检测，返回人脸检测矩形框4点坐标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为了模拟真实情况，在拍照片的同时调整图片的对比度与亮度，并将图片保存在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my_faces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8920" y="2499995"/>
            <a:ext cx="4102100" cy="181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3323174"/>
            <a:ext cx="7270940" cy="1820326"/>
          </a:xfrm>
          <a:custGeom>
            <a:avLst/>
            <a:gdLst>
              <a:gd name="connsiteX0" fmla="*/ 0 w 7270940"/>
              <a:gd name="connsiteY0" fmla="*/ 0 h 1820326"/>
              <a:gd name="connsiteX1" fmla="*/ 76370 w 7270940"/>
              <a:gd name="connsiteY1" fmla="*/ 34824 h 1820326"/>
              <a:gd name="connsiteX2" fmla="*/ 2743200 w 7270940"/>
              <a:gd name="connsiteY2" fmla="*/ 979500 h 1820326"/>
              <a:gd name="connsiteX3" fmla="*/ 5268686 w 7270940"/>
              <a:gd name="connsiteY3" fmla="*/ 660186 h 1820326"/>
              <a:gd name="connsiteX4" fmla="*/ 7218590 w 7270940"/>
              <a:gd name="connsiteY4" fmla="*/ 1789239 h 1820326"/>
              <a:gd name="connsiteX5" fmla="*/ 7270940 w 7270940"/>
              <a:gd name="connsiteY5" fmla="*/ 1820326 h 1820326"/>
              <a:gd name="connsiteX6" fmla="*/ 0 w 7270940"/>
              <a:gd name="connsiteY6" fmla="*/ 1820326 h 182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940" h="1820326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5903687" y="798072"/>
                  <a:pt x="6590393" y="1399962"/>
                  <a:pt x="7218590" y="1789239"/>
                </a:cubicBezTo>
                <a:lnTo>
                  <a:pt x="7270940" y="1820326"/>
                </a:lnTo>
                <a:lnTo>
                  <a:pt x="0" y="1820326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4075369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3848" y="473056"/>
            <a:ext cx="185214" cy="185214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27855" y="1718945"/>
            <a:ext cx="2402205" cy="464820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9610" y="1772285"/>
            <a:ext cx="21602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uFillTx/>
                <a:sym typeface="+mn-ea"/>
              </a:rPr>
              <a:t>set_other_people</a:t>
            </a:r>
            <a:endParaRPr lang="en-US" altLang="zh-CN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3630" y="810507"/>
            <a:ext cx="2925058" cy="3153411"/>
            <a:chOff x="1635167" y="1729890"/>
            <a:chExt cx="879633" cy="948304"/>
          </a:xfrm>
        </p:grpSpPr>
        <p:sp>
          <p:nvSpPr>
            <p:cNvPr id="11" name="椭圆 10"/>
            <p:cNvSpPr/>
            <p:nvPr/>
          </p:nvSpPr>
          <p:spPr>
            <a:xfrm>
              <a:off x="2305668" y="2394077"/>
              <a:ext cx="140012" cy="140012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99786" y="1729890"/>
              <a:ext cx="815014" cy="948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得意黑" pitchFamily="2" charset="-122"/>
                  <a:ea typeface="得意黑" pitchFamily="2" charset="-122"/>
                </a:rPr>
                <a:t>02</a:t>
              </a:r>
              <a:endParaRPr lang="zh-CN" altLang="en-US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35167" y="1952886"/>
              <a:ext cx="216963" cy="216963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</p:grpSp>
      <p:sp>
        <p:nvSpPr>
          <p:cNvPr id="12" name="任意多边形: 形状 11"/>
          <p:cNvSpPr/>
          <p:nvPr/>
        </p:nvSpPr>
        <p:spPr>
          <a:xfrm>
            <a:off x="0" y="4502250"/>
            <a:ext cx="5464898" cy="641251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08046" y="4502250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81351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423" y="34654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uFillTx/>
                <a:sym typeface="+mn-ea"/>
              </a:rPr>
              <a:t>set_other_people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482680" y="699542"/>
            <a:ext cx="2441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Click here to add title text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51910" y="1132205"/>
            <a:ext cx="4332605" cy="255143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83260" y="1995805"/>
            <a:ext cx="3048000" cy="245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操作步骤类比于</a:t>
            </a:r>
            <a:r>
              <a:rPr lang="en-US" altLang="zh-CN" sz="1200" b="1" dirty="0">
                <a:sym typeface="+mn-ea"/>
              </a:rPr>
              <a:t>get_my_faces</a:t>
            </a:r>
            <a:endParaRPr lang="en-US" altLang="zh-CN" sz="1200" b="1" dirty="0"/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将从外部搜集的数据集截取为只有脸部细节的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other_faces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3323174"/>
            <a:ext cx="7270940" cy="1820326"/>
          </a:xfrm>
          <a:custGeom>
            <a:avLst/>
            <a:gdLst>
              <a:gd name="connsiteX0" fmla="*/ 0 w 7270940"/>
              <a:gd name="connsiteY0" fmla="*/ 0 h 1820326"/>
              <a:gd name="connsiteX1" fmla="*/ 76370 w 7270940"/>
              <a:gd name="connsiteY1" fmla="*/ 34824 h 1820326"/>
              <a:gd name="connsiteX2" fmla="*/ 2743200 w 7270940"/>
              <a:gd name="connsiteY2" fmla="*/ 979500 h 1820326"/>
              <a:gd name="connsiteX3" fmla="*/ 5268686 w 7270940"/>
              <a:gd name="connsiteY3" fmla="*/ 660186 h 1820326"/>
              <a:gd name="connsiteX4" fmla="*/ 7218590 w 7270940"/>
              <a:gd name="connsiteY4" fmla="*/ 1789239 h 1820326"/>
              <a:gd name="connsiteX5" fmla="*/ 7270940 w 7270940"/>
              <a:gd name="connsiteY5" fmla="*/ 1820326 h 1820326"/>
              <a:gd name="connsiteX6" fmla="*/ 0 w 7270940"/>
              <a:gd name="connsiteY6" fmla="*/ 1820326 h 182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940" h="1820326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5903687" y="798072"/>
                  <a:pt x="6590393" y="1399962"/>
                  <a:pt x="7218590" y="1789239"/>
                </a:cubicBezTo>
                <a:lnTo>
                  <a:pt x="7270940" y="1820326"/>
                </a:lnTo>
                <a:lnTo>
                  <a:pt x="0" y="1820326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4075369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3848" y="473056"/>
            <a:ext cx="185214" cy="185214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27855" y="1718945"/>
            <a:ext cx="2402205" cy="464820"/>
          </a:xfrm>
          <a:prstGeom prst="roundRect">
            <a:avLst/>
          </a:prstGeom>
          <a:solidFill>
            <a:srgbClr val="EEEEEC"/>
          </a:solidFill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9610" y="1772285"/>
            <a:ext cx="21602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uFillTx/>
                <a:sym typeface="+mn-ea"/>
              </a:rPr>
              <a:t>train_faces</a:t>
            </a:r>
            <a:endParaRPr lang="en-US" altLang="zh-CN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3630" y="810507"/>
            <a:ext cx="2925058" cy="3153411"/>
            <a:chOff x="1635167" y="1729890"/>
            <a:chExt cx="879633" cy="948304"/>
          </a:xfrm>
        </p:grpSpPr>
        <p:sp>
          <p:nvSpPr>
            <p:cNvPr id="11" name="椭圆 10"/>
            <p:cNvSpPr/>
            <p:nvPr/>
          </p:nvSpPr>
          <p:spPr>
            <a:xfrm>
              <a:off x="2305668" y="2394077"/>
              <a:ext cx="140012" cy="140012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99786" y="1729890"/>
              <a:ext cx="815014" cy="948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199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35167" y="1952886"/>
              <a:ext cx="216963" cy="216963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8800"/>
            </a:p>
          </p:txBody>
        </p:sp>
      </p:grpSp>
      <p:sp>
        <p:nvSpPr>
          <p:cNvPr id="12" name="任意多边形: 形状 11"/>
          <p:cNvSpPr/>
          <p:nvPr/>
        </p:nvSpPr>
        <p:spPr>
          <a:xfrm>
            <a:off x="0" y="4502250"/>
            <a:ext cx="5464898" cy="641251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08046" y="4502250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83279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423" y="34654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getPaddingSize</a:t>
            </a:r>
            <a:endParaRPr lang="zh-CN" altLang="en-US" sz="2000" b="1" dirty="0"/>
          </a:p>
        </p:txBody>
      </p:sp>
      <p:sp>
        <p:nvSpPr>
          <p:cNvPr id="5" name="PA_任意多边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35549" y="3291830"/>
            <a:ext cx="936451" cy="1023563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Calibri" panose="020F0502020204030204" pitchFamily="34" charset="0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" name="PA_任意多边形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0" y="3291830"/>
            <a:ext cx="939562" cy="1023563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Calibri" panose="020F0502020204030204" pitchFamily="34" charset="0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2000" y="1343025"/>
            <a:ext cx="3776980" cy="3103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getPaddingSize函数的作用是返回图像的padding大小。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例如，如果图像的高度为100像素，宽度为200像素，则padding的大小为50，因为需要将高度增加50像素，以便与宽度匹配。这样就可以在进行卷积或池化操作时避免边缘像素的信息丢失。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11129"/>
          <a:stretch>
            <a:fillRect/>
          </a:stretch>
        </p:blipFill>
        <p:spPr>
          <a:xfrm>
            <a:off x="323215" y="1275715"/>
            <a:ext cx="3960495" cy="33350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83279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24610" y="346710"/>
            <a:ext cx="2983230" cy="5461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b="1" dirty="0"/>
              <a:t>readData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965" y="1491615"/>
            <a:ext cx="3708400" cy="258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此函数的主要作用就是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对数据进行预处理：将图片数据与标签转换成数组，然后随机将数据分为训练集和测试集，最后将数据转换成小于1的数。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训练集也就是本人的脸的标签为[0.1],其他人的标签则为[1,0]。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55465" y="1096645"/>
            <a:ext cx="4622165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3146,&quot;width&quot;:7127}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KSO_WM_BEAUTIFY_FLAG" val=""/>
  <p:tag name="KSO_WM_UNIT_PLACING_PICTURE_USER_VIEWPORT" val="{&quot;height&quot;:5703,&quot;width&quot;:5825}"/>
</p:tagLst>
</file>

<file path=ppt/tags/tag13.xml><?xml version="1.0" encoding="utf-8"?>
<p:tagLst xmlns:p="http://schemas.openxmlformats.org/presentationml/2006/main">
  <p:tag name="ISPRING_PRESENTATION_TITLE" val="4355"/>
  <p:tag name="KSO_WPP_MARK_KEY" val="26138ac4-11f4-4e2b-b71e-a3a2699ff345"/>
  <p:tag name="COMMONDATA" val="eyJoZGlkIjoiNTkyMjgxYTA5ODYxMmVhYjNlODExMzVkNzMzNGM0M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  <p:tag name="KSO_WM_UNIT_PLACING_PICTURE_USER_VIEWPORT" val="{&quot;height&quot;:3739,&quot;width&quot;:3062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51PPT模板网，www.51pptmoban.com">
  <a:themeElements>
    <a:clrScheme name="自定义 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E1D19"/>
      </a:accent1>
      <a:accent2>
        <a:srgbClr val="2A4E57"/>
      </a:accent2>
      <a:accent3>
        <a:srgbClr val="A57B69"/>
      </a:accent3>
      <a:accent4>
        <a:srgbClr val="A6BCA4"/>
      </a:accent4>
      <a:accent5>
        <a:srgbClr val="EED7BD"/>
      </a:accent5>
      <a:accent6>
        <a:srgbClr val="D6DCD6"/>
      </a:accent6>
      <a:hlink>
        <a:srgbClr val="2E1D19"/>
      </a:hlink>
      <a:folHlink>
        <a:srgbClr val="BFBFBF"/>
      </a:folHlink>
    </a:clrScheme>
    <a:fontScheme name="jt2d5cty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B97A6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全屏显示(16:9)</PresentationFormat>
  <Paragraphs>114</Paragraphs>
  <Slides>14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HarmonyOS Sans SC Light</vt:lpstr>
      <vt:lpstr>阿里巴巴普惠体 2.0 55 Regular</vt:lpstr>
      <vt:lpstr>得意黑</vt:lpstr>
      <vt:lpstr>黑体</vt:lpstr>
      <vt:lpstr>Calibri</vt:lpstr>
      <vt:lpstr>Arial Unicode MS</vt:lpstr>
      <vt:lpstr>51PPT模板网，www.51pptmoban.com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流体几何莫兰迪色系工作汇报ppt模板</dc:title>
  <dc:creator>51PPT模板网</dc:creator>
  <cp:keywords>www.51pptmoban.com</cp:keywords>
  <dc:description>51PPT模板网 唯一访问网址：www.51pptmoban.com</dc:description>
  <cp:lastModifiedBy>。。</cp:lastModifiedBy>
  <cp:revision>38</cp:revision>
  <dcterms:created xsi:type="dcterms:W3CDTF">2017-08-19T14:29:00Z</dcterms:created>
  <dcterms:modified xsi:type="dcterms:W3CDTF">2023-04-15T06:57:46Z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DE14AF72FD21435EA7FEB586E18435D6_12</vt:lpwstr>
  </property>
</Properties>
</file>