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2" r:id="rId2"/>
    <p:sldId id="322" r:id="rId3"/>
    <p:sldId id="327" r:id="rId4"/>
    <p:sldId id="329" r:id="rId5"/>
    <p:sldId id="325" r:id="rId6"/>
    <p:sldId id="355" r:id="rId7"/>
    <p:sldId id="333" r:id="rId8"/>
    <p:sldId id="332" r:id="rId9"/>
    <p:sldId id="335" r:id="rId10"/>
    <p:sldId id="339" r:id="rId11"/>
    <p:sldId id="338" r:id="rId12"/>
    <p:sldId id="341" r:id="rId13"/>
    <p:sldId id="340" r:id="rId14"/>
    <p:sldId id="343" r:id="rId15"/>
    <p:sldId id="346" r:id="rId16"/>
    <p:sldId id="347" r:id="rId17"/>
    <p:sldId id="348" r:id="rId18"/>
    <p:sldId id="351" r:id="rId19"/>
    <p:sldId id="352" r:id="rId20"/>
    <p:sldId id="353" r:id="rId21"/>
    <p:sldId id="354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0930" autoAdjust="0"/>
  </p:normalViewPr>
  <p:slideViewPr>
    <p:cSldViewPr>
      <p:cViewPr varScale="1">
        <p:scale>
          <a:sx n="134" d="100"/>
          <a:sy n="134" d="100"/>
        </p:scale>
        <p:origin x="-1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D9DE9-C514-4E56-88DA-9DE0A2D02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7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minimize lock contention, each table is accessed by a minimal set of agents</a:t>
            </a:r>
            <a:endParaRPr lang="en-US" dirty="0" smtClean="0"/>
          </a:p>
          <a:p>
            <a:r>
              <a:rPr lang="en-US" dirty="0" smtClean="0"/>
              <a:t>Central agents (blue) act on block-level tables (purple) to create</a:t>
            </a:r>
            <a:r>
              <a:rPr lang="en-US" baseline="0" dirty="0" smtClean="0"/>
              <a:t> transfer tasks in volatile tables (pink)</a:t>
            </a:r>
          </a:p>
          <a:p>
            <a:r>
              <a:rPr lang="en-US" baseline="0" dirty="0" smtClean="0"/>
              <a:t>Site agents (orange) act on transfer tasks to perform physical transfers and upload back</a:t>
            </a:r>
          </a:p>
          <a:p>
            <a:r>
              <a:rPr lang="en-US" baseline="0" dirty="0" smtClean="0"/>
              <a:t>Central agents aggregate transfer results back into block-level replica tables (purple) and into monitoring tables (green)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D656D7-F9FF-42C1-91C9-48F937CA0C03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E47EB93-B89C-4BF4-879A-41A78ABB8B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540FD1-8567-4B84-BC0C-DD98652F7C15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E500D-BE41-46F2-818D-0EFD179DD0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DD73E-2FD7-4FED-9E52-18758FA30770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DDC8-5E2A-4773-A108-C8AE5FD0F1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EF5B86-5F6B-4BCA-8357-278CCBC28936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00AE0-2E44-4134-8CEC-6D204A28E4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511D4-474F-4AF6-93F6-00E8E439532C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D88A2-1C26-41D3-B442-47AF40647EC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F342C-5DD5-4326-B40B-A0BBF4F6067F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DC0BA-2034-444F-A621-5BF0129003F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D382DA-3FE7-42D1-88C5-DD322F781211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FD22B-01AD-4B8A-A0E3-5B1D6CAD5F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3F86C-E25F-4DF3-B364-80ECF3F1E0F0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A14E9-75AA-4B5C-80A4-D30CDC3A87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004A0-9E56-4C9C-910F-AE8959E42029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BDB8C-B4BD-4722-B4E8-EB4C3A73DA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65EF2-FABB-4750-BB82-0B0C5FAE41C8}" type="datetime5">
              <a:rPr lang="en-GB"/>
              <a:pPr/>
              <a:t>11-Oct-13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76FDA-4E81-41A2-A353-C9080CA0C6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F471DC-456E-47AB-8D45-ECFC86AD6E4C}" type="datetime5">
              <a:rPr lang="en-GB" smtClean="0"/>
              <a:pPr/>
              <a:t>11-Oct-13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A0D1CC-98FE-4B8E-8A84-F09896E0E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CMS Data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Giffels</a:t>
            </a:r>
            <a:r>
              <a:rPr lang="en-US" dirty="0"/>
              <a:t>, Y.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/>
              <a:t>N. </a:t>
            </a:r>
            <a:r>
              <a:rPr lang="en-US" dirty="0" err="1"/>
              <a:t>Magini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u="sng" dirty="0" smtClean="0"/>
              <a:t>T. Wildish</a:t>
            </a:r>
            <a:r>
              <a:rPr lang="en-US" dirty="0" smtClean="0"/>
              <a:t>, V. </a:t>
            </a:r>
            <a:r>
              <a:rPr lang="en-US" dirty="0" err="1" smtClean="0"/>
              <a:t>Kuznetsov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6D7-F9FF-42C1-91C9-48F937CA0C03}" type="datetime5">
              <a:rPr lang="en-GB" smtClean="0"/>
              <a:pPr/>
              <a:t>11-Oct-13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EB93-B89C-4BF4-879A-41A78ABB8B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endParaRPr lang="en-US" altLang="en-US" sz="32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53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Data location and placement: </a:t>
            </a:r>
            <a:r>
              <a:rPr lang="en-US" sz="2800" b="1" dirty="0" err="1" smtClean="0"/>
              <a:t>PhEDEx</a:t>
            </a:r>
            <a:r>
              <a:rPr lang="en-US" sz="2800" dirty="0" smtClean="0"/>
              <a:t> </a:t>
            </a:r>
            <a:r>
              <a:rPr lang="en-US" sz="2800" dirty="0"/>
              <a:t>- Physics Experiment Data Export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Each CMS site runs a set of agents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Independent, specialized </a:t>
            </a:r>
            <a:r>
              <a:rPr lang="en-US" sz="2400" dirty="0" err="1" smtClean="0"/>
              <a:t>perl</a:t>
            </a:r>
            <a:r>
              <a:rPr lang="en-US" sz="2400" dirty="0" smtClean="0"/>
              <a:t> daemons dedicated to fulfill </a:t>
            </a:r>
            <a:r>
              <a:rPr lang="en-US" sz="2400" dirty="0"/>
              <a:t>a specific “simple”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Central agents: routing, task assignment, </a:t>
            </a:r>
            <a:r>
              <a:rPr lang="en-US" sz="2000" dirty="0" smtClean="0"/>
              <a:t>…</a:t>
            </a:r>
            <a:endParaRPr lang="en-US" dirty="0"/>
          </a:p>
          <a:p>
            <a:pPr lvl="2">
              <a:defRPr/>
            </a:pPr>
            <a:r>
              <a:rPr lang="en-US" sz="2000" dirty="0"/>
              <a:t>Site-specific </a:t>
            </a:r>
            <a:r>
              <a:rPr lang="en-US" sz="2000" dirty="0" smtClean="0"/>
              <a:t>agents: </a:t>
            </a:r>
            <a:r>
              <a:rPr lang="en-US" sz="2000" dirty="0"/>
              <a:t>download</a:t>
            </a:r>
            <a:r>
              <a:rPr lang="en-US" sz="2000" dirty="0" smtClean="0"/>
              <a:t>, </a:t>
            </a:r>
            <a:r>
              <a:rPr lang="en-US" sz="2000" dirty="0"/>
              <a:t>mass storage staging and </a:t>
            </a:r>
            <a:r>
              <a:rPr lang="en-US" sz="2000" dirty="0" smtClean="0"/>
              <a:t>migration, deletion, consistency checks, …</a:t>
            </a:r>
          </a:p>
          <a:p>
            <a:pPr>
              <a:defRPr/>
            </a:pPr>
            <a:r>
              <a:rPr lang="en-US" sz="2800" dirty="0" smtClean="0"/>
              <a:t>Agents intercommunicate through a central Transfer </a:t>
            </a:r>
            <a:r>
              <a:rPr lang="en-US" sz="2800" dirty="0"/>
              <a:t>Management DB (TMDB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dirty="0"/>
              <a:t>Oracle </a:t>
            </a:r>
            <a:r>
              <a:rPr lang="en-US" dirty="0" smtClean="0"/>
              <a:t>SQL backend</a:t>
            </a:r>
          </a:p>
          <a:p>
            <a:pPr>
              <a:defRPr/>
            </a:pPr>
            <a:r>
              <a:rPr lang="en-US" sz="2800" dirty="0" smtClean="0"/>
              <a:t>Web data </a:t>
            </a:r>
            <a:r>
              <a:rPr lang="en-US" sz="2800" dirty="0"/>
              <a:t>s</a:t>
            </a:r>
            <a:r>
              <a:rPr lang="en-US" sz="2800" dirty="0" smtClean="0"/>
              <a:t>ervice and interactive site</a:t>
            </a:r>
          </a:p>
        </p:txBody>
      </p:sp>
      <p:pic>
        <p:nvPicPr>
          <p:cNvPr id="7" name="Picture 4" descr="phedex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" y="914400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99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TMDB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dirty="0" smtClean="0"/>
              <a:t>Oracle SQL DB for:</a:t>
            </a:r>
          </a:p>
          <a:p>
            <a:pPr>
              <a:defRPr/>
            </a:pPr>
            <a:r>
              <a:rPr lang="en-US" sz="2800" dirty="0" smtClean="0"/>
              <a:t>Replica location catalog</a:t>
            </a:r>
          </a:p>
          <a:p>
            <a:pPr lvl="1">
              <a:defRPr/>
            </a:pPr>
            <a:r>
              <a:rPr lang="en-US" sz="2400" dirty="0" smtClean="0"/>
              <a:t>Tracked at the level of blocks of files except during transfers, for scaling</a:t>
            </a:r>
          </a:p>
          <a:p>
            <a:pPr lvl="1">
              <a:defRPr/>
            </a:pPr>
            <a:r>
              <a:rPr lang="en-GB" altLang="en-US" sz="2400" kern="0" dirty="0" smtClean="0"/>
              <a:t>Only site location of replicas is tracked</a:t>
            </a:r>
          </a:p>
          <a:p>
            <a:pPr>
              <a:defRPr/>
            </a:pPr>
            <a:r>
              <a:rPr lang="en-US" sz="2800" dirty="0" smtClean="0"/>
              <a:t>Transfer </a:t>
            </a:r>
            <a:r>
              <a:rPr lang="en-US" sz="2800" dirty="0"/>
              <a:t>state blackboard</a:t>
            </a:r>
          </a:p>
          <a:p>
            <a:pPr lvl="1">
              <a:defRPr/>
            </a:pPr>
            <a:r>
              <a:rPr lang="en-US" sz="2400" dirty="0"/>
              <a:t>Highly volatile tables </a:t>
            </a:r>
            <a:r>
              <a:rPr lang="en-US" sz="2400" dirty="0" smtClean="0"/>
              <a:t>for file-level information on active </a:t>
            </a:r>
            <a:r>
              <a:rPr lang="en-US" sz="2400" dirty="0"/>
              <a:t>transfer tasks</a:t>
            </a:r>
          </a:p>
          <a:p>
            <a:pPr lvl="1">
              <a:defRPr/>
            </a:pPr>
            <a:r>
              <a:rPr lang="en-US" sz="2400" dirty="0"/>
              <a:t>Monitoring </a:t>
            </a:r>
            <a:r>
              <a:rPr lang="en-US" sz="2400" dirty="0" smtClean="0"/>
              <a:t>tables </a:t>
            </a:r>
            <a:r>
              <a:rPr lang="en-US" sz="2400" dirty="0"/>
              <a:t>with aggregated data</a:t>
            </a:r>
          </a:p>
          <a:p>
            <a:pPr lvl="2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1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workflow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13791"/>
            <a:ext cx="6137274" cy="483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2459" y="791817"/>
            <a:ext cx="4790024" cy="3889336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transfer workflow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2671" y="4675015"/>
            <a:ext cx="8229600" cy="121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dirty="0" smtClean="0"/>
              <a:t>Central </a:t>
            </a:r>
            <a:r>
              <a:rPr lang="en-US" sz="2400" dirty="0" err="1" smtClean="0"/>
              <a:t>PhEDEx</a:t>
            </a:r>
            <a:r>
              <a:rPr lang="en-US" sz="2400" dirty="0" smtClean="0"/>
              <a:t> agents are middleware-agnostic</a:t>
            </a:r>
          </a:p>
          <a:p>
            <a:pPr>
              <a:defRPr/>
            </a:pPr>
            <a:r>
              <a:rPr lang="en-US" sz="2400" dirty="0" smtClean="0"/>
              <a:t>Site agents integrated </a:t>
            </a:r>
            <a:r>
              <a:rPr lang="en-US" sz="2400" dirty="0"/>
              <a:t>through plugins with </a:t>
            </a:r>
            <a:r>
              <a:rPr lang="en-US" sz="2400" dirty="0" smtClean="0"/>
              <a:t>WLCG DM middleware – </a:t>
            </a:r>
            <a:r>
              <a:rPr lang="en-US" sz="2400" dirty="0" err="1" smtClean="0"/>
              <a:t>e.g</a:t>
            </a:r>
            <a:r>
              <a:rPr lang="en-US" sz="2400" dirty="0" smtClean="0"/>
              <a:t> FTS or SRM – to execute transfers</a:t>
            </a:r>
          </a:p>
        </p:txBody>
      </p:sp>
    </p:spTree>
    <p:extLst>
      <p:ext uri="{BB962C8B-B14F-4D97-AF65-F5344CB8AC3E}">
        <p14:creationId xmlns:p14="http://schemas.microsoft.com/office/powerpoint/2010/main" val="90780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ll-PhEDEx-transfers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00"/>
            <a:ext cx="9144000" cy="4572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39" y="5334000"/>
            <a:ext cx="8910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 to 77 PB of replicas, ~450k transfers/day in Production</a:t>
            </a: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improvements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err="1" smtClean="0"/>
              <a:t>PhEDEx</a:t>
            </a:r>
            <a:r>
              <a:rPr lang="en-US" sz="2800" dirty="0" smtClean="0"/>
              <a:t> scaling proved in simulation </a:t>
            </a:r>
            <a:r>
              <a:rPr lang="en-US" sz="2800" dirty="0" err="1" smtClean="0"/>
              <a:t>testbeds</a:t>
            </a:r>
            <a:r>
              <a:rPr lang="en-US" sz="2800" dirty="0" smtClean="0"/>
              <a:t> with rates/data volumes </a:t>
            </a:r>
            <a:r>
              <a:rPr lang="en-US" sz="2800" dirty="0"/>
              <a:t>~</a:t>
            </a:r>
            <a:r>
              <a:rPr lang="en-US" sz="2800" dirty="0" smtClean="0"/>
              <a:t>100x higher than production</a:t>
            </a:r>
            <a:r>
              <a:rPr lang="en-US" sz="2800" baseline="30000" dirty="0" smtClean="0"/>
              <a:t>1</a:t>
            </a:r>
            <a:endParaRPr lang="en-US" sz="2800" b="1" baseline="30000" dirty="0" smtClean="0"/>
          </a:p>
          <a:p>
            <a:r>
              <a:rPr lang="en-US" sz="2800" dirty="0" smtClean="0"/>
              <a:t>Recent and planned changes focused on adding support for more flexible workflows</a:t>
            </a:r>
          </a:p>
          <a:p>
            <a:pPr lvl="1"/>
            <a:r>
              <a:rPr lang="en-US" sz="2400" dirty="0" smtClean="0"/>
              <a:t>Improved support for block transfers</a:t>
            </a:r>
          </a:p>
          <a:p>
            <a:pPr lvl="1"/>
            <a:r>
              <a:rPr lang="en-US" sz="2400" dirty="0" smtClean="0"/>
              <a:t>Support for requesting generic operator actions e.g. consistency checking</a:t>
            </a:r>
            <a:r>
              <a:rPr lang="en-US" sz="2400" baseline="30000" dirty="0" smtClean="0"/>
              <a:t>2</a:t>
            </a:r>
          </a:p>
          <a:p>
            <a:pPr lvl="1"/>
            <a:r>
              <a:rPr lang="en-US" sz="2400" dirty="0" smtClean="0"/>
              <a:t>Support for dynamic networking</a:t>
            </a:r>
            <a:r>
              <a:rPr lang="en-US" sz="2400" baseline="30000" dirty="0" smtClean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130224"/>
            <a:ext cx="88042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Wildish: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 and validation testing for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DBS and DAS with the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LifeCycle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C-H Huang: Request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All - Generalized Request Framework for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Wildish: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and workload management in CMS Computing with network-aware systems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8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24" y="1447800"/>
            <a:ext cx="4047775" cy="407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 aggregation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64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Deploying independent, dedicated services ensures that each can be optimized for its own task</a:t>
            </a:r>
          </a:p>
          <a:p>
            <a:r>
              <a:rPr lang="en-US" sz="2400" dirty="0" smtClean="0"/>
              <a:t>Disadvantage: users and services need to query multiple sources to get combined information, e.g.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ind all sites hosting files for run=XXX</a:t>
            </a:r>
          </a:p>
          <a:p>
            <a:r>
              <a:rPr lang="en-US" sz="2400" dirty="0" smtClean="0"/>
              <a:t>Solution: </a:t>
            </a:r>
            <a:r>
              <a:rPr lang="en-US" sz="2400" b="1" dirty="0" smtClean="0"/>
              <a:t>DAS</a:t>
            </a:r>
            <a:r>
              <a:rPr lang="en-US" sz="2400" dirty="0" smtClean="0"/>
              <a:t> Data Aggregation System</a:t>
            </a:r>
          </a:p>
        </p:txBody>
      </p:sp>
    </p:spTree>
    <p:extLst>
      <p:ext uri="{BB962C8B-B14F-4D97-AF65-F5344CB8AC3E}">
        <p14:creationId xmlns:p14="http://schemas.microsoft.com/office/powerpoint/2010/main" val="411751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dirty="0"/>
              <a:t>A</a:t>
            </a:r>
            <a:r>
              <a:rPr lang="en-GB" sz="2400" dirty="0" smtClean="0"/>
              <a:t>ggregating </a:t>
            </a:r>
            <a:r>
              <a:rPr lang="en-GB" sz="2400" dirty="0"/>
              <a:t>data from </a:t>
            </a:r>
            <a:r>
              <a:rPr lang="en-GB" sz="2400" dirty="0" smtClean="0"/>
              <a:t>multiple web </a:t>
            </a:r>
            <a:r>
              <a:rPr lang="en-US" sz="2400" dirty="0" smtClean="0"/>
              <a:t>sources </a:t>
            </a:r>
            <a:r>
              <a:rPr lang="en-US" sz="2400" dirty="0"/>
              <a:t>without </a:t>
            </a:r>
            <a:r>
              <a:rPr lang="en-US" sz="2400" dirty="0" smtClean="0"/>
              <a:t>any requirement </a:t>
            </a:r>
            <a:r>
              <a:rPr lang="en-US" sz="2400" dirty="0"/>
              <a:t>on data </a:t>
            </a:r>
            <a:r>
              <a:rPr lang="en-US" sz="2400" dirty="0" smtClean="0"/>
              <a:t>providers</a:t>
            </a:r>
          </a:p>
          <a:p>
            <a:pPr lvl="1"/>
            <a:r>
              <a:rPr lang="en-US" sz="2000" dirty="0"/>
              <a:t>DAS works with 15 distributed data-services</a:t>
            </a:r>
            <a:endParaRPr lang="en-US" sz="2000" dirty="0" smtClean="0"/>
          </a:p>
          <a:p>
            <a:r>
              <a:rPr lang="en-US" sz="2400" dirty="0" smtClean="0"/>
              <a:t>Data </a:t>
            </a:r>
            <a:r>
              <a:rPr lang="en-GB" sz="2400" dirty="0" smtClean="0"/>
              <a:t>stored in </a:t>
            </a:r>
            <a:r>
              <a:rPr lang="en-GB" sz="2400" dirty="0" err="1" smtClean="0"/>
              <a:t>NoSQL</a:t>
            </a:r>
            <a:r>
              <a:rPr lang="en-GB" sz="2400" dirty="0" smtClean="0"/>
              <a:t> document-based </a:t>
            </a:r>
            <a:r>
              <a:rPr lang="en-US" sz="2400" dirty="0" smtClean="0"/>
              <a:t>database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 lvl="1"/>
            <a:r>
              <a:rPr lang="en-US" sz="2000" dirty="0" smtClean="0"/>
              <a:t>For caching</a:t>
            </a:r>
            <a:br>
              <a:rPr lang="en-US" sz="2000" dirty="0" smtClean="0"/>
            </a:br>
            <a:r>
              <a:rPr lang="en-US" sz="2000" dirty="0" smtClean="0"/>
              <a:t>and</a:t>
            </a:r>
            <a:r>
              <a:rPr lang="en-US" sz="2000" dirty="0"/>
              <a:t> </a:t>
            </a:r>
            <a:r>
              <a:rPr lang="en-US" sz="2000" dirty="0" smtClean="0"/>
              <a:t>storing</a:t>
            </a:r>
            <a:br>
              <a:rPr lang="en-US" sz="2000" dirty="0" smtClean="0"/>
            </a:br>
            <a:r>
              <a:rPr lang="en-US" sz="2000" dirty="0" smtClean="0"/>
              <a:t>aggregated</a:t>
            </a:r>
            <a:br>
              <a:rPr lang="en-US" sz="2000" dirty="0" smtClean="0"/>
            </a:br>
            <a:r>
              <a:rPr lang="en-US" sz="2000" dirty="0" smtClean="0"/>
              <a:t>results</a:t>
            </a:r>
          </a:p>
        </p:txBody>
      </p:sp>
      <p:pic>
        <p:nvPicPr>
          <p:cNvPr id="7" name="Picture 6" descr="DASRequestF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0" y="1594800"/>
            <a:ext cx="6097016" cy="4775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5334000"/>
            <a:ext cx="26712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(DBS2/3, </a:t>
            </a:r>
            <a:r>
              <a:rPr lang="en-US" dirty="0" err="1" smtClean="0"/>
              <a:t>PhEDEx</a:t>
            </a:r>
            <a:r>
              <a:rPr lang="en-US" dirty="0" smtClean="0"/>
              <a:t>, Dashboard,</a:t>
            </a:r>
            <a:br>
              <a:rPr lang="en-US" dirty="0" smtClean="0"/>
            </a:br>
            <a:r>
              <a:rPr lang="en-US" dirty="0" smtClean="0"/>
              <a:t>Overview, </a:t>
            </a:r>
            <a:r>
              <a:rPr lang="en-US" dirty="0" err="1" smtClean="0"/>
              <a:t>RunRegistry</a:t>
            </a:r>
            <a:r>
              <a:rPr lang="en-US" dirty="0" smtClean="0"/>
              <a:t>, </a:t>
            </a:r>
            <a:r>
              <a:rPr lang="en-US" dirty="0" err="1" smtClean="0"/>
              <a:t>SiteDB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ConditionsDB</a:t>
            </a:r>
            <a:r>
              <a:rPr lang="en-US" dirty="0" smtClean="0"/>
              <a:t>, </a:t>
            </a:r>
            <a:r>
              <a:rPr lang="en-US" dirty="0" err="1" smtClean="0"/>
              <a:t>ReqMgr</a:t>
            </a:r>
            <a:r>
              <a:rPr lang="en-US" dirty="0" smtClean="0"/>
              <a:t>, MCM…)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835322"/>
            <a:ext cx="4412263" cy="3949439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4070" y="4876800"/>
            <a:ext cx="84151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DAS </a:t>
            </a:r>
            <a:r>
              <a:rPr lang="en-US" sz="2800" dirty="0"/>
              <a:t>interactive webpage fully replaced </a:t>
            </a:r>
            <a:r>
              <a:rPr lang="en-US" sz="2800" dirty="0" smtClean="0"/>
              <a:t>DBS webpage as main user entry point for data discovery in 2011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5643769" y="2133600"/>
            <a:ext cx="31722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text-based query language, filters, aggregators</a:t>
            </a:r>
          </a:p>
        </p:txBody>
      </p:sp>
    </p:spTree>
    <p:extLst>
      <p:ext uri="{BB962C8B-B14F-4D97-AF65-F5344CB8AC3E}">
        <p14:creationId xmlns:p14="http://schemas.microsoft.com/office/powerpoint/2010/main" val="206137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performance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6858" y="1083364"/>
            <a:ext cx="4277542" cy="501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Input queries/day on DAS during 2013</a:t>
            </a:r>
          </a:p>
          <a:p>
            <a:r>
              <a:rPr lang="en-US" sz="2800" dirty="0" smtClean="0"/>
              <a:t>Each query produces O(10-1000) results</a:t>
            </a:r>
          </a:p>
          <a:p>
            <a:r>
              <a:rPr lang="en-US" sz="2800" dirty="0" smtClean="0"/>
              <a:t>On average O(10M</a:t>
            </a:r>
            <a:r>
              <a:rPr lang="en-US" sz="2800" dirty="0"/>
              <a:t>) results </a:t>
            </a:r>
            <a:r>
              <a:rPr lang="en-US" sz="2800" dirty="0" smtClean="0"/>
              <a:t>entering and served from DAS </a:t>
            </a:r>
            <a:r>
              <a:rPr lang="en-US" sz="2800" dirty="0"/>
              <a:t>cache </a:t>
            </a:r>
            <a:r>
              <a:rPr lang="en-US" sz="2800" dirty="0" smtClean="0"/>
              <a:t>every day</a:t>
            </a:r>
            <a:endParaRPr lang="en-GB" sz="2800" b="1" dirty="0"/>
          </a:p>
        </p:txBody>
      </p:sp>
      <p:pic>
        <p:nvPicPr>
          <p:cNvPr id="6" name="Picture 5" descr="das_sta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1080000"/>
            <a:ext cx="448056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3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smtClean="0"/>
              <a:t>Outline</a:t>
            </a:r>
            <a:endParaRPr lang="en-US" altLang="en-US" sz="36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Introduction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Management in CMS: performance during LHC Run 1 </a:t>
            </a:r>
            <a:r>
              <a:rPr lang="en-US" sz="2800" kern="0" dirty="0"/>
              <a:t>and </a:t>
            </a:r>
            <a:r>
              <a:rPr lang="en-US" sz="2800" kern="0" dirty="0" smtClean="0"/>
              <a:t>planned </a:t>
            </a:r>
            <a:r>
              <a:rPr lang="en-US" sz="2800" kern="0" dirty="0"/>
              <a:t>improvements for LHC Run </a:t>
            </a:r>
            <a:r>
              <a:rPr lang="en-US" sz="2800" kern="0" dirty="0" smtClean="0"/>
              <a:t>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Core components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bookkeeping – DBS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transfers – </a:t>
            </a:r>
            <a:r>
              <a:rPr lang="en-US" sz="2000" kern="0" dirty="0" err="1" smtClean="0"/>
              <a:t>PhEDEx</a:t>
            </a:r>
            <a:endParaRPr lang="en-US" sz="2000" kern="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Query and aggregation service – DAS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Additional services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329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Additional services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7300" y="904240"/>
            <a:ext cx="824947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External services can be easily interfaced to CMS DM components through their web services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3" b="20377"/>
          <a:stretch/>
        </p:blipFill>
        <p:spPr>
          <a:xfrm>
            <a:off x="257300" y="2438400"/>
            <a:ext cx="8496878" cy="17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2" r="17935" b="83008"/>
          <a:stretch/>
        </p:blipFill>
        <p:spPr>
          <a:xfrm>
            <a:off x="2133600" y="1752600"/>
            <a:ext cx="4492787" cy="605346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6080" y="4273164"/>
            <a:ext cx="8249478" cy="18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 smtClean="0"/>
              <a:t>Victor</a:t>
            </a:r>
            <a:r>
              <a:rPr lang="en-US" sz="2400" dirty="0" smtClean="0"/>
              <a:t> data cleaning service deployed in 2011</a:t>
            </a:r>
          </a:p>
          <a:p>
            <a:pPr lvl="1"/>
            <a:r>
              <a:rPr lang="en-US" sz="2000" dirty="0"/>
              <a:t>Interfaced with </a:t>
            </a:r>
            <a:r>
              <a:rPr lang="en-US" sz="2000" dirty="0" err="1"/>
              <a:t>PhEDEx</a:t>
            </a:r>
            <a:r>
              <a:rPr lang="en-US" sz="2000" dirty="0"/>
              <a:t> and dataset popularity service to identify unused replicas that can be cleaned </a:t>
            </a:r>
            <a:r>
              <a:rPr lang="en-US" sz="2000" dirty="0" smtClean="0"/>
              <a:t>up</a:t>
            </a:r>
          </a:p>
          <a:p>
            <a:r>
              <a:rPr lang="en-US" sz="2400" dirty="0"/>
              <a:t>Next? Dynamic data placement service to trigger replication in </a:t>
            </a:r>
            <a:r>
              <a:rPr lang="en-US" sz="2400" dirty="0" err="1"/>
              <a:t>PhEDEx</a:t>
            </a:r>
            <a:r>
              <a:rPr lang="en-US" sz="2400" dirty="0"/>
              <a:t> of “hot” (popular) datasets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306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Summary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249478" cy="26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CMS Data Management based on independent core components individually optimized to ensure scaling</a:t>
            </a:r>
          </a:p>
          <a:p>
            <a:r>
              <a:rPr lang="en-US" sz="2400" dirty="0" smtClean="0"/>
              <a:t>User interface </a:t>
            </a:r>
            <a:r>
              <a:rPr lang="en-US" sz="2400" dirty="0"/>
              <a:t>provided by an Aggregation Service that integrates information from the underlying </a:t>
            </a:r>
            <a:r>
              <a:rPr lang="en-US" sz="2400" dirty="0" smtClean="0"/>
              <a:t>services</a:t>
            </a:r>
          </a:p>
          <a:p>
            <a:r>
              <a:rPr lang="en-US" sz="2400" dirty="0"/>
              <a:t>Using a common CMSWEB web service framework </a:t>
            </a:r>
            <a:r>
              <a:rPr lang="en-US" sz="2400" dirty="0" smtClean="0"/>
              <a:t>allows</a:t>
            </a:r>
            <a:endParaRPr lang="en-US" sz="2400" dirty="0"/>
          </a:p>
          <a:p>
            <a:pPr lvl="1"/>
            <a:r>
              <a:rPr lang="en-US" sz="2000" dirty="0" smtClean="0"/>
              <a:t>independent </a:t>
            </a:r>
            <a:r>
              <a:rPr lang="en-US" sz="2000" dirty="0"/>
              <a:t>development and evolution of underlying </a:t>
            </a:r>
            <a:r>
              <a:rPr lang="en-US" sz="2000" dirty="0" smtClean="0"/>
              <a:t>services</a:t>
            </a:r>
          </a:p>
          <a:p>
            <a:pPr lvl="1"/>
            <a:r>
              <a:rPr lang="en-US" sz="2000" dirty="0" smtClean="0"/>
              <a:t>simplified </a:t>
            </a:r>
            <a:r>
              <a:rPr lang="en-US" sz="2000" dirty="0"/>
              <a:t>integration and regression testing when rolling out new service </a:t>
            </a:r>
            <a:r>
              <a:rPr lang="en-US" sz="2000" dirty="0" smtClean="0"/>
              <a:t>versions</a:t>
            </a:r>
          </a:p>
          <a:p>
            <a:pPr lvl="1"/>
            <a:r>
              <a:rPr lang="en-US" sz="2000" dirty="0" smtClean="0"/>
              <a:t>building </a:t>
            </a:r>
            <a:r>
              <a:rPr lang="en-US" sz="2000" dirty="0"/>
              <a:t>external services that integrate information from several sources in a clean </a:t>
            </a:r>
            <a:r>
              <a:rPr lang="en-US" sz="2000" dirty="0" smtClean="0"/>
              <a:t>manner </a:t>
            </a:r>
          </a:p>
        </p:txBody>
      </p:sp>
    </p:spTree>
    <p:extLst>
      <p:ext uri="{BB962C8B-B14F-4D97-AF65-F5344CB8AC3E}">
        <p14:creationId xmlns:p14="http://schemas.microsoft.com/office/powerpoint/2010/main" val="423231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Data</a:t>
            </a:r>
            <a:endParaRPr lang="en-US" altLang="en-US" sz="36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239" y="2743200"/>
            <a:ext cx="84761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Event data in files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400" dirty="0"/>
              <a:t>average file size reasonably large </a:t>
            </a:r>
            <a:r>
              <a:rPr lang="en-US" altLang="en-US" sz="2400" dirty="0" smtClean="0"/>
              <a:t>~2.5 GB</a:t>
            </a:r>
            <a:endParaRPr lang="it-IT" altLang="en-US" sz="2400" dirty="0"/>
          </a:p>
          <a:p>
            <a:pPr lvl="2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000" dirty="0" smtClean="0"/>
              <a:t>Output merged to help scaling in catalogs and storages</a:t>
            </a:r>
            <a:endParaRPr lang="it-IT" altLang="en-US" sz="2000" dirty="0"/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Files </a:t>
            </a:r>
            <a:r>
              <a:rPr lang="en-US" altLang="en-US" sz="2800" dirty="0"/>
              <a:t>are grouped in </a:t>
            </a:r>
            <a:r>
              <a:rPr lang="en-US" altLang="en-US" sz="2800" dirty="0" smtClean="0"/>
              <a:t>file blocks to manage them in bulk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~10-1000 files/block</a:t>
            </a:r>
          </a:p>
          <a:p>
            <a:pPr marL="341313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 blocks </a:t>
            </a:r>
            <a:r>
              <a:rPr lang="en-US" altLang="en-US" sz="2800" dirty="0"/>
              <a:t>are grouped by physics </a:t>
            </a:r>
            <a:r>
              <a:rPr lang="en-US" altLang="en-US" sz="2800" dirty="0" smtClean="0"/>
              <a:t>content in datasets of variable size (0.1–100 TB)</a:t>
            </a:r>
            <a:endParaRPr lang="en-US" altLang="en-US" sz="2800" dirty="0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4295"/>
            <a:ext cx="1813476" cy="110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6"/>
          <p:cNvSpPr>
            <a:spLocks noChangeShapeType="1"/>
          </p:cNvSpPr>
          <p:nvPr/>
        </p:nvSpPr>
        <p:spPr bwMode="auto">
          <a:xfrm flipV="1">
            <a:off x="6477000" y="1828800"/>
            <a:ext cx="131279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pic>
        <p:nvPicPr>
          <p:cNvPr id="2052" name="Picture 4" descr="Database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86831"/>
            <a:ext cx="947577" cy="154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s.cern.ch/record/1459463/files/Fig2-eemm_run195099_evt137440354_ispy_3d-annotated-2.png?subformat=icon-14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18" y="1086831"/>
            <a:ext cx="2317647" cy="14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368357" y="1828800"/>
            <a:ext cx="112560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531620" y="1376142"/>
            <a:ext cx="2819400" cy="3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~10</a:t>
            </a:r>
            <a:r>
              <a:rPr lang="en-US" altLang="en-US" sz="1400" baseline="30000" dirty="0" smtClean="0"/>
              <a:t>10</a:t>
            </a:r>
            <a:r>
              <a:rPr lang="en-US" altLang="en-US" sz="1400" dirty="0" smtClean="0"/>
              <a:t> events/year</a:t>
            </a:r>
            <a:endParaRPr lang="en-US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3303" y="1219924"/>
            <a:ext cx="4572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~10</a:t>
            </a:r>
            <a:r>
              <a:rPr lang="en-US" altLang="en-US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distinct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2012    </a:t>
            </a:r>
          </a:p>
        </p:txBody>
      </p:sp>
      <p:sp>
        <p:nvSpPr>
          <p:cNvPr id="16" name="Plus 15"/>
          <p:cNvSpPr/>
          <p:nvPr/>
        </p:nvSpPr>
        <p:spPr bwMode="auto">
          <a:xfrm>
            <a:off x="48369" y="1546481"/>
            <a:ext cx="457200" cy="457200"/>
          </a:xfrm>
          <a:prstGeom prst="mathPlu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1" y="2026872"/>
            <a:ext cx="1907653" cy="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Computing Infrastructure</a:t>
            </a:r>
            <a:endParaRPr lang="en-US" altLang="en-US" sz="3600" kern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6692346" cy="44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"/>
          <p:cNvSpPr txBox="1">
            <a:spLocks/>
          </p:cNvSpPr>
          <p:nvPr/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18" name="Footer Placeholder 2"/>
          <p:cNvSpPr txBox="1">
            <a:spLocks/>
          </p:cNvSpPr>
          <p:nvPr/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09599" y="5141291"/>
            <a:ext cx="51451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custodial storage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copy of the data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 storage for data reconstruction and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reprocessing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analysis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Tier-2s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555973" y="5141291"/>
            <a:ext cx="30976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Tier-2s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end-user physics analysis and Monte Carlo simulation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2514600"/>
            <a:ext cx="289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Tier-0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Custodial storage of first copy of the data</a:t>
            </a:r>
          </a:p>
          <a:p>
            <a:pPr marL="0" indent="0">
              <a:buClr>
                <a:srgbClr val="F1AF00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prompt reconstruction and calibration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to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0221" y="1093331"/>
            <a:ext cx="2557670" cy="80119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599" y="1124016"/>
            <a:ext cx="2743201" cy="85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990600"/>
            <a:ext cx="2667000" cy="838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8" y="1189436"/>
            <a:ext cx="2359716" cy="63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 smtClean="0"/>
              <a:t>Data Management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Tasks: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bookkeeping catalog: </a:t>
            </a:r>
            <a:r>
              <a:rPr lang="en-US" sz="2400" i="1" kern="0" dirty="0" smtClean="0"/>
              <a:t>what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location catalog: </a:t>
            </a:r>
            <a:r>
              <a:rPr lang="en-US" sz="2400" i="1" kern="0" dirty="0" smtClean="0"/>
              <a:t>where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placement and transfer management</a:t>
            </a:r>
            <a:endParaRPr lang="en-US" sz="2400" kern="0" dirty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For </a:t>
            </a:r>
            <a:r>
              <a:rPr lang="en-US" sz="2000" kern="0" dirty="0"/>
              <a:t>archiving and before </a:t>
            </a:r>
            <a:r>
              <a:rPr lang="en-US" sz="2000" kern="0" dirty="0" smtClean="0"/>
              <a:t>processing: CMS </a:t>
            </a:r>
            <a:r>
              <a:rPr lang="en-US" sz="2000" kern="0" dirty="0"/>
              <a:t>job submission is </a:t>
            </a:r>
            <a:r>
              <a:rPr lang="en-US" sz="2000" i="1" kern="0" dirty="0"/>
              <a:t>mostly</a:t>
            </a:r>
            <a:r>
              <a:rPr lang="en-US" sz="2000" kern="0" dirty="0"/>
              <a:t> based on data </a:t>
            </a:r>
            <a:r>
              <a:rPr lang="en-US" sz="2000" kern="0" dirty="0" smtClean="0"/>
              <a:t>location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/>
              <a:t>CMS Architecture: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Independent core components dedicated to different tasks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Interacting with each other and with external services via </a:t>
            </a:r>
            <a:r>
              <a:rPr lang="en-US" sz="2400" kern="0" dirty="0" err="1"/>
              <a:t>webservices</a:t>
            </a:r>
            <a:endParaRPr lang="en-US" sz="2400" kern="0" dirty="0"/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from different components aggregated through dedicated service</a:t>
            </a:r>
            <a:endParaRPr lang="en-US" sz="2800" kern="0" dirty="0"/>
          </a:p>
          <a:p>
            <a:pPr lvl="2">
              <a:lnSpc>
                <a:spcPct val="90000"/>
              </a:lnSpc>
              <a:defRPr/>
            </a:pPr>
            <a:endParaRPr lang="en-US" sz="2000" kern="0" dirty="0"/>
          </a:p>
          <a:p>
            <a:pPr lvl="1">
              <a:lnSpc>
                <a:spcPct val="90000"/>
              </a:lnSpc>
              <a:defRPr/>
            </a:pPr>
            <a:endParaRPr lang="en-US" kern="0" dirty="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3315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 smtClean="0"/>
              <a:t>‘</a:t>
            </a:r>
            <a:r>
              <a:rPr lang="en-US" altLang="en-US" sz="3600" kern="0" smtClean="0"/>
              <a:t>Trivial’ File </a:t>
            </a:r>
            <a:r>
              <a:rPr lang="en-US" altLang="en-US" sz="3600" kern="0" dirty="0" smtClean="0"/>
              <a:t>Catalog</a:t>
            </a:r>
            <a:endParaRPr lang="en-US" altLang="en-US" sz="36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i="1" kern="0" dirty="0" smtClean="0"/>
              <a:t>Keep site configuration local</a:t>
            </a:r>
            <a:r>
              <a:rPr lang="en-US" sz="2400" kern="0" dirty="0" smtClean="0"/>
              <a:t>: no global catalog of physical file replicas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Central services only keep track of the site location of the replicas of logical files</a:t>
            </a:r>
          </a:p>
          <a:p>
            <a:pPr marL="342900" lvl="2" indent="-342900">
              <a:lnSpc>
                <a:spcPct val="90000"/>
              </a:lnSpc>
              <a:defRPr/>
            </a:pPr>
            <a:r>
              <a:rPr lang="en-GB" altLang="en-US" b="1" kern="0" dirty="0" err="1" smtClean="0"/>
              <a:t>TrivialFileCatalog</a:t>
            </a:r>
            <a:r>
              <a:rPr lang="en-GB" altLang="en-US" b="1" kern="0" dirty="0" smtClean="0"/>
              <a:t> </a:t>
            </a:r>
            <a:r>
              <a:rPr lang="en-GB" altLang="en-US" kern="0" dirty="0" smtClean="0"/>
              <a:t>to map logical to </a:t>
            </a:r>
            <a:r>
              <a:rPr lang="en-GB" altLang="en-US" kern="0" dirty="0"/>
              <a:t>physical file names on </a:t>
            </a:r>
            <a:r>
              <a:rPr lang="en-GB" altLang="en-US" kern="0" dirty="0" smtClean="0"/>
              <a:t>local storages: just an xml with a </a:t>
            </a:r>
            <a:r>
              <a:rPr lang="en-GB" altLang="en-US" kern="0" dirty="0"/>
              <a:t>set of </a:t>
            </a:r>
            <a:r>
              <a:rPr lang="en-GB" altLang="en-US" kern="0" dirty="0" err="1"/>
              <a:t>regexp</a:t>
            </a:r>
            <a:r>
              <a:rPr lang="en-GB" altLang="en-US" kern="0" dirty="0"/>
              <a:t> rules published by the </a:t>
            </a:r>
            <a:r>
              <a:rPr lang="en-GB" altLang="en-US" kern="0" dirty="0" smtClean="0"/>
              <a:t>site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Running jobs don’t need to contact DM system for file access, they just need to read a local </a:t>
            </a:r>
            <a:r>
              <a:rPr lang="en-US" altLang="en-US" kern="0" dirty="0" err="1" smtClean="0"/>
              <a:t>config</a:t>
            </a:r>
            <a:r>
              <a:rPr lang="en-US" altLang="en-US" kern="0" dirty="0" smtClean="0"/>
              <a:t> file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Sites can change their storage backend transparently for CMS – just publish a new xml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Increased flexibility for sites who need complicated storage setups (e.g. different storages for different namespaces), and great simplicity for sites who don’t</a:t>
            </a:r>
            <a:endParaRPr lang="en-GB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3878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kern="0" dirty="0"/>
              <a:t>Data bookkeeping: </a:t>
            </a:r>
            <a:r>
              <a:rPr lang="en-US" b="1" kern="0" dirty="0" smtClean="0"/>
              <a:t>DBS</a:t>
            </a:r>
            <a:endParaRPr lang="en-US" kern="0" dirty="0" smtClean="0"/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definition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What are the data, how they were produced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configuration, run number/luminosity, parentage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discovery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Which data exist, how they are organized in datasets/blocks/files</a:t>
            </a:r>
          </a:p>
        </p:txBody>
      </p:sp>
    </p:spTree>
    <p:extLst>
      <p:ext uri="{BB962C8B-B14F-4D97-AF65-F5344CB8AC3E}">
        <p14:creationId xmlns:p14="http://schemas.microsoft.com/office/powerpoint/2010/main" val="256000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69504"/>
            <a:ext cx="29718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640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Current implementation: </a:t>
            </a:r>
            <a:r>
              <a:rPr lang="en-US" sz="2800" b="1" kern="0" dirty="0" smtClean="0"/>
              <a:t>DBS2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SQL DB backend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Oracle currently used, more supported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Multiple instances for different scopes: </a:t>
            </a:r>
            <a:r>
              <a:rPr lang="en-US" sz="2000" b="1" kern="0" dirty="0" smtClean="0"/>
              <a:t>Global DBS </a:t>
            </a:r>
            <a:r>
              <a:rPr lang="en-US" sz="2000" kern="0" dirty="0" smtClean="0"/>
              <a:t>holds all official CMS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Java servlets under Tomcat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XML format for client payload, requires client-side API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/>
              <a:t>DBS2 sustained the load </a:t>
            </a:r>
            <a:r>
              <a:rPr lang="en-US" sz="2800" kern="0" dirty="0" smtClean="0"/>
              <a:t>in LHC </a:t>
            </a:r>
            <a:r>
              <a:rPr lang="en-US" sz="2800" kern="0" dirty="0"/>
              <a:t>Run </a:t>
            </a:r>
            <a:r>
              <a:rPr lang="en-US" sz="2800" kern="0" dirty="0" smtClean="0"/>
              <a:t>1 with some scaling issues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At startup the DBS webpage was the </a:t>
            </a:r>
            <a:r>
              <a:rPr lang="en-US" sz="2400" kern="0" dirty="0"/>
              <a:t>main interface for user data discovery, </a:t>
            </a:r>
            <a:r>
              <a:rPr lang="en-US" sz="2400" kern="0" dirty="0" smtClean="0"/>
              <a:t>this had to be dropped</a:t>
            </a:r>
          </a:p>
        </p:txBody>
      </p:sp>
    </p:spTree>
    <p:extLst>
      <p:ext uri="{BB962C8B-B14F-4D97-AF65-F5344CB8AC3E}">
        <p14:creationId xmlns:p14="http://schemas.microsoft.com/office/powerpoint/2010/main" val="12083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0770"/>
            <a:ext cx="5029200" cy="40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44958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New version: </a:t>
            </a:r>
            <a:r>
              <a:rPr lang="en-US" sz="2400" b="1" kern="0" dirty="0" smtClean="0"/>
              <a:t>DBS3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err="1" smtClean="0"/>
              <a:t>Rescoped</a:t>
            </a:r>
            <a:r>
              <a:rPr lang="en-US" sz="2000" kern="0" dirty="0" smtClean="0"/>
              <a:t> schema in Oracle DB to improve scaling, dropping information that did not belong there e.g. data location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REST API based on standard </a:t>
            </a:r>
            <a:r>
              <a:rPr lang="en-US" sz="2000" kern="0" dirty="0" err="1" smtClean="0"/>
              <a:t>cmsweb</a:t>
            </a:r>
            <a:r>
              <a:rPr lang="en-US" sz="2000" kern="0" dirty="0" smtClean="0"/>
              <a:t> libs, </a:t>
            </a:r>
            <a:r>
              <a:rPr lang="en-US" sz="2000" kern="0" dirty="0" err="1" smtClean="0"/>
              <a:t>SQLAlchemy</a:t>
            </a:r>
            <a:r>
              <a:rPr lang="en-US" sz="2000" kern="0" dirty="0" smtClean="0"/>
              <a:t> and </a:t>
            </a:r>
            <a:r>
              <a:rPr lang="en-US" sz="2000" kern="0" dirty="0" err="1" smtClean="0"/>
              <a:t>CherryPy</a:t>
            </a:r>
            <a:endParaRPr lang="en-US" sz="2000" kern="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Lightweight information exchange with JSON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Currently deployed in parallel to DBS2 for validation before final switch</a:t>
            </a:r>
            <a:r>
              <a:rPr lang="en-US" sz="2400" kern="0" baseline="30000" dirty="0" smtClean="0"/>
              <a:t>1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0026" y="5939459"/>
            <a:ext cx="8229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600" dirty="0" smtClean="0"/>
              <a:t>M. </a:t>
            </a:r>
            <a:r>
              <a:rPr lang="en-US" sz="1600" dirty="0" err="1" smtClean="0"/>
              <a:t>Giffels</a:t>
            </a:r>
            <a:r>
              <a:rPr lang="en-US" sz="1600" dirty="0" smtClean="0"/>
              <a:t>: Data </a:t>
            </a:r>
            <a:r>
              <a:rPr lang="en-US" sz="1600" dirty="0"/>
              <a:t>Bookkeeping Service 3 - Providing event metadata in CMS </a:t>
            </a:r>
          </a:p>
          <a:p>
            <a:pPr>
              <a:lnSpc>
                <a:spcPct val="90000"/>
              </a:lnSpc>
              <a:defRPr/>
            </a:pPr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08735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</TotalTime>
  <Words>1448</Words>
  <Application>Microsoft Macintosh PowerPoint</Application>
  <PresentationFormat>On-screen Show (4:3)</PresentationFormat>
  <Paragraphs>222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The CMS Data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192</cp:revision>
  <dcterms:created xsi:type="dcterms:W3CDTF">1601-01-01T00:00:00Z</dcterms:created>
  <dcterms:modified xsi:type="dcterms:W3CDTF">2013-10-11T20:29:51Z</dcterms:modified>
</cp:coreProperties>
</file>