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23"/>
  </p:notesMasterIdLst>
  <p:sldIdLst>
    <p:sldId id="317" r:id="rId2"/>
    <p:sldId id="314" r:id="rId3"/>
    <p:sldId id="322" r:id="rId4"/>
    <p:sldId id="303" r:id="rId5"/>
    <p:sldId id="325" r:id="rId6"/>
    <p:sldId id="331" r:id="rId7"/>
    <p:sldId id="315" r:id="rId8"/>
    <p:sldId id="321" r:id="rId9"/>
    <p:sldId id="288" r:id="rId10"/>
    <p:sldId id="309" r:id="rId11"/>
    <p:sldId id="311" r:id="rId12"/>
    <p:sldId id="312" r:id="rId13"/>
    <p:sldId id="319" r:id="rId14"/>
    <p:sldId id="320" r:id="rId15"/>
    <p:sldId id="326" r:id="rId16"/>
    <p:sldId id="327" r:id="rId17"/>
    <p:sldId id="329" r:id="rId18"/>
    <p:sldId id="318" r:id="rId19"/>
    <p:sldId id="330" r:id="rId20"/>
    <p:sldId id="316" r:id="rId21"/>
    <p:sldId id="32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FF0000"/>
    <a:srgbClr val="008080"/>
    <a:srgbClr val="0000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9422" autoAdjust="0"/>
  </p:normalViewPr>
  <p:slideViewPr>
    <p:cSldViewPr snapToGrid="0" showGuides="1">
      <p:cViewPr varScale="1">
        <p:scale>
          <a:sx n="104" d="100"/>
          <a:sy n="104" d="100"/>
        </p:scale>
        <p:origin x="1746" y="126"/>
      </p:cViewPr>
      <p:guideLst>
        <p:guide orient="horz" pos="2137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 showGuides="1">
      <p:cViewPr varScale="1">
        <p:scale>
          <a:sx n="125" d="100"/>
          <a:sy n="125" d="100"/>
        </p:scale>
        <p:origin x="49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51550-4466-491C-A46B-69191583827D}" type="datetimeFigureOut">
              <a:rPr lang="en-US" smtClean="0"/>
              <a:pPr/>
              <a:t>18-Mar-15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8732C-C185-4E87-B5B5-157730A9D7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4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8732C-C185-4E87-B5B5-157730A9D7F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66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8732C-C185-4E87-B5B5-157730A9D7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16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8732C-C185-4E87-B5B5-157730A9D7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39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8732C-C185-4E87-B5B5-157730A9D7F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44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8732C-C185-4E87-B5B5-157730A9D7F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46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8732C-C185-4E87-B5B5-157730A9D7F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03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8732C-C185-4E87-B5B5-157730A9D7F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16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8732C-C185-4E87-B5B5-157730A9D7F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02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8732C-C185-4E87-B5B5-157730A9D7F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6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852909" cy="365125"/>
          </a:xfrm>
        </p:spPr>
        <p:txBody>
          <a:bodyPr/>
          <a:lstStyle/>
          <a:p>
            <a:fld id="{612DDC53-A81D-4CAA-AD8B-69B0B2E98683}" type="datetime1">
              <a:rPr lang="en-US" smtClean="0"/>
              <a:pPr/>
              <a:t>18-Mar-15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Vlad Lapadatescu &amp; Tony Wildish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8066" y="6356351"/>
            <a:ext cx="407284" cy="365125"/>
          </a:xfrm>
        </p:spPr>
        <p:txBody>
          <a:bodyPr/>
          <a:lstStyle/>
          <a:p>
            <a:fld id="{177C5EB7-5FC5-4623-A18D-97C545C8CA3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771" y="6356350"/>
            <a:ext cx="362295" cy="3651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348" y="6358080"/>
            <a:ext cx="363396" cy="36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57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7C46-8EB2-43F0-B44C-7420CE3771AD}" type="datetime1">
              <a:rPr lang="en-US" smtClean="0"/>
              <a:pPr/>
              <a:t>18-Mar-15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5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EF6C-EE0A-407F-9056-7AF0BE55C18B}" type="datetime1">
              <a:rPr lang="en-US" smtClean="0"/>
              <a:pPr/>
              <a:t>18-Mar-15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0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858697" cy="365125"/>
          </a:xfrm>
        </p:spPr>
        <p:txBody>
          <a:bodyPr/>
          <a:lstStyle/>
          <a:p>
            <a:fld id="{24613442-67BB-42C0-A7A0-E3CB41108768}" type="datetime1">
              <a:rPr lang="en-US" smtClean="0"/>
              <a:pPr/>
              <a:t>18-Mar-15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13852" y="6356351"/>
            <a:ext cx="401497" cy="365125"/>
          </a:xfrm>
        </p:spPr>
        <p:txBody>
          <a:bodyPr/>
          <a:lstStyle/>
          <a:p>
            <a:fld id="{177C5EB7-5FC5-4623-A18D-97C545C8CA3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118" y="6361355"/>
            <a:ext cx="362295" cy="3651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786" y="6358080"/>
            <a:ext cx="363396" cy="36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56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5AE5-0884-41F2-83C0-EB69DE9BFBBA}" type="datetime1">
              <a:rPr lang="en-US" smtClean="0"/>
              <a:pPr/>
              <a:t>18-Mar-15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7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225F-8A86-4B91-B3B4-9029E8EFDCC8}" type="datetime1">
              <a:rPr lang="en-US" smtClean="0"/>
              <a:pPr/>
              <a:t>18-Mar-15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7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B0FC-308A-46CD-B7EB-8732D13C0757}" type="datetime1">
              <a:rPr lang="en-US" smtClean="0"/>
              <a:pPr/>
              <a:t>18-Mar-15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02D0-90D8-421B-9CA1-08A1735BF60C}" type="datetime1">
              <a:rPr lang="en-US" smtClean="0"/>
              <a:pPr/>
              <a:t>18-Mar-15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8DC8C-1B6D-4770-8B63-F43692922B91}" type="datetime1">
              <a:rPr lang="en-US" smtClean="0"/>
              <a:pPr/>
              <a:t>18-Mar-15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8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DB56-E6C5-4337-95C9-C6FE29DCF3F6}" type="datetime1">
              <a:rPr lang="en-US" smtClean="0"/>
              <a:pPr/>
              <a:t>18-Mar-15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1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B42E-98D0-4C26-B46B-6F8B4F644BEF}" type="datetime1">
              <a:rPr lang="en-US" smtClean="0"/>
              <a:pPr/>
              <a:t>18-Mar-15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0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B94FE-1B23-4AC1-BD9B-C31B610869AC}" type="datetime1">
              <a:rPr lang="en-US" smtClean="0"/>
              <a:pPr/>
              <a:t>18-Mar-15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C5EB7-5FC5-4623-A18D-97C545C8CA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7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dm.lbl.gov/srm-wg/doc/SRM.v2.2.html#_Toc241633109" TargetMode="Externa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dm.lbl.gov/srm-wg/doc/SRM.v2.2.html#_Toc241633113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3442-67BB-42C0-A7A0-E3CB41108768}" type="datetime1">
              <a:rPr lang="en-US" smtClean="0"/>
              <a:pPr/>
              <a:t>18-Mar-15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85800" y="2381820"/>
            <a:ext cx="7772400" cy="975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 smtClean="0">
                <a:latin typeface="+mn-lt"/>
              </a:rPr>
              <a:t>ANSE and PhEDEx</a:t>
            </a:r>
            <a:endParaRPr lang="en-GB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51824" y="3273360"/>
            <a:ext cx="50403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Integrating Network-Awareness and Network-Management into PhEDEx</a:t>
            </a:r>
          </a:p>
        </p:txBody>
      </p:sp>
    </p:spTree>
    <p:extLst>
      <p:ext uri="{BB962C8B-B14F-4D97-AF65-F5344CB8AC3E}">
        <p14:creationId xmlns:p14="http://schemas.microsoft.com/office/powerpoint/2010/main" val="56776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3442-67BB-42C0-A7A0-E3CB41108768}" type="datetime1">
              <a:rPr lang="en-US" smtClean="0">
                <a:latin typeface="+mj-lt"/>
              </a:rPr>
              <a:pPr/>
              <a:t>18-Mar-15</a:t>
            </a:fld>
            <a:endParaRPr lang="en-US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+mj-lt"/>
              </a:rPr>
              <a:t>Vlad Lapadatescu &amp; Tony Wildish</a:t>
            </a:r>
            <a:endParaRPr lang="en-US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>
                <a:latin typeface="+mj-lt"/>
              </a:rPr>
              <a:pPr/>
              <a:t>10</a:t>
            </a:fld>
            <a:endParaRPr lang="en-US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7626" y="2423"/>
            <a:ext cx="6135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Integrating circuit awareness in PhEDEx – inner workings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28650" y="569238"/>
            <a:ext cx="84375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Standard FileDownload agent</a:t>
            </a:r>
            <a:r>
              <a:rPr lang="en-US" sz="20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Files from the transfer queue are grouped into transfer jobs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Jobs are </a:t>
            </a:r>
            <a:r>
              <a:rPr lang="en-US" sz="2000" dirty="0">
                <a:latin typeface="+mj-lt"/>
              </a:rPr>
              <a:t>handed to the transfer backend (FDT, FTS, etc</a:t>
            </a:r>
            <a:r>
              <a:rPr lang="en-US" sz="2000" dirty="0" smtClean="0">
                <a:latin typeface="+mj-lt"/>
              </a:rPr>
              <a:t>…) for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Transfer backend reports back with transfer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FileDownload agent reports back to DB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8650" y="2367160"/>
            <a:ext cx="81686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</a:rPr>
              <a:t>Updated FileDownload agent (CircuitAgent):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D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etermines whether a circuit is worthwhile and requests one if it 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Circuit request goes via the 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</a:rPr>
              <a:t>ResourceManager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When a new transfer job is ready to start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Checks if a circuit is available (via 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</a:rPr>
              <a:t>ResourceManager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Updates job to use circuit instead of GPN</a:t>
            </a:r>
          </a:p>
          <a:p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b="1" dirty="0" err="1" smtClean="0">
                <a:solidFill>
                  <a:srgbClr val="000000"/>
                </a:solidFill>
              </a:rPr>
              <a:t>ResourceManager</a:t>
            </a:r>
            <a:r>
              <a:rPr lang="en-US" sz="2000" b="1" dirty="0" smtClean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Interacts with PhEDEx via direct calls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Interacts with external programs via a REST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Handles the lifecycle of the circuit on behalf of those programs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Can handle different types of circuits (via plug-ins)</a:t>
            </a:r>
            <a:endParaRPr lang="en-US" sz="20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641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3442-67BB-42C0-A7A0-E3CB41108768}" type="datetime1">
              <a:rPr lang="en-US" smtClean="0"/>
              <a:pPr/>
              <a:t>18-Mar-15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17908" y="0"/>
            <a:ext cx="1642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Class diagram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23" y="478209"/>
            <a:ext cx="9066417" cy="56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3442-67BB-42C0-A7A0-E3CB41108768}" type="datetime1">
              <a:rPr lang="en-US" smtClean="0"/>
              <a:pPr/>
              <a:t>18-Mar-15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17288" y="0"/>
            <a:ext cx="2144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Sequence diagram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4" y="556199"/>
            <a:ext cx="9008172" cy="574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2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3442-67BB-42C0-A7A0-E3CB41108768}" type="datetime1">
              <a:rPr lang="en-US" smtClean="0"/>
              <a:pPr/>
              <a:t>18-Mar-15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75521" y="0"/>
            <a:ext cx="119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Using NSI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588318" y="408186"/>
            <a:ext cx="7967359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rgbClr val="000000"/>
                </a:solidFill>
              </a:rPr>
              <a:t>Network Service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NSI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is 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an advance-reservation based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protocol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Supports tree and chain model of service chaining</a:t>
            </a:r>
          </a:p>
          <a:p>
            <a:endParaRPr lang="en-GB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GB" sz="2000" b="1" dirty="0" smtClean="0">
                <a:solidFill>
                  <a:srgbClr val="000000"/>
                </a:solidFill>
              </a:rPr>
              <a:t>Two phase reservation system</a:t>
            </a:r>
            <a:endParaRPr lang="en-GB" sz="2000" b="1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First phase: availability is checked, if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available, 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resources are held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Second phase: </a:t>
            </a:r>
            <a:endParaRPr lang="en-GB" sz="2000" dirty="0" smtClean="0">
              <a:solidFill>
                <a:srgbClr val="000000"/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the 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requester either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commits 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or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aborts 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a held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reservation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should the requester fail to do the above, a reservation can expire after a set timeout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  <a:latin typeface="+mj-lt"/>
            </a:endParaRPr>
          </a:p>
          <a:p>
            <a:r>
              <a:rPr lang="en-GB" sz="2000" b="1" dirty="0">
                <a:solidFill>
                  <a:srgbClr val="000000"/>
                </a:solidFill>
              </a:rPr>
              <a:t>NSI reservation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Source, destination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endpoints (mandatory)</a:t>
            </a:r>
            <a:endParaRPr lang="en-GB" sz="2000" dirty="0">
              <a:solidFill>
                <a:srgbClr val="00000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Start time, end time, reserved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bandwidth (optional)</a:t>
            </a:r>
            <a:endParaRPr lang="en-GB" sz="2000" dirty="0">
              <a:solidFill>
                <a:srgbClr val="000000"/>
              </a:solidFill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  <a:latin typeface="+mj-lt"/>
            </a:endParaRPr>
          </a:p>
          <a:p>
            <a:r>
              <a:rPr lang="en-GB" sz="2000" b="1" dirty="0" smtClean="0">
                <a:solidFill>
                  <a:srgbClr val="000000"/>
                </a:solidFill>
              </a:rPr>
              <a:t>Limitations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Only supplies a L2 circuit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Circuit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ends at site border router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Some providers don’t guarantee BW</a:t>
            </a:r>
          </a:p>
        </p:txBody>
      </p:sp>
    </p:spTree>
    <p:extLst>
      <p:ext uri="{BB962C8B-B14F-4D97-AF65-F5344CB8AC3E}">
        <p14:creationId xmlns:p14="http://schemas.microsoft.com/office/powerpoint/2010/main" val="2538905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3442-67BB-42C0-A7A0-E3CB41108768}" type="datetime1">
              <a:rPr lang="en-US" smtClean="0"/>
              <a:pPr/>
              <a:t>18-Mar-15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8320" y="1177628"/>
            <a:ext cx="796735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</a:rPr>
              <a:t>Transfer backends can’t directly use </a:t>
            </a:r>
            <a:r>
              <a:rPr lang="en-GB" sz="2000" b="1" dirty="0" smtClean="0">
                <a:solidFill>
                  <a:srgbClr val="000000"/>
                </a:solidFill>
              </a:rPr>
              <a:t>the NSI </a:t>
            </a:r>
            <a:r>
              <a:rPr lang="en-GB" sz="2000" b="1" dirty="0">
                <a:solidFill>
                  <a:srgbClr val="000000"/>
                </a:solidFill>
              </a:rPr>
              <a:t>L2 circuit</a:t>
            </a:r>
          </a:p>
          <a:p>
            <a:endParaRPr lang="en-GB" sz="2000" b="1" dirty="0" smtClean="0">
              <a:solidFill>
                <a:srgbClr val="000000"/>
              </a:solidFill>
            </a:endParaRPr>
          </a:p>
          <a:p>
            <a:r>
              <a:rPr lang="en-GB" sz="2000" b="1" dirty="0" smtClean="0">
                <a:solidFill>
                  <a:srgbClr val="000000"/>
                </a:solidFill>
              </a:rPr>
              <a:t>Establishing </a:t>
            </a:r>
            <a:r>
              <a:rPr lang="en-GB" sz="2000" b="1" dirty="0">
                <a:solidFill>
                  <a:srgbClr val="000000"/>
                </a:solidFill>
              </a:rPr>
              <a:t>L3 path </a:t>
            </a:r>
            <a:r>
              <a:rPr lang="en-GB" sz="2000" b="1" dirty="0" smtClean="0">
                <a:solidFill>
                  <a:srgbClr val="000000"/>
                </a:solidFill>
              </a:rPr>
              <a:t>to storage requires</a:t>
            </a:r>
            <a:r>
              <a:rPr lang="en-GB" sz="2000" b="1" dirty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Some topology knowledge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Routing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Direct access to the site’s network equipment</a:t>
            </a:r>
          </a:p>
          <a:p>
            <a:endParaRPr lang="en-GB" sz="2000" b="1" dirty="0" smtClean="0">
              <a:solidFill>
                <a:srgbClr val="000000"/>
              </a:solidFill>
            </a:endParaRPr>
          </a:p>
          <a:p>
            <a:r>
              <a:rPr lang="en-GB" sz="2000" b="1" dirty="0" smtClean="0">
                <a:solidFill>
                  <a:srgbClr val="000000"/>
                </a:solidFill>
              </a:rPr>
              <a:t>PhEDEx is a very high-level software -&gt; Can only provide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Datasets, blocks &amp; file names and sizes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SURL (Storage URL)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Storage farm hostname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Local file path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b="1" dirty="0" smtClean="0">
              <a:solidFill>
                <a:srgbClr val="000000"/>
              </a:solidFill>
              <a:latin typeface="+mj-lt"/>
            </a:endParaRPr>
          </a:p>
          <a:p>
            <a:r>
              <a:rPr lang="en-GB" sz="2000" b="1" dirty="0" smtClean="0">
                <a:solidFill>
                  <a:srgbClr val="000000"/>
                </a:solidFill>
              </a:rPr>
              <a:t>=&gt; Establishing L3 paths is non trivial</a:t>
            </a:r>
            <a:endParaRPr lang="en-GB" sz="2000" dirty="0" smtClean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6334" y="0"/>
            <a:ext cx="3571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Issues in dealing with L2 circuits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8647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3442-67BB-42C0-A7A0-E3CB41108768}" type="datetime1">
              <a:rPr lang="en-US" smtClean="0"/>
              <a:pPr/>
              <a:t>18-Mar-15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81" y="601044"/>
            <a:ext cx="8177036" cy="3427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88320" y="4229178"/>
            <a:ext cx="79673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rgbClr val="000000"/>
                </a:solidFill>
              </a:rPr>
              <a:t>SURLs to TURLs (FTS &amp; SRM)</a:t>
            </a:r>
            <a:endParaRPr lang="en-GB" sz="2000" dirty="0">
              <a:solidFill>
                <a:srgbClr val="00000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Get source TURL (call </a:t>
            </a:r>
            <a:r>
              <a:rPr lang="en-GB" sz="2000" dirty="0">
                <a:solidFill>
                  <a:srgbClr val="BB0000"/>
                </a:solidFill>
                <a:latin typeface="+mj-lt"/>
                <a:hlinkClick r:id="rId3"/>
              </a:rPr>
              <a:t> </a:t>
            </a:r>
            <a:r>
              <a:rPr lang="en-GB" sz="2000" dirty="0" err="1">
                <a:solidFill>
                  <a:srgbClr val="BB0000"/>
                </a:solidFill>
                <a:latin typeface="+mj-lt"/>
                <a:hlinkClick r:id="rId3"/>
              </a:rPr>
              <a:t>srmPrepareToGet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Get destination TURL (call </a:t>
            </a:r>
            <a:r>
              <a:rPr lang="en-GB" sz="2000" dirty="0">
                <a:solidFill>
                  <a:srgbClr val="BB0000"/>
                </a:solidFill>
                <a:latin typeface="+mj-lt"/>
                <a:hlinkClick r:id="rId4"/>
              </a:rPr>
              <a:t> </a:t>
            </a:r>
            <a:r>
              <a:rPr lang="en-GB" sz="2000" dirty="0" err="1">
                <a:solidFill>
                  <a:srgbClr val="BB0000"/>
                </a:solidFill>
                <a:latin typeface="+mj-lt"/>
                <a:hlinkClick r:id="rId4"/>
              </a:rPr>
              <a:t>srmPrepareToPut</a:t>
            </a:r>
            <a:r>
              <a:rPr lang="en-GB" sz="2000" dirty="0">
                <a:solidFill>
                  <a:srgbClr val="BB0000"/>
                </a:solidFill>
                <a:latin typeface="+mj-lt"/>
                <a:hlinkClick r:id="rId4"/>
              </a:rPr>
              <a:t>)</a:t>
            </a:r>
            <a:endParaRPr lang="en-GB" sz="2000" dirty="0">
              <a:solidFill>
                <a:srgbClr val="00000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Assuming that the TURL-s are </a:t>
            </a:r>
            <a:r>
              <a:rPr lang="en-GB" sz="2000" dirty="0" err="1">
                <a:solidFill>
                  <a:srgbClr val="000000"/>
                </a:solidFill>
                <a:latin typeface="+mj-lt"/>
              </a:rPr>
              <a:t>gridftp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endpoints, start </a:t>
            </a:r>
            <a:r>
              <a:rPr lang="en-GB" sz="2000" dirty="0" err="1" smtClean="0">
                <a:solidFill>
                  <a:srgbClr val="000000"/>
                </a:solidFill>
                <a:latin typeface="+mj-lt"/>
              </a:rPr>
              <a:t>gridftp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copy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Monitor transfer progress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Release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TURLs</a:t>
            </a:r>
            <a:endParaRPr lang="en-GB" sz="2000" b="0" i="0" dirty="0">
              <a:solidFill>
                <a:srgbClr val="000000"/>
              </a:solidFill>
              <a:effectLst/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6453" y="0"/>
            <a:ext cx="3891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Issues in dealing with FTS and SRM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52089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3442-67BB-42C0-A7A0-E3CB41108768}" type="datetime1">
              <a:rPr lang="en-US" smtClean="0"/>
              <a:pPr/>
              <a:t>18-Mar-15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49143" y="0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Initial discussions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588320" y="869851"/>
            <a:ext cx="796735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rgbClr val="000000"/>
                </a:solidFill>
              </a:rPr>
              <a:t>Technical constraints: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Only a L2 circuit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L2 circuit ends in the site’s border router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Limited feedback in case of errors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NSI adoption in production is still limited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GB" sz="2000" b="1" dirty="0">
                <a:solidFill>
                  <a:srgbClr val="000000"/>
                </a:solidFill>
              </a:rPr>
              <a:t>All solutions of creating a L3 path rely either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privileged access on site’s servers/routers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s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pecialised hardware in place (OF capable)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  <a:latin typeface="+mj-lt"/>
            </a:endParaRPr>
          </a:p>
          <a:p>
            <a:r>
              <a:rPr lang="en-GB" sz="2000" b="1" dirty="0">
                <a:solidFill>
                  <a:srgbClr val="000000"/>
                </a:solidFill>
              </a:rPr>
              <a:t>Our solution </a:t>
            </a:r>
            <a:r>
              <a:rPr lang="en-GB" sz="2000" b="1" dirty="0" smtClean="0">
                <a:solidFill>
                  <a:srgbClr val="000000"/>
                </a:solidFill>
              </a:rPr>
              <a:t>must: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deal 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with sites serving multiple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p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otentially deal with privileged and non privileged files transferred from the same server</a:t>
            </a:r>
            <a:endParaRPr lang="en-GB" sz="2000" dirty="0">
              <a:solidFill>
                <a:srgbClr val="00000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work with the FTS/SRM/</a:t>
            </a:r>
            <a:r>
              <a:rPr lang="en-GB" sz="2000" dirty="0" err="1">
                <a:solidFill>
                  <a:srgbClr val="000000"/>
                </a:solidFill>
                <a:latin typeface="+mj-lt"/>
              </a:rPr>
              <a:t>gridFTP</a:t>
            </a:r>
            <a:endParaRPr lang="en-GB" sz="2000" dirty="0">
              <a:solidFill>
                <a:srgbClr val="00000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be as un-intrusive into sites operations as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possible</a:t>
            </a:r>
            <a:endParaRPr lang="en-GB" sz="2000" b="1" dirty="0" smtClean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4315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3442-67BB-42C0-A7A0-E3CB41108768}" type="datetime1">
              <a:rPr lang="en-US" smtClean="0"/>
              <a:pPr/>
              <a:t>18-Mar-15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Vlad Lapadatescu &amp; Tony Wildish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75207" y="-30459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Initial discussions (2)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295427" y="3535797"/>
            <a:ext cx="84233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Request circuit between site A and site B</a:t>
            </a:r>
            <a:endParaRPr lang="en-GB" sz="2000" dirty="0" smtClean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 err="1" smtClean="0">
                <a:latin typeface="+mj-lt"/>
              </a:rPr>
              <a:t>PhEDEx</a:t>
            </a:r>
            <a:r>
              <a:rPr lang="en-GB" sz="2000" dirty="0" smtClean="0">
                <a:latin typeface="+mj-lt"/>
              </a:rPr>
              <a:t> </a:t>
            </a:r>
            <a:r>
              <a:rPr lang="en-GB" sz="2000" dirty="0">
                <a:latin typeface="+mj-lt"/>
              </a:rPr>
              <a:t>specifies, list of files to be </a:t>
            </a:r>
            <a:r>
              <a:rPr lang="en-GB" sz="2000" dirty="0" smtClean="0">
                <a:latin typeface="+mj-lt"/>
              </a:rPr>
              <a:t>transferred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Before 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transfer, </a:t>
            </a:r>
            <a:r>
              <a:rPr lang="en-GB" sz="2000" dirty="0" err="1">
                <a:solidFill>
                  <a:srgbClr val="000000"/>
                </a:solidFill>
                <a:latin typeface="+mj-lt"/>
              </a:rPr>
              <a:t>gridFTP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checks 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if the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file(s) should 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go on the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circuit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If that’s the case set up a TC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rule: mark 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packets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of files 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to go on the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circuit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+mj-lt"/>
              </a:rPr>
              <a:t>Set up a PBR (or use OF) to do the routing of those files </a:t>
            </a:r>
            <a:r>
              <a:rPr lang="en-GB" sz="2000" dirty="0" smtClean="0">
                <a:latin typeface="+mj-lt"/>
              </a:rPr>
              <a:t>afterwards</a:t>
            </a:r>
          </a:p>
          <a:p>
            <a:endParaRPr lang="en-GB" sz="2000" b="1" dirty="0" smtClean="0">
              <a:solidFill>
                <a:srgbClr val="000000"/>
              </a:solidFill>
            </a:endParaRPr>
          </a:p>
          <a:p>
            <a:r>
              <a:rPr lang="en-GB" sz="2000" b="1" dirty="0" smtClean="0">
                <a:solidFill>
                  <a:srgbClr val="000000"/>
                </a:solidFill>
              </a:rPr>
              <a:t>Issues</a:t>
            </a:r>
            <a:r>
              <a:rPr lang="en-GB" sz="2000" dirty="0">
                <a:solidFill>
                  <a:srgbClr val="000000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Relies on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modifying or developing plug-ins for 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the transfer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Relies on having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privileged 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access on servers (for packet marking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)</a:t>
            </a:r>
            <a:endParaRPr lang="en-GB" sz="20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47" y="277288"/>
            <a:ext cx="8423306" cy="330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77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3442-67BB-42C0-A7A0-E3CB41108768}" type="datetime1">
              <a:rPr lang="en-US" smtClean="0"/>
              <a:pPr/>
              <a:t>18-Mar-15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31" y="408561"/>
            <a:ext cx="8834574" cy="55975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49376" y="-30459"/>
            <a:ext cx="3045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Proposed solution diagram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0" y="5794221"/>
            <a:ext cx="43957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* Ensures </a:t>
            </a:r>
            <a:r>
              <a:rPr lang="en-GB" sz="1400" dirty="0">
                <a:solidFill>
                  <a:srgbClr val="0070C0"/>
                </a:solidFill>
                <a:latin typeface="Calibri" panose="020F0502020204030204" pitchFamily="34" charset="0"/>
              </a:rPr>
              <a:t>correct routing once L2 circuit is </a:t>
            </a:r>
            <a:r>
              <a:rPr lang="en-GB" sz="14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up</a:t>
            </a:r>
          </a:p>
          <a:p>
            <a:r>
              <a:rPr lang="en-GB" sz="1400" dirty="0">
                <a:solidFill>
                  <a:srgbClr val="0070C0"/>
                </a:solidFill>
                <a:latin typeface="Calibri" panose="020F0502020204030204" pitchFamily="34" charset="0"/>
              </a:rPr>
              <a:t>** Retrieves the IPs of </a:t>
            </a:r>
            <a:r>
              <a:rPr lang="en-GB" sz="1400" dirty="0" err="1">
                <a:solidFill>
                  <a:srgbClr val="0070C0"/>
                </a:solidFill>
                <a:latin typeface="Calibri" panose="020F0502020204030204" pitchFamily="34" charset="0"/>
              </a:rPr>
              <a:t>gridFTP</a:t>
            </a:r>
            <a:r>
              <a:rPr lang="en-GB" sz="1400" dirty="0">
                <a:solidFill>
                  <a:srgbClr val="0070C0"/>
                </a:solidFill>
                <a:latin typeface="Calibri" panose="020F0502020204030204" pitchFamily="34" charset="0"/>
              </a:rPr>
              <a:t> servers involved in </a:t>
            </a:r>
            <a:r>
              <a:rPr lang="en-GB" sz="14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transfer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978582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3442-67BB-42C0-A7A0-E3CB41108768}" type="datetime1">
              <a:rPr lang="en-US" smtClean="0"/>
              <a:pPr/>
              <a:t>18-Mar-15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9376" y="-30459"/>
            <a:ext cx="3045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Proposed solution diagram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194611" y="3929871"/>
            <a:ext cx="875477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Request </a:t>
            </a:r>
            <a:r>
              <a:rPr lang="en-US" sz="2000" dirty="0">
                <a:latin typeface="+mj-lt"/>
              </a:rPr>
              <a:t>circuit between site A and site </a:t>
            </a:r>
            <a:r>
              <a:rPr lang="en-US" sz="2000" dirty="0" smtClean="0">
                <a:latin typeface="+mj-lt"/>
              </a:rPr>
              <a:t>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Wrapper </a:t>
            </a:r>
            <a:r>
              <a:rPr lang="en-US" sz="2000" dirty="0">
                <a:latin typeface="+mj-lt"/>
              </a:rPr>
              <a:t>gets IPs of all </a:t>
            </a:r>
            <a:r>
              <a:rPr lang="en-US" sz="2000" dirty="0" smtClean="0">
                <a:latin typeface="+mj-lt"/>
              </a:rPr>
              <a:t>servers involved in </a:t>
            </a:r>
            <a:r>
              <a:rPr lang="en-US" sz="2000" smtClean="0">
                <a:latin typeface="+mj-lt"/>
              </a:rPr>
              <a:t>the transfer</a:t>
            </a:r>
            <a:endParaRPr 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Wrapper </a:t>
            </a:r>
            <a:r>
              <a:rPr lang="en-US" sz="2000" dirty="0">
                <a:latin typeface="+mj-lt"/>
              </a:rPr>
              <a:t>passes this </a:t>
            </a:r>
            <a:r>
              <a:rPr lang="en-US" sz="2000" dirty="0" smtClean="0">
                <a:latin typeface="+mj-lt"/>
              </a:rPr>
              <a:t>information </a:t>
            </a:r>
            <a:r>
              <a:rPr lang="en-US" sz="2000" dirty="0">
                <a:latin typeface="+mj-lt"/>
              </a:rPr>
              <a:t>to the OF controller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+mj-lt"/>
              </a:rPr>
              <a:t>PhEDEx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informs the OF controller that a circuit has been established between the two sites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OF </a:t>
            </a:r>
            <a:r>
              <a:rPr lang="en-US" sz="2000" dirty="0">
                <a:latin typeface="+mj-lt"/>
              </a:rPr>
              <a:t>controller adds routing info in the OF switches that direct all traffic on the subnet to the circuit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73" y="496353"/>
            <a:ext cx="8762696" cy="330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3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3442-67BB-42C0-A7A0-E3CB41108768}" type="datetime1">
              <a:rPr lang="en-US" smtClean="0"/>
              <a:pPr/>
              <a:t>18-Mar-15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8605" y="1023740"/>
            <a:ext cx="810678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Overview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Advanced Network Services for Experiments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(Short) PhEDEx intro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Current development efforts w.r.t. circuits and PhEDEx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Where/how it can be integrated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Previous results (ISGC 2014)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Circuit awareness PhEDEx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Updated FileDownload agent / </a:t>
            </a:r>
            <a:r>
              <a:rPr lang="en-US" sz="2000" dirty="0" err="1" smtClean="0">
                <a:latin typeface="+mj-lt"/>
              </a:rPr>
              <a:t>ResourceManager</a:t>
            </a:r>
            <a:endParaRPr lang="en-US" sz="2000" dirty="0"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NSI circuits, issues encountered and proposed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Summary and future plans</a:t>
            </a:r>
            <a:endParaRPr lang="en-US" sz="20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7124" y="0"/>
            <a:ext cx="1512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Introduction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1087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3442-67BB-42C0-A7A0-E3CB41108768}" type="datetime1">
              <a:rPr lang="en-US" smtClean="0"/>
              <a:pPr/>
              <a:t>18-Mar-15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79086" y="0"/>
            <a:ext cx="2845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Summary &amp; future plans 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464866" y="1331516"/>
            <a:ext cx="821426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PhEDEx is </a:t>
            </a:r>
            <a:r>
              <a:rPr lang="en-US" sz="2000" b="1" dirty="0" smtClean="0"/>
              <a:t>set to </a:t>
            </a:r>
            <a:r>
              <a:rPr lang="en-US" sz="2000" b="1" dirty="0" smtClean="0"/>
              <a:t>use circuits when they are available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No </a:t>
            </a:r>
            <a:r>
              <a:rPr lang="en-US" sz="2000" dirty="0">
                <a:latin typeface="+mj-lt"/>
              </a:rPr>
              <a:t>modifications done to PhEDEx 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Control logic is in the FileDownload </a:t>
            </a:r>
            <a:r>
              <a:rPr lang="en-US" sz="2000" dirty="0" smtClean="0">
                <a:latin typeface="+mj-lt"/>
              </a:rPr>
              <a:t>agent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Lifecycle handled by the </a:t>
            </a:r>
            <a:r>
              <a:rPr lang="en-US" sz="2000" dirty="0" err="1" smtClean="0">
                <a:latin typeface="+mj-lt"/>
              </a:rPr>
              <a:t>ResourceManager</a:t>
            </a: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Transparent for all other PhEDEx instances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b="1" dirty="0" err="1" smtClean="0"/>
              <a:t>ResourceManager</a:t>
            </a:r>
            <a:r>
              <a:rPr lang="en-US" sz="2000" b="1" dirty="0" smtClean="0"/>
              <a:t> can be used as a 3</a:t>
            </a:r>
            <a:r>
              <a:rPr lang="en-US" sz="2000" b="1" baseline="30000" dirty="0" smtClean="0"/>
              <a:t>rd</a:t>
            </a:r>
            <a:r>
              <a:rPr lang="en-US" sz="2000" b="1" dirty="0" smtClean="0"/>
              <a:t> party tool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b="1" dirty="0" smtClean="0"/>
              <a:t>Future plans</a:t>
            </a:r>
            <a:r>
              <a:rPr lang="en-US" sz="2000" dirty="0" smtClean="0">
                <a:latin typeface="+mj-l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Solve the issue of how to route data once a circuit is active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Demonstrate circuit management capabilities between select sites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Demonstrate improvement while using circuits</a:t>
            </a: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3036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3442-67BB-42C0-A7A0-E3CB41108768}" type="datetime1">
              <a:rPr lang="en-US" smtClean="0"/>
              <a:pPr/>
              <a:t>18-Mar-15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19140" y="2779825"/>
            <a:ext cx="25057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Thank you!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0291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3442-67BB-42C0-A7A0-E3CB41108768}" type="datetime1">
              <a:rPr lang="en-US" smtClean="0"/>
              <a:pPr/>
              <a:t>18-Mar-15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8604" y="869851"/>
            <a:ext cx="810678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+mj-lt"/>
              </a:rPr>
              <a:t>A </a:t>
            </a:r>
            <a:r>
              <a:rPr lang="en-GB" sz="2000" dirty="0">
                <a:latin typeface="+mj-lt"/>
              </a:rPr>
              <a:t>project funded by NSF CC-NIE program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j-lt"/>
            </a:endParaRPr>
          </a:p>
          <a:p>
            <a:r>
              <a:rPr lang="en-GB" sz="2000" b="1" dirty="0" smtClean="0"/>
              <a:t>ANSE</a:t>
            </a:r>
            <a:r>
              <a:rPr lang="en-GB" sz="2000" dirty="0" smtClean="0">
                <a:latin typeface="+mj-lt"/>
              </a:rPr>
              <a:t> - Advanced </a:t>
            </a:r>
            <a:r>
              <a:rPr lang="en-GB" sz="2000" dirty="0">
                <a:latin typeface="+mj-lt"/>
              </a:rPr>
              <a:t>Network Services for Experiments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>
              <a:latin typeface="+mj-lt"/>
            </a:endParaRPr>
          </a:p>
          <a:p>
            <a:r>
              <a:rPr lang="en-GB" sz="2000" dirty="0" smtClean="0">
                <a:latin typeface="+mj-lt"/>
              </a:rPr>
              <a:t>Integrate </a:t>
            </a:r>
            <a:r>
              <a:rPr lang="en-GB" sz="2000" dirty="0">
                <a:latin typeface="+mj-lt"/>
              </a:rPr>
              <a:t>network awareness into the software stacks of experiments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PhEDEx for CMS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Panda for </a:t>
            </a:r>
            <a:r>
              <a:rPr lang="en-GB" sz="2000" dirty="0" smtClean="0">
                <a:latin typeface="+mj-lt"/>
              </a:rPr>
              <a:t>ATLAS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j-lt"/>
            </a:endParaRPr>
          </a:p>
          <a:p>
            <a:r>
              <a:rPr lang="en-GB" sz="2000" dirty="0" smtClean="0">
                <a:latin typeface="+mj-lt"/>
              </a:rPr>
              <a:t>Official </a:t>
            </a:r>
            <a:r>
              <a:rPr lang="en-GB" sz="2000" dirty="0">
                <a:latin typeface="+mj-lt"/>
              </a:rPr>
              <a:t>starting date Jan </a:t>
            </a:r>
            <a:r>
              <a:rPr lang="en-GB" sz="2000" dirty="0" smtClean="0">
                <a:latin typeface="+mj-lt"/>
              </a:rPr>
              <a:t>2013</a:t>
            </a:r>
            <a:endParaRPr lang="en-GB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Build on top of existing services (LHCOPN, LHCONE</a:t>
            </a:r>
            <a:r>
              <a:rPr lang="en-GB" sz="2000" dirty="0" smtClean="0">
                <a:latin typeface="+mj-l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PIs: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Harvey Newman, PI, Caltech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Shawn </a:t>
            </a:r>
            <a:r>
              <a:rPr lang="en-US" sz="2000" dirty="0">
                <a:latin typeface="+mj-lt"/>
              </a:rPr>
              <a:t>McKee, co-PI, University of Michigan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Paul </a:t>
            </a:r>
            <a:r>
              <a:rPr lang="en-US" sz="2000" dirty="0">
                <a:latin typeface="+mj-lt"/>
              </a:rPr>
              <a:t>Sheldon, co-PI, Vanderbilt University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Kaushik </a:t>
            </a:r>
            <a:r>
              <a:rPr lang="en-US" sz="2000" dirty="0">
                <a:latin typeface="+mj-lt"/>
              </a:rPr>
              <a:t>De, co-PI, University of Texas at Arlington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94332" y="0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ANSE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245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55BA-8319-4B43-A24D-9F7C26475CF3}" type="datetime1">
              <a:rPr lang="en-US" smtClean="0"/>
              <a:pPr/>
              <a:t>18-Mar-15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38608" y="0"/>
            <a:ext cx="2066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PhEDEx Overview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1300" y="869851"/>
            <a:ext cx="792139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The data management transfer tool for CMS (since 2004)</a:t>
            </a:r>
          </a:p>
          <a:p>
            <a:r>
              <a:rPr lang="en-US" sz="2000" dirty="0" smtClean="0">
                <a:latin typeface="+mj-lt"/>
              </a:rPr>
              <a:t>Loosely coupled set of agents written in </a:t>
            </a:r>
            <a:r>
              <a:rPr lang="en-US" sz="2000" dirty="0">
                <a:latin typeface="+mj-lt"/>
              </a:rPr>
              <a:t>Perl interacting via </a:t>
            </a:r>
            <a:r>
              <a:rPr lang="en-US" sz="2000" dirty="0" smtClean="0">
                <a:latin typeface="+mj-lt"/>
              </a:rPr>
              <a:t>central </a:t>
            </a:r>
            <a:r>
              <a:rPr lang="en-US" sz="2000" dirty="0">
                <a:latin typeface="+mj-lt"/>
              </a:rPr>
              <a:t>DB </a:t>
            </a:r>
            <a:endParaRPr lang="en-US" sz="2000" dirty="0" smtClean="0"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+mj-lt"/>
              </a:rPr>
              <a:t>central agents </a:t>
            </a:r>
            <a:r>
              <a:rPr lang="en-US" sz="2000" dirty="0" smtClean="0">
                <a:latin typeface="+mj-lt"/>
              </a:rPr>
              <a:t>(ex. </a:t>
            </a:r>
            <a:r>
              <a:rPr lang="en-US" sz="2000" b="1" dirty="0" err="1" smtClean="0"/>
              <a:t>FileRouter</a:t>
            </a:r>
            <a:r>
              <a:rPr lang="en-US" sz="2000" dirty="0" smtClean="0">
                <a:latin typeface="+mj-lt"/>
              </a:rPr>
              <a:t> agent)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+mj-lt"/>
              </a:rPr>
              <a:t>site agents </a:t>
            </a:r>
            <a:r>
              <a:rPr lang="en-US" sz="2000" dirty="0" smtClean="0">
                <a:latin typeface="+mj-lt"/>
              </a:rPr>
              <a:t>running at various T1s and T2s (ex. </a:t>
            </a:r>
            <a:r>
              <a:rPr lang="en-US" sz="2000" b="1" dirty="0" smtClean="0"/>
              <a:t>FileDownload</a:t>
            </a:r>
            <a:r>
              <a:rPr lang="en-US" sz="2000" dirty="0" smtClean="0">
                <a:latin typeface="+mj-lt"/>
              </a:rPr>
              <a:t> agent)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each agent performs a independent single task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PhEDEx front-end and data-service</a:t>
            </a:r>
          </a:p>
          <a:p>
            <a:r>
              <a:rPr lang="en-US" sz="2000" b="1" dirty="0" smtClean="0"/>
              <a:t>Three instances</a:t>
            </a:r>
            <a:r>
              <a:rPr lang="en-US" sz="2000" dirty="0" smtClean="0">
                <a:latin typeface="+mj-lt"/>
              </a:rPr>
              <a:t> running over the same network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Common workflow: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Front-end used to request data to sites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Central agents compute paths of least cost, schedule transfers, </a:t>
            </a:r>
            <a:r>
              <a:rPr lang="en-US" sz="2000" dirty="0" err="1" smtClean="0">
                <a:latin typeface="+mj-lt"/>
              </a:rPr>
              <a:t>etc</a:t>
            </a:r>
            <a:endParaRPr lang="en-US" sz="20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Site agents execute transfer tasks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r>
              <a:rPr lang="en-GB" sz="2000" b="1" dirty="0" err="1"/>
              <a:t>FileRouter</a:t>
            </a:r>
            <a:r>
              <a:rPr lang="en-GB" sz="2000" dirty="0">
                <a:latin typeface="+mj-lt"/>
              </a:rPr>
              <a:t> (central) agent builds transfer queue per destination </a:t>
            </a:r>
          </a:p>
          <a:p>
            <a:r>
              <a:rPr lang="en-GB" sz="2000" b="1" dirty="0"/>
              <a:t>FileDownload</a:t>
            </a:r>
            <a:r>
              <a:rPr lang="en-GB" sz="2000" dirty="0">
                <a:latin typeface="+mj-lt"/>
              </a:rPr>
              <a:t> (site) agent examines its queue, processes it &amp; reports </a:t>
            </a:r>
            <a:r>
              <a:rPr lang="en-GB" sz="2000" dirty="0" smtClean="0">
                <a:latin typeface="+mj-lt"/>
              </a:rPr>
              <a:t>back</a:t>
            </a:r>
            <a:endParaRPr lang="en-GB" sz="2000" dirty="0">
              <a:latin typeface="+mj-lt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2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3442-67BB-42C0-A7A0-E3CB41108768}" type="datetime1">
              <a:rPr lang="en-US" smtClean="0"/>
              <a:pPr/>
              <a:t>18-Mar-15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44832" y="0"/>
            <a:ext cx="2254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PhEDEx Overview 2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829398" y="746741"/>
            <a:ext cx="748520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/>
              <a:t>PhEDEx </a:t>
            </a:r>
            <a:r>
              <a:rPr lang="en-GB" sz="2000" b="1" dirty="0" smtClean="0"/>
              <a:t>is</a:t>
            </a:r>
            <a:r>
              <a:rPr lang="en-GB" sz="20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j-lt"/>
              </a:rPr>
              <a:t>not </a:t>
            </a:r>
            <a:r>
              <a:rPr lang="en-GB" sz="2000" dirty="0">
                <a:latin typeface="+mj-lt"/>
              </a:rPr>
              <a:t>necessarily “near” the storage (i.e. same subnet)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j-lt"/>
              </a:rPr>
              <a:t>high </a:t>
            </a:r>
            <a:r>
              <a:rPr lang="en-GB" sz="2000" dirty="0">
                <a:latin typeface="+mj-lt"/>
              </a:rPr>
              <a:t>level software … only knows about: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datasets, </a:t>
            </a:r>
            <a:r>
              <a:rPr lang="en-GB" sz="2000" dirty="0" smtClean="0">
                <a:latin typeface="+mj-lt"/>
              </a:rPr>
              <a:t>blocks, files</a:t>
            </a:r>
            <a:endParaRPr lang="en-GB" sz="20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Hostnames/IPs from URLs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Path of files</a:t>
            </a:r>
          </a:p>
          <a:p>
            <a:endParaRPr lang="en-GB" sz="2000" dirty="0">
              <a:latin typeface="+mj-lt"/>
            </a:endParaRPr>
          </a:p>
          <a:p>
            <a:r>
              <a:rPr lang="en-GB" sz="2000" b="1" dirty="0"/>
              <a:t>When issuing a transfer </a:t>
            </a:r>
            <a:r>
              <a:rPr lang="en-GB" sz="2000" b="1" dirty="0" smtClean="0"/>
              <a:t>request user </a:t>
            </a:r>
            <a:r>
              <a:rPr lang="en-GB" sz="2000" b="1" dirty="0"/>
              <a:t>supplies: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+mj-lt"/>
              </a:rPr>
              <a:t>Dataset/block</a:t>
            </a:r>
            <a:endParaRPr lang="en-GB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+mj-lt"/>
              </a:rPr>
              <a:t>Destination </a:t>
            </a:r>
            <a:r>
              <a:rPr lang="en-GB" sz="2000" dirty="0" smtClean="0">
                <a:latin typeface="+mj-lt"/>
              </a:rPr>
              <a:t>site(s)</a:t>
            </a:r>
            <a:endParaRPr lang="en-GB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+mj-lt"/>
            </a:endParaRPr>
          </a:p>
          <a:p>
            <a:r>
              <a:rPr lang="en-GB" sz="2000" b="1" dirty="0">
                <a:solidFill>
                  <a:srgbClr val="000000"/>
                </a:solidFill>
              </a:rPr>
              <a:t>Data that PhEDEx can provide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Datasets,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blocks 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&amp;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file names &amp; sizes</a:t>
            </a:r>
            <a:endParaRPr lang="en-GB" sz="2000" dirty="0">
              <a:solidFill>
                <a:srgbClr val="00000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SURL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(storage 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farm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hostname, local 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file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path)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Information about transfer queues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Limited monitoring information</a:t>
            </a:r>
            <a:endParaRPr lang="en-GB" sz="2000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9554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55BA-8319-4B43-A24D-9F7C26475CF3}" type="datetime1">
              <a:rPr lang="en-US" smtClean="0"/>
              <a:pPr/>
              <a:t>18-Mar-15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44751" y="0"/>
            <a:ext cx="4254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PhEDEx</a:t>
            </a:r>
            <a:r>
              <a:rPr lang="en-US" sz="2000" b="1" dirty="0" smtClean="0"/>
              <a:t> transfers over the past 5 years</a:t>
            </a:r>
            <a:endParaRPr lang="en-US" sz="2000" b="1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lum contrast="23000"/>
          </a:blip>
          <a:stretch>
            <a:fillRect/>
          </a:stretch>
        </p:blipFill>
        <p:spPr>
          <a:xfrm>
            <a:off x="9433" y="543305"/>
            <a:ext cx="9125134" cy="566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3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55BA-8319-4B43-A24D-9F7C26475CF3}" type="datetime1">
              <a:rPr lang="en-US" smtClean="0"/>
              <a:pPr/>
              <a:t>18-Mar-15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43700" y="-1"/>
            <a:ext cx="1856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ANSE &amp; PhEDEx</a:t>
            </a:r>
            <a:endParaRPr lang="en-US" sz="2000" b="1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865" y="685185"/>
            <a:ext cx="821426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Goals</a:t>
            </a:r>
            <a:r>
              <a:rPr lang="en-US" sz="2000" dirty="0" smtClean="0">
                <a:latin typeface="+mj-l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Enhance PhEDEx with circuit awareness capabilities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Provide a tool which can be used by others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j-lt"/>
            </a:endParaRPr>
          </a:p>
          <a:p>
            <a:r>
              <a:rPr lang="en-US" sz="2000" b="1" dirty="0" smtClean="0"/>
              <a:t>Motivation*</a:t>
            </a:r>
            <a:r>
              <a:rPr lang="en-US" sz="2000" dirty="0" smtClean="0">
                <a:latin typeface="+mj-l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More deterministic transfers (schedule jobs with 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Data prioritization over other traffic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b="1" dirty="0" smtClean="0"/>
              <a:t>PhEDEx integration possibilities: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In the FileDownload agent (site level):</a:t>
            </a:r>
          </a:p>
          <a:p>
            <a:pPr marL="914400" lvl="1" indent="-457200">
              <a:buFont typeface="Calibri" panose="020F0502020204030204" pitchFamily="34" charset="0"/>
              <a:buChar char="+"/>
            </a:pPr>
            <a:r>
              <a:rPr lang="en-US" sz="2000" dirty="0" smtClean="0">
                <a:latin typeface="+mj-lt"/>
              </a:rPr>
              <a:t>Compromise between desired functionality and complexity</a:t>
            </a:r>
          </a:p>
          <a:p>
            <a:pPr marL="914400" lvl="1" indent="-457200">
              <a:buFont typeface="Calibri" panose="020F0502020204030204" pitchFamily="34" charset="0"/>
              <a:buChar char="-"/>
            </a:pPr>
            <a:r>
              <a:rPr lang="en-US" sz="2000" dirty="0" smtClean="0">
                <a:latin typeface="+mj-lt"/>
              </a:rPr>
              <a:t>Only has a local view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In the </a:t>
            </a:r>
            <a:r>
              <a:rPr lang="en-US" sz="2000" dirty="0" err="1" smtClean="0">
                <a:latin typeface="+mj-lt"/>
              </a:rPr>
              <a:t>FileRouter</a:t>
            </a:r>
            <a:r>
              <a:rPr lang="en-US" sz="2000" dirty="0" smtClean="0">
                <a:latin typeface="+mj-lt"/>
              </a:rPr>
              <a:t> agent (central level):</a:t>
            </a:r>
          </a:p>
          <a:p>
            <a:pPr marL="914400" lvl="1" indent="-457200">
              <a:buFont typeface="Calibri" panose="020F0502020204030204" pitchFamily="34" charset="0"/>
              <a:buChar char="+"/>
            </a:pPr>
            <a:r>
              <a:rPr lang="en-US" sz="2000" dirty="0" smtClean="0">
                <a:latin typeface="+mj-lt"/>
              </a:rPr>
              <a:t>Has a global view of the whole system</a:t>
            </a:r>
            <a:endParaRPr lang="en-US" sz="2000" dirty="0">
              <a:latin typeface="+mj-lt"/>
            </a:endParaRPr>
          </a:p>
          <a:p>
            <a:pPr marL="914400" lvl="1" indent="-457200">
              <a:buFont typeface="Calibri" panose="020F0502020204030204" pitchFamily="34" charset="0"/>
              <a:buChar char="-"/>
            </a:pPr>
            <a:r>
              <a:rPr lang="en-US" sz="2000" dirty="0" smtClean="0">
                <a:latin typeface="+mj-lt"/>
              </a:rPr>
              <a:t>Harder to implement and optimize</a:t>
            </a:r>
            <a:endParaRPr lang="en-US" sz="20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4837" y="5987019"/>
            <a:ext cx="4326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* Provided that guaranteed BW is available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03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13442-67BB-42C0-A7A0-E3CB41108768}" type="datetime1">
              <a:rPr lang="en-US" smtClean="0"/>
              <a:pPr/>
              <a:t>18-Mar-15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13664" y="0"/>
            <a:ext cx="1916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Initial prototype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464866" y="562075"/>
            <a:ext cx="821426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Modified the FileDownload agent to</a:t>
            </a:r>
            <a:r>
              <a:rPr lang="en-US" sz="2000" dirty="0" smtClean="0">
                <a:latin typeface="+mj-l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Check its own download queue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Determine whether a circuit is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Request a circuit (using DYNES)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If circuit was established: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convert transfer URLs to use the new L3 path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start new transfer using the updated URLs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Manage the lifecycle of the circuit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Prototype</a:t>
            </a:r>
            <a:r>
              <a:rPr lang="en-US" sz="2000" dirty="0" smtClean="0">
                <a:latin typeface="+mj-l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Required no modifications to PhEDEx 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Had all control logic in the FileDownload agent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Was transparent for all other PhEDEx instances</a:t>
            </a:r>
          </a:p>
          <a:p>
            <a:endParaRPr lang="en-US" sz="2000" dirty="0" smtClean="0">
              <a:latin typeface="+mj-lt"/>
            </a:endParaRPr>
          </a:p>
          <a:p>
            <a:r>
              <a:rPr lang="en-US" sz="2000" b="1" dirty="0" smtClean="0"/>
              <a:t>Issues: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Relied on FDT as a transfer backend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Could not be used by external apps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Could not be extended to use other circuit providers</a:t>
            </a:r>
          </a:p>
        </p:txBody>
      </p:sp>
    </p:spTree>
    <p:extLst>
      <p:ext uri="{BB962C8B-B14F-4D97-AF65-F5344CB8AC3E}">
        <p14:creationId xmlns:p14="http://schemas.microsoft.com/office/powerpoint/2010/main" val="2887099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720" y="438929"/>
            <a:ext cx="4026280" cy="203707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47EE-3816-4CBA-A0B3-C64C82857C26}" type="datetime1">
              <a:rPr lang="en-US" smtClean="0"/>
              <a:pPr/>
              <a:t>18-Mar-15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5EB7-5FC5-4623-A18D-97C545C8CA3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722620" y="396450"/>
            <a:ext cx="227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Phedex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reported rates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42889" y="31591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1200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 rot="16200000">
            <a:off x="4721671" y="1235371"/>
            <a:ext cx="89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MB/sec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Vlad Lapadatescu &amp; Tony Wildish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8154"/>
            <a:ext cx="9144000" cy="383356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0055" y="396450"/>
            <a:ext cx="4731360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Seamless path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Per job link rates with PhEDEx traffic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~620MB/sec -&gt; 1060 to 1250MB/sec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Average link rates with PhEDEx traffic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~570MB/sec -&gt; ~1050MB/sec</a:t>
            </a:r>
          </a:p>
        </p:txBody>
      </p:sp>
      <p:cxnSp>
        <p:nvCxnSpPr>
          <p:cNvPr id="3" name="Straight Arrow Connector 2"/>
          <p:cNvCxnSpPr>
            <a:stCxn id="8" idx="2"/>
          </p:cNvCxnSpPr>
          <p:nvPr/>
        </p:nvCxnSpPr>
        <p:spPr>
          <a:xfrm>
            <a:off x="2334653" y="3726069"/>
            <a:ext cx="559168" cy="57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76772" y="3418292"/>
            <a:ext cx="2315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Limited by background traffic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19240" y="0"/>
            <a:ext cx="3105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Results using the prototype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8238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1409</Words>
  <Application>Microsoft Office PowerPoint</Application>
  <PresentationFormat>On-screen Show (4:3)</PresentationFormat>
  <Paragraphs>299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2015-03-17T05:58:34Z</dcterms:created>
  <dcterms:modified xsi:type="dcterms:W3CDTF">2015-03-18T02:44:55Z</dcterms:modified>
</cp:coreProperties>
</file>