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8"/>
  </p:notesMasterIdLst>
  <p:sldIdLst>
    <p:sldId id="317" r:id="rId2"/>
    <p:sldId id="314" r:id="rId3"/>
    <p:sldId id="322" r:id="rId4"/>
    <p:sldId id="303" r:id="rId5"/>
    <p:sldId id="325" r:id="rId6"/>
    <p:sldId id="332" r:id="rId7"/>
    <p:sldId id="315" r:id="rId8"/>
    <p:sldId id="321" r:id="rId9"/>
    <p:sldId id="288" r:id="rId10"/>
    <p:sldId id="319" r:id="rId11"/>
    <p:sldId id="320" r:id="rId12"/>
    <p:sldId id="326" r:id="rId13"/>
    <p:sldId id="327" r:id="rId14"/>
    <p:sldId id="330" r:id="rId15"/>
    <p:sldId id="316" r:id="rId16"/>
    <p:sldId id="32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0000"/>
    <a:srgbClr val="00808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422" autoAdjust="0"/>
  </p:normalViewPr>
  <p:slideViewPr>
    <p:cSldViewPr snapToGrid="0" showGuides="1">
      <p:cViewPr varScale="1">
        <p:scale>
          <a:sx n="102" d="100"/>
          <a:sy n="102" d="100"/>
        </p:scale>
        <p:origin x="-456" y="-120"/>
      </p:cViewPr>
      <p:guideLst>
        <p:guide orient="horz" pos="2137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51550-4466-491C-A46B-69191583827D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8732C-C185-4E87-B5B5-157730A9D7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4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6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3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0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1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52909" cy="365125"/>
          </a:xfrm>
        </p:spPr>
        <p:txBody>
          <a:bodyPr/>
          <a:lstStyle/>
          <a:p>
            <a:fld id="{612DDC53-A81D-4CAA-AD8B-69B0B2E98683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Vlad Lapadatescu &amp; Tony Wildish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8066" y="6356351"/>
            <a:ext cx="407284" cy="365125"/>
          </a:xfrm>
        </p:spPr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71" y="6356350"/>
            <a:ext cx="362295" cy="365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48" y="6358080"/>
            <a:ext cx="363396" cy="3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5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7C46-8EB2-43F0-B44C-7420CE3771AD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EF6C-EE0A-407F-9056-7AF0BE55C18B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58697" cy="365125"/>
          </a:xfrm>
        </p:spPr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3852" y="6356351"/>
            <a:ext cx="401497" cy="365125"/>
          </a:xfrm>
        </p:spPr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18" y="6361355"/>
            <a:ext cx="362295" cy="365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86" y="6358080"/>
            <a:ext cx="363396" cy="3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5AE5-0884-41F2-83C0-EB69DE9BFBBA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25F-8A86-4B91-B3B4-9029E8EFDCC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B0FC-308A-46CD-B7EB-8732D13C0757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02D0-90D8-421B-9CA1-08A1735BF60C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C8C-1B6D-4770-8B63-F43692922B91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DB56-E6C5-4337-95C9-C6FE29DCF3F6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B42E-98D0-4C26-B46B-6F8B4F644BEF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94FE-1B23-4AC1-BD9B-C31B610869AC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dm.lbl.gov/srm-wg/doc/SRM.v2.2.html%23_Toc241633109" TargetMode="External"/><Relationship Id="rId4" Type="http://schemas.openxmlformats.org/officeDocument/2006/relationships/hyperlink" Target="https://sdm.lbl.gov/srm-wg/doc/SRM.v2.2.html%23_Toc241633113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2381820"/>
            <a:ext cx="7772400" cy="97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>
                <a:latin typeface="+mn-lt"/>
              </a:rPr>
              <a:t>ANSE and PhEDEx</a:t>
            </a:r>
            <a:endParaRPr lang="en-GB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1824" y="3273360"/>
            <a:ext cx="5040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Integrating Network-Awareness and Network-Management into PhEDEx</a:t>
            </a:r>
          </a:p>
        </p:txBody>
      </p:sp>
    </p:spTree>
    <p:extLst>
      <p:ext uri="{BB962C8B-B14F-4D97-AF65-F5344CB8AC3E}">
        <p14:creationId xmlns:p14="http://schemas.microsoft.com/office/powerpoint/2010/main" val="56776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56203" y="0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Using NSI to create circuits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88318" y="408186"/>
            <a:ext cx="796735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</a:rPr>
              <a:t>‘Network Service Interface’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NSI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is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an advance-reservation based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Supports tree and chain model of service chaining</a:t>
            </a:r>
          </a:p>
          <a:p>
            <a:endParaRPr lang="en-GB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Two phase reservation system</a:t>
            </a:r>
            <a:endParaRPr lang="en-GB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First phase: availability is checked, if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available,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resources are held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Second phase: </a:t>
            </a:r>
            <a:endParaRPr lang="en-GB" sz="2000" dirty="0" smtClean="0">
              <a:solidFill>
                <a:srgbClr val="000000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the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requester either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commits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or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aborts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a held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reservation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should the requester fail, reservation expires after a timeout</a:t>
            </a:r>
          </a:p>
          <a:p>
            <a:pPr lvl="1"/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>
                <a:solidFill>
                  <a:srgbClr val="000000"/>
                </a:solidFill>
              </a:rPr>
              <a:t>NSI reservation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Source, destination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endpoints (mandatory)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Start time, end time, reserved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bandwidth (optional)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Only supplies a L2 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Circuit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ends at site border router, not at storage farm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Some providers don’t guarantee BW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Not widely adopted - yet</a:t>
            </a:r>
          </a:p>
        </p:txBody>
      </p:sp>
    </p:spTree>
    <p:extLst>
      <p:ext uri="{BB962C8B-B14F-4D97-AF65-F5344CB8AC3E}">
        <p14:creationId xmlns:p14="http://schemas.microsoft.com/office/powerpoint/2010/main" val="253890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320" y="1177628"/>
            <a:ext cx="79673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</a:rPr>
              <a:t>Transfer backends can’t directly use </a:t>
            </a:r>
            <a:r>
              <a:rPr lang="en-GB" sz="2000" b="1" dirty="0" smtClean="0">
                <a:solidFill>
                  <a:srgbClr val="000000"/>
                </a:solidFill>
              </a:rPr>
              <a:t>the NSI </a:t>
            </a:r>
            <a:r>
              <a:rPr lang="en-GB" sz="2000" b="1" dirty="0">
                <a:solidFill>
                  <a:srgbClr val="000000"/>
                </a:solidFill>
              </a:rPr>
              <a:t>L2 circuit</a:t>
            </a:r>
          </a:p>
          <a:p>
            <a:endParaRPr lang="en-GB" sz="2000" b="1" dirty="0" smtClean="0">
              <a:solidFill>
                <a:srgbClr val="000000"/>
              </a:solidFill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Establishing </a:t>
            </a:r>
            <a:r>
              <a:rPr lang="en-GB" sz="2000" b="1" dirty="0">
                <a:solidFill>
                  <a:srgbClr val="000000"/>
                </a:solidFill>
              </a:rPr>
              <a:t>L3 path </a:t>
            </a:r>
            <a:r>
              <a:rPr lang="en-GB" sz="2000" b="1" dirty="0" smtClean="0">
                <a:solidFill>
                  <a:srgbClr val="000000"/>
                </a:solidFill>
              </a:rPr>
              <a:t>to storage requires</a:t>
            </a:r>
            <a:r>
              <a:rPr lang="en-GB" sz="2000" b="1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Some topology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Routing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Direct access to the site’s network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=&gt; non-trivial to establish!</a:t>
            </a:r>
            <a:endParaRPr lang="en-GB" sz="2000" dirty="0" smtClean="0">
              <a:solidFill>
                <a:srgbClr val="000000"/>
              </a:solidFill>
              <a:latin typeface="+mj-lt"/>
            </a:endParaRPr>
          </a:p>
          <a:p>
            <a:endParaRPr lang="en-GB" sz="2000" b="1" dirty="0" smtClean="0">
              <a:solidFill>
                <a:srgbClr val="000000"/>
              </a:solidFill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PhEDEx is a very high-level software -&gt; Can only provide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Datasets, blocks &amp; file names and sizes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SURL (Storage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Storage farm hostname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Local file 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b="1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334" y="0"/>
            <a:ext cx="3571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Issues in dealing with L2 circuits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647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1" y="601044"/>
            <a:ext cx="8177036" cy="3427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8320" y="4229178"/>
            <a:ext cx="79673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</a:rPr>
              <a:t>SURLs to TURLs (FTS &amp; SRM)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Get source TURL (call </a:t>
            </a:r>
            <a:r>
              <a:rPr lang="en-GB" sz="2000" dirty="0">
                <a:solidFill>
                  <a:srgbClr val="BB0000"/>
                </a:solidFill>
                <a:latin typeface="+mj-lt"/>
                <a:hlinkClick r:id="rId3"/>
              </a:rPr>
              <a:t> </a:t>
            </a:r>
            <a:r>
              <a:rPr lang="en-GB" sz="2000" dirty="0" err="1">
                <a:solidFill>
                  <a:srgbClr val="BB0000"/>
                </a:solidFill>
                <a:latin typeface="+mj-lt"/>
                <a:hlinkClick r:id="rId3"/>
              </a:rPr>
              <a:t>srmPrepareToGet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Get destination TURL (call </a:t>
            </a:r>
            <a:r>
              <a:rPr lang="en-GB" sz="2000" dirty="0">
                <a:solidFill>
                  <a:srgbClr val="BB0000"/>
                </a:solidFill>
                <a:latin typeface="+mj-lt"/>
                <a:hlinkClick r:id="rId4"/>
              </a:rPr>
              <a:t> </a:t>
            </a:r>
            <a:r>
              <a:rPr lang="en-GB" sz="2000" dirty="0" err="1">
                <a:solidFill>
                  <a:srgbClr val="BB0000"/>
                </a:solidFill>
                <a:latin typeface="+mj-lt"/>
                <a:hlinkClick r:id="rId4"/>
              </a:rPr>
              <a:t>srmPrepareToPut</a:t>
            </a:r>
            <a:r>
              <a:rPr lang="en-GB" sz="2000" dirty="0">
                <a:solidFill>
                  <a:srgbClr val="BB0000"/>
                </a:solidFill>
                <a:latin typeface="+mj-lt"/>
                <a:hlinkClick r:id="rId4"/>
              </a:rPr>
              <a:t>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Assuming that the TURL-s are </a:t>
            </a:r>
            <a:r>
              <a:rPr lang="en-GB" sz="2000" dirty="0" err="1">
                <a:solidFill>
                  <a:srgbClr val="000000"/>
                </a:solidFill>
                <a:latin typeface="+mj-lt"/>
              </a:rPr>
              <a:t>gridftp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endpoints, start </a:t>
            </a:r>
            <a:r>
              <a:rPr lang="en-GB" sz="2000" dirty="0" err="1" smtClean="0">
                <a:solidFill>
                  <a:srgbClr val="000000"/>
                </a:solidFill>
                <a:latin typeface="+mj-lt"/>
              </a:rPr>
              <a:t>gridftp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Monitor transfer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Release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TURLs</a:t>
            </a:r>
            <a:endParaRPr lang="en-GB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300" y="0"/>
            <a:ext cx="2201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SURLs and TURLs…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208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6979" y="0"/>
            <a:ext cx="2210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So what do we do?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88320" y="869851"/>
            <a:ext cx="796735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</a:rPr>
              <a:t>Technical constraints: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Only a L2 circuit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L2 circuit ends in the site’s border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Limited feedback in case of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NSI adoption in production is still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>
                <a:solidFill>
                  <a:srgbClr val="000000"/>
                </a:solidFill>
              </a:rPr>
              <a:t>All solutions of creating a L3 path rely either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privileged access on site’s servers/routers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pecialised hardware in place (OF capable)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>
                <a:solidFill>
                  <a:srgbClr val="000000"/>
                </a:solidFill>
              </a:rPr>
              <a:t>Our solution </a:t>
            </a:r>
            <a:r>
              <a:rPr lang="en-GB" sz="2000" b="1" dirty="0" smtClean="0">
                <a:solidFill>
                  <a:srgbClr val="000000"/>
                </a:solidFill>
              </a:rPr>
              <a:t>must: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deal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with sites serving multiple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otentially deal with privileged &amp; non privileged traffic on the same path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work with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FTS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/SRM/</a:t>
            </a:r>
            <a:r>
              <a:rPr lang="en-GB" sz="2000" dirty="0" err="1">
                <a:solidFill>
                  <a:srgbClr val="000000"/>
                </a:solidFill>
                <a:latin typeface="+mj-lt"/>
              </a:rPr>
              <a:t>gridFTP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be as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non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-intrusive into sites operations as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possible</a:t>
            </a:r>
            <a:endParaRPr lang="en-GB" sz="2000" b="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431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9376" y="-30459"/>
            <a:ext cx="3045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Proposed solution diagram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31965" y="3693281"/>
            <a:ext cx="87547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Request </a:t>
            </a:r>
            <a:r>
              <a:rPr lang="en-US" sz="2000" dirty="0">
                <a:latin typeface="+mj-lt"/>
              </a:rPr>
              <a:t>circuit between site A and site </a:t>
            </a:r>
            <a:r>
              <a:rPr lang="en-US" sz="2000" dirty="0" smtClean="0">
                <a:latin typeface="+mj-lt"/>
              </a:rPr>
              <a:t>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Wrapper </a:t>
            </a:r>
            <a:r>
              <a:rPr lang="en-US" sz="2000" dirty="0">
                <a:latin typeface="+mj-lt"/>
              </a:rPr>
              <a:t>gets IPs of all </a:t>
            </a:r>
            <a:r>
              <a:rPr lang="en-US" sz="2000" dirty="0" smtClean="0">
                <a:latin typeface="+mj-lt"/>
              </a:rPr>
              <a:t>servers involved in the transfer</a:t>
            </a: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Wrapper </a:t>
            </a:r>
            <a:r>
              <a:rPr lang="en-US" sz="2000" dirty="0">
                <a:latin typeface="+mj-lt"/>
              </a:rPr>
              <a:t>passes this </a:t>
            </a:r>
            <a:r>
              <a:rPr lang="en-US" sz="2000" dirty="0" smtClean="0">
                <a:latin typeface="+mj-lt"/>
              </a:rPr>
              <a:t>information </a:t>
            </a:r>
            <a:r>
              <a:rPr lang="en-US" sz="2000" dirty="0">
                <a:latin typeface="+mj-lt"/>
              </a:rPr>
              <a:t>to the OF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PhEDEx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informs the OF controller that a circuit </a:t>
            </a:r>
            <a:r>
              <a:rPr lang="en-US" sz="2000" dirty="0" smtClean="0">
                <a:latin typeface="+mj-lt"/>
              </a:rPr>
              <a:t>exists </a:t>
            </a:r>
            <a:r>
              <a:rPr lang="en-US" sz="2000" dirty="0">
                <a:latin typeface="+mj-lt"/>
              </a:rPr>
              <a:t>between the two sites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OF </a:t>
            </a:r>
            <a:r>
              <a:rPr lang="en-US" sz="2000" dirty="0">
                <a:latin typeface="+mj-lt"/>
              </a:rPr>
              <a:t>controller adds routing </a:t>
            </a:r>
            <a:r>
              <a:rPr lang="en-US" sz="2000" dirty="0" smtClean="0">
                <a:latin typeface="+mj-lt"/>
              </a:rPr>
              <a:t>info in the </a:t>
            </a:r>
            <a:r>
              <a:rPr lang="en-US" sz="2000" dirty="0">
                <a:latin typeface="+mj-lt"/>
              </a:rPr>
              <a:t>OF switches that direct </a:t>
            </a:r>
            <a:r>
              <a:rPr lang="en-US" sz="2000" dirty="0" smtClean="0">
                <a:latin typeface="+mj-lt"/>
              </a:rPr>
              <a:t>traffic </a:t>
            </a:r>
            <a:r>
              <a:rPr lang="en-US" sz="2000" dirty="0">
                <a:latin typeface="+mj-lt"/>
              </a:rPr>
              <a:t>on the subnet to the </a:t>
            </a:r>
            <a:r>
              <a:rPr lang="en-US" sz="2000" dirty="0" smtClean="0">
                <a:latin typeface="+mj-lt"/>
              </a:rPr>
              <a:t>circuit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Least intrusive option (least privilege), but requires OF controllers in the network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" y="359379"/>
            <a:ext cx="8762696" cy="33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3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9086" y="0"/>
            <a:ext cx="284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Summary &amp; future plans 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64866" y="1331516"/>
            <a:ext cx="821426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PhEDEx is ready to use circuits in production as soo</a:t>
            </a:r>
            <a:r>
              <a:rPr lang="en-US" sz="2000" b="1" dirty="0"/>
              <a:t>n</a:t>
            </a:r>
            <a:r>
              <a:rPr lang="en-US" sz="2000" b="1" dirty="0" smtClean="0"/>
              <a:t> as they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No </a:t>
            </a:r>
            <a:r>
              <a:rPr lang="en-US" sz="2000" dirty="0">
                <a:latin typeface="+mj-lt"/>
              </a:rPr>
              <a:t>modifications </a:t>
            </a:r>
            <a:r>
              <a:rPr lang="en-US" sz="2000" dirty="0" smtClean="0">
                <a:latin typeface="+mj-lt"/>
              </a:rPr>
              <a:t>to the </a:t>
            </a:r>
            <a:r>
              <a:rPr lang="en-US" sz="2000" dirty="0">
                <a:latin typeface="+mj-lt"/>
              </a:rPr>
              <a:t>PhEDEx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Control logic is in the FileDownload </a:t>
            </a:r>
            <a:r>
              <a:rPr lang="en-US" sz="2000" dirty="0" smtClean="0">
                <a:latin typeface="+mj-lt"/>
              </a:rPr>
              <a:t>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Lifecycle handled by the </a:t>
            </a:r>
            <a:r>
              <a:rPr lang="en-US" sz="2000" dirty="0" err="1" smtClean="0">
                <a:latin typeface="+mj-lt"/>
              </a:rPr>
              <a:t>ResourceManager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Transparent for all other PhEDEx instances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err="1" smtClean="0"/>
              <a:t>ResourceManager</a:t>
            </a:r>
            <a:r>
              <a:rPr lang="en-US" sz="2000" b="1" dirty="0" smtClean="0"/>
              <a:t> can be used as a 3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party tool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No CMS-specific parts</a:t>
            </a:r>
            <a:endParaRPr lang="en-US" sz="2000" dirty="0"/>
          </a:p>
          <a:p>
            <a:endParaRPr lang="en-US" sz="2000" b="1" dirty="0">
              <a:latin typeface="+mj-lt"/>
            </a:endParaRPr>
          </a:p>
          <a:p>
            <a:r>
              <a:rPr lang="en-US" sz="2000" b="1" dirty="0" smtClean="0"/>
              <a:t>Future plans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Solve the issue of how to route data once a circuit is active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Demonstrate circuit management capabilities between select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Demonstrate improvement while using circuits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3036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9140" y="2779825"/>
            <a:ext cx="250571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0291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605" y="1023740"/>
            <a:ext cx="81067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Overview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Advanced Network Services for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(Short) PhEDEx intro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Current development efforts w.r.t. circuits and PhEDEx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Where/how it can be integrated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Previous </a:t>
            </a:r>
            <a:r>
              <a:rPr lang="en-US" sz="2000" dirty="0" smtClean="0">
                <a:latin typeface="+mj-lt"/>
              </a:rPr>
              <a:t>results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NSI </a:t>
            </a:r>
            <a:r>
              <a:rPr lang="en-US" sz="2000" dirty="0" smtClean="0">
                <a:latin typeface="+mj-lt"/>
              </a:rPr>
              <a:t>circuits, issues encountered and proposed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Summary and future plans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124" y="0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Introduction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087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604" y="869851"/>
            <a:ext cx="81067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A </a:t>
            </a:r>
            <a:r>
              <a:rPr lang="en-GB" sz="2000" dirty="0">
                <a:latin typeface="+mj-lt"/>
              </a:rPr>
              <a:t>project funded by NSF CC-NIE program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r>
              <a:rPr lang="en-GB" sz="2000" b="1" dirty="0" smtClean="0"/>
              <a:t>ANSE</a:t>
            </a:r>
            <a:r>
              <a:rPr lang="en-GB" sz="2000" dirty="0" smtClean="0">
                <a:latin typeface="+mj-lt"/>
              </a:rPr>
              <a:t> - Advanced </a:t>
            </a:r>
            <a:r>
              <a:rPr lang="en-GB" sz="2000" dirty="0">
                <a:latin typeface="+mj-lt"/>
              </a:rPr>
              <a:t>Network Services for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j-lt"/>
            </a:endParaRPr>
          </a:p>
          <a:p>
            <a:r>
              <a:rPr lang="en-GB" sz="2000" dirty="0" smtClean="0">
                <a:latin typeface="+mj-lt"/>
              </a:rPr>
              <a:t>Integrate </a:t>
            </a:r>
            <a:r>
              <a:rPr lang="en-GB" sz="2000" dirty="0">
                <a:latin typeface="+mj-lt"/>
              </a:rPr>
              <a:t>network awareness into the software stacks of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PhEDEx for CMS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Panda for </a:t>
            </a:r>
            <a:r>
              <a:rPr lang="en-GB" sz="2000" dirty="0" smtClean="0">
                <a:latin typeface="+mj-lt"/>
              </a:rPr>
              <a:t>ATLAS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r>
              <a:rPr lang="en-GB" sz="2000" dirty="0" smtClean="0">
                <a:latin typeface="+mj-lt"/>
              </a:rPr>
              <a:t>Started </a:t>
            </a:r>
            <a:r>
              <a:rPr lang="en-GB" sz="2000" dirty="0">
                <a:latin typeface="+mj-lt"/>
              </a:rPr>
              <a:t>Jan </a:t>
            </a:r>
            <a:r>
              <a:rPr lang="en-GB" sz="2000" dirty="0" smtClean="0">
                <a:latin typeface="+mj-lt"/>
              </a:rPr>
              <a:t>2013</a:t>
            </a:r>
            <a:endParaRPr lang="en-GB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Build on top of existing services (LHCOPN, LHCONE</a:t>
            </a:r>
            <a:r>
              <a:rPr lang="en-GB" sz="2000" dirty="0" smtClean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PIs: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Harvey Newman, PI, Caltech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Shawn </a:t>
            </a:r>
            <a:r>
              <a:rPr lang="en-US" sz="2000" dirty="0">
                <a:latin typeface="+mj-lt"/>
              </a:rPr>
              <a:t>McKee, co-PI, University of Michigan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Paul </a:t>
            </a:r>
            <a:r>
              <a:rPr lang="en-US" sz="2000" dirty="0">
                <a:latin typeface="+mj-lt"/>
              </a:rPr>
              <a:t>Sheldon, co-PI, Vanderbilt University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Kaushik </a:t>
            </a:r>
            <a:r>
              <a:rPr lang="en-US" sz="2000" dirty="0">
                <a:latin typeface="+mj-lt"/>
              </a:rPr>
              <a:t>De, co-PI, University of Texas at Arlington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4332" y="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ANSE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45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5BA-8319-4B43-A24D-9F7C26475CF3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8608" y="0"/>
            <a:ext cx="206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PhEDEx Overview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300" y="869851"/>
            <a:ext cx="791755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data management transfer tool for CMS (since 2004)</a:t>
            </a:r>
          </a:p>
          <a:p>
            <a:r>
              <a:rPr lang="en-US" sz="2000" dirty="0" smtClean="0">
                <a:latin typeface="+mj-lt"/>
              </a:rPr>
              <a:t>Loosely coupled set of agents written in </a:t>
            </a:r>
            <a:r>
              <a:rPr lang="en-US" sz="2000" dirty="0">
                <a:latin typeface="+mj-lt"/>
              </a:rPr>
              <a:t>Perl interacting via </a:t>
            </a:r>
            <a:r>
              <a:rPr lang="en-US" sz="2000" dirty="0" smtClean="0">
                <a:latin typeface="+mj-lt"/>
              </a:rPr>
              <a:t>central </a:t>
            </a:r>
            <a:r>
              <a:rPr lang="en-US" sz="2000" dirty="0">
                <a:latin typeface="+mj-lt"/>
              </a:rPr>
              <a:t>DB 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</a:rPr>
              <a:t>central agents </a:t>
            </a:r>
            <a:r>
              <a:rPr lang="en-US" sz="2000" dirty="0" smtClean="0">
                <a:latin typeface="+mj-lt"/>
              </a:rPr>
              <a:t>(ex. </a:t>
            </a:r>
            <a:r>
              <a:rPr lang="en-US" sz="2000" b="1" dirty="0" err="1" smtClean="0"/>
              <a:t>FileRouter</a:t>
            </a:r>
            <a:r>
              <a:rPr lang="en-US" sz="2000" dirty="0" smtClean="0">
                <a:latin typeface="+mj-lt"/>
              </a:rPr>
              <a:t> agent)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</a:rPr>
              <a:t>site agents </a:t>
            </a:r>
            <a:r>
              <a:rPr lang="en-US" sz="2000" dirty="0" smtClean="0">
                <a:latin typeface="+mj-lt"/>
              </a:rPr>
              <a:t>running at various T1s and T2s (ex. </a:t>
            </a:r>
            <a:r>
              <a:rPr lang="en-US" sz="2000" b="1" dirty="0" smtClean="0"/>
              <a:t>FileDownload</a:t>
            </a:r>
            <a:r>
              <a:rPr lang="en-US" sz="2000" dirty="0" smtClean="0">
                <a:latin typeface="+mj-lt"/>
              </a:rPr>
              <a:t> agent)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each agent performs a independent single task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Common workflow: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Front-end used to request data to sites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Central agents compute paths of least cost, schedule transfers, </a:t>
            </a:r>
            <a:r>
              <a:rPr lang="en-US" sz="2000" dirty="0" err="1" smtClean="0">
                <a:latin typeface="+mj-lt"/>
              </a:rPr>
              <a:t>etc</a:t>
            </a:r>
            <a:endParaRPr lang="en-US" sz="2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Site agents execute transfer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GB" sz="2000" b="1" dirty="0" err="1"/>
              <a:t>FileRouter</a:t>
            </a:r>
            <a:r>
              <a:rPr lang="en-GB" sz="2000" dirty="0">
                <a:latin typeface="+mj-lt"/>
              </a:rPr>
              <a:t> (central) agent builds transfer queue per destination </a:t>
            </a:r>
          </a:p>
          <a:p>
            <a:r>
              <a:rPr lang="en-GB" sz="2000" b="1" dirty="0"/>
              <a:t>FileDownload</a:t>
            </a:r>
            <a:r>
              <a:rPr lang="en-GB" sz="2000" dirty="0">
                <a:latin typeface="+mj-lt"/>
              </a:rPr>
              <a:t> (site) agent examines its queue, processes it &amp; reports </a:t>
            </a:r>
            <a:r>
              <a:rPr lang="en-GB" sz="2000" dirty="0" smtClean="0">
                <a:latin typeface="+mj-lt"/>
              </a:rPr>
              <a:t>back</a:t>
            </a:r>
            <a:endParaRPr lang="en-GB" sz="2000" dirty="0">
              <a:latin typeface="+mj-l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4832" y="0"/>
            <a:ext cx="225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PhEDEx Overview 2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829398" y="746741"/>
            <a:ext cx="748520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PhEDEx </a:t>
            </a:r>
            <a:r>
              <a:rPr lang="en-GB" sz="2000" b="1" dirty="0" smtClean="0"/>
              <a:t>is</a:t>
            </a:r>
            <a:r>
              <a:rPr lang="en-GB" sz="20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not </a:t>
            </a:r>
            <a:r>
              <a:rPr lang="en-GB" sz="2000" dirty="0">
                <a:latin typeface="+mj-lt"/>
              </a:rPr>
              <a:t>necessarily “near” the storage (i.e. same subnet)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high </a:t>
            </a:r>
            <a:r>
              <a:rPr lang="en-GB" sz="2000" dirty="0">
                <a:latin typeface="+mj-lt"/>
              </a:rPr>
              <a:t>level software … only knows about: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datasets, </a:t>
            </a:r>
            <a:r>
              <a:rPr lang="en-GB" sz="2000" dirty="0" smtClean="0">
                <a:latin typeface="+mj-lt"/>
              </a:rPr>
              <a:t>blocks, files</a:t>
            </a:r>
            <a:endParaRPr lang="en-GB" sz="20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Hostnames/IPs from URLs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Path of files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When transferring data, </a:t>
            </a:r>
            <a:r>
              <a:rPr lang="en-GB" sz="2000" b="1" dirty="0" err="1">
                <a:solidFill>
                  <a:srgbClr val="000000"/>
                </a:solidFill>
              </a:rPr>
              <a:t>PhEDEx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</a:rPr>
              <a:t>provides…</a:t>
            </a:r>
            <a:endParaRPr lang="en-GB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Datasets,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blocks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&amp;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file names &amp; sizes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SURL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(storage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farm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hostname, local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file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Information about transfer queues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Limited monitoring information (</a:t>
            </a:r>
            <a:r>
              <a:rPr lang="en-GB" sz="2000" dirty="0" err="1" smtClean="0">
                <a:solidFill>
                  <a:srgbClr val="000000"/>
                </a:solidFill>
                <a:latin typeface="+mj-lt"/>
              </a:rPr>
              <a:t>src-dst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 rates, quality)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55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 descr="All-PhEDEx-transf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5BA-8319-4B43-A24D-9F7C26475CF3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3700" y="-1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ANSE &amp; PhEDEx</a:t>
            </a:r>
            <a:endParaRPr lang="en-US" sz="2000" b="1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65" y="685185"/>
            <a:ext cx="821426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Goals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Enhance PhEDEx with circuit awareness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Provide a tool which can be used by others (CMS, non-CMS, non-HEP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Enhance </a:t>
            </a:r>
            <a:r>
              <a:rPr lang="en-US" sz="2000" dirty="0" err="1" smtClean="0">
                <a:latin typeface="+mj-lt"/>
              </a:rPr>
              <a:t>PhEDEx</a:t>
            </a:r>
            <a:r>
              <a:rPr lang="en-US" sz="2000" dirty="0" smtClean="0">
                <a:latin typeface="+mj-lt"/>
              </a:rPr>
              <a:t> with knowledge of network status (not covered here)</a:t>
            </a:r>
            <a:endParaRPr lang="en-US" sz="2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 smtClean="0"/>
              <a:t>Motivation*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More deterministic transfers (schedule jobs with data, set/meet deadlines)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Data prioritization over other traffic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/>
              <a:t>PhEDEx integration possibilities: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In the FileDownload agent (site level):</a:t>
            </a:r>
          </a:p>
          <a:p>
            <a:pPr marL="914400" lvl="1" indent="-457200">
              <a:buFont typeface="Calibri" panose="020F0502020204030204" pitchFamily="34" charset="0"/>
              <a:buChar char="+"/>
            </a:pPr>
            <a:r>
              <a:rPr lang="en-US" sz="2000" dirty="0" smtClean="0">
                <a:latin typeface="+mj-lt"/>
              </a:rPr>
              <a:t>Compromise between desired functionality and complexity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000" dirty="0" smtClean="0">
                <a:latin typeface="+mj-lt"/>
              </a:rPr>
              <a:t>Only has a local view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In the </a:t>
            </a:r>
            <a:r>
              <a:rPr lang="en-US" sz="2000" dirty="0" err="1" smtClean="0">
                <a:latin typeface="+mj-lt"/>
              </a:rPr>
              <a:t>FileRouter</a:t>
            </a:r>
            <a:r>
              <a:rPr lang="en-US" sz="2000" dirty="0" smtClean="0">
                <a:latin typeface="+mj-lt"/>
              </a:rPr>
              <a:t> agent (central level):</a:t>
            </a:r>
          </a:p>
          <a:p>
            <a:pPr marL="914400" lvl="1" indent="-457200">
              <a:buFont typeface="Calibri" panose="020F0502020204030204" pitchFamily="34" charset="0"/>
              <a:buChar char="+"/>
            </a:pPr>
            <a:r>
              <a:rPr lang="en-US" sz="2000" dirty="0" smtClean="0">
                <a:latin typeface="+mj-lt"/>
              </a:rPr>
              <a:t>Has a global view of the whole system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000" dirty="0" smtClean="0">
                <a:latin typeface="+mj-lt"/>
              </a:rPr>
              <a:t>Harder to implement and optimize</a:t>
            </a:r>
            <a:endParaRPr 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837" y="5987019"/>
            <a:ext cx="432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* Provided that guaranteed BW is available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13664" y="0"/>
            <a:ext cx="191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Initial prototype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64866" y="562075"/>
            <a:ext cx="8214267" cy="587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Modified the FileDownload agent to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Examine its own download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Determine whether a circuit is useful (expected vs. achieved transfer rate)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Request a circuit (using DYNES)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If circuit was established: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convert transfer URLs to use the new L3 path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start new transfer using the updated URLs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Manage the lifecycle of the circuit</a:t>
            </a:r>
          </a:p>
          <a:p>
            <a:endParaRPr lang="en-US" sz="2000" b="1" dirty="0"/>
          </a:p>
          <a:p>
            <a:r>
              <a:rPr lang="en-US" sz="2800" b="1" dirty="0" smtClean="0">
                <a:solidFill>
                  <a:srgbClr val="008080"/>
                </a:solidFill>
              </a:rPr>
              <a:t>+</a:t>
            </a:r>
            <a:r>
              <a:rPr lang="en-US" sz="2000" dirty="0" smtClean="0">
                <a:latin typeface="+mj-lt"/>
              </a:rPr>
              <a:t> No modifications to </a:t>
            </a:r>
            <a:r>
              <a:rPr lang="en-US" sz="2000" dirty="0" err="1" smtClean="0">
                <a:latin typeface="+mj-lt"/>
              </a:rPr>
              <a:t>PhEDEx</a:t>
            </a:r>
            <a:r>
              <a:rPr lang="en-US" sz="2000" dirty="0" smtClean="0">
                <a:latin typeface="+mj-lt"/>
              </a:rPr>
              <a:t> DB</a:t>
            </a:r>
          </a:p>
          <a:p>
            <a:r>
              <a:rPr lang="en-US" sz="2800" b="1" dirty="0" smtClean="0">
                <a:solidFill>
                  <a:srgbClr val="008080"/>
                </a:solidFill>
              </a:rPr>
              <a:t>+</a:t>
            </a:r>
            <a:r>
              <a:rPr lang="en-US" sz="2000" b="1" dirty="0" smtClean="0">
                <a:solidFill>
                  <a:srgbClr val="008080"/>
                </a:solidFill>
              </a:rPr>
              <a:t> </a:t>
            </a:r>
            <a:r>
              <a:rPr lang="en-US" sz="2000" dirty="0" smtClean="0">
                <a:latin typeface="+mj-lt"/>
              </a:rPr>
              <a:t>All control logic in the FileDownload agent</a:t>
            </a:r>
          </a:p>
          <a:p>
            <a:r>
              <a:rPr lang="en-US" sz="2800" b="1" dirty="0" smtClean="0">
                <a:solidFill>
                  <a:srgbClr val="008080"/>
                </a:solidFill>
              </a:rPr>
              <a:t>+</a:t>
            </a:r>
            <a:r>
              <a:rPr lang="en-US" sz="2000" b="1" dirty="0" smtClean="0">
                <a:solidFill>
                  <a:srgbClr val="008080"/>
                </a:solidFill>
              </a:rPr>
              <a:t> </a:t>
            </a:r>
            <a:r>
              <a:rPr lang="en-US" sz="2000" dirty="0" smtClean="0">
                <a:latin typeface="+mj-lt"/>
              </a:rPr>
              <a:t>Transparent for all other network users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−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+mj-lt"/>
              </a:rPr>
              <a:t>Relied </a:t>
            </a:r>
            <a:r>
              <a:rPr lang="en-US" sz="2000" dirty="0">
                <a:latin typeface="+mj-lt"/>
              </a:rPr>
              <a:t>on FDT as a transfer </a:t>
            </a:r>
            <a:r>
              <a:rPr lang="en-US" sz="2000" dirty="0" smtClean="0">
                <a:latin typeface="+mj-lt"/>
              </a:rPr>
              <a:t>backend – not widely used</a:t>
            </a:r>
            <a:endParaRPr lang="en-US" sz="2000" dirty="0">
              <a:latin typeface="+mj-lt"/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−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latin typeface="+mj-lt"/>
              </a:rPr>
              <a:t>Embedded </a:t>
            </a:r>
            <a:r>
              <a:rPr lang="en-US" sz="2000" dirty="0">
                <a:latin typeface="+mj-lt"/>
              </a:rPr>
              <a:t>in the </a:t>
            </a:r>
            <a:r>
              <a:rPr lang="en-US" sz="2000" dirty="0" err="1">
                <a:latin typeface="+mj-lt"/>
              </a:rPr>
              <a:t>FileDownload</a:t>
            </a:r>
            <a:r>
              <a:rPr lang="en-US" sz="2000" dirty="0">
                <a:latin typeface="+mj-lt"/>
              </a:rPr>
              <a:t> agent, could not be used by external apps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−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latin typeface="+mj-lt"/>
              </a:rPr>
              <a:t>Single</a:t>
            </a:r>
            <a:r>
              <a:rPr lang="en-US" sz="2000" dirty="0">
                <a:latin typeface="+mj-lt"/>
              </a:rPr>
              <a:t>-purpose, could not be extended to use other circuit providers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−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latin typeface="+mj-lt"/>
              </a:rPr>
              <a:t>DYNES </a:t>
            </a:r>
            <a:r>
              <a:rPr lang="en-US" sz="2000" dirty="0">
                <a:latin typeface="+mj-lt"/>
              </a:rPr>
              <a:t>no longer supported, not a candidate for production </a:t>
            </a:r>
            <a:r>
              <a:rPr lang="en-US" sz="2000" dirty="0" smtClean="0">
                <a:latin typeface="+mj-lt"/>
              </a:rPr>
              <a:t>use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09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20" y="438929"/>
            <a:ext cx="4026280" cy="20370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47EE-3816-4CBA-A0B3-C64C82857C26}" type="datetime1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22620" y="396450"/>
            <a:ext cx="22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Phedex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reported rates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2889" y="3159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1200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4721671" y="1235371"/>
            <a:ext cx="8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MB/sec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154"/>
            <a:ext cx="9144000" cy="38335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055" y="396450"/>
            <a:ext cx="473136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Seamless path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Per job link rates with PhEDEx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~620MB/sec -&gt; 1060 to 1250MB/sec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Average link rates with PhEDEx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~570MB/sec -&gt; ~1050MB/sec</a:t>
            </a:r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>
            <a:off x="2334653" y="3726069"/>
            <a:ext cx="559168" cy="57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772" y="3418292"/>
            <a:ext cx="2315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Limited by background traffic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9240" y="0"/>
            <a:ext cx="3105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Results using the prototype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8081" y="2786208"/>
            <a:ext cx="346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Transparent switch to using dedicated circuit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9353" y="3044177"/>
            <a:ext cx="899729" cy="903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8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1219</Words>
  <Application>Microsoft Macintosh PowerPoint</Application>
  <PresentationFormat>On-screen Show (4:3)</PresentationFormat>
  <Paragraphs>241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2015-03-17T05:58:34Z</dcterms:created>
  <dcterms:modified xsi:type="dcterms:W3CDTF">2015-04-12T01:40:07Z</dcterms:modified>
</cp:coreProperties>
</file>