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3" r:id="rId4"/>
    <p:sldId id="274" r:id="rId5"/>
    <p:sldId id="270" r:id="rId6"/>
    <p:sldId id="275" r:id="rId7"/>
    <p:sldId id="276" r:id="rId8"/>
    <p:sldId id="285" r:id="rId9"/>
    <p:sldId id="283" r:id="rId10"/>
    <p:sldId id="278" r:id="rId11"/>
    <p:sldId id="277" r:id="rId12"/>
    <p:sldId id="280" r:id="rId13"/>
    <p:sldId id="281" r:id="rId14"/>
    <p:sldId id="282" r:id="rId15"/>
    <p:sldId id="286" r:id="rId16"/>
    <p:sldId id="287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2" autoAdjust="0"/>
  </p:normalViewPr>
  <p:slideViewPr>
    <p:cSldViewPr snapToGrid="0" snapToObjects="1">
      <p:cViewPr>
        <p:scale>
          <a:sx n="110" d="100"/>
          <a:sy n="110" d="100"/>
        </p:scale>
        <p:origin x="-19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2453F-40F5-4541-906D-29E77B0DAE27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3835-BE83-8844-A3A6-20ACB92D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3835-BE83-8844-A3A6-20ACB92D7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90" y="2878269"/>
            <a:ext cx="1221946" cy="15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6.emf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6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integration_7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5" y="1099125"/>
            <a:ext cx="8556074" cy="4851200"/>
          </a:xfrm>
          <a:prstGeom prst="rect">
            <a:avLst/>
          </a:prstGeom>
        </p:spPr>
      </p:pic>
      <p:pic>
        <p:nvPicPr>
          <p:cNvPr id="11" name="Picture 10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FutureCou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2" y="2159000"/>
            <a:ext cx="4445000" cy="3717629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 cmpd="sng">
            <a:solidFill>
              <a:srgbClr val="0C377B"/>
            </a:solidFill>
          </a:ln>
        </p:spPr>
      </p:pic>
      <p:pic>
        <p:nvPicPr>
          <p:cNvPr id="12" name="Picture 11" descr="Simpl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6" y="2159000"/>
            <a:ext cx="3382819" cy="3740719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 cmpd="sng">
            <a:solidFill>
              <a:srgbClr val="0C377B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602185" y="3555992"/>
            <a:ext cx="865907" cy="0"/>
          </a:xfrm>
          <a:prstGeom prst="straightConnector1">
            <a:avLst/>
          </a:prstGeom>
          <a:ln w="38100" cmpd="sng">
            <a:solidFill>
              <a:srgbClr val="0C377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819" y="1477829"/>
            <a:ext cx="3412654" cy="667512"/>
          </a:xfrm>
          <a:prstGeom prst="rect">
            <a:avLst/>
          </a:prstGeom>
          <a:noFill/>
          <a:ln w="28575" cmpd="sng"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Production model</a:t>
            </a:r>
            <a:endParaRPr lang="en-US" dirty="0">
              <a:ln>
                <a:solidFill>
                  <a:srgbClr val="0C377B"/>
                </a:solidFill>
              </a:ln>
              <a:solidFill>
                <a:srgbClr val="0C377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6549" y="1500920"/>
            <a:ext cx="4468088" cy="646331"/>
          </a:xfrm>
          <a:prstGeom prst="rect">
            <a:avLst/>
          </a:prstGeom>
          <a:noFill/>
          <a:ln w="28575" cmpd="sng"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Highly scalable/available model based on </a:t>
            </a:r>
            <a:r>
              <a:rPr lang="en-US" dirty="0" err="1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CouchDB</a:t>
            </a:r>
            <a:r>
              <a:rPr lang="en-US" dirty="0" smtClean="0">
                <a:ln>
                  <a:solidFill>
                    <a:srgbClr val="0C377B"/>
                  </a:solidFill>
                </a:ln>
                <a:solidFill>
                  <a:srgbClr val="0C377B"/>
                </a:solidFill>
              </a:rPr>
              <a:t> v2.0</a:t>
            </a:r>
            <a:endParaRPr lang="en-US" dirty="0">
              <a:ln>
                <a:solidFill>
                  <a:srgbClr val="0C377B"/>
                </a:solidFill>
              </a:ln>
              <a:solidFill>
                <a:srgbClr val="0C377B"/>
              </a:solidFill>
            </a:endParaRPr>
          </a:p>
        </p:txBody>
      </p:sp>
      <p:pic>
        <p:nvPicPr>
          <p:cNvPr id="16" name="Picture 15" descr="CMS_logo_May201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1696" y="652612"/>
            <a:ext cx="18999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Running CRAB jobs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 descr="transfersC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0"/>
            <a:ext cx="9144000" cy="29440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5133"/>
            <a:ext cx="8226854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CSA14 exercise</a:t>
            </a:r>
            <a:endParaRPr lang="en-US" dirty="0"/>
          </a:p>
        </p:txBody>
      </p:sp>
      <p:pic>
        <p:nvPicPr>
          <p:cNvPr id="8" name="Picture 7" descr="RunningJobs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6" y="906602"/>
            <a:ext cx="7570355" cy="2764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38750" y="1497195"/>
            <a:ext cx="27744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Full production scale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92906" y="1870357"/>
            <a:ext cx="7085450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MS_logo_May201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60242"/>
            <a:ext cx="8226854" cy="16877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ASO has started production in June 2014</a:t>
            </a:r>
          </a:p>
          <a:p>
            <a:pPr lvl="1"/>
            <a:r>
              <a:rPr lang="en-US" dirty="0" smtClean="0"/>
              <a:t>More than 2 PB/7 M files transferred during the last 6 months</a:t>
            </a:r>
          </a:p>
          <a:p>
            <a:pPr lvl="1"/>
            <a:r>
              <a:rPr lang="en-US" dirty="0" smtClean="0"/>
              <a:t>Peaks of more than 700k transfers per week</a:t>
            </a:r>
          </a:p>
        </p:txBody>
      </p:sp>
      <p:pic>
        <p:nvPicPr>
          <p:cNvPr id="5" name="Picture 4" descr="6month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637"/>
            <a:ext cx="9144000" cy="3163454"/>
          </a:xfrm>
          <a:prstGeom prst="rect">
            <a:avLst/>
          </a:prstGeom>
        </p:spPr>
      </p:pic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25606"/>
            <a:ext cx="8226854" cy="46674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Simulate data transfers using </a:t>
            </a:r>
            <a:r>
              <a:rPr lang="en-US" dirty="0" err="1" smtClean="0"/>
              <a:t>PhEDEx</a:t>
            </a:r>
            <a:r>
              <a:rPr lang="en-US" dirty="0" smtClean="0"/>
              <a:t> </a:t>
            </a:r>
            <a:r>
              <a:rPr lang="en-US" dirty="0" err="1" smtClean="0"/>
              <a:t>LifeCycle</a:t>
            </a:r>
            <a:r>
              <a:rPr lang="en-US" dirty="0" smtClean="0"/>
              <a:t> Agent </a:t>
            </a:r>
          </a:p>
          <a:p>
            <a:pPr lvl="1"/>
            <a:r>
              <a:rPr lang="en-US" dirty="0" smtClean="0"/>
              <a:t>Explore the scalability limits of ASO by scaling-up to 2-4 times the design load within the production and the new version of </a:t>
            </a:r>
            <a:r>
              <a:rPr lang="en-US" dirty="0" err="1" smtClean="0"/>
              <a:t>CouchDB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The design load is ~ 200 k completed analysis jobs/day        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~ 300 k completed files/day (~ 200k outputs + ~ 100k logs)</a:t>
            </a:r>
          </a:p>
          <a:p>
            <a:r>
              <a:rPr lang="en-US" dirty="0" smtClean="0"/>
              <a:t>Configuration:</a:t>
            </a:r>
          </a:p>
          <a:p>
            <a:pPr lvl="1"/>
            <a:r>
              <a:rPr lang="en-US" dirty="0" smtClean="0"/>
              <a:t>200 parallel users</a:t>
            </a:r>
          </a:p>
          <a:p>
            <a:pPr lvl="1"/>
            <a:r>
              <a:rPr lang="en-US" dirty="0" smtClean="0"/>
              <a:t>100 files per FTS job</a:t>
            </a:r>
          </a:p>
          <a:p>
            <a:pPr lvl="1"/>
            <a:r>
              <a:rPr lang="en-US" dirty="0" smtClean="0"/>
              <a:t>60 sites</a:t>
            </a:r>
          </a:p>
          <a:p>
            <a:pPr lvl="1"/>
            <a:r>
              <a:rPr lang="en-US" dirty="0" smtClean="0"/>
              <a:t>File size: 2 GB</a:t>
            </a:r>
          </a:p>
          <a:p>
            <a:pPr lvl="1"/>
            <a:r>
              <a:rPr lang="en-US" dirty="0" smtClean="0"/>
              <a:t>Transfer throughput: 100 MB/s</a:t>
            </a:r>
          </a:p>
          <a:p>
            <a:pPr lvl="1"/>
            <a:r>
              <a:rPr lang="en-US" dirty="0" smtClean="0"/>
              <a:t>Run the system for more than 12 hours</a:t>
            </a:r>
          </a:p>
        </p:txBody>
      </p:sp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056101"/>
            <a:ext cx="8728363" cy="2693545"/>
          </a:xfrm>
          <a:prstGeom prst="rect">
            <a:avLst/>
          </a:prstGeom>
        </p:spPr>
      </p:pic>
      <p:pic>
        <p:nvPicPr>
          <p:cNvPr id="9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8" y="1431640"/>
            <a:ext cx="8520545" cy="2107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 times scale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9171" y="5434208"/>
            <a:ext cx="671910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Independently of the version of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, ASO can manage 2 times scale the design load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63846" y="931544"/>
            <a:ext cx="27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 k completed files/day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20837" y="1766453"/>
            <a:ext cx="0" cy="118326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03147" y="1766453"/>
            <a:ext cx="0" cy="118326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7589" y="3331668"/>
            <a:ext cx="162116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CouchDB</a:t>
            </a:r>
            <a:r>
              <a:rPr lang="en-US" b="1" dirty="0" smtClean="0"/>
              <a:t> 1.6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5455" y="1895502"/>
            <a:ext cx="806042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20,000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50633" y="2089730"/>
            <a:ext cx="7362827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50634" y="4089330"/>
            <a:ext cx="7362826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92398" y="3879273"/>
            <a:ext cx="0" cy="1194565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66811" y="3879273"/>
            <a:ext cx="15537" cy="1194565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1353071"/>
            <a:ext cx="2198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starts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26950" y="1327789"/>
            <a:ext cx="2198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ends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56383" y="5073838"/>
            <a:ext cx="784161" cy="36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6:00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31545" y="5086460"/>
            <a:ext cx="781915" cy="3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19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54706" y="2949721"/>
            <a:ext cx="635019" cy="36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15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57816" y="2976000"/>
            <a:ext cx="577276" cy="36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0123" y="1191495"/>
            <a:ext cx="338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CouchDB</a:t>
            </a:r>
            <a:r>
              <a:rPr lang="en-US" b="1" dirty="0" smtClean="0"/>
              <a:t> 1.1 (production)</a:t>
            </a:r>
            <a:endParaRPr lang="en-US" b="1" dirty="0"/>
          </a:p>
        </p:txBody>
      </p:sp>
      <p:pic>
        <p:nvPicPr>
          <p:cNvPr id="27" name="Picture 26" descr="CMS_logo_May201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7000" y="3902363"/>
            <a:ext cx="794497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20,000</a:t>
            </a:r>
          </a:p>
        </p:txBody>
      </p:sp>
    </p:spTree>
    <p:extLst>
      <p:ext uri="{BB962C8B-B14F-4D97-AF65-F5344CB8AC3E}">
        <p14:creationId xmlns:p14="http://schemas.microsoft.com/office/powerpoint/2010/main" val="327148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TimesScale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6" y="3532924"/>
            <a:ext cx="7654624" cy="1916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times scale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63846" y="931544"/>
            <a:ext cx="277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 </a:t>
            </a:r>
            <a:r>
              <a:rPr lang="en-US" dirty="0"/>
              <a:t>M</a:t>
            </a:r>
            <a:r>
              <a:rPr lang="en-US" dirty="0" smtClean="0"/>
              <a:t> completed files/day</a:t>
            </a:r>
            <a:endParaRPr lang="en-US" dirty="0"/>
          </a:p>
        </p:txBody>
      </p:sp>
      <p:pic>
        <p:nvPicPr>
          <p:cNvPr id="3" name="Picture 2" descr="4TimesScal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294250"/>
            <a:ext cx="7810500" cy="255039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058837" y="1766453"/>
            <a:ext cx="0" cy="163599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4621" y="5445753"/>
            <a:ext cx="666172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ASO can manage ~ 3 times scale the design load with tuned parameters    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33146" y="1747979"/>
            <a:ext cx="0" cy="163599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46175" y="1353071"/>
            <a:ext cx="1858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starts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7485" y="1386664"/>
            <a:ext cx="16293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Injection ends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3303161"/>
            <a:ext cx="882068" cy="54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21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7997" y="3295077"/>
            <a:ext cx="537906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3817" y="1629960"/>
            <a:ext cx="157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</a:rPr>
              <a:t> h delay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0549" y="3287010"/>
            <a:ext cx="537906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16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12601" y="1326151"/>
            <a:ext cx="278249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Core dump in the Monitor component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44636" y="2091625"/>
            <a:ext cx="750455" cy="852466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46245" y="2026515"/>
            <a:ext cx="0" cy="10792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98099" y="2033900"/>
            <a:ext cx="0" cy="1079212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96452" y="3960096"/>
            <a:ext cx="0" cy="1278086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75940" y="5139807"/>
            <a:ext cx="634116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15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909" y="4166890"/>
            <a:ext cx="806042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dirty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0,000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1131447" y="4364189"/>
            <a:ext cx="7131629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869" y="1850463"/>
            <a:ext cx="975877" cy="344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  <a:r>
              <a:rPr lang="en-US" b="0" cap="none" spc="0" dirty="0" smtClean="0">
                <a:ln w="18415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0,000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58692" y="4087091"/>
            <a:ext cx="0" cy="1070286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18093" y="5129416"/>
            <a:ext cx="618724" cy="35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r>
              <a:rPr lang="en-US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:00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52804" y="1755996"/>
            <a:ext cx="0" cy="1509962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8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ASO has evolved from a limited prototype to a highly adaptable and scalable service </a:t>
            </a:r>
          </a:p>
          <a:p>
            <a:r>
              <a:rPr lang="en-US" dirty="0" smtClean="0"/>
              <a:t>ASO has shown good performance during commissioning and production </a:t>
            </a:r>
          </a:p>
          <a:p>
            <a:r>
              <a:rPr lang="en-US" dirty="0" smtClean="0"/>
              <a:t>ASO can manage </a:t>
            </a:r>
            <a:r>
              <a:rPr lang="en-US" dirty="0"/>
              <a:t>2</a:t>
            </a:r>
            <a:r>
              <a:rPr lang="en-US" dirty="0" smtClean="0"/>
              <a:t> times scale of the design load</a:t>
            </a:r>
          </a:p>
          <a:p>
            <a:pPr lvl="1"/>
            <a:r>
              <a:rPr lang="en-US" dirty="0" smtClean="0"/>
              <a:t>The management of 4 times scale is possible with an accurate tune of ASO and system parameters  </a:t>
            </a:r>
          </a:p>
          <a:p>
            <a:r>
              <a:rPr lang="en-US" dirty="0" smtClean="0"/>
              <a:t>Re-use of design and components from </a:t>
            </a:r>
            <a:r>
              <a:rPr lang="en-US" dirty="0" err="1" smtClean="0"/>
              <a:t>PhEDEx</a:t>
            </a:r>
            <a:r>
              <a:rPr lang="en-US" dirty="0" smtClean="0"/>
              <a:t> point the way to a more modular architecture for data-management tools in CMS  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</a:t>
            </a:r>
            <a:r>
              <a:rPr lang="en-US" dirty="0" smtClean="0"/>
              <a:t>ong-term maintainability, performance and adaptability    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8042"/>
            <a:ext cx="8226854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6834"/>
            <a:ext cx="8226854" cy="186164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AsyncStageOut</a:t>
            </a:r>
            <a:r>
              <a:rPr lang="en-US" b="1" dirty="0" smtClean="0"/>
              <a:t>: Distributed user data management for CMS Analysis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53575" y="3719765"/>
            <a:ext cx="4025306" cy="762995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20099" y="4329545"/>
            <a:ext cx="72667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Hassen Riahi           CERN IT-SDC</a:t>
            </a:r>
          </a:p>
          <a:p>
            <a:r>
              <a:rPr lang="en-US" sz="2400" b="1" dirty="0" smtClean="0"/>
              <a:t>Tony Wildish          </a:t>
            </a:r>
            <a:r>
              <a:rPr lang="en-US" sz="2400" dirty="0"/>
              <a:t>Princeton </a:t>
            </a:r>
            <a:r>
              <a:rPr lang="en-US" sz="2400" dirty="0" smtClean="0"/>
              <a:t>University </a:t>
            </a:r>
            <a:r>
              <a:rPr lang="en-US" sz="2400" dirty="0" smtClean="0"/>
              <a:t>(US)</a:t>
            </a:r>
          </a:p>
          <a:p>
            <a:r>
              <a:rPr lang="en-US" sz="2400" dirty="0" smtClean="0"/>
              <a:t>Diego </a:t>
            </a:r>
            <a:r>
              <a:rPr lang="en-US" sz="2400" dirty="0" err="1" smtClean="0"/>
              <a:t>Ciangottini</a:t>
            </a:r>
            <a:r>
              <a:rPr lang="en-US" sz="2400" dirty="0" smtClean="0"/>
              <a:t>     University &amp; INFN Perugia (IT)</a:t>
            </a:r>
            <a:endParaRPr lang="en-US" sz="2400" dirty="0"/>
          </a:p>
        </p:txBody>
      </p:sp>
      <p:pic>
        <p:nvPicPr>
          <p:cNvPr id="10" name="Picture 9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Problem and strategy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9600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data analysis in CMS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80825" y="1958996"/>
            <a:ext cx="3180089" cy="3455822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1000 </a:t>
            </a:r>
            <a:r>
              <a:rPr lang="en-US" sz="4400" dirty="0"/>
              <a:t>individual users </a:t>
            </a:r>
            <a:r>
              <a:rPr lang="en-US" sz="4400" dirty="0" smtClean="0"/>
              <a:t>per month</a:t>
            </a:r>
          </a:p>
          <a:p>
            <a:r>
              <a:rPr lang="en-US" sz="4400" dirty="0" smtClean="0"/>
              <a:t>More than </a:t>
            </a:r>
            <a:r>
              <a:rPr lang="en-US" sz="4400" dirty="0"/>
              <a:t>60 </a:t>
            </a:r>
            <a:r>
              <a:rPr lang="en-US" sz="4400" dirty="0" smtClean="0"/>
              <a:t>sites</a:t>
            </a:r>
          </a:p>
          <a:p>
            <a:r>
              <a:rPr lang="en-US" sz="4400" dirty="0"/>
              <a:t>20k jobs/</a:t>
            </a:r>
            <a:r>
              <a:rPr lang="en-US" sz="4400" dirty="0" smtClean="0"/>
              <a:t>hour</a:t>
            </a:r>
          </a:p>
          <a:p>
            <a:r>
              <a:rPr lang="en-US" sz="4400" dirty="0"/>
              <a:t>Typically 1 file/</a:t>
            </a:r>
            <a:r>
              <a:rPr lang="en-US" sz="4400" dirty="0" smtClean="0"/>
              <a:t>job</a:t>
            </a:r>
          </a:p>
          <a:p>
            <a:pPr lvl="1"/>
            <a:r>
              <a:rPr lang="en-US" sz="4000" dirty="0" smtClean="0"/>
              <a:t>Files </a:t>
            </a:r>
            <a:r>
              <a:rPr lang="en-US" sz="4000" dirty="0"/>
              <a:t>vary in </a:t>
            </a:r>
            <a:r>
              <a:rPr lang="en-US" sz="4000" dirty="0" smtClean="0"/>
              <a:t>size</a:t>
            </a:r>
          </a:p>
          <a:p>
            <a:r>
              <a:rPr lang="en-US" sz="4400" dirty="0"/>
              <a:t>200k completed jobs per day</a:t>
            </a:r>
          </a:p>
          <a:p>
            <a:r>
              <a:rPr lang="en-US" sz="4400" dirty="0" smtClean="0"/>
              <a:t>Minimal latencies</a:t>
            </a:r>
            <a:endParaRPr lang="en-US" sz="4400" dirty="0"/>
          </a:p>
          <a:p>
            <a:r>
              <a:rPr lang="en-US" sz="4400" dirty="0"/>
              <a:t>Chaotic </a:t>
            </a:r>
            <a:r>
              <a:rPr lang="en-US" sz="4400" dirty="0" smtClean="0"/>
              <a:t>environment</a:t>
            </a:r>
            <a:endParaRPr lang="en-US" sz="4400" dirty="0"/>
          </a:p>
          <a:p>
            <a:endParaRPr lang="en-US" dirty="0"/>
          </a:p>
        </p:txBody>
      </p:sp>
      <p:pic>
        <p:nvPicPr>
          <p:cNvPr id="3" name="Picture 2" descr="S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82" y="1080072"/>
            <a:ext cx="5611091" cy="5027468"/>
          </a:xfrm>
          <a:prstGeom prst="rect">
            <a:avLst/>
          </a:prstGeom>
        </p:spPr>
      </p:pic>
      <p:pic>
        <p:nvPicPr>
          <p:cNvPr id="11" name="Picture 10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511"/>
            <a:ext cx="8226854" cy="310784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15% to 20% the </a:t>
            </a:r>
            <a:r>
              <a:rPr lang="en-GB" dirty="0"/>
              <a:t>jobs fail and about </a:t>
            </a:r>
            <a:r>
              <a:rPr lang="en-GB" dirty="0" smtClean="0"/>
              <a:t>30% </a:t>
            </a:r>
            <a:r>
              <a:rPr lang="en-GB" dirty="0"/>
              <a:t>to 50% of the failures are due to the jobs not being able to upload their output data to a remote disk storage 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etween </a:t>
            </a:r>
            <a:r>
              <a:rPr lang="en-GB" dirty="0"/>
              <a:t>5% and 10% of jobs fail in the remote copy of outputs </a:t>
            </a:r>
          </a:p>
          <a:p>
            <a:pPr lvl="1"/>
            <a:r>
              <a:rPr lang="en-GB" dirty="0"/>
              <a:t>the overall CPU loss is even higher than 5-10% since those jobs </a:t>
            </a:r>
            <a:r>
              <a:rPr lang="en-GB" dirty="0" smtClean="0"/>
              <a:t>fail </a:t>
            </a:r>
            <a:r>
              <a:rPr lang="en-GB" dirty="0"/>
              <a:t>at the end of the </a:t>
            </a:r>
            <a:r>
              <a:rPr lang="en-GB" dirty="0" smtClean="0"/>
              <a:t>processing after multiple retries</a:t>
            </a:r>
            <a:endParaRPr lang="en-GB" dirty="0"/>
          </a:p>
          <a:p>
            <a:pPr lvl="1"/>
            <a:r>
              <a:rPr lang="en-GB" dirty="0"/>
              <a:t>often it results in </a:t>
            </a:r>
            <a:r>
              <a:rPr lang="en-GB" dirty="0" err="1"/>
              <a:t>DDoS</a:t>
            </a:r>
            <a:r>
              <a:rPr lang="en-GB" dirty="0"/>
              <a:t> to CMS Tier-2 storage systems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475" y="4846264"/>
            <a:ext cx="8411032" cy="872126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 err="1" smtClean="0">
                <a:solidFill>
                  <a:srgbClr val="0055A0"/>
                </a:solidFill>
                <a:latin typeface="+mn-lt"/>
              </a:rPr>
              <a:t>AsyncStageOut</a:t>
            </a:r>
            <a:r>
              <a:rPr lang="en-GB" sz="2600" dirty="0" smtClean="0">
                <a:solidFill>
                  <a:srgbClr val="0055A0"/>
                </a:solidFill>
                <a:latin typeface="+mn-lt"/>
              </a:rPr>
              <a:t>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(ASO) </a:t>
            </a:r>
            <a:r>
              <a:rPr lang="en-GB" sz="2600" dirty="0" smtClean="0">
                <a:solidFill>
                  <a:srgbClr val="0055A0"/>
                </a:solidFill>
                <a:latin typeface="+mn-lt"/>
              </a:rPr>
              <a:t>is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implemented to reduce the </a:t>
            </a:r>
            <a:r>
              <a:rPr lang="en-GB" sz="2600" dirty="0">
                <a:solidFill>
                  <a:srgbClr val="FF0000"/>
                </a:solidFill>
                <a:latin typeface="+mn-lt"/>
              </a:rPr>
              <a:t>most common failure </a:t>
            </a:r>
            <a:r>
              <a:rPr lang="en-GB" sz="2600" dirty="0" smtClean="0">
                <a:solidFill>
                  <a:srgbClr val="FF0000"/>
                </a:solidFill>
                <a:latin typeface="+mn-lt"/>
              </a:rPr>
              <a:t>mode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of </a:t>
            </a:r>
            <a:r>
              <a:rPr lang="en-GB" sz="2600" dirty="0" smtClean="0">
                <a:solidFill>
                  <a:srgbClr val="0055A0"/>
                </a:solidFill>
                <a:latin typeface="+mn-lt"/>
              </a:rPr>
              <a:t>analysis </a:t>
            </a:r>
            <a:r>
              <a:rPr lang="en-GB" sz="2600" dirty="0">
                <a:solidFill>
                  <a:srgbClr val="0055A0"/>
                </a:solidFill>
                <a:latin typeface="+mn-lt"/>
              </a:rPr>
              <a:t>jobs </a:t>
            </a:r>
          </a:p>
        </p:txBody>
      </p:sp>
      <p:pic>
        <p:nvPicPr>
          <p:cNvPr id="11" name="Picture 10" descr="CMS_logo_May20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 descr="AS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" y="1173935"/>
            <a:ext cx="8809182" cy="4898974"/>
          </a:xfrm>
          <a:prstGeom prst="rect">
            <a:avLst/>
          </a:prstGeom>
        </p:spPr>
      </p:pic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stage-out </a:t>
            </a:r>
            <a:r>
              <a:rPr lang="en-US" dirty="0" err="1" smtClean="0"/>
              <a:t>stretagy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Overview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5" y="1015997"/>
            <a:ext cx="7989455" cy="5056909"/>
          </a:xfrm>
          <a:prstGeom prst="rect">
            <a:avLst/>
          </a:prstGeom>
        </p:spPr>
      </p:pic>
      <p:pic>
        <p:nvPicPr>
          <p:cNvPr id="9" name="Picture 8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625272" y="877461"/>
            <a:ext cx="4883727" cy="3033654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6092" y="1362455"/>
            <a:ext cx="2435442" cy="1754327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Transfer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44" y="57730"/>
            <a:ext cx="8226854" cy="769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and evolution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2727" y="925720"/>
            <a:ext cx="2378363" cy="3017432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8132" y="939863"/>
            <a:ext cx="265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ASO </a:t>
            </a:r>
            <a:r>
              <a:rPr lang="en-US" sz="2400" b="1" dirty="0" err="1" smtClean="0"/>
              <a:t>CouchDB</a:t>
            </a:r>
            <a:endParaRPr lang="en-US" sz="2400" b="1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946" y="3255808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946" y="2750035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8000"/>
                </a:solidFill>
              </a:rPr>
              <a:t>AuthN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en-US" dirty="0" err="1" smtClean="0">
                <a:solidFill>
                  <a:srgbClr val="008000"/>
                </a:solidFill>
              </a:rPr>
              <a:t>AuthZ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946" y="2248635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946" y="1482684"/>
            <a:ext cx="2160605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Real-time Ops Monitoring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2260" y="858928"/>
            <a:ext cx="496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ASO Core Components 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2710" y="1801138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Submitter          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42710" y="2230510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</a:rPr>
              <a:t>PhEDExMonitor</a:t>
            </a:r>
            <a:r>
              <a:rPr lang="en-US" b="1" dirty="0" smtClean="0">
                <a:solidFill>
                  <a:srgbClr val="008000"/>
                </a:solidFill>
              </a:rPr>
              <a:t>                       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2710" y="2671427"/>
            <a:ext cx="2160605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Reporter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6984" y="1547148"/>
            <a:ext cx="2160605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Retry Manager</a:t>
            </a:r>
          </a:p>
          <a:p>
            <a:pPr algn="ctr"/>
            <a:r>
              <a:rPr lang="en-US" dirty="0" smtClean="0"/>
              <a:t>(Strategy)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56984" y="2285976"/>
            <a:ext cx="2160605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Cleaner</a:t>
            </a:r>
          </a:p>
          <a:p>
            <a:pPr algn="ctr"/>
            <a:r>
              <a:rPr lang="en-US" dirty="0" smtClean="0"/>
              <a:t>(File Deletion)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44070" y="3048090"/>
            <a:ext cx="2173519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Analytics</a:t>
            </a:r>
          </a:p>
          <a:p>
            <a:pPr algn="ctr"/>
            <a:r>
              <a:rPr lang="en-US" dirty="0" smtClean="0"/>
              <a:t>(Reports, Stats)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25272" y="4259493"/>
            <a:ext cx="4874498" cy="4395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25272" y="5045360"/>
            <a:ext cx="4874498" cy="10640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25272" y="4305673"/>
            <a:ext cx="487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FTS3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3035" y="4989776"/>
            <a:ext cx="496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Dashboard</a:t>
            </a:r>
            <a:endParaRPr lang="en-US" b="1" dirty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06092" y="5312928"/>
            <a:ext cx="4687685" cy="338554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FTS Dashboard (</a:t>
            </a:r>
            <a:r>
              <a:rPr lang="en-US" sz="1600" dirty="0">
                <a:solidFill>
                  <a:srgbClr val="008000"/>
                </a:solidFill>
              </a:rPr>
              <a:t>A</a:t>
            </a:r>
            <a:r>
              <a:rPr lang="en-US" sz="1600" dirty="0" smtClean="0">
                <a:solidFill>
                  <a:srgbClr val="008000"/>
                </a:solidFill>
              </a:rPr>
              <a:t>ctivity Monitoring/Stats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6092" y="5717003"/>
            <a:ext cx="4711497" cy="338554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CMS Analysis jobs Dashboard (</a:t>
            </a:r>
            <a:r>
              <a:rPr lang="en-US" sz="1600" dirty="0" smtClean="0">
                <a:solidFill>
                  <a:srgbClr val="008000"/>
                </a:solidFill>
              </a:rPr>
              <a:t>FTS File Status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6092" y="3184219"/>
            <a:ext cx="2435442" cy="646331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Publication</a:t>
            </a:r>
          </a:p>
          <a:p>
            <a:pPr algn="ctr"/>
            <a:r>
              <a:rPr lang="en-US" dirty="0" smtClean="0"/>
              <a:t>(Catalogue)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35002" y="4703549"/>
            <a:ext cx="2378363" cy="733856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5002" y="4703549"/>
            <a:ext cx="2378363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 (HTTPS)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71090" y="2467990"/>
            <a:ext cx="554182" cy="0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20745" y="3899570"/>
            <a:ext cx="0" cy="394558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9960" y="4673514"/>
            <a:ext cx="0" cy="394558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002" y="5079617"/>
            <a:ext cx="2378363" cy="369332"/>
          </a:xfrm>
          <a:prstGeom prst="rect">
            <a:avLst/>
          </a:prstGeom>
          <a:noFill/>
          <a:ln>
            <a:solidFill>
              <a:srgbClr val="0C377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 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65026" y="3943152"/>
            <a:ext cx="0" cy="755843"/>
          </a:xfrm>
          <a:prstGeom prst="straightConnector1">
            <a:avLst/>
          </a:prstGeom>
          <a:ln w="38100" cmpd="sng">
            <a:solidFill>
              <a:srgbClr val="0C377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CMS_logo_May201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7416800" cy="940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 analysis jobs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3/30/15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 descr="OutM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173935"/>
            <a:ext cx="8636001" cy="4864340"/>
          </a:xfrm>
          <a:prstGeom prst="rect">
            <a:avLst/>
          </a:prstGeom>
        </p:spPr>
      </p:pic>
      <p:pic>
        <p:nvPicPr>
          <p:cNvPr id="10" name="Picture 9" descr="CMS_logo_May20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91" y="2"/>
            <a:ext cx="878032" cy="8275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31364" y="1397000"/>
            <a:ext cx="1457036" cy="4491182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CERNCorporate4-3.potx</Template>
  <TotalTime>29009</TotalTime>
  <Words>641</Words>
  <Application>Microsoft Macintosh PowerPoint</Application>
  <PresentationFormat>On-screen Show (4:3)</PresentationFormat>
  <Paragraphs>159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CERNCorporate4-3</vt:lpstr>
      <vt:lpstr>PowerPoint Presentation</vt:lpstr>
      <vt:lpstr>AsyncStageOut: Distributed user data management for CMS Analysis</vt:lpstr>
      <vt:lpstr>Outline</vt:lpstr>
      <vt:lpstr>Distributed data analysis in CMS</vt:lpstr>
      <vt:lpstr>Problem</vt:lpstr>
      <vt:lpstr>Asynchronous stage-out stretagy</vt:lpstr>
      <vt:lpstr>Architecture overview</vt:lpstr>
      <vt:lpstr>Architecture and evolution</vt:lpstr>
      <vt:lpstr>CMS analysis jobs Dashboard</vt:lpstr>
      <vt:lpstr>Integration</vt:lpstr>
      <vt:lpstr>Deployment models</vt:lpstr>
      <vt:lpstr>CSA14 exercise</vt:lpstr>
      <vt:lpstr>Production results</vt:lpstr>
      <vt:lpstr>Scale tests</vt:lpstr>
      <vt:lpstr>2 times scale </vt:lpstr>
      <vt:lpstr>4 times scale </vt:lpstr>
      <vt:lpstr>Summary and conclusions</vt:lpstr>
    </vt:vector>
  </TitlesOfParts>
  <Manager/>
  <Company>cern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CERN User</dc:creator>
  <cp:keywords/>
  <dc:description/>
  <cp:lastModifiedBy>Tony Wildish</cp:lastModifiedBy>
  <cp:revision>274</cp:revision>
  <dcterms:created xsi:type="dcterms:W3CDTF">2012-11-30T11:04:26Z</dcterms:created>
  <dcterms:modified xsi:type="dcterms:W3CDTF">2015-03-30T12:19:56Z</dcterms:modified>
  <cp:category/>
</cp:coreProperties>
</file>