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48225" cy="42483088"/>
  <p:notesSz cx="6858000" cy="9144000"/>
  <p:defaultText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5C7FF"/>
    <a:srgbClr val="0000FF"/>
    <a:srgbClr val="F4FF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06" autoAdjust="0"/>
    <p:restoredTop sz="94660"/>
  </p:normalViewPr>
  <p:slideViewPr>
    <p:cSldViewPr snapToGrid="0" snapToObjects="1">
      <p:cViewPr>
        <p:scale>
          <a:sx n="23" d="100"/>
          <a:sy n="23" d="100"/>
        </p:scale>
        <p:origin x="-1512" y="-88"/>
      </p:cViewPr>
      <p:guideLst>
        <p:guide orient="horz" pos="13381"/>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D5F2B-DDB1-A04F-BCDD-D211D9450AC2}" type="datetimeFigureOut">
              <a:rPr lang="en-US" smtClean="0"/>
              <a:t>3/15/15</a:t>
            </a:fld>
            <a:endParaRPr lang="en-US"/>
          </a:p>
        </p:txBody>
      </p:sp>
      <p:sp>
        <p:nvSpPr>
          <p:cNvPr id="4" name="Slide Image Placeholder 3"/>
          <p:cNvSpPr>
            <a:spLocks noGrp="1" noRot="1" noChangeAspect="1"/>
          </p:cNvSpPr>
          <p:nvPr>
            <p:ph type="sldImg" idx="2"/>
          </p:nvPr>
        </p:nvSpPr>
        <p:spPr>
          <a:xfrm>
            <a:off x="2208213" y="685800"/>
            <a:ext cx="2441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A2E51-137F-1047-9BD0-66AC9F2743A0}" type="slidenum">
              <a:rPr lang="en-US" smtClean="0"/>
              <a:t>‹#›</a:t>
            </a:fld>
            <a:endParaRPr lang="en-US"/>
          </a:p>
        </p:txBody>
      </p:sp>
    </p:spTree>
    <p:extLst>
      <p:ext uri="{BB962C8B-B14F-4D97-AF65-F5344CB8AC3E}">
        <p14:creationId xmlns:p14="http://schemas.microsoft.com/office/powerpoint/2010/main" val="2779342215"/>
      </p:ext>
    </p:extLst>
  </p:cSld>
  <p:clrMap bg1="lt1" tx1="dk1" bg2="lt2" tx2="dk2" accent1="accent1" accent2="accent2" accent3="accent3" accent4="accent4" accent5="accent5" accent6="accent6" hlink="hlink" folHlink="folHlink"/>
  <p:notesStyle>
    <a:lvl1pPr marL="0" algn="l" defTabSz="1951055" rtl="0" eaLnBrk="1" latinLnBrk="0" hangingPunct="1">
      <a:defRPr sz="5100" kern="1200">
        <a:solidFill>
          <a:schemeClr val="tx1"/>
        </a:solidFill>
        <a:latin typeface="+mn-lt"/>
        <a:ea typeface="+mn-ea"/>
        <a:cs typeface="+mn-cs"/>
      </a:defRPr>
    </a:lvl1pPr>
    <a:lvl2pPr marL="1951055" algn="l" defTabSz="1951055" rtl="0" eaLnBrk="1" latinLnBrk="0" hangingPunct="1">
      <a:defRPr sz="5100" kern="1200">
        <a:solidFill>
          <a:schemeClr val="tx1"/>
        </a:solidFill>
        <a:latin typeface="+mn-lt"/>
        <a:ea typeface="+mn-ea"/>
        <a:cs typeface="+mn-cs"/>
      </a:defRPr>
    </a:lvl2pPr>
    <a:lvl3pPr marL="3902111" algn="l" defTabSz="1951055" rtl="0" eaLnBrk="1" latinLnBrk="0" hangingPunct="1">
      <a:defRPr sz="5100" kern="1200">
        <a:solidFill>
          <a:schemeClr val="tx1"/>
        </a:solidFill>
        <a:latin typeface="+mn-lt"/>
        <a:ea typeface="+mn-ea"/>
        <a:cs typeface="+mn-cs"/>
      </a:defRPr>
    </a:lvl3pPr>
    <a:lvl4pPr marL="5853166" algn="l" defTabSz="1951055" rtl="0" eaLnBrk="1" latinLnBrk="0" hangingPunct="1">
      <a:defRPr sz="5100" kern="1200">
        <a:solidFill>
          <a:schemeClr val="tx1"/>
        </a:solidFill>
        <a:latin typeface="+mn-lt"/>
        <a:ea typeface="+mn-ea"/>
        <a:cs typeface="+mn-cs"/>
      </a:defRPr>
    </a:lvl4pPr>
    <a:lvl5pPr marL="7804221" algn="l" defTabSz="1951055" rtl="0" eaLnBrk="1" latinLnBrk="0" hangingPunct="1">
      <a:defRPr sz="5100" kern="1200">
        <a:solidFill>
          <a:schemeClr val="tx1"/>
        </a:solidFill>
        <a:latin typeface="+mn-lt"/>
        <a:ea typeface="+mn-ea"/>
        <a:cs typeface="+mn-cs"/>
      </a:defRPr>
    </a:lvl5pPr>
    <a:lvl6pPr marL="9755276" algn="l" defTabSz="1951055" rtl="0" eaLnBrk="1" latinLnBrk="0" hangingPunct="1">
      <a:defRPr sz="5100" kern="1200">
        <a:solidFill>
          <a:schemeClr val="tx1"/>
        </a:solidFill>
        <a:latin typeface="+mn-lt"/>
        <a:ea typeface="+mn-ea"/>
        <a:cs typeface="+mn-cs"/>
      </a:defRPr>
    </a:lvl6pPr>
    <a:lvl7pPr marL="11706332" algn="l" defTabSz="1951055" rtl="0" eaLnBrk="1" latinLnBrk="0" hangingPunct="1">
      <a:defRPr sz="5100" kern="1200">
        <a:solidFill>
          <a:schemeClr val="tx1"/>
        </a:solidFill>
        <a:latin typeface="+mn-lt"/>
        <a:ea typeface="+mn-ea"/>
        <a:cs typeface="+mn-cs"/>
      </a:defRPr>
    </a:lvl7pPr>
    <a:lvl8pPr marL="13657387" algn="l" defTabSz="1951055" rtl="0" eaLnBrk="1" latinLnBrk="0" hangingPunct="1">
      <a:defRPr sz="5100" kern="1200">
        <a:solidFill>
          <a:schemeClr val="tx1"/>
        </a:solidFill>
        <a:latin typeface="+mn-lt"/>
        <a:ea typeface="+mn-ea"/>
        <a:cs typeface="+mn-cs"/>
      </a:defRPr>
    </a:lvl8pPr>
    <a:lvl9pPr marL="15608442" algn="l" defTabSz="1951055"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213" y="685800"/>
            <a:ext cx="24415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AA2E51-137F-1047-9BD0-66AC9F2743A0}" type="slidenum">
              <a:rPr lang="en-US" smtClean="0"/>
              <a:t>1</a:t>
            </a:fld>
            <a:endParaRPr lang="en-US"/>
          </a:p>
        </p:txBody>
      </p:sp>
    </p:spTree>
    <p:extLst>
      <p:ext uri="{BB962C8B-B14F-4D97-AF65-F5344CB8AC3E}">
        <p14:creationId xmlns:p14="http://schemas.microsoft.com/office/powerpoint/2010/main" val="13300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621" y="13197296"/>
            <a:ext cx="25710991" cy="9106328"/>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7234" y="24073750"/>
            <a:ext cx="21173758" cy="10856789"/>
          </a:xfrm>
        </p:spPr>
        <p:txBody>
          <a:bodyPr/>
          <a:lstStyle>
            <a:lvl1pPr marL="0" indent="0" algn="ctr">
              <a:buNone/>
              <a:defRPr>
                <a:solidFill>
                  <a:schemeClr val="tx1">
                    <a:tint val="75000"/>
                  </a:schemeClr>
                </a:solidFill>
              </a:defRPr>
            </a:lvl1pPr>
            <a:lvl2pPr marL="1951055" indent="0" algn="ctr">
              <a:buNone/>
              <a:defRPr>
                <a:solidFill>
                  <a:schemeClr val="tx1">
                    <a:tint val="75000"/>
                  </a:schemeClr>
                </a:solidFill>
              </a:defRPr>
            </a:lvl2pPr>
            <a:lvl3pPr marL="3902111" indent="0" algn="ctr">
              <a:buNone/>
              <a:defRPr>
                <a:solidFill>
                  <a:schemeClr val="tx1">
                    <a:tint val="75000"/>
                  </a:schemeClr>
                </a:solidFill>
              </a:defRPr>
            </a:lvl3pPr>
            <a:lvl4pPr marL="5853166" indent="0" algn="ctr">
              <a:buNone/>
              <a:defRPr>
                <a:solidFill>
                  <a:schemeClr val="tx1">
                    <a:tint val="75000"/>
                  </a:schemeClr>
                </a:solidFill>
              </a:defRPr>
            </a:lvl4pPr>
            <a:lvl5pPr marL="7804221" indent="0" algn="ctr">
              <a:buNone/>
              <a:defRPr>
                <a:solidFill>
                  <a:schemeClr val="tx1">
                    <a:tint val="75000"/>
                  </a:schemeClr>
                </a:solidFill>
              </a:defRPr>
            </a:lvl5pPr>
            <a:lvl6pPr marL="9755276" indent="0" algn="ctr">
              <a:buNone/>
              <a:defRPr>
                <a:solidFill>
                  <a:schemeClr val="tx1">
                    <a:tint val="75000"/>
                  </a:schemeClr>
                </a:solidFill>
              </a:defRPr>
            </a:lvl6pPr>
            <a:lvl7pPr marL="11706332" indent="0" algn="ctr">
              <a:buNone/>
              <a:defRPr>
                <a:solidFill>
                  <a:schemeClr val="tx1">
                    <a:tint val="75000"/>
                  </a:schemeClr>
                </a:solidFill>
              </a:defRPr>
            </a:lvl7pPr>
            <a:lvl8pPr marL="13657387" indent="0" algn="ctr">
              <a:buNone/>
              <a:defRPr>
                <a:solidFill>
                  <a:schemeClr val="tx1">
                    <a:tint val="75000"/>
                  </a:schemeClr>
                </a:solidFill>
              </a:defRPr>
            </a:lvl8pPr>
            <a:lvl9pPr marL="156084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31263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76870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01300"/>
            <a:ext cx="6805853" cy="362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2411" y="1701300"/>
            <a:ext cx="19913416" cy="362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08129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58689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5" y="27299324"/>
            <a:ext cx="25710991" cy="8437614"/>
          </a:xfrm>
        </p:spPr>
        <p:txBody>
          <a:bodyPr anchor="t"/>
          <a:lstStyle>
            <a:lvl1pPr algn="l">
              <a:defRPr sz="17100" b="1" cap="all"/>
            </a:lvl1pPr>
          </a:lstStyle>
          <a:p>
            <a:r>
              <a:rPr lang="en-US" smtClean="0"/>
              <a:t>Click to edit Master title style</a:t>
            </a:r>
            <a:endParaRPr lang="en-US"/>
          </a:p>
        </p:txBody>
      </p:sp>
      <p:sp>
        <p:nvSpPr>
          <p:cNvPr id="3" name="Text Placeholder 2"/>
          <p:cNvSpPr>
            <a:spLocks noGrp="1"/>
          </p:cNvSpPr>
          <p:nvPr>
            <p:ph type="body" idx="1"/>
          </p:nvPr>
        </p:nvSpPr>
        <p:spPr>
          <a:xfrm>
            <a:off x="2389405" y="18006152"/>
            <a:ext cx="25710991" cy="9293172"/>
          </a:xfrm>
        </p:spPr>
        <p:txBody>
          <a:bodyPr anchor="b"/>
          <a:lstStyle>
            <a:lvl1pPr marL="0" indent="0">
              <a:buNone/>
              <a:defRPr sz="8500">
                <a:solidFill>
                  <a:schemeClr val="tx1">
                    <a:tint val="75000"/>
                  </a:schemeClr>
                </a:solidFill>
              </a:defRPr>
            </a:lvl1pPr>
            <a:lvl2pPr marL="1951055" indent="0">
              <a:buNone/>
              <a:defRPr sz="7700">
                <a:solidFill>
                  <a:schemeClr val="tx1">
                    <a:tint val="75000"/>
                  </a:schemeClr>
                </a:solidFill>
              </a:defRPr>
            </a:lvl2pPr>
            <a:lvl3pPr marL="3902111" indent="0">
              <a:buNone/>
              <a:defRPr sz="6800">
                <a:solidFill>
                  <a:schemeClr val="tx1">
                    <a:tint val="75000"/>
                  </a:schemeClr>
                </a:solidFill>
              </a:defRPr>
            </a:lvl3pPr>
            <a:lvl4pPr marL="5853166" indent="0">
              <a:buNone/>
              <a:defRPr sz="6000">
                <a:solidFill>
                  <a:schemeClr val="tx1">
                    <a:tint val="75000"/>
                  </a:schemeClr>
                </a:solidFill>
              </a:defRPr>
            </a:lvl4pPr>
            <a:lvl5pPr marL="7804221" indent="0">
              <a:buNone/>
              <a:defRPr sz="6000">
                <a:solidFill>
                  <a:schemeClr val="tx1">
                    <a:tint val="75000"/>
                  </a:schemeClr>
                </a:solidFill>
              </a:defRPr>
            </a:lvl5pPr>
            <a:lvl6pPr marL="9755276" indent="0">
              <a:buNone/>
              <a:defRPr sz="6000">
                <a:solidFill>
                  <a:schemeClr val="tx1">
                    <a:tint val="75000"/>
                  </a:schemeClr>
                </a:solidFill>
              </a:defRPr>
            </a:lvl6pPr>
            <a:lvl7pPr marL="11706332" indent="0">
              <a:buNone/>
              <a:defRPr sz="6000">
                <a:solidFill>
                  <a:schemeClr val="tx1">
                    <a:tint val="75000"/>
                  </a:schemeClr>
                </a:solidFill>
              </a:defRPr>
            </a:lvl7pPr>
            <a:lvl8pPr marL="13657387" indent="0">
              <a:buNone/>
              <a:defRPr sz="6000">
                <a:solidFill>
                  <a:schemeClr val="tx1">
                    <a:tint val="75000"/>
                  </a:schemeClr>
                </a:solidFill>
              </a:defRPr>
            </a:lvl8pPr>
            <a:lvl9pPr marL="15608442" indent="0">
              <a:buNone/>
              <a:defRPr sz="6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37EB8-DF82-4242-87C5-81E4BE7502BA}" type="datetimeFigureOut">
              <a:rPr lang="en-US" smtClean="0"/>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7173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2411"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76182"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37EB8-DF82-4242-87C5-81E4BE7502BA}" type="datetimeFigureOut">
              <a:rPr lang="en-US" smtClean="0"/>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7369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2414" y="9509530"/>
            <a:ext cx="1336488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512414" y="13472647"/>
            <a:ext cx="1336488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5681" y="9509530"/>
            <a:ext cx="1337013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5365681" y="13472647"/>
            <a:ext cx="1337013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37EB8-DF82-4242-87C5-81E4BE7502BA}" type="datetimeFigureOut">
              <a:rPr lang="en-US" smtClean="0"/>
              <a:t>3/15/15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1711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37EB8-DF82-4242-87C5-81E4BE7502BA}" type="datetimeFigureOut">
              <a:rPr lang="en-US" smtClean="0"/>
              <a:t>3/15/15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6818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7EB8-DF82-4242-87C5-81E4BE7502BA}" type="datetimeFigureOut">
              <a:rPr lang="en-US" smtClean="0"/>
              <a:t>3/15/15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9427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691456"/>
            <a:ext cx="9951459" cy="7198525"/>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1826216" y="1691459"/>
            <a:ext cx="16909598" cy="36258139"/>
          </a:xfrm>
        </p:spPr>
        <p:txBody>
          <a:bodyPr/>
          <a:lstStyle>
            <a:lvl1pPr>
              <a:defRPr sz="13700"/>
            </a:lvl1pPr>
            <a:lvl2pPr>
              <a:defRPr sz="11900"/>
            </a:lvl2pPr>
            <a:lvl3pPr>
              <a:defRPr sz="102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2413" y="8889986"/>
            <a:ext cx="9951459" cy="29059614"/>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1697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2" y="29738162"/>
            <a:ext cx="18148935" cy="3510758"/>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5928862" y="3795944"/>
            <a:ext cx="18148935" cy="25489853"/>
          </a:xfrm>
        </p:spPr>
        <p:txBody>
          <a:bodyPr/>
          <a:lstStyle>
            <a:lvl1pPr marL="0" indent="0">
              <a:buNone/>
              <a:defRPr sz="13700"/>
            </a:lvl1pPr>
            <a:lvl2pPr marL="1951055" indent="0">
              <a:buNone/>
              <a:defRPr sz="11900"/>
            </a:lvl2pPr>
            <a:lvl3pPr marL="3902111" indent="0">
              <a:buNone/>
              <a:defRPr sz="10200"/>
            </a:lvl3pPr>
            <a:lvl4pPr marL="5853166" indent="0">
              <a:buNone/>
              <a:defRPr sz="8500"/>
            </a:lvl4pPr>
            <a:lvl5pPr marL="7804221" indent="0">
              <a:buNone/>
              <a:defRPr sz="8500"/>
            </a:lvl5pPr>
            <a:lvl6pPr marL="9755276" indent="0">
              <a:buNone/>
              <a:defRPr sz="8500"/>
            </a:lvl6pPr>
            <a:lvl7pPr marL="11706332" indent="0">
              <a:buNone/>
              <a:defRPr sz="8500"/>
            </a:lvl7pPr>
            <a:lvl8pPr marL="13657387" indent="0">
              <a:buNone/>
              <a:defRPr sz="8500"/>
            </a:lvl8pPr>
            <a:lvl9pPr marL="15608442" indent="0">
              <a:buNone/>
              <a:defRPr sz="8500"/>
            </a:lvl9pPr>
          </a:lstStyle>
          <a:p>
            <a:endParaRPr lang="en-US"/>
          </a:p>
        </p:txBody>
      </p:sp>
      <p:sp>
        <p:nvSpPr>
          <p:cNvPr id="4" name="Text Placeholder 3"/>
          <p:cNvSpPr>
            <a:spLocks noGrp="1"/>
          </p:cNvSpPr>
          <p:nvPr>
            <p:ph type="body" sz="half" idx="2"/>
          </p:nvPr>
        </p:nvSpPr>
        <p:spPr>
          <a:xfrm>
            <a:off x="5928862" y="33248919"/>
            <a:ext cx="18148935" cy="4985860"/>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4162522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411" y="1701293"/>
            <a:ext cx="27223403" cy="7080515"/>
          </a:xfrm>
          <a:prstGeom prst="rect">
            <a:avLst/>
          </a:prstGeom>
        </p:spPr>
        <p:txBody>
          <a:bodyPr vert="horz" lIns="390211" tIns="195106" rIns="390211" bIns="1951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2411" y="9912725"/>
            <a:ext cx="27223403" cy="28036873"/>
          </a:xfrm>
          <a:prstGeom prst="rect">
            <a:avLst/>
          </a:prstGeom>
        </p:spPr>
        <p:txBody>
          <a:bodyPr vert="horz" lIns="390211" tIns="195106" rIns="390211" bIns="1951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2413" y="39375533"/>
            <a:ext cx="7057918" cy="2261830"/>
          </a:xfrm>
          <a:prstGeom prst="rect">
            <a:avLst/>
          </a:prstGeom>
        </p:spPr>
        <p:txBody>
          <a:bodyPr vert="horz" lIns="390211" tIns="195106" rIns="390211" bIns="195106" rtlCol="0" anchor="ctr"/>
          <a:lstStyle>
            <a:lvl1pPr algn="l">
              <a:defRPr sz="5100">
                <a:solidFill>
                  <a:schemeClr val="tx1">
                    <a:tint val="75000"/>
                  </a:schemeClr>
                </a:solidFill>
              </a:defRPr>
            </a:lvl1pPr>
          </a:lstStyle>
          <a:p>
            <a:fld id="{E9337EB8-DF82-4242-87C5-81E4BE7502BA}" type="datetimeFigureOut">
              <a:rPr lang="en-US" smtClean="0"/>
              <a:t>3/15/15</a:t>
            </a:fld>
            <a:endParaRPr lang="en-US"/>
          </a:p>
        </p:txBody>
      </p:sp>
      <p:sp>
        <p:nvSpPr>
          <p:cNvPr id="5" name="Footer Placeholder 4"/>
          <p:cNvSpPr>
            <a:spLocks noGrp="1"/>
          </p:cNvSpPr>
          <p:nvPr>
            <p:ph type="ftr" sz="quarter" idx="3"/>
          </p:nvPr>
        </p:nvSpPr>
        <p:spPr>
          <a:xfrm>
            <a:off x="10334810" y="39375533"/>
            <a:ext cx="9578606" cy="2261830"/>
          </a:xfrm>
          <a:prstGeom prst="rect">
            <a:avLst/>
          </a:prstGeom>
        </p:spPr>
        <p:txBody>
          <a:bodyPr vert="horz" lIns="390211" tIns="195106" rIns="390211" bIns="195106"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7898" y="39375533"/>
            <a:ext cx="7057918" cy="2261830"/>
          </a:xfrm>
          <a:prstGeom prst="rect">
            <a:avLst/>
          </a:prstGeom>
        </p:spPr>
        <p:txBody>
          <a:bodyPr vert="horz" lIns="390211" tIns="195106" rIns="390211" bIns="195106" rtlCol="0" anchor="ctr"/>
          <a:lstStyle>
            <a:lvl1pPr algn="r">
              <a:defRPr sz="5100">
                <a:solidFill>
                  <a:schemeClr val="tx1">
                    <a:tint val="75000"/>
                  </a:schemeClr>
                </a:solidFill>
              </a:defRPr>
            </a:lvl1pPr>
          </a:lstStyle>
          <a:p>
            <a:fld id="{97B499E7-1246-EF42-B4D2-988740A27D1C}" type="slidenum">
              <a:rPr lang="en-US" smtClean="0"/>
              <a:t>‹#›</a:t>
            </a:fld>
            <a:endParaRPr lang="en-US"/>
          </a:p>
        </p:txBody>
      </p:sp>
    </p:spTree>
    <p:extLst>
      <p:ext uri="{BB962C8B-B14F-4D97-AF65-F5344CB8AC3E}">
        <p14:creationId xmlns:p14="http://schemas.microsoft.com/office/powerpoint/2010/main" val="216028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1055" rtl="0" eaLnBrk="1" latinLnBrk="0" hangingPunct="1">
        <a:spcBef>
          <a:spcPct val="0"/>
        </a:spcBef>
        <a:buNone/>
        <a:defRPr sz="18800" kern="1200">
          <a:solidFill>
            <a:schemeClr val="tx1"/>
          </a:solidFill>
          <a:latin typeface="+mj-lt"/>
          <a:ea typeface="+mj-ea"/>
          <a:cs typeface="+mj-cs"/>
        </a:defRPr>
      </a:lvl1pPr>
    </p:titleStyle>
    <p:bodyStyle>
      <a:lvl1pPr marL="1463291" indent="-1463291" algn="l" defTabSz="1951055" rtl="0" eaLnBrk="1" latinLnBrk="0" hangingPunct="1">
        <a:spcBef>
          <a:spcPct val="20000"/>
        </a:spcBef>
        <a:buFont typeface="Arial"/>
        <a:buChar char="•"/>
        <a:defRPr sz="13700" kern="1200">
          <a:solidFill>
            <a:schemeClr val="tx1"/>
          </a:solidFill>
          <a:latin typeface="+mn-lt"/>
          <a:ea typeface="+mn-ea"/>
          <a:cs typeface="+mn-cs"/>
        </a:defRPr>
      </a:lvl1pPr>
      <a:lvl2pPr marL="3170465" indent="-1219410" algn="l" defTabSz="1951055" rtl="0" eaLnBrk="1" latinLnBrk="0" hangingPunct="1">
        <a:spcBef>
          <a:spcPct val="20000"/>
        </a:spcBef>
        <a:buFont typeface="Arial"/>
        <a:buChar char="–"/>
        <a:defRPr sz="11900" kern="1200">
          <a:solidFill>
            <a:schemeClr val="tx1"/>
          </a:solidFill>
          <a:latin typeface="+mn-lt"/>
          <a:ea typeface="+mn-ea"/>
          <a:cs typeface="+mn-cs"/>
        </a:defRPr>
      </a:lvl2pPr>
      <a:lvl3pPr marL="4877638" indent="-975528" algn="l" defTabSz="1951055" rtl="0" eaLnBrk="1" latinLnBrk="0" hangingPunct="1">
        <a:spcBef>
          <a:spcPct val="20000"/>
        </a:spcBef>
        <a:buFont typeface="Arial"/>
        <a:buChar char="•"/>
        <a:defRPr sz="10200" kern="1200">
          <a:solidFill>
            <a:schemeClr val="tx1"/>
          </a:solidFill>
          <a:latin typeface="+mn-lt"/>
          <a:ea typeface="+mn-ea"/>
          <a:cs typeface="+mn-cs"/>
        </a:defRPr>
      </a:lvl3pPr>
      <a:lvl4pPr marL="6828693" indent="-975528" algn="l" defTabSz="1951055" rtl="0" eaLnBrk="1" latinLnBrk="0" hangingPunct="1">
        <a:spcBef>
          <a:spcPct val="20000"/>
        </a:spcBef>
        <a:buFont typeface="Arial"/>
        <a:buChar char="–"/>
        <a:defRPr sz="8500" kern="1200">
          <a:solidFill>
            <a:schemeClr val="tx1"/>
          </a:solidFill>
          <a:latin typeface="+mn-lt"/>
          <a:ea typeface="+mn-ea"/>
          <a:cs typeface="+mn-cs"/>
        </a:defRPr>
      </a:lvl4pPr>
      <a:lvl5pPr marL="8779749" indent="-975528" algn="l" defTabSz="1951055" rtl="0" eaLnBrk="1" latinLnBrk="0" hangingPunct="1">
        <a:spcBef>
          <a:spcPct val="20000"/>
        </a:spcBef>
        <a:buFont typeface="Arial"/>
        <a:buChar char="»"/>
        <a:defRPr sz="8500" kern="1200">
          <a:solidFill>
            <a:schemeClr val="tx1"/>
          </a:solidFill>
          <a:latin typeface="+mn-lt"/>
          <a:ea typeface="+mn-ea"/>
          <a:cs typeface="+mn-cs"/>
        </a:defRPr>
      </a:lvl5pPr>
      <a:lvl6pPr marL="10730804" indent="-975528" algn="l" defTabSz="1951055" rtl="0" eaLnBrk="1" latinLnBrk="0" hangingPunct="1">
        <a:spcBef>
          <a:spcPct val="20000"/>
        </a:spcBef>
        <a:buFont typeface="Arial"/>
        <a:buChar char="•"/>
        <a:defRPr sz="8500" kern="1200">
          <a:solidFill>
            <a:schemeClr val="tx1"/>
          </a:solidFill>
          <a:latin typeface="+mn-lt"/>
          <a:ea typeface="+mn-ea"/>
          <a:cs typeface="+mn-cs"/>
        </a:defRPr>
      </a:lvl6pPr>
      <a:lvl7pPr marL="12681859" indent="-975528" algn="l" defTabSz="1951055" rtl="0" eaLnBrk="1" latinLnBrk="0" hangingPunct="1">
        <a:spcBef>
          <a:spcPct val="20000"/>
        </a:spcBef>
        <a:buFont typeface="Arial"/>
        <a:buChar char="•"/>
        <a:defRPr sz="8500" kern="1200">
          <a:solidFill>
            <a:schemeClr val="tx1"/>
          </a:solidFill>
          <a:latin typeface="+mn-lt"/>
          <a:ea typeface="+mn-ea"/>
          <a:cs typeface="+mn-cs"/>
        </a:defRPr>
      </a:lvl7pPr>
      <a:lvl8pPr marL="14632915" indent="-975528" algn="l" defTabSz="1951055" rtl="0" eaLnBrk="1" latinLnBrk="0" hangingPunct="1">
        <a:spcBef>
          <a:spcPct val="20000"/>
        </a:spcBef>
        <a:buFont typeface="Arial"/>
        <a:buChar char="•"/>
        <a:defRPr sz="8500" kern="1200">
          <a:solidFill>
            <a:schemeClr val="tx1"/>
          </a:solidFill>
          <a:latin typeface="+mn-lt"/>
          <a:ea typeface="+mn-ea"/>
          <a:cs typeface="+mn-cs"/>
        </a:defRPr>
      </a:lvl8pPr>
      <a:lvl9pPr marL="16583970" indent="-975528" algn="l" defTabSz="1951055"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D">
            <a:alpha val="71000"/>
          </a:srgbClr>
        </a:solidFill>
        <a:effectLst/>
      </p:bgPr>
    </p:bg>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23257942" y="18317487"/>
            <a:ext cx="6909363" cy="3564354"/>
          </a:xfrm>
          <a:prstGeom prst="rect">
            <a:avLst/>
          </a:prstGeom>
        </p:spPr>
      </p:pic>
      <p:sp>
        <p:nvSpPr>
          <p:cNvPr id="36" name="Rectangle 35"/>
          <p:cNvSpPr/>
          <p:nvPr/>
        </p:nvSpPr>
        <p:spPr>
          <a:xfrm>
            <a:off x="15174832" y="13123801"/>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0" y="13091038"/>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354" y="28045456"/>
            <a:ext cx="30241516" cy="10459695"/>
          </a:xfrm>
          <a:prstGeom prst="rect">
            <a:avLst/>
          </a:prstGeom>
          <a:gradFill flip="none" rotWithShape="1">
            <a:gsLst>
              <a:gs pos="0">
                <a:schemeClr val="accent1">
                  <a:tint val="100000"/>
                  <a:shade val="100000"/>
                  <a:satMod val="130000"/>
                  <a:alpha val="48000"/>
                </a:schemeClr>
              </a:gs>
              <a:gs pos="100000">
                <a:schemeClr val="accent1">
                  <a:tint val="50000"/>
                  <a:shade val="100000"/>
                  <a:satMod val="350000"/>
                  <a:alpha val="4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54" y="1"/>
            <a:ext cx="30241516" cy="6270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 descr="C:\Users\Brasolin\Desktop\chep2015\Poster2015\pictures\ATLAS_logo.jpg"/>
          <p:cNvPicPr>
            <a:picLocks noChangeAspect="1" noChangeArrowheads="1"/>
          </p:cNvPicPr>
          <p:nvPr/>
        </p:nvPicPr>
        <p:blipFill>
          <a:blip r:embed="rId4" cstate="print"/>
          <a:srcRect/>
          <a:stretch>
            <a:fillRect/>
          </a:stretch>
        </p:blipFill>
        <p:spPr bwMode="auto">
          <a:xfrm>
            <a:off x="23716400" y="952444"/>
            <a:ext cx="6369714" cy="2445832"/>
          </a:xfrm>
          <a:prstGeom prst="rect">
            <a:avLst/>
          </a:prstGeom>
          <a:noFill/>
          <a:ln>
            <a:solidFill>
              <a:srgbClr val="0000FF"/>
            </a:solidFill>
          </a:ln>
        </p:spPr>
      </p:pic>
      <p:pic>
        <p:nvPicPr>
          <p:cNvPr id="9" name="Picture 8"/>
          <p:cNvPicPr>
            <a:picLocks noChangeAspect="1"/>
          </p:cNvPicPr>
          <p:nvPr/>
        </p:nvPicPr>
        <p:blipFill>
          <a:blip r:embed="rId5"/>
          <a:stretch>
            <a:fillRect/>
          </a:stretch>
        </p:blipFill>
        <p:spPr>
          <a:xfrm>
            <a:off x="122421" y="119055"/>
            <a:ext cx="4444751" cy="4444751"/>
          </a:xfrm>
          <a:prstGeom prst="rect">
            <a:avLst/>
          </a:prstGeom>
        </p:spPr>
      </p:pic>
      <p:sp>
        <p:nvSpPr>
          <p:cNvPr id="10" name="TextBox 9"/>
          <p:cNvSpPr txBox="1"/>
          <p:nvPr/>
        </p:nvSpPr>
        <p:spPr>
          <a:xfrm>
            <a:off x="4842842" y="0"/>
            <a:ext cx="18415101" cy="4154983"/>
          </a:xfrm>
          <a:prstGeom prst="rect">
            <a:avLst/>
          </a:prstGeom>
          <a:noFill/>
        </p:spPr>
        <p:txBody>
          <a:bodyPr wrap="square" rtlCol="0">
            <a:spAutoFit/>
          </a:bodyPr>
          <a:lstStyle/>
          <a:p>
            <a:pPr algn="ctr"/>
            <a:r>
              <a:rPr lang="en-US" sz="8800" b="1" dirty="0" smtClean="0">
                <a:latin typeface="Corbel"/>
                <a:cs typeface="Corbel"/>
              </a:rPr>
              <a:t>Dimensions of Data Management:</a:t>
            </a:r>
          </a:p>
          <a:p>
            <a:pPr algn="ctr"/>
            <a:r>
              <a:rPr lang="en-US" sz="8800" b="1" dirty="0" smtClean="0">
                <a:latin typeface="Corbel"/>
                <a:cs typeface="Corbel"/>
              </a:rPr>
              <a:t>a taxonomy of data-transfer solutions in ATLAS &amp; CMS </a:t>
            </a:r>
          </a:p>
        </p:txBody>
      </p:sp>
      <p:sp>
        <p:nvSpPr>
          <p:cNvPr id="15" name="Rectangle 14"/>
          <p:cNvSpPr/>
          <p:nvPr/>
        </p:nvSpPr>
        <p:spPr>
          <a:xfrm>
            <a:off x="1468505" y="4610187"/>
            <a:ext cx="28258798" cy="1261884"/>
          </a:xfrm>
          <a:prstGeom prst="rect">
            <a:avLst/>
          </a:prstGeom>
        </p:spPr>
        <p:txBody>
          <a:bodyPr wrap="square">
            <a:spAutoFit/>
          </a:bodyPr>
          <a:lstStyle/>
          <a:p>
            <a:pPr lvl="0" algn="ctr" defTabSz="889175">
              <a:defRPr/>
            </a:pPr>
            <a:r>
              <a:rPr lang="en-US" sz="3800" b="1" kern="0" dirty="0">
                <a:solidFill>
                  <a:sysClr val="windowText" lastClr="000000"/>
                </a:solidFill>
                <a:latin typeface="Corbel"/>
              </a:rPr>
              <a:t>Tony Wildish [1], </a:t>
            </a:r>
            <a:r>
              <a:rPr lang="en-US" sz="3800" b="1" kern="0" dirty="0" err="1">
                <a:solidFill>
                  <a:sysClr val="windowText" lastClr="000000"/>
                </a:solidFill>
                <a:latin typeface="Corbel"/>
              </a:rPr>
              <a:t>Campana</a:t>
            </a:r>
            <a:r>
              <a:rPr lang="en-US" sz="3800" b="1" kern="0" dirty="0">
                <a:solidFill>
                  <a:sysClr val="windowText" lastClr="000000"/>
                </a:solidFill>
                <a:latin typeface="Corbel"/>
              </a:rPr>
              <a:t> Simone [2], Garonne Vincent [2], </a:t>
            </a:r>
            <a:r>
              <a:rPr lang="en-US" sz="3800" b="1" kern="0" dirty="0" err="1">
                <a:solidFill>
                  <a:sysClr val="windowText" lastClr="000000"/>
                </a:solidFill>
                <a:latin typeface="Corbel"/>
              </a:rPr>
              <a:t>Lassnig</a:t>
            </a:r>
            <a:r>
              <a:rPr lang="en-US" sz="3800" b="1" kern="0" dirty="0">
                <a:solidFill>
                  <a:sysClr val="windowText" lastClr="000000"/>
                </a:solidFill>
                <a:latin typeface="Corbel"/>
              </a:rPr>
              <a:t> Mario [2], Di Girolamo Alessandro [2], </a:t>
            </a:r>
            <a:r>
              <a:rPr lang="en-US" sz="3800" b="1" kern="0" dirty="0" err="1" smtClean="0">
                <a:solidFill>
                  <a:sysClr val="windowText" lastClr="000000"/>
                </a:solidFill>
                <a:latin typeface="Corbel"/>
              </a:rPr>
              <a:t>etc.etc</a:t>
            </a:r>
            <a:r>
              <a:rPr lang="en-US" sz="3800" b="1" kern="0" dirty="0" smtClean="0">
                <a:solidFill>
                  <a:sysClr val="windowText" lastClr="000000"/>
                </a:solidFill>
                <a:latin typeface="Corbel"/>
              </a:rPr>
              <a:t>, </a:t>
            </a:r>
            <a:r>
              <a:rPr lang="en-US" sz="3800" b="1" kern="0" dirty="0">
                <a:solidFill>
                  <a:sysClr val="windowText" lastClr="000000"/>
                </a:solidFill>
                <a:latin typeface="Corbel"/>
              </a:rPr>
              <a:t>[1]</a:t>
            </a:r>
          </a:p>
          <a:p>
            <a:pPr lvl="0" algn="ctr" defTabSz="889175"/>
            <a:r>
              <a:rPr kumimoji="0" lang="en-US" sz="3800" b="1" i="0" u="none" strike="noStrike" kern="0" cap="none" spc="0" normalizeH="0" baseline="0" noProof="0" dirty="0" smtClean="0">
                <a:ln>
                  <a:noFill/>
                </a:ln>
                <a:solidFill>
                  <a:sysClr val="windowText" lastClr="000000"/>
                </a:solidFill>
                <a:effectLst/>
                <a:uLnTx/>
                <a:uFillTx/>
                <a:latin typeface="Corbel"/>
              </a:rPr>
              <a:t>[1] Princeton University, USA [2] CERN, Switzerland</a:t>
            </a:r>
            <a:endParaRPr kumimoji="0" lang="en-US" sz="3800" b="1" i="0" u="none" strike="noStrike" kern="0" cap="none" spc="0" normalizeH="0" baseline="0" noProof="0" dirty="0" smtClean="0">
              <a:ln>
                <a:noFill/>
              </a:ln>
              <a:solidFill>
                <a:sysClr val="windowText" lastClr="000000"/>
              </a:solidFill>
              <a:effectLst/>
              <a:uLnTx/>
              <a:uFillTx/>
              <a:latin typeface="Corbel"/>
            </a:endParaRPr>
          </a:p>
        </p:txBody>
      </p:sp>
      <p:sp>
        <p:nvSpPr>
          <p:cNvPr id="16" name="TextBox 15"/>
          <p:cNvSpPr txBox="1"/>
          <p:nvPr/>
        </p:nvSpPr>
        <p:spPr>
          <a:xfrm>
            <a:off x="300570" y="6548071"/>
            <a:ext cx="29785544" cy="6432531"/>
          </a:xfrm>
          <a:prstGeom prst="rect">
            <a:avLst/>
          </a:prstGeom>
          <a:noFill/>
          <a:ln>
            <a:solidFill>
              <a:srgbClr val="0000FF"/>
            </a:solidFill>
          </a:ln>
        </p:spPr>
        <p:txBody>
          <a:bodyPr wrap="square" rtlCol="0">
            <a:spAutoFit/>
          </a:bodyPr>
          <a:lstStyle/>
          <a:p>
            <a:pPr algn="just"/>
            <a:r>
              <a:rPr lang="en-US" sz="4800" b="1" dirty="0" smtClean="0"/>
              <a:t>The Challenge</a:t>
            </a:r>
          </a:p>
          <a:p>
            <a:pPr algn="just"/>
            <a:r>
              <a:rPr lang="en-US" sz="2800" dirty="0" smtClean="0"/>
              <a:t>HEP software is traditionally designed to satisfy certain use-cases or requirements, either based on a-priori estimates of the experiments' needs or on the shortcomings of an existing solution which no longer performs satisfactorily. However, designing against a requirements-document is only useful if the requirements are complete and stable.</a:t>
            </a:r>
          </a:p>
          <a:p>
            <a:pPr algn="just"/>
            <a:r>
              <a:rPr lang="en-US" sz="2800" dirty="0" smtClean="0"/>
              <a:t>Even if we could write down a complete set of requirements for data management systems for CMS and ATLAS, we cannot pretend that they will be stable over the course of several years. Experiments' data-models change, types and distributions of resources change, and the patterns of data-use also change. New technologies can disrupt the way experiments use data, such as the move to multi-core CPUs or cloud-based infrastructure. We should not be surprised if we discover that data management use-cases arise during Run-2 that we are not currently aware of, and that our systems may struggle to cope with.</a:t>
            </a:r>
          </a:p>
          <a:p>
            <a:pPr algn="just"/>
            <a:r>
              <a:rPr lang="en-US" sz="2800" dirty="0" smtClean="0"/>
              <a:t>We propose a framework for designing data management systems that takes a step back from the normal requirements-driven process and looks instead at data and the ways it can be manipulated. By identifying a set of 'dimensions of data management' we provide a way of breaking down the structure of data management systems into orthogonal components, whatever the use-cases they are built to serve. This makes the final product more flexible, more adaptable. New requirements will, we expect, map to only one or two of our dimensions, which means that the changes needed to support them will be well-contained, not spread throughout the code. New technologies, too, will be limited in their impact, because the technologies they replace are well isolated in the software.</a:t>
            </a:r>
          </a:p>
          <a:p>
            <a:pPr algn="just"/>
            <a:r>
              <a:rPr lang="en-US" sz="2800" dirty="0" smtClean="0"/>
              <a:t>This should lead to software designs which require less maintenance, do not become brittle over time, and which therefore last longer. Although it may appear to impose an overhead on the initial design of a new system, it should enable easier unit-testing of components and re-use of either code or at least the design of those components. It also provides a natural factorization that can allow multiple developers to work on the same system coherently.</a:t>
            </a:r>
            <a:endParaRPr lang="en-US" sz="2800" dirty="0"/>
          </a:p>
        </p:txBody>
      </p:sp>
      <p:sp>
        <p:nvSpPr>
          <p:cNvPr id="17" name="TextBox 16"/>
          <p:cNvSpPr txBox="1"/>
          <p:nvPr/>
        </p:nvSpPr>
        <p:spPr>
          <a:xfrm>
            <a:off x="134900" y="38873390"/>
            <a:ext cx="30058101" cy="3416320"/>
          </a:xfrm>
          <a:prstGeom prst="rect">
            <a:avLst/>
          </a:prstGeom>
          <a:noFill/>
          <a:ln>
            <a:solidFill>
              <a:srgbClr val="0000FF"/>
            </a:solidFill>
          </a:ln>
        </p:spPr>
        <p:txBody>
          <a:bodyPr wrap="square" rtlCol="0">
            <a:spAutoFit/>
          </a:bodyPr>
          <a:lstStyle/>
          <a:p>
            <a:pPr algn="just"/>
            <a:r>
              <a:rPr lang="en-US" sz="4800" b="1" dirty="0" err="1" smtClean="0"/>
              <a:t>Conlcusion</a:t>
            </a:r>
            <a:endParaRPr lang="en-US" sz="4800" b="1" dirty="0" smtClean="0"/>
          </a:p>
          <a:p>
            <a:pPr algn="just"/>
            <a:r>
              <a:rPr lang="en-US" sz="2800" dirty="0" smtClean="0"/>
              <a:t>We have described the architecture of several data management systems used by the ATLAS and CMS experiments, their primary use-cases and the considerations behind their design. Even with this plethora of systems, it is not clear that all the future use-cases of the experiments will be satisfied automatically.</a:t>
            </a:r>
          </a:p>
          <a:p>
            <a:pPr algn="just"/>
            <a:r>
              <a:rPr lang="en-US" sz="2800" dirty="0" smtClean="0"/>
              <a:t>We propose a set of principles, 'dimensions of data management', which we believe are a more fundamental way of looking at these systems than use-cases and requirements documents. We suggest that the future evolution of these systems, and the design of any new systems, should follow these principles as a key factor in defining their architecture.</a:t>
            </a:r>
          </a:p>
          <a:p>
            <a:pPr algn="just"/>
            <a:r>
              <a:rPr lang="en-US" sz="2800" dirty="0" smtClean="0"/>
              <a:t>We believe this will lead to more maintainable, more flexible systems, with components and code that can be re-used in ways that are not anticipated when they are created. Given the long lifetime of LHC, we think this will be an important contribution to future productivity, with shorter development times and less overhead for maintenance and operations.</a:t>
            </a:r>
            <a:endParaRPr lang="en-US" sz="2800" dirty="0"/>
          </a:p>
        </p:txBody>
      </p:sp>
      <p:pic>
        <p:nvPicPr>
          <p:cNvPr id="18" name="Picture 17" descr="PhEDEx-stru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830" y="14245569"/>
            <a:ext cx="8533204" cy="6510073"/>
          </a:xfrm>
          <a:prstGeom prst="rect">
            <a:avLst/>
          </a:prstGeom>
        </p:spPr>
      </p:pic>
      <p:pic>
        <p:nvPicPr>
          <p:cNvPr id="20" name="Picture 19" descr="rucio-architectur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8253" y="14095363"/>
            <a:ext cx="10183388" cy="7608807"/>
          </a:xfrm>
          <a:prstGeom prst="rect">
            <a:avLst/>
          </a:prstGeom>
        </p:spPr>
      </p:pic>
      <p:sp>
        <p:nvSpPr>
          <p:cNvPr id="24" name="TextBox 23"/>
          <p:cNvSpPr txBox="1"/>
          <p:nvPr/>
        </p:nvSpPr>
        <p:spPr>
          <a:xfrm>
            <a:off x="122421" y="32708780"/>
            <a:ext cx="12879931" cy="5570755"/>
          </a:xfrm>
          <a:prstGeom prst="rect">
            <a:avLst/>
          </a:prstGeom>
          <a:noFill/>
          <a:ln>
            <a:solidFill>
              <a:srgbClr val="FF0000"/>
            </a:solidFill>
          </a:ln>
        </p:spPr>
        <p:txBody>
          <a:bodyPr wrap="square" rtlCol="0">
            <a:spAutoFit/>
          </a:bodyPr>
          <a:lstStyle/>
          <a:p>
            <a:pPr algn="just"/>
            <a:r>
              <a:rPr lang="en-US" sz="4400" b="1" dirty="0" smtClean="0"/>
              <a:t>Network structure</a:t>
            </a:r>
          </a:p>
          <a:p>
            <a:pPr algn="just"/>
            <a:r>
              <a:rPr lang="en-US" sz="2400" dirty="0" smtClean="0"/>
              <a:t>This has several components, such as:</a:t>
            </a:r>
          </a:p>
          <a:p>
            <a:pPr marL="457200" indent="-457200" algn="just">
              <a:buFont typeface="Arial"/>
              <a:buChar char="•"/>
            </a:pPr>
            <a:r>
              <a:rPr lang="en-US" sz="2400" dirty="0" smtClean="0"/>
              <a:t>Number of nodes: today T0/T1/T2/T3 sites, tomorrow could be every personal desktop/laptop in the collaboration, every worker-node that produces or accesses data.</a:t>
            </a:r>
          </a:p>
          <a:p>
            <a:pPr marL="457200" indent="-457200" algn="just">
              <a:buFont typeface="Arial"/>
              <a:buChar char="•"/>
            </a:pPr>
            <a:r>
              <a:rPr lang="en-US" sz="2400" dirty="0" smtClean="0"/>
              <a:t>Node topology: fixed or dynamic. The set of T0/T1/T2 sites is essentially a static topology. Opportunistic resources, volunteer computing, or personal laptops show far more dynamic behavior, they may join and leave the network topology with little notice. In the case of laptops they can also leave and re-join from different locations as they move from place to place. Not only the number of nodes can be dynamic, their underlying connectivity may change too.</a:t>
            </a:r>
            <a:endParaRPr lang="en-US" sz="2400" dirty="0"/>
          </a:p>
          <a:p>
            <a:pPr marL="457200" indent="-457200" algn="just">
              <a:buFont typeface="Arial"/>
              <a:buChar char="•"/>
            </a:pPr>
            <a:r>
              <a:rPr lang="en-US" sz="2400" dirty="0" smtClean="0"/>
              <a:t>Types of data-flows: The type, or characteristics, of the data in a network may vary. The traffic between any two nodes may be </a:t>
            </a:r>
            <a:r>
              <a:rPr lang="en-US" sz="2400" dirty="0" err="1" smtClean="0"/>
              <a:t>bursty</a:t>
            </a:r>
            <a:r>
              <a:rPr lang="en-US" sz="2400" dirty="0" smtClean="0"/>
              <a:t> (e.g. raw data from the detector, following the accelerator-cycle) or more continuous (e.g. data from </a:t>
            </a:r>
            <a:r>
              <a:rPr lang="en-US" sz="2400" dirty="0" err="1" smtClean="0"/>
              <a:t>monte</a:t>
            </a:r>
            <a:r>
              <a:rPr lang="en-US" sz="2400" dirty="0" smtClean="0"/>
              <a:t> </a:t>
            </a:r>
            <a:r>
              <a:rPr lang="en-US" sz="2400" dirty="0" err="1" smtClean="0"/>
              <a:t>carlo</a:t>
            </a:r>
            <a:r>
              <a:rPr lang="en-US" sz="2400" dirty="0" smtClean="0"/>
              <a:t> production). The data-flows themselves may be statically defined (e.g. raw data from the detector to the T0), or the set of data-flows may change continuously (e.g. a T2 that downloads analysis data from multiple sources).</a:t>
            </a:r>
            <a:endParaRPr lang="en-US" sz="2400" dirty="0"/>
          </a:p>
        </p:txBody>
      </p:sp>
      <p:sp>
        <p:nvSpPr>
          <p:cNvPr id="26" name="TextBox 25"/>
          <p:cNvSpPr txBox="1"/>
          <p:nvPr/>
        </p:nvSpPr>
        <p:spPr>
          <a:xfrm>
            <a:off x="18376157" y="35809681"/>
            <a:ext cx="11429133" cy="2616101"/>
          </a:xfrm>
          <a:prstGeom prst="rect">
            <a:avLst/>
          </a:prstGeom>
          <a:noFill/>
          <a:ln>
            <a:solidFill>
              <a:srgbClr val="FF0000"/>
            </a:solidFill>
          </a:ln>
        </p:spPr>
        <p:txBody>
          <a:bodyPr wrap="square" rtlCol="0">
            <a:spAutoFit/>
          </a:bodyPr>
          <a:lstStyle/>
          <a:p>
            <a:pPr algn="just"/>
            <a:r>
              <a:rPr lang="en-US" sz="4400" b="1" dirty="0" smtClean="0"/>
              <a:t>Throughput</a:t>
            </a:r>
          </a:p>
          <a:p>
            <a:pPr algn="just"/>
            <a:r>
              <a:rPr lang="en-US" sz="2400" dirty="0" smtClean="0"/>
              <a:t>The throughput characteristics may vary considerably. For most data, 'as fast as possible' is the requirement. There may be specific deadlines involved, e.g. in evacuating data from an opportunistic or shared resource which is scheduled to be returned to another user. There may also be benefits from managing the traffic, for example in scheduling traffic from thousands of worker nodes in order not to overwhelm the destination.</a:t>
            </a:r>
          </a:p>
        </p:txBody>
      </p:sp>
      <p:sp>
        <p:nvSpPr>
          <p:cNvPr id="27" name="TextBox 26"/>
          <p:cNvSpPr txBox="1"/>
          <p:nvPr/>
        </p:nvSpPr>
        <p:spPr>
          <a:xfrm>
            <a:off x="21109865" y="31842527"/>
            <a:ext cx="8976249" cy="3354765"/>
          </a:xfrm>
          <a:prstGeom prst="rect">
            <a:avLst/>
          </a:prstGeom>
          <a:noFill/>
          <a:ln>
            <a:solidFill>
              <a:srgbClr val="FF0000"/>
            </a:solidFill>
          </a:ln>
        </p:spPr>
        <p:txBody>
          <a:bodyPr wrap="square" rtlCol="0">
            <a:spAutoFit/>
          </a:bodyPr>
          <a:lstStyle/>
          <a:p>
            <a:pPr algn="just"/>
            <a:r>
              <a:rPr lang="en-US" sz="4400" b="1" dirty="0" smtClean="0"/>
              <a:t>Latency</a:t>
            </a:r>
          </a:p>
          <a:p>
            <a:pPr algn="just"/>
            <a:r>
              <a:rPr lang="en-US" sz="2400" dirty="0" smtClean="0"/>
              <a:t>minimize latency! </a:t>
            </a:r>
            <a:r>
              <a:rPr lang="en-US" sz="2400" dirty="0"/>
              <a:t>D</a:t>
            </a:r>
            <a:r>
              <a:rPr lang="en-US" sz="2400" dirty="0" smtClean="0"/>
              <a:t>ifferent things in different situations. For archiving custodial raw data, a latency of a few hours is acceptable. For a batch-job waiting to read a file, latency of the order of a few seconds is more important. In situations where latency demands cannot be met (e.g. a server holding the data crashes and must be rebooted) the response of the system can vary. Does it simply give up and report an error, or does it continue to try until it gets the data eventually?</a:t>
            </a:r>
          </a:p>
        </p:txBody>
      </p:sp>
      <p:sp>
        <p:nvSpPr>
          <p:cNvPr id="28" name="TextBox 27"/>
          <p:cNvSpPr txBox="1"/>
          <p:nvPr/>
        </p:nvSpPr>
        <p:spPr>
          <a:xfrm>
            <a:off x="21363245" y="28569494"/>
            <a:ext cx="8569225" cy="2616101"/>
          </a:xfrm>
          <a:prstGeom prst="rect">
            <a:avLst/>
          </a:prstGeom>
          <a:noFill/>
          <a:ln>
            <a:solidFill>
              <a:srgbClr val="FF0000"/>
            </a:solidFill>
          </a:ln>
        </p:spPr>
        <p:txBody>
          <a:bodyPr wrap="square" rtlCol="0">
            <a:spAutoFit/>
          </a:bodyPr>
          <a:lstStyle/>
          <a:p>
            <a:pPr algn="just"/>
            <a:r>
              <a:rPr lang="en-US" sz="4400" b="1" dirty="0" smtClean="0"/>
              <a:t>Reliability</a:t>
            </a:r>
            <a:r>
              <a:rPr lang="en-US" sz="2400" dirty="0" smtClean="0"/>
              <a:t> </a:t>
            </a:r>
          </a:p>
          <a:p>
            <a:pPr algn="just"/>
            <a:r>
              <a:rPr lang="en-US" sz="2400" dirty="0" smtClean="0"/>
              <a:t>What does reliability mean for a given use-case? Clearly for custodial raw data the reliability should be close to 100%, all the data should be delivered if it is not lost beforehand. For data from opportunistic resources, volunteer computing or from </a:t>
            </a:r>
            <a:r>
              <a:rPr lang="en-US" sz="2400" dirty="0" err="1" smtClean="0"/>
              <a:t>monte-carlo</a:t>
            </a:r>
            <a:r>
              <a:rPr lang="en-US" sz="2400" dirty="0" smtClean="0"/>
              <a:t> production, a certain amount of loss may be acceptable.</a:t>
            </a:r>
          </a:p>
        </p:txBody>
      </p:sp>
      <p:sp>
        <p:nvSpPr>
          <p:cNvPr id="29" name="TextBox 28"/>
          <p:cNvSpPr txBox="1"/>
          <p:nvPr/>
        </p:nvSpPr>
        <p:spPr>
          <a:xfrm>
            <a:off x="13451120" y="32907205"/>
            <a:ext cx="7350767" cy="2616101"/>
          </a:xfrm>
          <a:prstGeom prst="rect">
            <a:avLst/>
          </a:prstGeom>
          <a:noFill/>
          <a:ln>
            <a:solidFill>
              <a:srgbClr val="FF0000"/>
            </a:solidFill>
          </a:ln>
        </p:spPr>
        <p:txBody>
          <a:bodyPr wrap="square" rtlCol="0">
            <a:spAutoFit/>
          </a:bodyPr>
          <a:lstStyle/>
          <a:p>
            <a:pPr algn="just"/>
            <a:r>
              <a:rPr lang="en-US" sz="4400" b="1" dirty="0" smtClean="0"/>
              <a:t>Users and security</a:t>
            </a:r>
          </a:p>
          <a:p>
            <a:pPr algn="just"/>
            <a:r>
              <a:rPr lang="en-US" sz="2400" dirty="0" smtClean="0"/>
              <a:t>This covers a few related items. How many users does the system have to handle? What kind of authentication, authorization and accounting are needed? Are all users considered equal or is there a hierarchy, with some users more important than others?</a:t>
            </a:r>
          </a:p>
        </p:txBody>
      </p:sp>
      <p:sp>
        <p:nvSpPr>
          <p:cNvPr id="30" name="TextBox 29"/>
          <p:cNvSpPr txBox="1"/>
          <p:nvPr/>
        </p:nvSpPr>
        <p:spPr>
          <a:xfrm>
            <a:off x="10878471" y="29504652"/>
            <a:ext cx="8468367" cy="2985433"/>
          </a:xfrm>
          <a:prstGeom prst="rect">
            <a:avLst/>
          </a:prstGeom>
          <a:noFill/>
          <a:ln>
            <a:solidFill>
              <a:srgbClr val="FF0000"/>
            </a:solidFill>
          </a:ln>
        </p:spPr>
        <p:txBody>
          <a:bodyPr wrap="square" rtlCol="0">
            <a:spAutoFit/>
          </a:bodyPr>
          <a:lstStyle/>
          <a:p>
            <a:pPr algn="just"/>
            <a:r>
              <a:rPr lang="en-US" sz="4400" b="1" dirty="0" smtClean="0"/>
              <a:t>Metadata management</a:t>
            </a:r>
          </a:p>
          <a:p>
            <a:pPr algn="just"/>
            <a:r>
              <a:rPr lang="en-US" sz="2400" dirty="0" smtClean="0"/>
              <a:t>No system is complete without some sort of bookkeeping. How much metadata, where it comes from, how it is stored, are all important considerations. This also covers interaction with the system by users or external components. How does a request enter the system, how is it monitored, what sort of interaction is possible (e.g. suspending or resuming transfers).</a:t>
            </a:r>
          </a:p>
        </p:txBody>
      </p:sp>
      <p:sp>
        <p:nvSpPr>
          <p:cNvPr id="31" name="TextBox 30"/>
          <p:cNvSpPr txBox="1"/>
          <p:nvPr/>
        </p:nvSpPr>
        <p:spPr>
          <a:xfrm>
            <a:off x="1013469" y="29238350"/>
            <a:ext cx="7579367" cy="2985433"/>
          </a:xfrm>
          <a:prstGeom prst="rect">
            <a:avLst/>
          </a:prstGeom>
          <a:noFill/>
          <a:ln>
            <a:solidFill>
              <a:srgbClr val="FF0000"/>
            </a:solidFill>
          </a:ln>
        </p:spPr>
        <p:txBody>
          <a:bodyPr wrap="square" rtlCol="0">
            <a:spAutoFit/>
          </a:bodyPr>
          <a:lstStyle/>
          <a:p>
            <a:pPr algn="just"/>
            <a:r>
              <a:rPr lang="en-US" sz="4400" b="1" dirty="0" smtClean="0"/>
              <a:t>Data-volume</a:t>
            </a:r>
            <a:r>
              <a:rPr lang="en-US" sz="2400" dirty="0" smtClean="0"/>
              <a:t> </a:t>
            </a:r>
          </a:p>
          <a:p>
            <a:pPr algn="just"/>
            <a:r>
              <a:rPr lang="en-US" sz="2400" dirty="0" smtClean="0"/>
              <a:t>the amount of data being handled by a system is a fundamental property. An experiments' file-catalogue, for example, knows about all the files the experiment has produced. A data-movement system, on the other hand, may know only about the files which are in transit, or which are queued for transfer, at any particular point in time.</a:t>
            </a:r>
          </a:p>
        </p:txBody>
      </p:sp>
      <p:sp>
        <p:nvSpPr>
          <p:cNvPr id="32" name="Rectangle 31"/>
          <p:cNvSpPr/>
          <p:nvPr/>
        </p:nvSpPr>
        <p:spPr>
          <a:xfrm>
            <a:off x="6812227" y="27914911"/>
            <a:ext cx="14464918" cy="1323439"/>
          </a:xfrm>
          <a:prstGeom prst="rect">
            <a:avLst/>
          </a:prstGeom>
        </p:spPr>
        <p:txBody>
          <a:bodyPr wrap="none">
            <a:spAutoFit/>
          </a:bodyPr>
          <a:lstStyle/>
          <a:p>
            <a:r>
              <a:rPr lang="en-US" sz="8000" b="1" dirty="0" smtClean="0"/>
              <a:t>Dimensions of Data Management</a:t>
            </a:r>
            <a:endParaRPr lang="en-US" dirty="0"/>
          </a:p>
        </p:txBody>
      </p:sp>
      <p:sp>
        <p:nvSpPr>
          <p:cNvPr id="33" name="TextBox 32"/>
          <p:cNvSpPr txBox="1"/>
          <p:nvPr/>
        </p:nvSpPr>
        <p:spPr>
          <a:xfrm>
            <a:off x="14595714" y="36430555"/>
            <a:ext cx="2163138" cy="1138773"/>
          </a:xfrm>
          <a:prstGeom prst="rect">
            <a:avLst/>
          </a:prstGeom>
          <a:noFill/>
          <a:ln>
            <a:solidFill>
              <a:srgbClr val="FF0000"/>
            </a:solidFill>
          </a:ln>
        </p:spPr>
        <p:txBody>
          <a:bodyPr wrap="square" rtlCol="0">
            <a:spAutoFit/>
          </a:bodyPr>
          <a:lstStyle/>
          <a:p>
            <a:pPr algn="just"/>
            <a:r>
              <a:rPr lang="en-US" sz="4400" b="1" dirty="0" smtClean="0"/>
              <a:t>Others?</a:t>
            </a:r>
          </a:p>
          <a:p>
            <a:pPr algn="just"/>
            <a:r>
              <a:rPr lang="en-US" sz="2400" dirty="0" smtClean="0"/>
              <a:t>What else??</a:t>
            </a:r>
          </a:p>
        </p:txBody>
      </p:sp>
      <p:sp>
        <p:nvSpPr>
          <p:cNvPr id="37" name="Rectangle 36"/>
          <p:cNvSpPr/>
          <p:nvPr/>
        </p:nvSpPr>
        <p:spPr>
          <a:xfrm>
            <a:off x="436363" y="12989926"/>
            <a:ext cx="9296235" cy="1200329"/>
          </a:xfrm>
          <a:prstGeom prst="rect">
            <a:avLst/>
          </a:prstGeom>
        </p:spPr>
        <p:txBody>
          <a:bodyPr wrap="none">
            <a:spAutoFit/>
          </a:bodyPr>
          <a:lstStyle/>
          <a:p>
            <a:r>
              <a:rPr lang="en-US" sz="7200" b="1" dirty="0" smtClean="0"/>
              <a:t>CMS Data Management</a:t>
            </a:r>
            <a:endParaRPr lang="en-US" sz="7200" dirty="0"/>
          </a:p>
        </p:txBody>
      </p:sp>
      <p:sp>
        <p:nvSpPr>
          <p:cNvPr id="38" name="Rectangle 37"/>
          <p:cNvSpPr/>
          <p:nvPr/>
        </p:nvSpPr>
        <p:spPr>
          <a:xfrm>
            <a:off x="16531744" y="12980602"/>
            <a:ext cx="9967092" cy="1200329"/>
          </a:xfrm>
          <a:prstGeom prst="rect">
            <a:avLst/>
          </a:prstGeom>
        </p:spPr>
        <p:txBody>
          <a:bodyPr wrap="none">
            <a:spAutoFit/>
          </a:bodyPr>
          <a:lstStyle/>
          <a:p>
            <a:r>
              <a:rPr lang="en-US" sz="7200" b="1" dirty="0" smtClean="0"/>
              <a:t>ATLAS Data Management</a:t>
            </a:r>
            <a:endParaRPr lang="en-US" sz="7200" dirty="0"/>
          </a:p>
        </p:txBody>
      </p:sp>
      <p:sp>
        <p:nvSpPr>
          <p:cNvPr id="39" name="Rectangle 38"/>
          <p:cNvSpPr/>
          <p:nvPr/>
        </p:nvSpPr>
        <p:spPr>
          <a:xfrm>
            <a:off x="5663351" y="14495559"/>
            <a:ext cx="2596309" cy="1015663"/>
          </a:xfrm>
          <a:prstGeom prst="rect">
            <a:avLst/>
          </a:prstGeom>
        </p:spPr>
        <p:txBody>
          <a:bodyPr wrap="none">
            <a:spAutoFit/>
          </a:bodyPr>
          <a:lstStyle/>
          <a:p>
            <a:r>
              <a:rPr lang="en-US" sz="6000" b="1" dirty="0" err="1" smtClean="0"/>
              <a:t>PhEDEx</a:t>
            </a:r>
            <a:endParaRPr lang="en-US" sz="6000" dirty="0"/>
          </a:p>
        </p:txBody>
      </p:sp>
      <p:sp>
        <p:nvSpPr>
          <p:cNvPr id="40" name="Rectangle 39"/>
          <p:cNvSpPr/>
          <p:nvPr/>
        </p:nvSpPr>
        <p:spPr>
          <a:xfrm>
            <a:off x="25856456" y="15518312"/>
            <a:ext cx="1955358" cy="1015663"/>
          </a:xfrm>
          <a:prstGeom prst="rect">
            <a:avLst/>
          </a:prstGeom>
        </p:spPr>
        <p:txBody>
          <a:bodyPr wrap="none">
            <a:spAutoFit/>
          </a:bodyPr>
          <a:lstStyle/>
          <a:p>
            <a:r>
              <a:rPr lang="en-US" sz="6000" b="1" dirty="0" err="1" smtClean="0"/>
              <a:t>Rucio</a:t>
            </a:r>
            <a:endParaRPr lang="en-US" sz="6000" dirty="0"/>
          </a:p>
        </p:txBody>
      </p:sp>
      <p:sp>
        <p:nvSpPr>
          <p:cNvPr id="41" name="Rectangle 40"/>
          <p:cNvSpPr/>
          <p:nvPr/>
        </p:nvSpPr>
        <p:spPr>
          <a:xfrm>
            <a:off x="5797114" y="20721202"/>
            <a:ext cx="1583411" cy="1015663"/>
          </a:xfrm>
          <a:prstGeom prst="rect">
            <a:avLst/>
          </a:prstGeom>
        </p:spPr>
        <p:txBody>
          <a:bodyPr wrap="none">
            <a:spAutoFit/>
          </a:bodyPr>
          <a:lstStyle/>
          <a:p>
            <a:r>
              <a:rPr lang="en-US" sz="6000" b="1" dirty="0" smtClean="0"/>
              <a:t>AAA</a:t>
            </a:r>
            <a:endParaRPr lang="en-US" sz="6000" dirty="0"/>
          </a:p>
        </p:txBody>
      </p:sp>
      <p:pic>
        <p:nvPicPr>
          <p:cNvPr id="42" name="Picture 41" descr="ASO architectur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84258" y="19749856"/>
            <a:ext cx="4931089" cy="2672332"/>
          </a:xfrm>
          <a:prstGeom prst="rect">
            <a:avLst/>
          </a:prstGeom>
        </p:spPr>
      </p:pic>
      <p:sp>
        <p:nvSpPr>
          <p:cNvPr id="44" name="Rectangle 43"/>
          <p:cNvSpPr/>
          <p:nvPr/>
        </p:nvSpPr>
        <p:spPr>
          <a:xfrm>
            <a:off x="25461641" y="20775601"/>
            <a:ext cx="2545889" cy="830997"/>
          </a:xfrm>
          <a:prstGeom prst="rect">
            <a:avLst/>
          </a:prstGeom>
        </p:spPr>
        <p:txBody>
          <a:bodyPr wrap="none">
            <a:spAutoFit/>
          </a:bodyPr>
          <a:lstStyle/>
          <a:p>
            <a:r>
              <a:rPr lang="en-US" sz="4800" b="1" dirty="0" smtClean="0"/>
              <a:t>conveyor</a:t>
            </a:r>
            <a:endParaRPr lang="en-US" sz="6000" dirty="0"/>
          </a:p>
        </p:txBody>
      </p:sp>
      <p:sp>
        <p:nvSpPr>
          <p:cNvPr id="45" name="TextBox 44"/>
          <p:cNvSpPr txBox="1"/>
          <p:nvPr/>
        </p:nvSpPr>
        <p:spPr>
          <a:xfrm>
            <a:off x="15257296" y="21831714"/>
            <a:ext cx="14910010" cy="5940087"/>
          </a:xfrm>
          <a:prstGeom prst="rect">
            <a:avLst/>
          </a:prstGeom>
          <a:noFill/>
          <a:ln>
            <a:solidFill>
              <a:srgbClr val="FF0000"/>
            </a:solidFill>
          </a:ln>
        </p:spPr>
        <p:txBody>
          <a:bodyPr wrap="square" rtlCol="0">
            <a:spAutoFit/>
          </a:bodyPr>
          <a:lstStyle/>
          <a:p>
            <a:pPr algn="just"/>
            <a:r>
              <a:rPr lang="en-US" sz="4400" b="1" dirty="0" smtClean="0"/>
              <a:t>Zoom: </a:t>
            </a:r>
            <a:r>
              <a:rPr lang="en-US" sz="4400" b="1" dirty="0" err="1" smtClean="0"/>
              <a:t>Rucio</a:t>
            </a:r>
            <a:r>
              <a:rPr lang="en-US" sz="4400" b="1" dirty="0" smtClean="0"/>
              <a:t> conveyor</a:t>
            </a:r>
            <a:endParaRPr lang="en-US" sz="2400" dirty="0" smtClean="0"/>
          </a:p>
          <a:p>
            <a:pPr algn="just"/>
            <a:r>
              <a:rPr lang="en-US" sz="2400" dirty="0" smtClean="0"/>
              <a:t>The conveyor is the transfer management component of </a:t>
            </a:r>
            <a:r>
              <a:rPr lang="en-US" sz="2400" dirty="0" err="1" smtClean="0"/>
              <a:t>Rucio</a:t>
            </a:r>
            <a:r>
              <a:rPr lang="en-US" sz="2400" dirty="0" smtClean="0"/>
              <a:t>. The conveyor is designed for ATLAS Run-2 nominal throughput at 2 million file transfers per day. It's purpose is manifold:</a:t>
            </a:r>
          </a:p>
          <a:p>
            <a:pPr algn="just"/>
            <a:r>
              <a:rPr lang="en-US" sz="2400" dirty="0" smtClean="0"/>
              <a:t>0. keep consistent state and history of globally distributed transfers</a:t>
            </a:r>
          </a:p>
          <a:p>
            <a:pPr algn="just"/>
            <a:r>
              <a:rPr lang="en-US" sz="2400" dirty="0" smtClean="0"/>
              <a:t>1. translate transfer and stage-in requests into actual requests understood by a </a:t>
            </a:r>
            <a:r>
              <a:rPr lang="en-US" sz="2400" dirty="0" err="1" smtClean="0"/>
              <a:t>transfertool</a:t>
            </a:r>
            <a:r>
              <a:rPr lang="en-US" sz="2400" dirty="0" smtClean="0"/>
              <a:t>, e.g., FTS3</a:t>
            </a:r>
          </a:p>
          <a:p>
            <a:pPr algn="just"/>
            <a:r>
              <a:rPr lang="en-US" sz="2400" dirty="0" smtClean="0"/>
              <a:t>2. group requests where sensible, e.g., with the same source and destination, or belonging to the same replication rule</a:t>
            </a:r>
          </a:p>
          <a:p>
            <a:pPr algn="just"/>
            <a:r>
              <a:rPr lang="en-US" sz="2400" dirty="0" smtClean="0"/>
              <a:t>3. divide requests into separate activity shares, e.g., for Tier-0 or Monte Carlo Production</a:t>
            </a:r>
          </a:p>
          <a:p>
            <a:pPr algn="just"/>
            <a:r>
              <a:rPr lang="en-US" sz="2400" dirty="0" smtClean="0"/>
              <a:t>4. submit these requests to a </a:t>
            </a:r>
            <a:r>
              <a:rPr lang="en-US" sz="2400" dirty="0" err="1" smtClean="0"/>
              <a:t>transfertool</a:t>
            </a:r>
            <a:r>
              <a:rPr lang="en-US" sz="2400" dirty="0" smtClean="0"/>
              <a:t> as a transfer job</a:t>
            </a:r>
          </a:p>
          <a:p>
            <a:pPr algn="just"/>
            <a:r>
              <a:rPr lang="en-US" sz="2400" dirty="0" smtClean="0"/>
              <a:t>5. receive transfer job data from an asynchronous message broker</a:t>
            </a:r>
          </a:p>
          <a:p>
            <a:pPr algn="just"/>
            <a:r>
              <a:rPr lang="en-US" sz="2400" dirty="0" smtClean="0"/>
              <a:t>6. poll the detailed data of recently terminated jobs from the </a:t>
            </a:r>
            <a:r>
              <a:rPr lang="en-US" sz="2400" dirty="0" err="1" smtClean="0"/>
              <a:t>transfertool</a:t>
            </a:r>
            <a:endParaRPr lang="en-US" sz="2400" dirty="0" smtClean="0"/>
          </a:p>
          <a:p>
            <a:pPr algn="just"/>
            <a:r>
              <a:rPr lang="en-US" sz="2400" dirty="0" smtClean="0"/>
              <a:t>7. poll the status, and potentially detailed data if terminated, of lingering requests</a:t>
            </a:r>
          </a:p>
          <a:p>
            <a:pPr algn="just"/>
            <a:endParaRPr lang="en-US" sz="2400" dirty="0" smtClean="0"/>
          </a:p>
          <a:p>
            <a:pPr algn="just"/>
            <a:r>
              <a:rPr lang="en-US" sz="2400" dirty="0" smtClean="0"/>
              <a:t>Each step is implemented asynchronously as a separate stateless services. The services orchestrate themselves only via the single shared backend database. Each service is guaranteed to only work on a subset of the requests, such that there is no overlap, competition, or potential lock-out.</a:t>
            </a:r>
          </a:p>
        </p:txBody>
      </p:sp>
      <p:sp>
        <p:nvSpPr>
          <p:cNvPr id="47" name="TextBox 46"/>
          <p:cNvSpPr txBox="1"/>
          <p:nvPr/>
        </p:nvSpPr>
        <p:spPr>
          <a:xfrm>
            <a:off x="8712034" y="14569209"/>
            <a:ext cx="6233463" cy="4832092"/>
          </a:xfrm>
          <a:prstGeom prst="rect">
            <a:avLst/>
          </a:prstGeom>
          <a:noFill/>
          <a:ln>
            <a:solidFill>
              <a:srgbClr val="FF0000"/>
            </a:solidFill>
          </a:ln>
        </p:spPr>
        <p:txBody>
          <a:bodyPr wrap="square" rtlCol="0">
            <a:spAutoFit/>
          </a:bodyPr>
          <a:lstStyle/>
          <a:p>
            <a:pPr algn="just"/>
            <a:r>
              <a:rPr lang="en-US" sz="4400" b="1" dirty="0" err="1" smtClean="0"/>
              <a:t>PhEDEx</a:t>
            </a:r>
            <a:endParaRPr lang="en-US" sz="2400" dirty="0" smtClean="0"/>
          </a:p>
          <a:p>
            <a:pPr algn="just"/>
            <a:r>
              <a:rPr lang="en-US" sz="2400" dirty="0" err="1" smtClean="0"/>
              <a:t>PhEDEx</a:t>
            </a:r>
            <a:r>
              <a:rPr lang="en-US" sz="2400" dirty="0" smtClean="0"/>
              <a:t> is the data-placement management system for CMS. It handles all our scheduled data-movement, moving raw and reconstructed experiment data to archival storage, analysis data to T2's, and </a:t>
            </a:r>
            <a:r>
              <a:rPr lang="en-US" sz="2400" dirty="0" err="1" smtClean="0"/>
              <a:t>monte</a:t>
            </a:r>
            <a:r>
              <a:rPr lang="en-US" sz="2400" dirty="0" smtClean="0"/>
              <a:t> </a:t>
            </a:r>
            <a:r>
              <a:rPr lang="en-US" sz="2400" dirty="0" err="1" smtClean="0"/>
              <a:t>carlo</a:t>
            </a:r>
            <a:r>
              <a:rPr lang="en-US" sz="2400" dirty="0" smtClean="0"/>
              <a:t> data from production sites to places where it is stored and </a:t>
            </a:r>
            <a:r>
              <a:rPr lang="en-US" sz="2400" dirty="0" err="1" smtClean="0"/>
              <a:t>analysed</a:t>
            </a:r>
            <a:r>
              <a:rPr lang="en-US" sz="2400" dirty="0" smtClean="0"/>
              <a:t>.</a:t>
            </a:r>
          </a:p>
          <a:p>
            <a:pPr algn="just"/>
            <a:r>
              <a:rPr lang="en-US" sz="2400" dirty="0" err="1" smtClean="0"/>
              <a:t>PhEDEx</a:t>
            </a:r>
            <a:r>
              <a:rPr lang="en-US" sz="2400" dirty="0" smtClean="0"/>
              <a:t> transfers in units of 'blocks' or datasets of files, where a dataset is composed of several blocks. A block is (ideally) ~1 TB, so several hundred files.</a:t>
            </a:r>
          </a:p>
        </p:txBody>
      </p:sp>
      <p:sp>
        <p:nvSpPr>
          <p:cNvPr id="48" name="TextBox 47"/>
          <p:cNvSpPr txBox="1"/>
          <p:nvPr/>
        </p:nvSpPr>
        <p:spPr>
          <a:xfrm>
            <a:off x="8592836" y="22604178"/>
            <a:ext cx="6233463" cy="5201423"/>
          </a:xfrm>
          <a:prstGeom prst="rect">
            <a:avLst/>
          </a:prstGeom>
          <a:noFill/>
          <a:ln>
            <a:solidFill>
              <a:srgbClr val="FF0000"/>
            </a:solidFill>
          </a:ln>
        </p:spPr>
        <p:txBody>
          <a:bodyPr wrap="square" rtlCol="0">
            <a:spAutoFit/>
          </a:bodyPr>
          <a:lstStyle/>
          <a:p>
            <a:pPr algn="just"/>
            <a:r>
              <a:rPr lang="en-US" sz="4400" b="1" dirty="0" smtClean="0"/>
              <a:t>ASO</a:t>
            </a:r>
          </a:p>
          <a:p>
            <a:pPr algn="just"/>
            <a:r>
              <a:rPr lang="en-US" sz="2400" dirty="0" smtClean="0"/>
              <a:t>ASO is the Asynchronous </a:t>
            </a:r>
            <a:r>
              <a:rPr lang="en-US" sz="2400" dirty="0" err="1" smtClean="0"/>
              <a:t>StageOut</a:t>
            </a:r>
            <a:r>
              <a:rPr lang="en-US" sz="2400" dirty="0" smtClean="0"/>
              <a:t> component of CRAB. It's primary purpose is to transfer user-files from the site where they are created by a batch job to the final destination specified by the user.</a:t>
            </a:r>
          </a:p>
          <a:p>
            <a:pPr algn="just"/>
            <a:endParaRPr lang="en-US" sz="2400" dirty="0" smtClean="0"/>
          </a:p>
          <a:p>
            <a:pPr algn="just"/>
            <a:r>
              <a:rPr lang="en-US" sz="2400" dirty="0" smtClean="0"/>
              <a:t>ASO is designed to deal with up to 200K files per day, where files are expected to be ~1 GB or less. In fact, files are often _much_ less than 1 GB, so we can estimate about 20-50 TB per day on average, or about the same level as AAA (c.f. ~290 TB/day for </a:t>
            </a:r>
            <a:r>
              <a:rPr lang="en-US" sz="2400" dirty="0" err="1" smtClean="0"/>
              <a:t>PhEDEx</a:t>
            </a:r>
            <a:r>
              <a:rPr lang="en-US" sz="2400" dirty="0" smtClean="0"/>
              <a:t> transfers).</a:t>
            </a:r>
          </a:p>
        </p:txBody>
      </p:sp>
      <p:sp>
        <p:nvSpPr>
          <p:cNvPr id="49" name="TextBox 48"/>
          <p:cNvSpPr txBox="1"/>
          <p:nvPr/>
        </p:nvSpPr>
        <p:spPr>
          <a:xfrm>
            <a:off x="238134" y="24877905"/>
            <a:ext cx="8140594" cy="2985433"/>
          </a:xfrm>
          <a:prstGeom prst="rect">
            <a:avLst/>
          </a:prstGeom>
          <a:noFill/>
          <a:ln>
            <a:solidFill>
              <a:srgbClr val="FF0000"/>
            </a:solidFill>
          </a:ln>
        </p:spPr>
        <p:txBody>
          <a:bodyPr wrap="square" rtlCol="0">
            <a:spAutoFit/>
          </a:bodyPr>
          <a:lstStyle/>
          <a:p>
            <a:pPr algn="just"/>
            <a:r>
              <a:rPr lang="en-US" sz="4400" b="1" dirty="0" smtClean="0"/>
              <a:t>AAA</a:t>
            </a:r>
          </a:p>
          <a:p>
            <a:pPr algn="just"/>
            <a:r>
              <a:rPr lang="en-US" sz="2400" dirty="0" smtClean="0"/>
              <a:t>AAA stands for '</a:t>
            </a:r>
            <a:r>
              <a:rPr lang="en-US" sz="2400" dirty="0" err="1" smtClean="0"/>
              <a:t>Anydata</a:t>
            </a:r>
            <a:r>
              <a:rPr lang="en-US" sz="2400" dirty="0" smtClean="0"/>
              <a:t>, Anytime, Anywhere'. It's the CMS implementation of an </a:t>
            </a:r>
            <a:r>
              <a:rPr lang="en-US" sz="2400" dirty="0" err="1" smtClean="0"/>
              <a:t>xrootd</a:t>
            </a:r>
            <a:r>
              <a:rPr lang="en-US" sz="2400" dirty="0" smtClean="0"/>
              <a:t> federation.</a:t>
            </a:r>
          </a:p>
          <a:p>
            <a:pPr algn="just"/>
            <a:r>
              <a:rPr lang="en-US" sz="2400" dirty="0" smtClean="0"/>
              <a:t>AAA does unscheduled transfers, in that there is no central planning that decides when they take place(*). Instead, the main use-case is for allowing jobs to run where CPU is available even if the data is not.</a:t>
            </a:r>
          </a:p>
        </p:txBody>
      </p:sp>
      <p:pic>
        <p:nvPicPr>
          <p:cNvPr id="19" name="Picture 18" descr="AAA structur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498" y="20662840"/>
            <a:ext cx="7166813" cy="4745593"/>
          </a:xfrm>
          <a:prstGeom prst="rect">
            <a:avLst/>
          </a:prstGeom>
        </p:spPr>
      </p:pic>
    </p:spTree>
    <p:extLst>
      <p:ext uri="{BB962C8B-B14F-4D97-AF65-F5344CB8AC3E}">
        <p14:creationId xmlns:p14="http://schemas.microsoft.com/office/powerpoint/2010/main" val="418926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TotalTime>
  <Words>1850</Words>
  <Application>Microsoft Macintosh PowerPoint</Application>
  <PresentationFormat>Custom</PresentationFormat>
  <Paragraphs>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Di Girolamo</dc:creator>
  <cp:lastModifiedBy>Alessandro Di Girolamo</cp:lastModifiedBy>
  <cp:revision>23</cp:revision>
  <dcterms:created xsi:type="dcterms:W3CDTF">2015-03-15T18:34:57Z</dcterms:created>
  <dcterms:modified xsi:type="dcterms:W3CDTF">2015-03-15T21:55:44Z</dcterms:modified>
</cp:coreProperties>
</file>