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1747" r:id="rId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6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00"/>
    <a:srgbClr val="99FF99"/>
    <a:srgbClr val="99CCFF"/>
    <a:srgbClr val="FFCC66"/>
    <a:srgbClr val="66FF66"/>
    <a:srgbClr val="000000"/>
    <a:srgbClr val="FFFF9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782" autoAdjust="0"/>
    <p:restoredTop sz="95362" autoAdjust="0"/>
  </p:normalViewPr>
  <p:slideViewPr>
    <p:cSldViewPr snapToGrid="0" showGuides="1">
      <p:cViewPr>
        <p:scale>
          <a:sx n="136" d="100"/>
          <a:sy n="136" d="100"/>
        </p:scale>
        <p:origin x="-888" y="12"/>
      </p:cViewPr>
      <p:guideLst>
        <p:guide orient="horz" pos="210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-720" y="-90"/>
      </p:cViewPr>
      <p:guideLst>
        <p:guide orient="horz" pos="2928"/>
        <p:guide pos="2209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b="0"/>
            </a:lvl1pPr>
          </a:lstStyle>
          <a:p>
            <a:pPr>
              <a:defRPr/>
            </a:pPr>
            <a:fld id="{E4543A5C-07D2-4B0B-BC34-22E91A70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49787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8"/>
            <a:ext cx="5607711" cy="418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fld id="{848F04A0-03D9-45A8-92CB-418139CFF4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68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F04A0-03D9-45A8-92CB-418139CFF45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7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72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639763"/>
            <a:ext cx="4340225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639763"/>
            <a:ext cx="4341813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639763"/>
            <a:ext cx="8834438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13864" name="Rectangle 8"/>
          <p:cNvSpPr>
            <a:spLocks noChangeArrowheads="1"/>
          </p:cNvSpPr>
          <p:nvPr/>
        </p:nvSpPr>
        <p:spPr bwMode="auto">
          <a:xfrm>
            <a:off x="8893175" y="6638925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B5BBFDDA-1501-42F0-BD47-C36EA8CAA672}" type="slidenum">
              <a:rPr lang="en-US" sz="1000" b="0"/>
              <a:pPr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jpeg"/><Relationship Id="rId21" Type="http://schemas.openxmlformats.org/officeDocument/2006/relationships/image" Target="../media/image18.pn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10" Type="http://schemas.openxmlformats.org/officeDocument/2006/relationships/image" Target="../media/image7.jpeg"/><Relationship Id="rId19" Type="http://schemas.openxmlformats.org/officeDocument/2006/relationships/image" Target="../media/image16.gif"/><Relationship Id="rId4" Type="http://schemas.openxmlformats.org/officeDocument/2006/relationships/hyperlink" Target="http://lhcone.net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Relationship Id="rId27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224"/>
          <p:cNvSpPr/>
          <p:nvPr/>
        </p:nvSpPr>
        <p:spPr bwMode="auto">
          <a:xfrm flipH="1">
            <a:off x="739470" y="4564050"/>
            <a:ext cx="1814909" cy="3680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60448">
                <a:moveTo>
                  <a:pt x="535344" y="25789"/>
                </a:moveTo>
                <a:cubicBezTo>
                  <a:pt x="498264" y="-2817"/>
                  <a:pt x="388484" y="-4886"/>
                  <a:pt x="220114" y="6333"/>
                </a:cubicBezTo>
                <a:cubicBezTo>
                  <a:pt x="51744" y="17552"/>
                  <a:pt x="124047" y="122820"/>
                  <a:pt x="0" y="16044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3" name="Freeform 352"/>
          <p:cNvSpPr/>
          <p:nvPr/>
        </p:nvSpPr>
        <p:spPr bwMode="auto">
          <a:xfrm>
            <a:off x="6731133" y="962166"/>
            <a:ext cx="1361106" cy="22450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29" h="327909">
                <a:moveTo>
                  <a:pt x="1768856" y="0"/>
                </a:moveTo>
                <a:cubicBezTo>
                  <a:pt x="1829153" y="91105"/>
                  <a:pt x="332533" y="13248"/>
                  <a:pt x="131807" y="92816"/>
                </a:cubicBezTo>
                <a:cubicBezTo>
                  <a:pt x="-68919" y="172384"/>
                  <a:pt x="-85389" y="209859"/>
                  <a:pt x="404716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5" name="Freeform 354"/>
          <p:cNvSpPr/>
          <p:nvPr/>
        </p:nvSpPr>
        <p:spPr bwMode="auto">
          <a:xfrm>
            <a:off x="4299045" y="716507"/>
            <a:ext cx="2826986" cy="412162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714" h="343856">
                <a:moveTo>
                  <a:pt x="1426281" y="0"/>
                </a:moveTo>
                <a:cubicBezTo>
                  <a:pt x="1448696" y="108908"/>
                  <a:pt x="595074" y="14577"/>
                  <a:pt x="357361" y="71886"/>
                </a:cubicBezTo>
                <a:cubicBezTo>
                  <a:pt x="119648" y="129195"/>
                  <a:pt x="189683" y="292589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4" name="Freeform 353"/>
          <p:cNvSpPr/>
          <p:nvPr/>
        </p:nvSpPr>
        <p:spPr bwMode="auto">
          <a:xfrm>
            <a:off x="8014477" y="937147"/>
            <a:ext cx="263937" cy="89165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  <a:gd name="connsiteX0" fmla="*/ 1508553 w 1512693"/>
              <a:gd name="connsiteY0" fmla="*/ 0 h 327909"/>
              <a:gd name="connsiteX1" fmla="*/ 753222 w 1512693"/>
              <a:gd name="connsiteY1" fmla="*/ 132968 h 327909"/>
              <a:gd name="connsiteX2" fmla="*/ 144413 w 1512693"/>
              <a:gd name="connsiteY2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4142" h="327909">
                <a:moveTo>
                  <a:pt x="1364142" y="0"/>
                </a:moveTo>
                <a:cubicBezTo>
                  <a:pt x="556739" y="74170"/>
                  <a:pt x="454715" y="218606"/>
                  <a:pt x="2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1" name="Freeform 350"/>
          <p:cNvSpPr/>
          <p:nvPr/>
        </p:nvSpPr>
        <p:spPr bwMode="auto">
          <a:xfrm rot="17602822" flipH="1" flipV="1">
            <a:off x="337764" y="324407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9" name="Freeform 348"/>
          <p:cNvSpPr/>
          <p:nvPr/>
        </p:nvSpPr>
        <p:spPr bwMode="auto">
          <a:xfrm rot="12328877" flipH="1" flipV="1">
            <a:off x="7870408" y="2114633"/>
            <a:ext cx="856320" cy="1187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6" name="Freeform 345"/>
          <p:cNvSpPr/>
          <p:nvPr/>
        </p:nvSpPr>
        <p:spPr bwMode="auto">
          <a:xfrm rot="11885492">
            <a:off x="2287406" y="862744"/>
            <a:ext cx="661514" cy="172484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101" h="3044351">
                <a:moveTo>
                  <a:pt x="0" y="0"/>
                </a:moveTo>
                <a:cubicBezTo>
                  <a:pt x="53709" y="73995"/>
                  <a:pt x="407171" y="272998"/>
                  <a:pt x="569886" y="550061"/>
                </a:cubicBezTo>
                <a:cubicBezTo>
                  <a:pt x="732601" y="827124"/>
                  <a:pt x="1249534" y="2167824"/>
                  <a:pt x="615937" y="30443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4" name="Freeform 343"/>
          <p:cNvSpPr/>
          <p:nvPr/>
        </p:nvSpPr>
        <p:spPr bwMode="auto">
          <a:xfrm rot="18084228">
            <a:off x="4914722" y="1807555"/>
            <a:ext cx="972760" cy="27720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-1 w 5015496"/>
              <a:gd name="connsiteY0" fmla="*/ 0 h 330040"/>
              <a:gd name="connsiteX1" fmla="*/ 5015496 w 5015496"/>
              <a:gd name="connsiteY1" fmla="*/ 330040 h 3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5496" h="330040">
                <a:moveTo>
                  <a:pt x="-1" y="0"/>
                </a:moveTo>
                <a:cubicBezTo>
                  <a:pt x="2127267" y="38835"/>
                  <a:pt x="4309157" y="237602"/>
                  <a:pt x="5015496" y="33004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5" name="Freeform 344"/>
          <p:cNvSpPr/>
          <p:nvPr/>
        </p:nvSpPr>
        <p:spPr bwMode="auto">
          <a:xfrm rot="18084228">
            <a:off x="4307537" y="1124545"/>
            <a:ext cx="2469184" cy="231153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4536781" y="234703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0" name="Freeform 339"/>
          <p:cNvSpPr/>
          <p:nvPr/>
        </p:nvSpPr>
        <p:spPr bwMode="auto">
          <a:xfrm>
            <a:off x="3747511" y="964441"/>
            <a:ext cx="4140003" cy="172842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426281 w 1429206"/>
              <a:gd name="connsiteY0" fmla="*/ 0 h 343856"/>
              <a:gd name="connsiteX1" fmla="*/ 359789 w 1429206"/>
              <a:gd name="connsiteY1" fmla="*/ 84480 h 343856"/>
              <a:gd name="connsiteX2" fmla="*/ 0 w 1429206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206" h="343856">
                <a:moveTo>
                  <a:pt x="1426281" y="0"/>
                </a:moveTo>
                <a:cubicBezTo>
                  <a:pt x="1486578" y="122002"/>
                  <a:pt x="597502" y="27171"/>
                  <a:pt x="359789" y="84480"/>
                </a:cubicBezTo>
                <a:cubicBezTo>
                  <a:pt x="122076" y="141789"/>
                  <a:pt x="69148" y="304544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9" name="Freeform 338"/>
          <p:cNvSpPr/>
          <p:nvPr/>
        </p:nvSpPr>
        <p:spPr bwMode="auto">
          <a:xfrm>
            <a:off x="5406788" y="816590"/>
            <a:ext cx="1465959" cy="253620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3584942" y="229422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2" name="Freeform 331"/>
          <p:cNvSpPr/>
          <p:nvPr/>
        </p:nvSpPr>
        <p:spPr bwMode="auto">
          <a:xfrm>
            <a:off x="6346152" y="949549"/>
            <a:ext cx="2420295" cy="15921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31" h="31627">
                <a:moveTo>
                  <a:pt x="835531" y="15545"/>
                </a:moveTo>
                <a:cubicBezTo>
                  <a:pt x="796701" y="16551"/>
                  <a:pt x="655061" y="28318"/>
                  <a:pt x="606524" y="29575"/>
                </a:cubicBezTo>
                <a:cubicBezTo>
                  <a:pt x="602636" y="34819"/>
                  <a:pt x="-2359" y="31709"/>
                  <a:pt x="6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1" name="Freeform 330"/>
          <p:cNvSpPr/>
          <p:nvPr/>
        </p:nvSpPr>
        <p:spPr bwMode="auto">
          <a:xfrm>
            <a:off x="3663350" y="1083944"/>
            <a:ext cx="5004359" cy="149064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727598 w 1727598"/>
              <a:gd name="connsiteY0" fmla="*/ 0 h 296551"/>
              <a:gd name="connsiteX1" fmla="*/ 357361 w 1727598"/>
              <a:gd name="connsiteY1" fmla="*/ 24581 h 296551"/>
              <a:gd name="connsiteX2" fmla="*/ 0 w 1727598"/>
              <a:gd name="connsiteY2" fmla="*/ 296551 h 296551"/>
              <a:gd name="connsiteX0" fmla="*/ 1727598 w 1727598"/>
              <a:gd name="connsiteY0" fmla="*/ 0 h 296551"/>
              <a:gd name="connsiteX1" fmla="*/ 357361 w 1727598"/>
              <a:gd name="connsiteY1" fmla="*/ 24581 h 296551"/>
              <a:gd name="connsiteX2" fmla="*/ 0 w 1727598"/>
              <a:gd name="connsiteY2" fmla="*/ 296551 h 29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598" h="296551">
                <a:moveTo>
                  <a:pt x="1727598" y="0"/>
                </a:moveTo>
                <a:cubicBezTo>
                  <a:pt x="1448597" y="50261"/>
                  <a:pt x="646508" y="-23678"/>
                  <a:pt x="357361" y="24581"/>
                </a:cubicBezTo>
                <a:cubicBezTo>
                  <a:pt x="68214" y="72840"/>
                  <a:pt x="69148" y="257239"/>
                  <a:pt x="0" y="2965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3" name="Freeform 342"/>
          <p:cNvSpPr/>
          <p:nvPr/>
        </p:nvSpPr>
        <p:spPr bwMode="auto">
          <a:xfrm>
            <a:off x="7474147" y="3637628"/>
            <a:ext cx="1115013" cy="1664741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311964"/>
              <a:gd name="connsiteY0" fmla="*/ 0 h 6735900"/>
              <a:gd name="connsiteX1" fmla="*/ 1252145 w 1311964"/>
              <a:gd name="connsiteY1" fmla="*/ 6735900 h 6735900"/>
              <a:gd name="connsiteX0" fmla="*/ 0 w 1252145"/>
              <a:gd name="connsiteY0" fmla="*/ 0 h 6735900"/>
              <a:gd name="connsiteX1" fmla="*/ 1252145 w 1252145"/>
              <a:gd name="connsiteY1" fmla="*/ 6735900 h 6735900"/>
              <a:gd name="connsiteX0" fmla="*/ 0 w 1252145"/>
              <a:gd name="connsiteY0" fmla="*/ 14783 h 6750683"/>
              <a:gd name="connsiteX1" fmla="*/ 1252145 w 1252145"/>
              <a:gd name="connsiteY1" fmla="*/ 6750683 h 6750683"/>
              <a:gd name="connsiteX0" fmla="*/ 0 w 1252145"/>
              <a:gd name="connsiteY0" fmla="*/ 1024 h 6736924"/>
              <a:gd name="connsiteX1" fmla="*/ 1252145 w 1252145"/>
              <a:gd name="connsiteY1" fmla="*/ 6736924 h 6736924"/>
              <a:gd name="connsiteX0" fmla="*/ 0 w 1252145"/>
              <a:gd name="connsiteY0" fmla="*/ 992 h 6736892"/>
              <a:gd name="connsiteX1" fmla="*/ 1252145 w 1252145"/>
              <a:gd name="connsiteY1" fmla="*/ 6736892 h 6736892"/>
              <a:gd name="connsiteX0" fmla="*/ 0 w 1252145"/>
              <a:gd name="connsiteY0" fmla="*/ 1028 h 6736928"/>
              <a:gd name="connsiteX1" fmla="*/ 1252145 w 1252145"/>
              <a:gd name="connsiteY1" fmla="*/ 6736928 h 673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2145" h="6736928">
                <a:moveTo>
                  <a:pt x="0" y="1028"/>
                </a:moveTo>
                <a:cubicBezTo>
                  <a:pt x="1108979" y="-77315"/>
                  <a:pt x="1042988" y="4342207"/>
                  <a:pt x="1252145" y="673692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3" name="Freeform 7"/>
          <p:cNvSpPr>
            <a:spLocks/>
          </p:cNvSpPr>
          <p:nvPr/>
        </p:nvSpPr>
        <p:spPr bwMode="auto">
          <a:xfrm>
            <a:off x="2947968" y="2904970"/>
            <a:ext cx="1337429" cy="8790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60" name="Freeform 259"/>
          <p:cNvSpPr/>
          <p:nvPr/>
        </p:nvSpPr>
        <p:spPr bwMode="auto">
          <a:xfrm rot="3713273" flipH="1">
            <a:off x="-29392" y="737865"/>
            <a:ext cx="752495" cy="1806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7" h="37932">
                <a:moveTo>
                  <a:pt x="9607" y="8118"/>
                </a:moveTo>
                <a:cubicBezTo>
                  <a:pt x="6615" y="-19924"/>
                  <a:pt x="3415" y="33314"/>
                  <a:pt x="0" y="379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9" name="Freeform 248"/>
          <p:cNvSpPr/>
          <p:nvPr/>
        </p:nvSpPr>
        <p:spPr bwMode="auto">
          <a:xfrm rot="21118686" flipH="1" flipV="1">
            <a:off x="384384" y="5463118"/>
            <a:ext cx="571382" cy="1920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" h="8576">
                <a:moveTo>
                  <a:pt x="9690" y="0"/>
                </a:moveTo>
                <a:cubicBezTo>
                  <a:pt x="3631" y="8936"/>
                  <a:pt x="3567" y="7491"/>
                  <a:pt x="0" y="8576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7" name="Freeform 236"/>
          <p:cNvSpPr/>
          <p:nvPr/>
        </p:nvSpPr>
        <p:spPr bwMode="auto">
          <a:xfrm>
            <a:off x="7623040" y="3677711"/>
            <a:ext cx="684380" cy="1363617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1377400 w 1766024"/>
              <a:gd name="connsiteY0" fmla="*/ 0 h 7733746"/>
              <a:gd name="connsiteX1" fmla="*/ 0 w 1766024"/>
              <a:gd name="connsiteY1" fmla="*/ 7733746 h 7733746"/>
              <a:gd name="connsiteX0" fmla="*/ 1377400 w 2251222"/>
              <a:gd name="connsiteY0" fmla="*/ 0 h 8809858"/>
              <a:gd name="connsiteX1" fmla="*/ 1718584 w 2251222"/>
              <a:gd name="connsiteY1" fmla="*/ 8809858 h 8809858"/>
              <a:gd name="connsiteX2" fmla="*/ 0 w 2251222"/>
              <a:gd name="connsiteY2" fmla="*/ 7733746 h 8809858"/>
              <a:gd name="connsiteX0" fmla="*/ 1377400 w 2251222"/>
              <a:gd name="connsiteY0" fmla="*/ 0 h 8833329"/>
              <a:gd name="connsiteX1" fmla="*/ 1718584 w 2251222"/>
              <a:gd name="connsiteY1" fmla="*/ 8809858 h 8833329"/>
              <a:gd name="connsiteX2" fmla="*/ 0 w 2251222"/>
              <a:gd name="connsiteY2" fmla="*/ 7733746 h 8833329"/>
              <a:gd name="connsiteX0" fmla="*/ 1377400 w 1377400"/>
              <a:gd name="connsiteY0" fmla="*/ 0 h 7733746"/>
              <a:gd name="connsiteX1" fmla="*/ 0 w 1377400"/>
              <a:gd name="connsiteY1" fmla="*/ 7733746 h 7733746"/>
              <a:gd name="connsiteX0" fmla="*/ 1377400 w 1377400"/>
              <a:gd name="connsiteY0" fmla="*/ 0 h 7733746"/>
              <a:gd name="connsiteX1" fmla="*/ 1102634 w 1377400"/>
              <a:gd name="connsiteY1" fmla="*/ 5334100 h 7733746"/>
              <a:gd name="connsiteX2" fmla="*/ 0 w 1377400"/>
              <a:gd name="connsiteY2" fmla="*/ 7733746 h 7733746"/>
              <a:gd name="connsiteX0" fmla="*/ 1377400 w 1812070"/>
              <a:gd name="connsiteY0" fmla="*/ 0 h 9226949"/>
              <a:gd name="connsiteX1" fmla="*/ 1769384 w 1812070"/>
              <a:gd name="connsiteY1" fmla="*/ 9226949 h 9226949"/>
              <a:gd name="connsiteX2" fmla="*/ 0 w 1812070"/>
              <a:gd name="connsiteY2" fmla="*/ 7733746 h 9226949"/>
              <a:gd name="connsiteX0" fmla="*/ 1377400 w 1929974"/>
              <a:gd name="connsiteY0" fmla="*/ 0 h 9226949"/>
              <a:gd name="connsiteX1" fmla="*/ 1769384 w 1929974"/>
              <a:gd name="connsiteY1" fmla="*/ 9226949 h 9226949"/>
              <a:gd name="connsiteX2" fmla="*/ 0 w 1929974"/>
              <a:gd name="connsiteY2" fmla="*/ 7733746 h 9226949"/>
              <a:gd name="connsiteX0" fmla="*/ 1377400 w 1931891"/>
              <a:gd name="connsiteY0" fmla="*/ 0 h 9248213"/>
              <a:gd name="connsiteX1" fmla="*/ 1769384 w 1931891"/>
              <a:gd name="connsiteY1" fmla="*/ 9226949 h 9248213"/>
              <a:gd name="connsiteX2" fmla="*/ 0 w 1931891"/>
              <a:gd name="connsiteY2" fmla="*/ 7733746 h 9248213"/>
              <a:gd name="connsiteX0" fmla="*/ 1377400 w 2105574"/>
              <a:gd name="connsiteY0" fmla="*/ 0 h 9240055"/>
              <a:gd name="connsiteX1" fmla="*/ 1769384 w 2105574"/>
              <a:gd name="connsiteY1" fmla="*/ 9226949 h 9240055"/>
              <a:gd name="connsiteX2" fmla="*/ 0 w 2105574"/>
              <a:gd name="connsiteY2" fmla="*/ 7733746 h 9240055"/>
              <a:gd name="connsiteX0" fmla="*/ 1377400 w 2089313"/>
              <a:gd name="connsiteY0" fmla="*/ 0 h 8934674"/>
              <a:gd name="connsiteX1" fmla="*/ 1750334 w 2089313"/>
              <a:gd name="connsiteY1" fmla="*/ 8921082 h 8934674"/>
              <a:gd name="connsiteX2" fmla="*/ 0 w 2089313"/>
              <a:gd name="connsiteY2" fmla="*/ 7733746 h 8934674"/>
              <a:gd name="connsiteX0" fmla="*/ 1377400 w 2320037"/>
              <a:gd name="connsiteY0" fmla="*/ 48969 h 8980828"/>
              <a:gd name="connsiteX1" fmla="*/ 1750334 w 2320037"/>
              <a:gd name="connsiteY1" fmla="*/ 8970051 h 8980828"/>
              <a:gd name="connsiteX2" fmla="*/ 0 w 2320037"/>
              <a:gd name="connsiteY2" fmla="*/ 7782715 h 8980828"/>
              <a:gd name="connsiteX0" fmla="*/ 1377400 w 2200947"/>
              <a:gd name="connsiteY0" fmla="*/ 49486 h 8870239"/>
              <a:gd name="connsiteX1" fmla="*/ 1559834 w 2200947"/>
              <a:gd name="connsiteY1" fmla="*/ 8859344 h 8870239"/>
              <a:gd name="connsiteX2" fmla="*/ 0 w 2200947"/>
              <a:gd name="connsiteY2" fmla="*/ 7783232 h 8870239"/>
              <a:gd name="connsiteX0" fmla="*/ 0 w 823547"/>
              <a:gd name="connsiteY0" fmla="*/ 49486 h 8870239"/>
              <a:gd name="connsiteX1" fmla="*/ 182434 w 823547"/>
              <a:gd name="connsiteY1" fmla="*/ 8859344 h 8870239"/>
              <a:gd name="connsiteX0" fmla="*/ 0 w 839841"/>
              <a:gd name="connsiteY0" fmla="*/ 67628 h 6053831"/>
              <a:gd name="connsiteX1" fmla="*/ 209730 w 839841"/>
              <a:gd name="connsiteY1" fmla="*/ 6038781 h 6053831"/>
              <a:gd name="connsiteX0" fmla="*/ 0 w 686792"/>
              <a:gd name="connsiteY0" fmla="*/ 76924 h 6048077"/>
              <a:gd name="connsiteX1" fmla="*/ 209730 w 686792"/>
              <a:gd name="connsiteY1" fmla="*/ 6048077 h 6048077"/>
              <a:gd name="connsiteX0" fmla="*/ 0 w 684380"/>
              <a:gd name="connsiteY0" fmla="*/ 0 h 5971153"/>
              <a:gd name="connsiteX1" fmla="*/ 209730 w 684380"/>
              <a:gd name="connsiteY1" fmla="*/ 5971153 h 59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380" h="5971153">
                <a:moveTo>
                  <a:pt x="0" y="0"/>
                </a:moveTo>
                <a:cubicBezTo>
                  <a:pt x="894304" y="1614517"/>
                  <a:pt x="856012" y="5401466"/>
                  <a:pt x="209730" y="5971153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3" name="Freeform 232"/>
          <p:cNvSpPr/>
          <p:nvPr/>
        </p:nvSpPr>
        <p:spPr bwMode="auto">
          <a:xfrm>
            <a:off x="7819891" y="3601480"/>
            <a:ext cx="907313" cy="7264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070189"/>
              <a:gd name="connsiteY0" fmla="*/ 0 h 2945385"/>
              <a:gd name="connsiteX1" fmla="*/ 946156 w 1070189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156" h="2945385">
                <a:moveTo>
                  <a:pt x="0" y="0"/>
                </a:moveTo>
                <a:cubicBezTo>
                  <a:pt x="569716" y="712642"/>
                  <a:pt x="810013" y="1625321"/>
                  <a:pt x="946156" y="294538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8" name="Freeform 227"/>
          <p:cNvSpPr/>
          <p:nvPr/>
        </p:nvSpPr>
        <p:spPr bwMode="auto">
          <a:xfrm>
            <a:off x="7496041" y="3468164"/>
            <a:ext cx="987711" cy="2173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07050"/>
              <a:gd name="connsiteY0" fmla="*/ 0 h 559782"/>
              <a:gd name="connsiteX1" fmla="*/ 1207050 w 1207050"/>
              <a:gd name="connsiteY1" fmla="*/ 559782 h 559782"/>
              <a:gd name="connsiteX0" fmla="*/ 0 w 977449"/>
              <a:gd name="connsiteY0" fmla="*/ 0 h 302953"/>
              <a:gd name="connsiteX1" fmla="*/ 977449 w 977449"/>
              <a:gd name="connsiteY1" fmla="*/ 302953 h 302953"/>
              <a:gd name="connsiteX0" fmla="*/ 0 w 977449"/>
              <a:gd name="connsiteY0" fmla="*/ 0 h 302953"/>
              <a:gd name="connsiteX1" fmla="*/ 977449 w 977449"/>
              <a:gd name="connsiteY1" fmla="*/ 302953 h 30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7449" h="302953">
                <a:moveTo>
                  <a:pt x="0" y="0"/>
                </a:moveTo>
                <a:cubicBezTo>
                  <a:pt x="1345362" y="242287"/>
                  <a:pt x="808917" y="246151"/>
                  <a:pt x="977449" y="30295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6" name="Freeform 215"/>
          <p:cNvSpPr/>
          <p:nvPr/>
        </p:nvSpPr>
        <p:spPr bwMode="auto">
          <a:xfrm flipH="1">
            <a:off x="694704" y="1946115"/>
            <a:ext cx="1939313" cy="79708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029528" h="1462160">
                <a:moveTo>
                  <a:pt x="0" y="1462160"/>
                </a:moveTo>
                <a:cubicBezTo>
                  <a:pt x="18343059" y="531728"/>
                  <a:pt x="34019685" y="455741"/>
                  <a:pt x="51029528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 rot="16655691">
            <a:off x="2379" y="204943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6" name="Freeform 205"/>
          <p:cNvSpPr/>
          <p:nvPr/>
        </p:nvSpPr>
        <p:spPr bwMode="auto">
          <a:xfrm>
            <a:off x="8250073" y="672591"/>
            <a:ext cx="694652" cy="1986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4" name="Freeform 7"/>
          <p:cNvSpPr>
            <a:spLocks/>
          </p:cNvSpPr>
          <p:nvPr/>
        </p:nvSpPr>
        <p:spPr bwMode="auto">
          <a:xfrm>
            <a:off x="2650602" y="4132512"/>
            <a:ext cx="1308410" cy="63970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3" name="Freeform 202"/>
          <p:cNvSpPr/>
          <p:nvPr/>
        </p:nvSpPr>
        <p:spPr bwMode="auto">
          <a:xfrm>
            <a:off x="3589361" y="846161"/>
            <a:ext cx="3405117" cy="25930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88533"/>
              <a:gd name="connsiteY0" fmla="*/ 0 h 2093006"/>
              <a:gd name="connsiteX1" fmla="*/ 1188533 w 1188533"/>
              <a:gd name="connsiteY1" fmla="*/ 2093006 h 2093006"/>
              <a:gd name="connsiteX0" fmla="*/ 0 w 1125071"/>
              <a:gd name="connsiteY0" fmla="*/ 0 h 2979444"/>
              <a:gd name="connsiteX1" fmla="*/ 1125071 w 1125071"/>
              <a:gd name="connsiteY1" fmla="*/ 2979444 h 2979444"/>
              <a:gd name="connsiteX0" fmla="*/ 0 w 1125071"/>
              <a:gd name="connsiteY0" fmla="*/ 0 h 2979444"/>
              <a:gd name="connsiteX1" fmla="*/ 1125071 w 1125071"/>
              <a:gd name="connsiteY1" fmla="*/ 2979444 h 29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071" h="2979444">
                <a:moveTo>
                  <a:pt x="0" y="0"/>
                </a:moveTo>
                <a:cubicBezTo>
                  <a:pt x="844981" y="1414487"/>
                  <a:pt x="795250" y="2376668"/>
                  <a:pt x="1125071" y="2979444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2" name="Freeform 171"/>
          <p:cNvSpPr/>
          <p:nvPr/>
        </p:nvSpPr>
        <p:spPr bwMode="auto">
          <a:xfrm flipH="1">
            <a:off x="2210937" y="744575"/>
            <a:ext cx="286602" cy="420956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  <a:gd name="connsiteX0" fmla="*/ 0 w 828284"/>
              <a:gd name="connsiteY0" fmla="*/ 0 h 3104056"/>
              <a:gd name="connsiteX1" fmla="*/ 475069 w 828284"/>
              <a:gd name="connsiteY1" fmla="*/ 609766 h 3104056"/>
              <a:gd name="connsiteX2" fmla="*/ 521120 w 828284"/>
              <a:gd name="connsiteY2" fmla="*/ 3104056 h 3104056"/>
              <a:gd name="connsiteX0" fmla="*/ 0 w 605539"/>
              <a:gd name="connsiteY0" fmla="*/ 0 h 3348305"/>
              <a:gd name="connsiteX1" fmla="*/ 475069 w 605539"/>
              <a:gd name="connsiteY1" fmla="*/ 609766 h 3348305"/>
              <a:gd name="connsiteX2" fmla="*/ 126050 w 605539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38129"/>
              <a:gd name="connsiteY0" fmla="*/ 0 h 3348305"/>
              <a:gd name="connsiteX1" fmla="*/ 475069 w 638129"/>
              <a:gd name="connsiteY1" fmla="*/ 609766 h 3348305"/>
              <a:gd name="connsiteX2" fmla="*/ 126050 w 638129"/>
              <a:gd name="connsiteY2" fmla="*/ 3348305 h 3348305"/>
              <a:gd name="connsiteX0" fmla="*/ 0 w 665568"/>
              <a:gd name="connsiteY0" fmla="*/ 0 h 3348305"/>
              <a:gd name="connsiteX1" fmla="*/ 530379 w 665568"/>
              <a:gd name="connsiteY1" fmla="*/ 821448 h 3348305"/>
              <a:gd name="connsiteX2" fmla="*/ 126050 w 665568"/>
              <a:gd name="connsiteY2" fmla="*/ 3348305 h 3348305"/>
              <a:gd name="connsiteX0" fmla="*/ 0 w 652027"/>
              <a:gd name="connsiteY0" fmla="*/ 0 h 3348305"/>
              <a:gd name="connsiteX1" fmla="*/ 530379 w 652027"/>
              <a:gd name="connsiteY1" fmla="*/ 821448 h 3348305"/>
              <a:gd name="connsiteX2" fmla="*/ 126050 w 652027"/>
              <a:gd name="connsiteY2" fmla="*/ 3348305 h 334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027" h="3348305">
                <a:moveTo>
                  <a:pt x="0" y="0"/>
                </a:moveTo>
                <a:cubicBezTo>
                  <a:pt x="53709" y="73995"/>
                  <a:pt x="498037" y="614947"/>
                  <a:pt x="530379" y="821448"/>
                </a:cubicBezTo>
                <a:cubicBezTo>
                  <a:pt x="562721" y="1027949"/>
                  <a:pt x="957182" y="3329362"/>
                  <a:pt x="126050" y="334830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9" name="Freeform 168"/>
          <p:cNvSpPr/>
          <p:nvPr/>
        </p:nvSpPr>
        <p:spPr bwMode="auto">
          <a:xfrm>
            <a:off x="6266641" y="952595"/>
            <a:ext cx="755132" cy="232286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009178"/>
              <a:gd name="connsiteY0" fmla="*/ 0 h 2433286"/>
              <a:gd name="connsiteX1" fmla="*/ 1009178 w 1009178"/>
              <a:gd name="connsiteY1" fmla="*/ 2433286 h 2433286"/>
              <a:gd name="connsiteX0" fmla="*/ 11781 w 1020959"/>
              <a:gd name="connsiteY0" fmla="*/ 0 h 2433286"/>
              <a:gd name="connsiteX1" fmla="*/ 1020959 w 1020959"/>
              <a:gd name="connsiteY1" fmla="*/ 2433286 h 2433286"/>
              <a:gd name="connsiteX0" fmla="*/ 9826 w 1155531"/>
              <a:gd name="connsiteY0" fmla="*/ 0 h 2284205"/>
              <a:gd name="connsiteX1" fmla="*/ 1155531 w 1155531"/>
              <a:gd name="connsiteY1" fmla="*/ 2284205 h 2284205"/>
              <a:gd name="connsiteX0" fmla="*/ 12511 w 981535"/>
              <a:gd name="connsiteY0" fmla="*/ 0 h 2212906"/>
              <a:gd name="connsiteX1" fmla="*/ 981535 w 981535"/>
              <a:gd name="connsiteY1" fmla="*/ 2212906 h 2212906"/>
              <a:gd name="connsiteX0" fmla="*/ -1 w 969023"/>
              <a:gd name="connsiteY0" fmla="*/ 0 h 2212906"/>
              <a:gd name="connsiteX1" fmla="*/ 969023 w 969023"/>
              <a:gd name="connsiteY1" fmla="*/ 2212906 h 221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23" h="2212906">
                <a:moveTo>
                  <a:pt x="-1" y="0"/>
                </a:moveTo>
                <a:cubicBezTo>
                  <a:pt x="451335" y="1046717"/>
                  <a:pt x="446458" y="1655502"/>
                  <a:pt x="969023" y="221290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 flipH="1">
            <a:off x="6901131" y="1790505"/>
            <a:ext cx="456259" cy="16422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127464 w 575772"/>
              <a:gd name="connsiteY0" fmla="*/ 0 h 138969"/>
              <a:gd name="connsiteX1" fmla="*/ 0 w 575772"/>
              <a:gd name="connsiteY1" fmla="*/ 138969 h 138969"/>
              <a:gd name="connsiteX0" fmla="*/ 127464 w 685075"/>
              <a:gd name="connsiteY0" fmla="*/ 0 h 138969"/>
              <a:gd name="connsiteX1" fmla="*/ 0 w 685075"/>
              <a:gd name="connsiteY1" fmla="*/ 138969 h 138969"/>
              <a:gd name="connsiteX0" fmla="*/ 0 w 940108"/>
              <a:gd name="connsiteY0" fmla="*/ 0 h 140946"/>
              <a:gd name="connsiteX1" fmla="*/ 472280 w 940108"/>
              <a:gd name="connsiteY1" fmla="*/ 140946 h 140946"/>
              <a:gd name="connsiteX0" fmla="*/ 0 w 651403"/>
              <a:gd name="connsiteY0" fmla="*/ 0 h 140946"/>
              <a:gd name="connsiteX1" fmla="*/ 472280 w 651403"/>
              <a:gd name="connsiteY1" fmla="*/ 140946 h 140946"/>
              <a:gd name="connsiteX0" fmla="*/ 0 w 707718"/>
              <a:gd name="connsiteY0" fmla="*/ 0 h 123989"/>
              <a:gd name="connsiteX1" fmla="*/ 547287 w 707718"/>
              <a:gd name="connsiteY1" fmla="*/ 123989 h 123989"/>
              <a:gd name="connsiteX0" fmla="*/ 0 w 436427"/>
              <a:gd name="connsiteY0" fmla="*/ 0 h 129928"/>
              <a:gd name="connsiteX1" fmla="*/ 117471 w 436427"/>
              <a:gd name="connsiteY1" fmla="*/ 129928 h 129928"/>
              <a:gd name="connsiteX0" fmla="*/ 0 w 770529"/>
              <a:gd name="connsiteY0" fmla="*/ 0 h 129928"/>
              <a:gd name="connsiteX1" fmla="*/ 117471 w 770529"/>
              <a:gd name="connsiteY1" fmla="*/ 129928 h 12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29" h="129928">
                <a:moveTo>
                  <a:pt x="0" y="0"/>
                </a:moveTo>
                <a:cubicBezTo>
                  <a:pt x="655387" y="39239"/>
                  <a:pt x="1287707" y="40112"/>
                  <a:pt x="117471" y="129928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6250672" y="3735942"/>
            <a:ext cx="1972298" cy="132737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737018 w 4193831"/>
              <a:gd name="connsiteY0" fmla="*/ 0 h 371389"/>
              <a:gd name="connsiteX1" fmla="*/ 3 w 4193831"/>
              <a:gd name="connsiteY1" fmla="*/ 365202 h 371389"/>
              <a:gd name="connsiteX0" fmla="*/ 0 w 4073786"/>
              <a:gd name="connsiteY0" fmla="*/ 0 h 343669"/>
              <a:gd name="connsiteX1" fmla="*/ 570148 w 4073786"/>
              <a:gd name="connsiteY1" fmla="*/ 337055 h 343669"/>
              <a:gd name="connsiteX0" fmla="*/ 0 w 4549677"/>
              <a:gd name="connsiteY0" fmla="*/ 0 h 344019"/>
              <a:gd name="connsiteX1" fmla="*/ 570148 w 4549677"/>
              <a:gd name="connsiteY1" fmla="*/ 337055 h 344019"/>
              <a:gd name="connsiteX0" fmla="*/ 8583143 w 10714897"/>
              <a:gd name="connsiteY0" fmla="*/ 0 h 332143"/>
              <a:gd name="connsiteX1" fmla="*/ 0 w 10714897"/>
              <a:gd name="connsiteY1" fmla="*/ 324956 h 332143"/>
              <a:gd name="connsiteX0" fmla="*/ 8583143 w 11083134"/>
              <a:gd name="connsiteY0" fmla="*/ 0 h 324956"/>
              <a:gd name="connsiteX1" fmla="*/ 0 w 11083134"/>
              <a:gd name="connsiteY1" fmla="*/ 324956 h 324956"/>
              <a:gd name="connsiteX0" fmla="*/ 8583143 w 12028986"/>
              <a:gd name="connsiteY0" fmla="*/ 0 h 324956"/>
              <a:gd name="connsiteX1" fmla="*/ 10705468 w 12028986"/>
              <a:gd name="connsiteY1" fmla="*/ 111191 h 324956"/>
              <a:gd name="connsiteX2" fmla="*/ 0 w 12028986"/>
              <a:gd name="connsiteY2" fmla="*/ 324956 h 324956"/>
              <a:gd name="connsiteX0" fmla="*/ 8583143 w 10917602"/>
              <a:gd name="connsiteY0" fmla="*/ 0 h 324956"/>
              <a:gd name="connsiteX1" fmla="*/ 10705468 w 10917602"/>
              <a:gd name="connsiteY1" fmla="*/ 111191 h 324956"/>
              <a:gd name="connsiteX2" fmla="*/ 0 w 10917602"/>
              <a:gd name="connsiteY2" fmla="*/ 324956 h 324956"/>
              <a:gd name="connsiteX0" fmla="*/ 8583143 w 10785929"/>
              <a:gd name="connsiteY0" fmla="*/ 0 h 324956"/>
              <a:gd name="connsiteX1" fmla="*/ 10705468 w 10785929"/>
              <a:gd name="connsiteY1" fmla="*/ 111191 h 324956"/>
              <a:gd name="connsiteX2" fmla="*/ 0 w 10785929"/>
              <a:gd name="connsiteY2" fmla="*/ 324956 h 324956"/>
              <a:gd name="connsiteX0" fmla="*/ 8583143 w 12576473"/>
              <a:gd name="connsiteY0" fmla="*/ 0 h 324956"/>
              <a:gd name="connsiteX1" fmla="*/ 12517998 w 12576473"/>
              <a:gd name="connsiteY1" fmla="*/ 94555 h 324956"/>
              <a:gd name="connsiteX2" fmla="*/ 0 w 12576473"/>
              <a:gd name="connsiteY2" fmla="*/ 324956 h 324956"/>
              <a:gd name="connsiteX0" fmla="*/ 8583143 w 12583352"/>
              <a:gd name="connsiteY0" fmla="*/ 0 h 324956"/>
              <a:gd name="connsiteX1" fmla="*/ 12517998 w 12583352"/>
              <a:gd name="connsiteY1" fmla="*/ 94555 h 324956"/>
              <a:gd name="connsiteX2" fmla="*/ 0 w 12583352"/>
              <a:gd name="connsiteY2" fmla="*/ 324956 h 324956"/>
              <a:gd name="connsiteX0" fmla="*/ 8583143 w 12807771"/>
              <a:gd name="connsiteY0" fmla="*/ 0 h 324956"/>
              <a:gd name="connsiteX1" fmla="*/ 12744568 w 12807771"/>
              <a:gd name="connsiteY1" fmla="*/ 132365 h 324956"/>
              <a:gd name="connsiteX2" fmla="*/ 0 w 12807771"/>
              <a:gd name="connsiteY2" fmla="*/ 324956 h 324956"/>
              <a:gd name="connsiteX0" fmla="*/ 8583143 w 12780685"/>
              <a:gd name="connsiteY0" fmla="*/ 0 h 324956"/>
              <a:gd name="connsiteX1" fmla="*/ 12744568 w 12780685"/>
              <a:gd name="connsiteY1" fmla="*/ 132365 h 324956"/>
              <a:gd name="connsiteX2" fmla="*/ 0 w 1278068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830056"/>
              <a:gd name="connsiteY0" fmla="*/ 0 h 324956"/>
              <a:gd name="connsiteX1" fmla="*/ 12789882 w 12830056"/>
              <a:gd name="connsiteY1" fmla="*/ 152026 h 324956"/>
              <a:gd name="connsiteX2" fmla="*/ 0 w 12830056"/>
              <a:gd name="connsiteY2" fmla="*/ 324956 h 324956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153696"/>
              <a:gd name="connsiteY0" fmla="*/ 0 h 311344"/>
              <a:gd name="connsiteX1" fmla="*/ 12835196 w 13153696"/>
              <a:gd name="connsiteY1" fmla="*/ 183786 h 311344"/>
              <a:gd name="connsiteX2" fmla="*/ 0 w 13153696"/>
              <a:gd name="connsiteY2" fmla="*/ 311344 h 31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3696" h="311344">
                <a:moveTo>
                  <a:pt x="8900335" y="0"/>
                </a:moveTo>
                <a:cubicBezTo>
                  <a:pt x="10211953" y="31518"/>
                  <a:pt x="14318585" y="131895"/>
                  <a:pt x="12835196" y="183786"/>
                </a:cubicBezTo>
                <a:cubicBezTo>
                  <a:pt x="11351807" y="235677"/>
                  <a:pt x="8918794" y="241195"/>
                  <a:pt x="0" y="31134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7545629" y="2586251"/>
            <a:ext cx="803177" cy="7362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1296084 w 4526338"/>
              <a:gd name="connsiteY0" fmla="*/ 0 h 333624"/>
              <a:gd name="connsiteX1" fmla="*/ 0 w 4526338"/>
              <a:gd name="connsiteY1" fmla="*/ 326841 h 3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338" h="333624">
                <a:moveTo>
                  <a:pt x="1296084" y="0"/>
                </a:moveTo>
                <a:cubicBezTo>
                  <a:pt x="6642011" y="30915"/>
                  <a:pt x="4749971" y="386757"/>
                  <a:pt x="0" y="3268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 flipV="1">
            <a:off x="7143169" y="3718697"/>
            <a:ext cx="574813" cy="7135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12116554"/>
              <a:gd name="connsiteY0" fmla="*/ 0 h 1157983"/>
              <a:gd name="connsiteX1" fmla="*/ 6768281 w 12116554"/>
              <a:gd name="connsiteY1" fmla="*/ 1157983 h 1157983"/>
              <a:gd name="connsiteX0" fmla="*/ 1 w 18502445"/>
              <a:gd name="connsiteY0" fmla="*/ 0 h 1157983"/>
              <a:gd name="connsiteX1" fmla="*/ 6768281 w 18502445"/>
              <a:gd name="connsiteY1" fmla="*/ 1157983 h 1157983"/>
              <a:gd name="connsiteX0" fmla="*/ 1 w 17342561"/>
              <a:gd name="connsiteY0" fmla="*/ 0 h 1042978"/>
              <a:gd name="connsiteX1" fmla="*/ 4607120 w 17342561"/>
              <a:gd name="connsiteY1" fmla="*/ 1042978 h 1042978"/>
              <a:gd name="connsiteX0" fmla="*/ 1 w 15803094"/>
              <a:gd name="connsiteY0" fmla="*/ 0 h 1042978"/>
              <a:gd name="connsiteX1" fmla="*/ 4607120 w 15803094"/>
              <a:gd name="connsiteY1" fmla="*/ 1042978 h 1042978"/>
              <a:gd name="connsiteX0" fmla="*/ 2555877 w 15438257"/>
              <a:gd name="connsiteY0" fmla="*/ 0 h 934829"/>
              <a:gd name="connsiteX1" fmla="*/ 0 w 15438257"/>
              <a:gd name="connsiteY1" fmla="*/ 934829 h 9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8257" h="934829">
                <a:moveTo>
                  <a:pt x="2555877" y="0"/>
                </a:moveTo>
                <a:cubicBezTo>
                  <a:pt x="26337903" y="343845"/>
                  <a:pt x="12177281" y="679831"/>
                  <a:pt x="0" y="934829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 flipV="1">
            <a:off x="4278573" y="3602407"/>
            <a:ext cx="2662136" cy="121833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5920880"/>
              <a:gd name="connsiteY0" fmla="*/ 0 h 266089"/>
              <a:gd name="connsiteX1" fmla="*/ 5920880 w 5920880"/>
              <a:gd name="connsiteY1" fmla="*/ 266089 h 266089"/>
              <a:gd name="connsiteX0" fmla="*/ 1 w 5920880"/>
              <a:gd name="connsiteY0" fmla="*/ 95176 h 361265"/>
              <a:gd name="connsiteX1" fmla="*/ 5920880 w 5920880"/>
              <a:gd name="connsiteY1" fmla="*/ 361265 h 361265"/>
              <a:gd name="connsiteX0" fmla="*/ 0 w 5793771"/>
              <a:gd name="connsiteY0" fmla="*/ 0 h 738793"/>
              <a:gd name="connsiteX1" fmla="*/ 5793771 w 5793771"/>
              <a:gd name="connsiteY1" fmla="*/ 738793 h 738793"/>
              <a:gd name="connsiteX0" fmla="*/ 0 w 5566537"/>
              <a:gd name="connsiteY0" fmla="*/ 0 h 775154"/>
              <a:gd name="connsiteX1" fmla="*/ 5566537 w 5566537"/>
              <a:gd name="connsiteY1" fmla="*/ 775154 h 775154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3407 h 815832"/>
              <a:gd name="connsiteX1" fmla="*/ 515870 w 5521090"/>
              <a:gd name="connsiteY1" fmla="*/ 117 h 815832"/>
              <a:gd name="connsiteX2" fmla="*/ 5521090 w 5521090"/>
              <a:gd name="connsiteY2" fmla="*/ 815832 h 815832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1 h 802436"/>
              <a:gd name="connsiteX1" fmla="*/ 5521090 w 5521090"/>
              <a:gd name="connsiteY1" fmla="*/ 802436 h 802436"/>
              <a:gd name="connsiteX0" fmla="*/ 0 w 5521090"/>
              <a:gd name="connsiteY0" fmla="*/ 7507 h 809932"/>
              <a:gd name="connsiteX1" fmla="*/ 5521090 w 5521090"/>
              <a:gd name="connsiteY1" fmla="*/ 809932 h 809932"/>
              <a:gd name="connsiteX0" fmla="*/ 0 w 5755430"/>
              <a:gd name="connsiteY0" fmla="*/ 8420 h 736629"/>
              <a:gd name="connsiteX1" fmla="*/ 5755430 w 5755430"/>
              <a:gd name="connsiteY1" fmla="*/ 736629 h 736629"/>
              <a:gd name="connsiteX0" fmla="*/ 0 w 5755430"/>
              <a:gd name="connsiteY0" fmla="*/ 46409 h 774618"/>
              <a:gd name="connsiteX1" fmla="*/ 5755430 w 5755430"/>
              <a:gd name="connsiteY1" fmla="*/ 774618 h 774618"/>
              <a:gd name="connsiteX0" fmla="*/ 0 w 5998320"/>
              <a:gd name="connsiteY0" fmla="*/ 48310 h 741903"/>
              <a:gd name="connsiteX1" fmla="*/ 5998320 w 5998320"/>
              <a:gd name="connsiteY1" fmla="*/ 741903 h 741903"/>
              <a:gd name="connsiteX0" fmla="*/ 0 w 5998320"/>
              <a:gd name="connsiteY0" fmla="*/ 53918 h 747511"/>
              <a:gd name="connsiteX1" fmla="*/ 5998320 w 5998320"/>
              <a:gd name="connsiteY1" fmla="*/ 747511 h 747511"/>
              <a:gd name="connsiteX0" fmla="*/ 0 w 6144056"/>
              <a:gd name="connsiteY0" fmla="*/ 57219 h 706306"/>
              <a:gd name="connsiteX1" fmla="*/ 6144056 w 6144056"/>
              <a:gd name="connsiteY1" fmla="*/ 706306 h 706306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5818700"/>
              <a:gd name="connsiteY0" fmla="*/ 0 h 702198"/>
              <a:gd name="connsiteX1" fmla="*/ 2655471 w 5818700"/>
              <a:gd name="connsiteY1" fmla="*/ 98425 h 702198"/>
              <a:gd name="connsiteX2" fmla="*/ 5818700 w 5818700"/>
              <a:gd name="connsiteY2" fmla="*/ 702198 h 70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700" h="702198">
                <a:moveTo>
                  <a:pt x="0" y="0"/>
                </a:moveTo>
                <a:cubicBezTo>
                  <a:pt x="463236" y="743"/>
                  <a:pt x="2091919" y="60727"/>
                  <a:pt x="2655471" y="98425"/>
                </a:cubicBezTo>
                <a:cubicBezTo>
                  <a:pt x="3576934" y="226735"/>
                  <a:pt x="4935450" y="606320"/>
                  <a:pt x="5818700" y="702198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66303" y="2467720"/>
            <a:ext cx="1626924" cy="7884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3327" y="246465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ESnet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15" name="Hexagon 14"/>
          <p:cNvSpPr/>
          <p:nvPr/>
        </p:nvSpPr>
        <p:spPr bwMode="auto">
          <a:xfrm>
            <a:off x="4755698" y="2441591"/>
            <a:ext cx="726951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0715" y="2784992"/>
            <a:ext cx="382349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BNL-T1</a:t>
            </a:r>
            <a:endParaRPr lang="en-US" sz="800" dirty="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2212374" y="4623166"/>
            <a:ext cx="2317096" cy="8223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947215" y="50309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Internet2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707111" y="5045393"/>
            <a:ext cx="35670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Harvard</a:t>
            </a:r>
            <a:endParaRPr lang="en-US" sz="700" dirty="0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2313120" y="307075"/>
            <a:ext cx="1631083" cy="70968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32530" y="3096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CANARIE</a:t>
            </a:r>
          </a:p>
          <a:p>
            <a:pPr algn="ctr"/>
            <a:r>
              <a:rPr lang="en-US" sz="800" u="sng" dirty="0" smtClean="0"/>
              <a:t>Canada</a:t>
            </a:r>
            <a:endParaRPr lang="en-US" sz="8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473350" y="529184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UVic</a:t>
            </a:r>
            <a:endParaRPr 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3016880" y="853240"/>
            <a:ext cx="3871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SimFraU</a:t>
            </a:r>
            <a:endParaRPr 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8072" y="684814"/>
            <a:ext cx="55867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TRIUMF-T1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43934" y="476461"/>
            <a:ext cx="34547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SCINET</a:t>
            </a:r>
            <a:endParaRPr lang="en-US" sz="700" dirty="0" smtClean="0"/>
          </a:p>
          <a:p>
            <a:pPr algn="ctr"/>
            <a:r>
              <a:rPr lang="en-US" sz="700" dirty="0"/>
              <a:t>(</a:t>
            </a:r>
            <a:r>
              <a:rPr lang="en-US" sz="700" dirty="0" err="1" smtClean="0"/>
              <a:t>UTor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812" y="742411"/>
            <a:ext cx="29097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McGill</a:t>
            </a:r>
            <a:endParaRPr lang="en-US" sz="700" dirty="0"/>
          </a:p>
        </p:txBody>
      </p:sp>
      <p:sp>
        <p:nvSpPr>
          <p:cNvPr id="42" name="Hexagon 41"/>
          <p:cNvSpPr/>
          <p:nvPr/>
        </p:nvSpPr>
        <p:spPr bwMode="auto">
          <a:xfrm>
            <a:off x="1397755" y="1589963"/>
            <a:ext cx="696037" cy="34800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PNWG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(Seattle)</a:t>
            </a:r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57202" y="3785420"/>
            <a:ext cx="945729" cy="102931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2586" y="3820202"/>
            <a:ext cx="5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ASGC</a:t>
            </a:r>
          </a:p>
          <a:p>
            <a:pPr algn="ctr"/>
            <a:r>
              <a:rPr lang="en-US" sz="800" u="sng" dirty="0" smtClean="0"/>
              <a:t>Taiwan</a:t>
            </a:r>
            <a:endParaRPr lang="en-US" sz="8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295611" y="4196758"/>
            <a:ext cx="4689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ASGC-T1</a:t>
            </a:r>
            <a:endParaRPr lang="en-US" sz="800" dirty="0"/>
          </a:p>
        </p:txBody>
      </p:sp>
      <p:sp>
        <p:nvSpPr>
          <p:cNvPr id="63" name="Freeform 7"/>
          <p:cNvSpPr>
            <a:spLocks/>
          </p:cNvSpPr>
          <p:nvPr/>
        </p:nvSpPr>
        <p:spPr bwMode="auto">
          <a:xfrm>
            <a:off x="32226" y="2639810"/>
            <a:ext cx="1056182" cy="90170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9331" y="28197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KREONET2</a:t>
            </a:r>
            <a:endParaRPr lang="en-US" sz="1000" u="sng" dirty="0" smtClean="0"/>
          </a:p>
          <a:p>
            <a:pPr algn="ctr"/>
            <a:r>
              <a:rPr lang="en-US" sz="800" u="sng" dirty="0" smtClean="0"/>
              <a:t>Korea</a:t>
            </a:r>
            <a:endParaRPr lang="en-US" sz="800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135929" y="3175289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KNU</a:t>
            </a:r>
            <a:endParaRPr lang="en-US" sz="700" dirty="0"/>
          </a:p>
        </p:txBody>
      </p:sp>
      <p:sp>
        <p:nvSpPr>
          <p:cNvPr id="89" name="Freeform 7"/>
          <p:cNvSpPr>
            <a:spLocks/>
          </p:cNvSpPr>
          <p:nvPr/>
        </p:nvSpPr>
        <p:spPr bwMode="auto">
          <a:xfrm>
            <a:off x="7096836" y="2425474"/>
            <a:ext cx="1508077" cy="76045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34922" y="2397378"/>
            <a:ext cx="6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DFN</a:t>
            </a:r>
          </a:p>
          <a:p>
            <a:pPr algn="ctr"/>
            <a:r>
              <a:rPr lang="en-US" sz="800" u="sng" dirty="0" smtClean="0"/>
              <a:t>Germany</a:t>
            </a:r>
            <a:endParaRPr lang="en-US" sz="8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7496779" y="2962911"/>
            <a:ext cx="26052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DESY</a:t>
            </a:r>
            <a:endParaRPr 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7240374" y="2650084"/>
            <a:ext cx="28616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RWTH</a:t>
            </a:r>
            <a:endParaRPr 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7593977" y="2771521"/>
            <a:ext cx="513795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DE-KIT-T1</a:t>
            </a:r>
            <a:endParaRPr lang="en-US" sz="800" dirty="0"/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6598257" y="4904718"/>
            <a:ext cx="1508077" cy="79322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57160" y="487387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GARR</a:t>
            </a:r>
          </a:p>
          <a:p>
            <a:pPr algn="ctr"/>
            <a:r>
              <a:rPr lang="en-US" sz="800" u="sng" dirty="0" smtClean="0"/>
              <a:t>Italy</a:t>
            </a:r>
            <a:endParaRPr lang="en-US" sz="800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7141785" y="5240633"/>
            <a:ext cx="45608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CNAF-T1</a:t>
            </a:r>
            <a:endParaRPr lang="en-US" sz="800" dirty="0"/>
          </a:p>
        </p:txBody>
      </p:sp>
      <p:sp>
        <p:nvSpPr>
          <p:cNvPr id="103" name="Freeform 7"/>
          <p:cNvSpPr>
            <a:spLocks/>
          </p:cNvSpPr>
          <p:nvPr/>
        </p:nvSpPr>
        <p:spPr bwMode="auto">
          <a:xfrm>
            <a:off x="5055520" y="4943658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99365" y="4979269"/>
            <a:ext cx="142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RedIRIS</a:t>
            </a:r>
          </a:p>
          <a:p>
            <a:pPr algn="ctr"/>
            <a:r>
              <a:rPr lang="en-US" sz="800" u="sng" dirty="0" smtClean="0"/>
              <a:t>Spain</a:t>
            </a:r>
            <a:endParaRPr lang="en-US" sz="800" u="sng" dirty="0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>
            <a:off x="6402471" y="4009013"/>
            <a:ext cx="1668718" cy="73030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854787" y="400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RENATER</a:t>
            </a:r>
          </a:p>
          <a:p>
            <a:pPr algn="ctr"/>
            <a:r>
              <a:rPr lang="en-US" sz="800" u="sng" dirty="0" smtClean="0"/>
              <a:t>France</a:t>
            </a:r>
            <a:endParaRPr lang="en-US" sz="800" u="sng" dirty="0"/>
          </a:p>
        </p:txBody>
      </p:sp>
      <p:sp>
        <p:nvSpPr>
          <p:cNvPr id="115" name="TextBox 114"/>
          <p:cNvSpPr txBox="1"/>
          <p:nvPr/>
        </p:nvSpPr>
        <p:spPr>
          <a:xfrm>
            <a:off x="6497864" y="4221629"/>
            <a:ext cx="40959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IN2P3</a:t>
            </a:r>
          </a:p>
          <a:p>
            <a:pPr algn="ctr"/>
            <a:r>
              <a:rPr lang="en-US" sz="700" dirty="0" smtClean="0"/>
              <a:t>(10 sites)</a:t>
            </a:r>
            <a:endParaRPr lang="en-US" sz="700" dirty="0"/>
          </a:p>
        </p:txBody>
      </p:sp>
      <p:sp>
        <p:nvSpPr>
          <p:cNvPr id="121" name="Hexagon 120"/>
          <p:cNvSpPr/>
          <p:nvPr/>
        </p:nvSpPr>
        <p:spPr bwMode="auto">
          <a:xfrm>
            <a:off x="4847738" y="4125946"/>
            <a:ext cx="735579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941985" y="4395524"/>
            <a:ext cx="640432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CC-IN2P3-T1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660353" y="4259100"/>
            <a:ext cx="28777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smtClean="0"/>
              <a:t>CEA</a:t>
            </a:r>
          </a:p>
          <a:p>
            <a:pPr algn="ctr"/>
            <a:r>
              <a:rPr lang="en-US" sz="700" smtClean="0"/>
              <a:t>(IRFU)</a:t>
            </a:r>
            <a:endParaRPr 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965474" y="3021368"/>
            <a:ext cx="297389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SLAC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616004" y="4831504"/>
            <a:ext cx="34227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GLakes</a:t>
            </a:r>
            <a:endParaRPr 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320896" y="4893102"/>
            <a:ext cx="14189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NE</a:t>
            </a:r>
            <a:endParaRPr 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047428" y="4915079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SoW</a:t>
            </a:r>
            <a:endParaRPr lang="en-US" sz="700" dirty="0"/>
          </a:p>
        </p:txBody>
      </p:sp>
      <p:sp>
        <p:nvSpPr>
          <p:cNvPr id="157" name="Hexagon 156"/>
          <p:cNvSpPr/>
          <p:nvPr/>
        </p:nvSpPr>
        <p:spPr bwMode="auto">
          <a:xfrm>
            <a:off x="8501685" y="1774952"/>
            <a:ext cx="504292" cy="291011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1165" y="2784992"/>
            <a:ext cx="444865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FNAL-T1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29049" y="4705029"/>
            <a:ext cx="38234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UFlorida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44882" y="4775113"/>
            <a:ext cx="231666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PurU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63159" y="4936203"/>
            <a:ext cx="29258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UWisc</a:t>
            </a:r>
            <a:endParaRPr lang="en-US" sz="700" dirty="0"/>
          </a:p>
        </p:txBody>
      </p:sp>
      <p:pic>
        <p:nvPicPr>
          <p:cNvPr id="9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8" y="22871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xagon 15"/>
          <p:cNvSpPr/>
          <p:nvPr/>
        </p:nvSpPr>
        <p:spPr bwMode="auto">
          <a:xfrm>
            <a:off x="5181903" y="1443231"/>
            <a:ext cx="765832" cy="37094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32305" y="3458223"/>
            <a:ext cx="626936" cy="406089"/>
            <a:chOff x="2407943" y="3492342"/>
            <a:chExt cx="626936" cy="406089"/>
          </a:xfrm>
        </p:grpSpPr>
        <p:sp>
          <p:nvSpPr>
            <p:cNvPr id="173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446073" y="349234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CENIC</a:t>
              </a:r>
            </a:p>
            <a:p>
              <a:pPr algn="ctr"/>
              <a:r>
                <a:rPr lang="en-US" sz="800" u="sng" dirty="0" smtClean="0"/>
                <a:t>USA</a:t>
              </a:r>
              <a:endParaRPr lang="en-US" sz="800" u="sng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366945" y="4376451"/>
            <a:ext cx="32624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ASGC2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961552" y="2959343"/>
            <a:ext cx="30219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Wup.U</a:t>
            </a:r>
            <a:endParaRPr lang="en-US" sz="700" dirty="0"/>
          </a:p>
        </p:txBody>
      </p:sp>
      <p:sp>
        <p:nvSpPr>
          <p:cNvPr id="189" name="Hexagon 188"/>
          <p:cNvSpPr/>
          <p:nvPr/>
        </p:nvSpPr>
        <p:spPr bwMode="auto">
          <a:xfrm>
            <a:off x="1385975" y="4107977"/>
            <a:ext cx="719596" cy="41789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" tIns="0" rIns="9144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(Los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Angeles)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45305" y="4988241"/>
            <a:ext cx="45768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Vanderbilt</a:t>
            </a:r>
            <a:endParaRPr lang="en-US" sz="700" dirty="0"/>
          </a:p>
        </p:txBody>
      </p:sp>
      <p:sp>
        <p:nvSpPr>
          <p:cNvPr id="178" name="Trapezoid 177"/>
          <p:cNvSpPr/>
          <p:nvPr/>
        </p:nvSpPr>
        <p:spPr bwMode="auto">
          <a:xfrm>
            <a:off x="3538116" y="4478134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MIT</a:t>
            </a:r>
            <a:endParaRPr kumimoji="0" lang="en-US" sz="7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9" name="Trapezoid 178"/>
          <p:cNvSpPr/>
          <p:nvPr/>
        </p:nvSpPr>
        <p:spPr bwMode="auto">
          <a:xfrm>
            <a:off x="3718200" y="320285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UM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1" name="Trapezoid 180"/>
          <p:cNvSpPr/>
          <p:nvPr/>
        </p:nvSpPr>
        <p:spPr bwMode="auto">
          <a:xfrm>
            <a:off x="3319012" y="329338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MSU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4" name="Hexagon 183"/>
          <p:cNvSpPr/>
          <p:nvPr/>
        </p:nvSpPr>
        <p:spPr bwMode="auto">
          <a:xfrm>
            <a:off x="4626219" y="3360587"/>
            <a:ext cx="523494" cy="247707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Indiana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GigaPoP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1" name="Trapezoid 200"/>
          <p:cNvSpPr/>
          <p:nvPr/>
        </p:nvSpPr>
        <p:spPr bwMode="auto">
          <a:xfrm>
            <a:off x="3033418" y="3277618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273857" y="2827638"/>
            <a:ext cx="17395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GSI</a:t>
            </a:r>
            <a:endParaRPr lang="en-US" sz="700" dirty="0"/>
          </a:p>
        </p:txBody>
      </p:sp>
      <p:sp>
        <p:nvSpPr>
          <p:cNvPr id="231" name="Hexagon 230"/>
          <p:cNvSpPr/>
          <p:nvPr/>
        </p:nvSpPr>
        <p:spPr bwMode="auto">
          <a:xfrm>
            <a:off x="1440230" y="611295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smtClean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2" name="Trapezoid 201"/>
          <p:cNvSpPr/>
          <p:nvPr/>
        </p:nvSpPr>
        <p:spPr bwMode="auto">
          <a:xfrm>
            <a:off x="8572248" y="764875"/>
            <a:ext cx="571751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KIAE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/</a:t>
            </a:r>
            <a:b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Kurchatov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T1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3" name="Trapezoid 212"/>
          <p:cNvSpPr/>
          <p:nvPr/>
        </p:nvSpPr>
        <p:spPr bwMode="auto">
          <a:xfrm>
            <a:off x="0" y="225508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7302" y="4533295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NCU</a:t>
            </a:r>
            <a:endParaRPr 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598338" y="4535178"/>
            <a:ext cx="20120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NTU</a:t>
            </a:r>
            <a:endParaRPr lang="en-US" sz="700" dirty="0"/>
          </a:p>
        </p:txBody>
      </p:sp>
      <p:sp>
        <p:nvSpPr>
          <p:cNvPr id="234" name="Freeform 7"/>
          <p:cNvSpPr>
            <a:spLocks/>
          </p:cNvSpPr>
          <p:nvPr/>
        </p:nvSpPr>
        <p:spPr bwMode="auto">
          <a:xfrm>
            <a:off x="135909" y="1448351"/>
            <a:ext cx="825500" cy="76824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267974" y="1459419"/>
            <a:ext cx="5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SINET</a:t>
            </a:r>
          </a:p>
          <a:p>
            <a:pPr algn="ctr"/>
            <a:r>
              <a:rPr lang="en-US" sz="800" u="sng" dirty="0" smtClean="0"/>
              <a:t>Japan</a:t>
            </a:r>
            <a:endParaRPr lang="en-US" sz="800" u="sng" dirty="0"/>
          </a:p>
        </p:txBody>
      </p:sp>
      <p:sp>
        <p:nvSpPr>
          <p:cNvPr id="242" name="TextBox 241"/>
          <p:cNvSpPr txBox="1"/>
          <p:nvPr/>
        </p:nvSpPr>
        <p:spPr>
          <a:xfrm>
            <a:off x="370879" y="3302289"/>
            <a:ext cx="206018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</a:t>
            </a:r>
            <a:r>
              <a:rPr lang="en-US" sz="700" smtClean="0">
                <a:solidFill>
                  <a:schemeClr val="bg1"/>
                </a:solidFill>
              </a:rPr>
              <a:t>NU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3929" y="3213389"/>
            <a:ext cx="28135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KCMS</a:t>
            </a:r>
            <a:endParaRPr lang="en-US" sz="7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39129" y="2705389"/>
            <a:ext cx="488147" cy="141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KISTI –T1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8" name="Hexagon 247"/>
          <p:cNvSpPr/>
          <p:nvPr/>
        </p:nvSpPr>
        <p:spPr bwMode="auto">
          <a:xfrm>
            <a:off x="575705" y="5552887"/>
            <a:ext cx="496828" cy="345389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-69376" y="5564867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251" name="Trapezoid 250"/>
          <p:cNvSpPr/>
          <p:nvPr/>
        </p:nvSpPr>
        <p:spPr bwMode="auto">
          <a:xfrm>
            <a:off x="899646" y="5353097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7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0" name="Freeform 7"/>
          <p:cNvSpPr>
            <a:spLocks/>
          </p:cNvSpPr>
          <p:nvPr/>
        </p:nvSpPr>
        <p:spPr bwMode="auto">
          <a:xfrm>
            <a:off x="8626" y="566379"/>
            <a:ext cx="1152272" cy="7796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-30951" y="77401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/>
              <a:t>CSTNet</a:t>
            </a:r>
            <a:r>
              <a:rPr lang="en-US" sz="1000" u="sng" dirty="0"/>
              <a:t>/CERNet2</a:t>
            </a:r>
            <a:endParaRPr lang="en-US" sz="1000" u="sng" dirty="0" smtClean="0"/>
          </a:p>
          <a:p>
            <a:pPr algn="ctr"/>
            <a:r>
              <a:rPr lang="en-US" sz="800" u="sng" dirty="0" smtClean="0"/>
              <a:t>China</a:t>
            </a:r>
            <a:endParaRPr lang="en-US" sz="800" u="sng" dirty="0"/>
          </a:p>
        </p:txBody>
      </p:sp>
      <p:sp>
        <p:nvSpPr>
          <p:cNvPr id="253" name="TextBox 252"/>
          <p:cNvSpPr txBox="1"/>
          <p:nvPr/>
        </p:nvSpPr>
        <p:spPr>
          <a:xfrm>
            <a:off x="267752" y="674024"/>
            <a:ext cx="634020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smtClean="0"/>
              <a:t>IHEP-ATLAS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356719" y="1127555"/>
            <a:ext cx="45608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IHEP</a:t>
            </a:r>
            <a:r>
              <a:rPr lang="en-US" sz="700" dirty="0" smtClean="0"/>
              <a:t>-CMS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3355" y="319178"/>
            <a:ext cx="4841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GÉANT 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350156" y="3024035"/>
            <a:ext cx="308611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267" name="Freeform 7"/>
          <p:cNvSpPr>
            <a:spLocks/>
          </p:cNvSpPr>
          <p:nvPr/>
        </p:nvSpPr>
        <p:spPr bwMode="auto">
          <a:xfrm>
            <a:off x="4922696" y="305609"/>
            <a:ext cx="748330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TextBox 267"/>
          <p:cNvSpPr txBox="1"/>
          <p:nvPr/>
        </p:nvSpPr>
        <p:spPr>
          <a:xfrm>
            <a:off x="4994535" y="3252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JANET</a:t>
            </a:r>
          </a:p>
          <a:p>
            <a:pPr algn="ctr"/>
            <a:r>
              <a:rPr lang="en-US" sz="800" u="sng" dirty="0" smtClean="0"/>
              <a:t>UK</a:t>
            </a:r>
            <a:endParaRPr lang="en-US" sz="800" u="sng" dirty="0"/>
          </a:p>
        </p:txBody>
      </p:sp>
      <p:sp>
        <p:nvSpPr>
          <p:cNvPr id="272" name="TextBox 271"/>
          <p:cNvSpPr txBox="1"/>
          <p:nvPr/>
        </p:nvSpPr>
        <p:spPr>
          <a:xfrm>
            <a:off x="377117" y="1848583"/>
            <a:ext cx="383951" cy="141577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KEK T1</a:t>
            </a:r>
            <a:endParaRPr 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3053790" y="2784992"/>
            <a:ext cx="451277" cy="1415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PNNL-T1</a:t>
            </a:r>
            <a:endParaRPr 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461588" y="729051"/>
            <a:ext cx="2268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UAlb</a:t>
            </a:r>
            <a:endParaRPr lang="en-US" sz="700" dirty="0"/>
          </a:p>
        </p:txBody>
      </p:sp>
      <p:sp>
        <p:nvSpPr>
          <p:cNvPr id="256" name="Freeform 7"/>
          <p:cNvSpPr>
            <a:spLocks/>
          </p:cNvSpPr>
          <p:nvPr/>
        </p:nvSpPr>
        <p:spPr bwMode="auto">
          <a:xfrm>
            <a:off x="141389" y="4887929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>
              <a:alpha val="40000"/>
            </a:srgbClr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74025" y="4947560"/>
            <a:ext cx="80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TEIN</a:t>
            </a:r>
          </a:p>
          <a:p>
            <a:pPr algn="ctr"/>
            <a:r>
              <a:rPr lang="en-US" sz="1000" b="0" dirty="0" smtClean="0"/>
              <a:t>(proposed)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743054" y="5131994"/>
            <a:ext cx="35990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(7 sites)</a:t>
            </a:r>
            <a:endParaRPr lang="en-US" sz="7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637620" y="5383688"/>
            <a:ext cx="34387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PIC-T1</a:t>
            </a:r>
            <a:endParaRPr lang="en-US" sz="800" dirty="0"/>
          </a:p>
        </p:txBody>
      </p:sp>
      <p:sp>
        <p:nvSpPr>
          <p:cNvPr id="278" name="Rectangle 277"/>
          <p:cNvSpPr/>
          <p:nvPr/>
        </p:nvSpPr>
        <p:spPr bwMode="auto">
          <a:xfrm>
            <a:off x="4628706" y="6003851"/>
            <a:ext cx="4508183" cy="8364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9" name="Freeform 7"/>
          <p:cNvSpPr>
            <a:spLocks noChangeAspect="1"/>
          </p:cNvSpPr>
          <p:nvPr/>
        </p:nvSpPr>
        <p:spPr bwMode="auto">
          <a:xfrm>
            <a:off x="4724395" y="6113031"/>
            <a:ext cx="243578" cy="11588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998646" y="6051790"/>
            <a:ext cx="1109599" cy="23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LHCONE VRF domain</a:t>
            </a:r>
            <a:endParaRPr lang="en-US" sz="7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728113" y="6040823"/>
            <a:ext cx="167546" cy="95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err="1" smtClean="0"/>
              <a:t>UChi</a:t>
            </a:r>
            <a:endParaRPr lang="en-US" sz="500" dirty="0"/>
          </a:p>
        </p:txBody>
      </p:sp>
      <p:sp>
        <p:nvSpPr>
          <p:cNvPr id="282" name="Hexagon 281"/>
          <p:cNvSpPr>
            <a:spLocks noChangeAspect="1"/>
          </p:cNvSpPr>
          <p:nvPr/>
        </p:nvSpPr>
        <p:spPr bwMode="auto">
          <a:xfrm>
            <a:off x="4727572" y="6560179"/>
            <a:ext cx="237224" cy="124766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Chicago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944305" y="6579080"/>
            <a:ext cx="21512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/>
              <a:t>C</a:t>
            </a:r>
            <a:r>
              <a:rPr lang="en-US" sz="700" dirty="0" smtClean="0"/>
              <a:t>ommunication links: 1, 10, 20/30/40, and 100Gb/s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998646" y="645956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Regional R&amp;E communication nexus</a:t>
            </a:r>
            <a:br>
              <a:rPr lang="en-US" sz="700" dirty="0" smtClean="0"/>
            </a:br>
            <a:r>
              <a:rPr lang="en-US" sz="700" dirty="0" smtClean="0"/>
              <a:t>or link/VLAN provider</a:t>
            </a:r>
          </a:p>
        </p:txBody>
      </p:sp>
      <p:sp>
        <p:nvSpPr>
          <p:cNvPr id="286" name="Freeform 7"/>
          <p:cNvSpPr>
            <a:spLocks noChangeAspect="1"/>
          </p:cNvSpPr>
          <p:nvPr/>
        </p:nvSpPr>
        <p:spPr bwMode="auto">
          <a:xfrm>
            <a:off x="4724395" y="6317094"/>
            <a:ext cx="243578" cy="11588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998646" y="6248928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LHCONE VRF aggregator network</a:t>
            </a:r>
            <a:endParaRPr lang="en-US" sz="7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944305" y="6472210"/>
            <a:ext cx="1933222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Sites that manage their own LHCONE routing</a:t>
            </a:r>
            <a:endParaRPr lang="en-US" sz="700" dirty="0"/>
          </a:p>
        </p:txBody>
      </p:sp>
      <p:sp>
        <p:nvSpPr>
          <p:cNvPr id="292" name="TextBox 291"/>
          <p:cNvSpPr txBox="1"/>
          <p:nvPr/>
        </p:nvSpPr>
        <p:spPr>
          <a:xfrm>
            <a:off x="6980462" y="6683257"/>
            <a:ext cx="13673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See </a:t>
            </a:r>
            <a:r>
              <a:rPr lang="en-US" sz="700" dirty="0" smtClean="0">
                <a:hlinkClick r:id="rId4"/>
              </a:rPr>
              <a:t>http://lhcone.net</a:t>
            </a:r>
            <a:r>
              <a:rPr lang="en-US" sz="700" dirty="0" smtClean="0"/>
              <a:t> for details.</a:t>
            </a:r>
            <a:endParaRPr lang="en-US" sz="700" dirty="0"/>
          </a:p>
        </p:txBody>
      </p:sp>
      <p:sp>
        <p:nvSpPr>
          <p:cNvPr id="293" name="Trapezoid 292"/>
          <p:cNvSpPr>
            <a:spLocks noChangeAspect="1"/>
          </p:cNvSpPr>
          <p:nvPr/>
        </p:nvSpPr>
        <p:spPr bwMode="auto">
          <a:xfrm>
            <a:off x="6707645" y="6476566"/>
            <a:ext cx="208483" cy="10424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49972" y="5761786"/>
            <a:ext cx="4494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April 2015 – </a:t>
            </a:r>
            <a:r>
              <a:rPr lang="en-US" dirty="0" err="1"/>
              <a:t>WEJohnston</a:t>
            </a:r>
            <a:r>
              <a:rPr lang="en-US" dirty="0"/>
              <a:t>, ESnet, wej@es.net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6734525" y="6328955"/>
            <a:ext cx="154722" cy="9541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err="1" smtClean="0">
                <a:solidFill>
                  <a:schemeClr val="bg1"/>
                </a:solidFill>
              </a:rPr>
              <a:t>PNU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44305" y="6192294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Belle </a:t>
            </a:r>
            <a:r>
              <a:rPr lang="en-US" sz="700" dirty="0"/>
              <a:t>II </a:t>
            </a:r>
            <a:r>
              <a:rPr lang="en-US" sz="700" dirty="0" smtClean="0"/>
              <a:t>Tier 1/2</a:t>
            </a:r>
          </a:p>
        </p:txBody>
      </p:sp>
      <p:pic>
        <p:nvPicPr>
          <p:cNvPr id="298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44" y="6056966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" y="5967490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" y="6129519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6" y="6463406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0" y="6407363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7" y="6635561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" y="6430254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89" y="6618872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4" y="6636780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2" y="5971499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7" y="6222385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7" y="6226429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1" y="5986914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97" y="5929414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0" y="6651936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05" y="6221343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313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17" y="6462238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10" descr="ESnet_Logo_Header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23" y="6445836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Picture 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50" y="6649153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" name="Picture 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5" y="6635943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Freeform 7"/>
          <p:cNvSpPr>
            <a:spLocks/>
          </p:cNvSpPr>
          <p:nvPr/>
        </p:nvSpPr>
        <p:spPr bwMode="auto">
          <a:xfrm>
            <a:off x="2412007" y="5633938"/>
            <a:ext cx="1059472" cy="56432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674682" y="56333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CUDI</a:t>
            </a:r>
          </a:p>
          <a:p>
            <a:pPr algn="ctr"/>
            <a:r>
              <a:rPr lang="en-US" sz="800" u="sng" dirty="0" smtClean="0"/>
              <a:t>Mexico</a:t>
            </a:r>
            <a:endParaRPr lang="en-US" sz="800" u="sng" dirty="0"/>
          </a:p>
        </p:txBody>
      </p:sp>
      <p:sp>
        <p:nvSpPr>
          <p:cNvPr id="321" name="TextBox 320"/>
          <p:cNvSpPr txBox="1"/>
          <p:nvPr/>
        </p:nvSpPr>
        <p:spPr>
          <a:xfrm>
            <a:off x="2798659" y="5994788"/>
            <a:ext cx="28616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UNAM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408347" y="5992101"/>
            <a:ext cx="88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yellow </a:t>
            </a:r>
            <a:r>
              <a:rPr lang="en-US" sz="700" dirty="0" smtClean="0"/>
              <a:t>outline indicates </a:t>
            </a:r>
            <a:r>
              <a:rPr lang="en-US" sz="700" dirty="0" err="1" smtClean="0"/>
              <a:t>LHC+Belle</a:t>
            </a:r>
            <a:r>
              <a:rPr lang="en-US" sz="700" dirty="0" smtClean="0"/>
              <a:t> II</a:t>
            </a:r>
          </a:p>
          <a:p>
            <a:r>
              <a:rPr lang="en-US" sz="700" dirty="0" smtClean="0"/>
              <a:t>site</a:t>
            </a:r>
            <a:endParaRPr lang="en-US" sz="700" dirty="0"/>
          </a:p>
        </p:txBody>
      </p:sp>
      <p:sp>
        <p:nvSpPr>
          <p:cNvPr id="323" name="TextBox 322"/>
          <p:cNvSpPr txBox="1"/>
          <p:nvPr/>
        </p:nvSpPr>
        <p:spPr>
          <a:xfrm>
            <a:off x="8207935" y="593420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32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734525" y="6181345"/>
            <a:ext cx="154722" cy="95411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smtClean="0"/>
              <a:t>KEK</a:t>
            </a:r>
            <a:endParaRPr lang="en-US" sz="5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242744" y="718234"/>
            <a:ext cx="108235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IC</a:t>
            </a:r>
            <a:endParaRPr lang="en-US" sz="700" dirty="0"/>
          </a:p>
        </p:txBody>
      </p:sp>
      <p:sp>
        <p:nvSpPr>
          <p:cNvPr id="296" name="Rectangle 295"/>
          <p:cNvSpPr/>
          <p:nvPr/>
        </p:nvSpPr>
        <p:spPr>
          <a:xfrm>
            <a:off x="6944305" y="6055472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LHC </a:t>
            </a:r>
            <a:r>
              <a:rPr lang="en-US" sz="700" dirty="0"/>
              <a:t>Tier </a:t>
            </a:r>
            <a:r>
              <a:rPr lang="en-US" sz="700" dirty="0" smtClean="0"/>
              <a:t>1/2/3 </a:t>
            </a:r>
            <a:r>
              <a:rPr lang="en-US" sz="700" dirty="0" err="1" smtClean="0"/>
              <a:t>ALTAS</a:t>
            </a:r>
            <a:r>
              <a:rPr lang="en-US" sz="700" dirty="0"/>
              <a:t> </a:t>
            </a:r>
            <a:r>
              <a:rPr lang="en-US" sz="700" dirty="0" smtClean="0"/>
              <a:t>and CMS</a:t>
            </a:r>
            <a:endParaRPr lang="en-US" sz="700" dirty="0"/>
          </a:p>
        </p:txBody>
      </p:sp>
      <p:sp>
        <p:nvSpPr>
          <p:cNvPr id="316" name="Rectangle 315"/>
          <p:cNvSpPr/>
          <p:nvPr/>
        </p:nvSpPr>
        <p:spPr>
          <a:xfrm>
            <a:off x="6944305" y="6343028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LHC ALICE or LHCb</a:t>
            </a:r>
            <a:endParaRPr lang="en-US" sz="7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320084" y="2742513"/>
            <a:ext cx="162737" cy="126188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KIT</a:t>
            </a:r>
            <a:endParaRPr lang="en-US" sz="700" dirty="0"/>
          </a:p>
        </p:txBody>
      </p:sp>
      <p:sp>
        <p:nvSpPr>
          <p:cNvPr id="326" name="TextBox 325"/>
          <p:cNvSpPr txBox="1"/>
          <p:nvPr/>
        </p:nvSpPr>
        <p:spPr>
          <a:xfrm>
            <a:off x="7656740" y="5204269"/>
            <a:ext cx="29258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Napoli</a:t>
            </a:r>
            <a:endParaRPr lang="en-US" sz="7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282442" y="5418085"/>
            <a:ext cx="22685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Pisa</a:t>
            </a:r>
            <a:endParaRPr lang="en-US" sz="700" dirty="0"/>
          </a:p>
        </p:txBody>
      </p:sp>
      <p:grpSp>
        <p:nvGrpSpPr>
          <p:cNvPr id="2" name="Group 1"/>
          <p:cNvGrpSpPr/>
          <p:nvPr/>
        </p:nvGrpSpPr>
        <p:grpSpPr>
          <a:xfrm>
            <a:off x="8387269" y="3880566"/>
            <a:ext cx="741036" cy="538656"/>
            <a:chOff x="8505621" y="4016668"/>
            <a:chExt cx="638379" cy="470698"/>
          </a:xfrm>
        </p:grpSpPr>
        <p:sp>
          <p:nvSpPr>
            <p:cNvPr id="328" name="Freeform 7"/>
            <p:cNvSpPr>
              <a:spLocks/>
            </p:cNvSpPr>
            <p:nvPr/>
          </p:nvSpPr>
          <p:spPr bwMode="auto">
            <a:xfrm>
              <a:off x="8506385" y="4032432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8505621" y="40166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ARNES</a:t>
              </a:r>
              <a:endParaRPr lang="en-US" sz="1000" u="sng" dirty="0" smtClean="0"/>
            </a:p>
            <a:p>
              <a:pPr algn="ctr"/>
              <a:r>
                <a:rPr lang="en-US" sz="800" u="sng" dirty="0" err="1" smtClean="0"/>
                <a:t>Solvenia</a:t>
              </a:r>
              <a:endParaRPr lang="en-US" sz="800" u="sng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8685447" y="4343008"/>
              <a:ext cx="287235" cy="94132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700" dirty="0" err="1" smtClean="0"/>
                <a:t>SiGNET</a:t>
              </a:r>
              <a:endParaRPr lang="en-US" sz="700" dirty="0"/>
            </a:p>
          </p:txBody>
        </p:sp>
      </p:grpSp>
      <p:sp>
        <p:nvSpPr>
          <p:cNvPr id="2061" name="TextBox 2060"/>
          <p:cNvSpPr txBox="1"/>
          <p:nvPr/>
        </p:nvSpPr>
        <p:spPr>
          <a:xfrm>
            <a:off x="0" y="-4821"/>
            <a:ext cx="9144000" cy="315471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50" dirty="0" smtClean="0"/>
              <a:t>LHCONE: A global infrastructure for the High Energy Physics (LHC and Belle II) data management</a:t>
            </a:r>
            <a:endParaRPr lang="en-US" sz="1450" dirty="0"/>
          </a:p>
        </p:txBody>
      </p:sp>
      <p:pic>
        <p:nvPicPr>
          <p:cNvPr id="1026" name="Picture 2" descr="D:\wej\BillJ\My Documents-wej\Picture1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2"/>
          <a:stretch/>
        </p:blipFill>
        <p:spPr bwMode="auto">
          <a:xfrm>
            <a:off x="131519" y="2046846"/>
            <a:ext cx="847725" cy="1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94543" y="6676409"/>
            <a:ext cx="423684" cy="0"/>
            <a:chOff x="5955855" y="6570089"/>
            <a:chExt cx="423684" cy="0"/>
          </a:xfrm>
        </p:grpSpPr>
        <p:cxnSp>
          <p:nvCxnSpPr>
            <p:cNvPr id="289" name="Straight Connector 288"/>
            <p:cNvCxnSpPr/>
            <p:nvPr/>
          </p:nvCxnSpPr>
          <p:spPr bwMode="auto">
            <a:xfrm>
              <a:off x="6044028" y="6570089"/>
              <a:ext cx="15466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Straight Connector 289"/>
            <p:cNvCxnSpPr/>
            <p:nvPr/>
          </p:nvCxnSpPr>
          <p:spPr bwMode="auto">
            <a:xfrm>
              <a:off x="6145081" y="6570089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Straight Connector 290"/>
            <p:cNvCxnSpPr/>
            <p:nvPr/>
          </p:nvCxnSpPr>
          <p:spPr bwMode="auto">
            <a:xfrm>
              <a:off x="6224870" y="6570089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 bwMode="auto">
            <a:xfrm>
              <a:off x="5955855" y="6570089"/>
              <a:ext cx="15466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8247783" y="3261548"/>
            <a:ext cx="822376" cy="556315"/>
            <a:chOff x="8429542" y="3368238"/>
            <a:chExt cx="704039" cy="454934"/>
          </a:xfrm>
        </p:grpSpPr>
        <p:sp>
          <p:nvSpPr>
            <p:cNvPr id="221" name="Freeform 7"/>
            <p:cNvSpPr>
              <a:spLocks/>
            </p:cNvSpPr>
            <p:nvPr/>
          </p:nvSpPr>
          <p:spPr bwMode="auto">
            <a:xfrm>
              <a:off x="8462754" y="3368238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29542" y="337705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CESNET</a:t>
              </a:r>
              <a:endParaRPr lang="en-US" sz="1000" u="sng" dirty="0" smtClean="0"/>
            </a:p>
            <a:p>
              <a:pPr algn="ctr"/>
              <a:r>
                <a:rPr lang="en-US" sz="800" u="sng" dirty="0" smtClean="0"/>
                <a:t>Czech</a:t>
              </a:r>
              <a:endParaRPr lang="en-US" sz="800" u="sng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8595862" y="3660713"/>
              <a:ext cx="409716" cy="8809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/>
                <a:t>praguelcg2 </a:t>
              </a:r>
            </a:p>
          </p:txBody>
        </p:sp>
      </p:grpSp>
      <p:sp>
        <p:nvSpPr>
          <p:cNvPr id="83" name="Freeform 7"/>
          <p:cNvSpPr>
            <a:spLocks/>
          </p:cNvSpPr>
          <p:nvPr/>
        </p:nvSpPr>
        <p:spPr bwMode="auto">
          <a:xfrm>
            <a:off x="7078042" y="302956"/>
            <a:ext cx="1508077" cy="7358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C:\Users\Johnston\AppData\Roaming\PixelMetrics\CaptureWiz\Temp\1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6" r="1766" b="10617"/>
          <a:stretch/>
        </p:blipFill>
        <p:spPr bwMode="auto">
          <a:xfrm>
            <a:off x="8352431" y="288053"/>
            <a:ext cx="227977" cy="6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407926" y="30897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NORDUnet</a:t>
            </a:r>
          </a:p>
          <a:p>
            <a:pPr algn="ctr"/>
            <a:r>
              <a:rPr lang="en-US" sz="800" u="sng" dirty="0" smtClean="0"/>
              <a:t>Nordic</a:t>
            </a:r>
            <a:endParaRPr lang="en-US" sz="8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7812356" y="669796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NDGF-T1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9969" y="684513"/>
            <a:ext cx="460895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NDGF-T1b</a:t>
            </a:r>
            <a:endParaRPr 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634401" y="847576"/>
            <a:ext cx="456087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NDGF-T1c</a:t>
            </a:r>
            <a:endParaRPr lang="en-US" sz="700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8311657" y="4747704"/>
            <a:ext cx="659118" cy="994311"/>
            <a:chOff x="8373073" y="4747704"/>
            <a:chExt cx="659118" cy="994311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8205476" y="4915301"/>
              <a:ext cx="994311" cy="659118"/>
              <a:chOff x="8484055" y="5251450"/>
              <a:chExt cx="682281" cy="454934"/>
            </a:xfrm>
          </p:grpSpPr>
          <p:sp>
            <p:nvSpPr>
              <p:cNvPr id="217" name="Freeform 7"/>
              <p:cNvSpPr>
                <a:spLocks/>
              </p:cNvSpPr>
              <p:nvPr/>
            </p:nvSpPr>
            <p:spPr bwMode="auto">
              <a:xfrm>
                <a:off x="8506385" y="5251450"/>
                <a:ext cx="637615" cy="454934"/>
              </a:xfrm>
              <a:custGeom>
                <a:avLst/>
                <a:gdLst>
                  <a:gd name="T0" fmla="*/ 5 w 2184"/>
                  <a:gd name="T1" fmla="*/ 630 h 1434"/>
                  <a:gd name="T2" fmla="*/ 68 w 2184"/>
                  <a:gd name="T3" fmla="*/ 535 h 1434"/>
                  <a:gd name="T4" fmla="*/ 119 w 2184"/>
                  <a:gd name="T5" fmla="*/ 390 h 1434"/>
                  <a:gd name="T6" fmla="*/ 201 w 2184"/>
                  <a:gd name="T7" fmla="*/ 293 h 1434"/>
                  <a:gd name="T8" fmla="*/ 348 w 2184"/>
                  <a:gd name="T9" fmla="*/ 204 h 1434"/>
                  <a:gd name="T10" fmla="*/ 401 w 2184"/>
                  <a:gd name="T11" fmla="*/ 129 h 1434"/>
                  <a:gd name="T12" fmla="*/ 516 w 2184"/>
                  <a:gd name="T13" fmla="*/ 91 h 1434"/>
                  <a:gd name="T14" fmla="*/ 593 w 2184"/>
                  <a:gd name="T15" fmla="*/ 81 h 1434"/>
                  <a:gd name="T16" fmla="*/ 724 w 2184"/>
                  <a:gd name="T17" fmla="*/ 57 h 1434"/>
                  <a:gd name="T18" fmla="*/ 835 w 2184"/>
                  <a:gd name="T19" fmla="*/ 22 h 1434"/>
                  <a:gd name="T20" fmla="*/ 972 w 2184"/>
                  <a:gd name="T21" fmla="*/ 13 h 1434"/>
                  <a:gd name="T22" fmla="*/ 1064 w 2184"/>
                  <a:gd name="T23" fmla="*/ 18 h 1434"/>
                  <a:gd name="T24" fmla="*/ 1152 w 2184"/>
                  <a:gd name="T25" fmla="*/ 19 h 1434"/>
                  <a:gd name="T26" fmla="*/ 1200 w 2184"/>
                  <a:gd name="T27" fmla="*/ 6 h 1434"/>
                  <a:gd name="T28" fmla="*/ 1298 w 2184"/>
                  <a:gd name="T29" fmla="*/ 48 h 1434"/>
                  <a:gd name="T30" fmla="*/ 1403 w 2184"/>
                  <a:gd name="T31" fmla="*/ 65 h 1434"/>
                  <a:gd name="T32" fmla="*/ 1489 w 2184"/>
                  <a:gd name="T33" fmla="*/ 41 h 1434"/>
                  <a:gd name="T34" fmla="*/ 1616 w 2184"/>
                  <a:gd name="T35" fmla="*/ 88 h 1434"/>
                  <a:gd name="T36" fmla="*/ 1672 w 2184"/>
                  <a:gd name="T37" fmla="*/ 116 h 1434"/>
                  <a:gd name="T38" fmla="*/ 1733 w 2184"/>
                  <a:gd name="T39" fmla="*/ 137 h 1434"/>
                  <a:gd name="T40" fmla="*/ 1737 w 2184"/>
                  <a:gd name="T41" fmla="*/ 175 h 1434"/>
                  <a:gd name="T42" fmla="*/ 1887 w 2184"/>
                  <a:gd name="T43" fmla="*/ 201 h 1434"/>
                  <a:gd name="T44" fmla="*/ 1914 w 2184"/>
                  <a:gd name="T45" fmla="*/ 301 h 1434"/>
                  <a:gd name="T46" fmla="*/ 1990 w 2184"/>
                  <a:gd name="T47" fmla="*/ 395 h 1434"/>
                  <a:gd name="T48" fmla="*/ 2122 w 2184"/>
                  <a:gd name="T49" fmla="*/ 476 h 1434"/>
                  <a:gd name="T50" fmla="*/ 2133 w 2184"/>
                  <a:gd name="T51" fmla="*/ 575 h 1434"/>
                  <a:gd name="T52" fmla="*/ 2159 w 2184"/>
                  <a:gd name="T53" fmla="*/ 654 h 1434"/>
                  <a:gd name="T54" fmla="*/ 2116 w 2184"/>
                  <a:gd name="T55" fmla="*/ 719 h 1434"/>
                  <a:gd name="T56" fmla="*/ 2176 w 2184"/>
                  <a:gd name="T57" fmla="*/ 735 h 1434"/>
                  <a:gd name="T58" fmla="*/ 2172 w 2184"/>
                  <a:gd name="T59" fmla="*/ 796 h 1434"/>
                  <a:gd name="T60" fmla="*/ 2121 w 2184"/>
                  <a:gd name="T61" fmla="*/ 820 h 1434"/>
                  <a:gd name="T62" fmla="*/ 2098 w 2184"/>
                  <a:gd name="T63" fmla="*/ 947 h 1434"/>
                  <a:gd name="T64" fmla="*/ 2071 w 2184"/>
                  <a:gd name="T65" fmla="*/ 992 h 1434"/>
                  <a:gd name="T66" fmla="*/ 2068 w 2184"/>
                  <a:gd name="T67" fmla="*/ 1060 h 1434"/>
                  <a:gd name="T68" fmla="*/ 1981 w 2184"/>
                  <a:gd name="T69" fmla="*/ 1071 h 1434"/>
                  <a:gd name="T70" fmla="*/ 1916 w 2184"/>
                  <a:gd name="T71" fmla="*/ 1208 h 1434"/>
                  <a:gd name="T72" fmla="*/ 1776 w 2184"/>
                  <a:gd name="T73" fmla="*/ 1235 h 1434"/>
                  <a:gd name="T74" fmla="*/ 1707 w 2184"/>
                  <a:gd name="T75" fmla="*/ 1313 h 1434"/>
                  <a:gd name="T76" fmla="*/ 1589 w 2184"/>
                  <a:gd name="T77" fmla="*/ 1351 h 1434"/>
                  <a:gd name="T78" fmla="*/ 1494 w 2184"/>
                  <a:gd name="T79" fmla="*/ 1402 h 1434"/>
                  <a:gd name="T80" fmla="*/ 1430 w 2184"/>
                  <a:gd name="T81" fmla="*/ 1362 h 1434"/>
                  <a:gd name="T82" fmla="*/ 1363 w 2184"/>
                  <a:gd name="T83" fmla="*/ 1431 h 1434"/>
                  <a:gd name="T84" fmla="*/ 1260 w 2184"/>
                  <a:gd name="T85" fmla="*/ 1394 h 1434"/>
                  <a:gd name="T86" fmla="*/ 1192 w 2184"/>
                  <a:gd name="T87" fmla="*/ 1429 h 1434"/>
                  <a:gd name="T88" fmla="*/ 1087 w 2184"/>
                  <a:gd name="T89" fmla="*/ 1397 h 1434"/>
                  <a:gd name="T90" fmla="*/ 980 w 2184"/>
                  <a:gd name="T91" fmla="*/ 1434 h 1434"/>
                  <a:gd name="T92" fmla="*/ 872 w 2184"/>
                  <a:gd name="T93" fmla="*/ 1375 h 1434"/>
                  <a:gd name="T94" fmla="*/ 748 w 2184"/>
                  <a:gd name="T95" fmla="*/ 1380 h 1434"/>
                  <a:gd name="T96" fmla="*/ 694 w 2184"/>
                  <a:gd name="T97" fmla="*/ 1307 h 1434"/>
                  <a:gd name="T98" fmla="*/ 619 w 2184"/>
                  <a:gd name="T99" fmla="*/ 1343 h 1434"/>
                  <a:gd name="T100" fmla="*/ 525 w 2184"/>
                  <a:gd name="T101" fmla="*/ 1299 h 1434"/>
                  <a:gd name="T102" fmla="*/ 519 w 2184"/>
                  <a:gd name="T103" fmla="*/ 1262 h 1434"/>
                  <a:gd name="T104" fmla="*/ 399 w 2184"/>
                  <a:gd name="T105" fmla="*/ 1210 h 1434"/>
                  <a:gd name="T106" fmla="*/ 329 w 2184"/>
                  <a:gd name="T107" fmla="*/ 1165 h 1434"/>
                  <a:gd name="T108" fmla="*/ 172 w 2184"/>
                  <a:gd name="T109" fmla="*/ 1103 h 1434"/>
                  <a:gd name="T110" fmla="*/ 105 w 2184"/>
                  <a:gd name="T111" fmla="*/ 976 h 1434"/>
                  <a:gd name="T112" fmla="*/ 5 w 2184"/>
                  <a:gd name="T113" fmla="*/ 907 h 1434"/>
                  <a:gd name="T114" fmla="*/ 26 w 2184"/>
                  <a:gd name="T115" fmla="*/ 818 h 1434"/>
                  <a:gd name="T116" fmla="*/ 22 w 2184"/>
                  <a:gd name="T117" fmla="*/ 737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4" h="1434">
                    <a:moveTo>
                      <a:pt x="48" y="719"/>
                    </a:moveTo>
                    <a:lnTo>
                      <a:pt x="33" y="708"/>
                    </a:lnTo>
                    <a:lnTo>
                      <a:pt x="21" y="696"/>
                    </a:lnTo>
                    <a:lnTo>
                      <a:pt x="13" y="680"/>
                    </a:lnTo>
                    <a:lnTo>
                      <a:pt x="6" y="664"/>
                    </a:lnTo>
                    <a:lnTo>
                      <a:pt x="5" y="648"/>
                    </a:lnTo>
                    <a:lnTo>
                      <a:pt x="5" y="630"/>
                    </a:lnTo>
                    <a:lnTo>
                      <a:pt x="10" y="613"/>
                    </a:lnTo>
                    <a:lnTo>
                      <a:pt x="18" y="597"/>
                    </a:lnTo>
                    <a:lnTo>
                      <a:pt x="29" y="583"/>
                    </a:lnTo>
                    <a:lnTo>
                      <a:pt x="43" y="570"/>
                    </a:lnTo>
                    <a:lnTo>
                      <a:pt x="61" y="562"/>
                    </a:lnTo>
                    <a:lnTo>
                      <a:pt x="78" y="555"/>
                    </a:lnTo>
                    <a:lnTo>
                      <a:pt x="68" y="535"/>
                    </a:lnTo>
                    <a:lnTo>
                      <a:pt x="62" y="511"/>
                    </a:lnTo>
                    <a:lnTo>
                      <a:pt x="61" y="489"/>
                    </a:lnTo>
                    <a:lnTo>
                      <a:pt x="64" y="465"/>
                    </a:lnTo>
                    <a:lnTo>
                      <a:pt x="72" y="444"/>
                    </a:lnTo>
                    <a:lnTo>
                      <a:pt x="84" y="423"/>
                    </a:lnTo>
                    <a:lnTo>
                      <a:pt x="100" y="406"/>
                    </a:lnTo>
                    <a:lnTo>
                      <a:pt x="119" y="390"/>
                    </a:lnTo>
                    <a:lnTo>
                      <a:pt x="137" y="382"/>
                    </a:lnTo>
                    <a:lnTo>
                      <a:pt x="156" y="376"/>
                    </a:lnTo>
                    <a:lnTo>
                      <a:pt x="175" y="374"/>
                    </a:lnTo>
                    <a:lnTo>
                      <a:pt x="196" y="374"/>
                    </a:lnTo>
                    <a:lnTo>
                      <a:pt x="191" y="345"/>
                    </a:lnTo>
                    <a:lnTo>
                      <a:pt x="193" y="318"/>
                    </a:lnTo>
                    <a:lnTo>
                      <a:pt x="201" y="293"/>
                    </a:lnTo>
                    <a:lnTo>
                      <a:pt x="212" y="269"/>
                    </a:lnTo>
                    <a:lnTo>
                      <a:pt x="229" y="248"/>
                    </a:lnTo>
                    <a:lnTo>
                      <a:pt x="248" y="231"/>
                    </a:lnTo>
                    <a:lnTo>
                      <a:pt x="272" y="216"/>
                    </a:lnTo>
                    <a:lnTo>
                      <a:pt x="299" y="207"/>
                    </a:lnTo>
                    <a:lnTo>
                      <a:pt x="325" y="204"/>
                    </a:lnTo>
                    <a:lnTo>
                      <a:pt x="348" y="204"/>
                    </a:lnTo>
                    <a:lnTo>
                      <a:pt x="372" y="209"/>
                    </a:lnTo>
                    <a:lnTo>
                      <a:pt x="395" y="216"/>
                    </a:lnTo>
                    <a:lnTo>
                      <a:pt x="388" y="199"/>
                    </a:lnTo>
                    <a:lnTo>
                      <a:pt x="387" y="180"/>
                    </a:lnTo>
                    <a:lnTo>
                      <a:pt x="388" y="162"/>
                    </a:lnTo>
                    <a:lnTo>
                      <a:pt x="393" y="145"/>
                    </a:lnTo>
                    <a:lnTo>
                      <a:pt x="401" y="129"/>
                    </a:lnTo>
                    <a:lnTo>
                      <a:pt x="414" y="115"/>
                    </a:lnTo>
                    <a:lnTo>
                      <a:pt x="428" y="102"/>
                    </a:lnTo>
                    <a:lnTo>
                      <a:pt x="444" y="92"/>
                    </a:lnTo>
                    <a:lnTo>
                      <a:pt x="461" y="88"/>
                    </a:lnTo>
                    <a:lnTo>
                      <a:pt x="481" y="84"/>
                    </a:lnTo>
                    <a:lnTo>
                      <a:pt x="498" y="86"/>
                    </a:lnTo>
                    <a:lnTo>
                      <a:pt x="516" y="91"/>
                    </a:lnTo>
                    <a:lnTo>
                      <a:pt x="531" y="97"/>
                    </a:lnTo>
                    <a:lnTo>
                      <a:pt x="546" y="108"/>
                    </a:lnTo>
                    <a:lnTo>
                      <a:pt x="558" y="121"/>
                    </a:lnTo>
                    <a:lnTo>
                      <a:pt x="570" y="137"/>
                    </a:lnTo>
                    <a:lnTo>
                      <a:pt x="574" y="116"/>
                    </a:lnTo>
                    <a:lnTo>
                      <a:pt x="582" y="97"/>
                    </a:lnTo>
                    <a:lnTo>
                      <a:pt x="593" y="81"/>
                    </a:lnTo>
                    <a:lnTo>
                      <a:pt x="609" y="67"/>
                    </a:lnTo>
                    <a:lnTo>
                      <a:pt x="625" y="56"/>
                    </a:lnTo>
                    <a:lnTo>
                      <a:pt x="644" y="49"/>
                    </a:lnTo>
                    <a:lnTo>
                      <a:pt x="665" y="46"/>
                    </a:lnTo>
                    <a:lnTo>
                      <a:pt x="687" y="46"/>
                    </a:lnTo>
                    <a:lnTo>
                      <a:pt x="706" y="51"/>
                    </a:lnTo>
                    <a:lnTo>
                      <a:pt x="724" y="57"/>
                    </a:lnTo>
                    <a:lnTo>
                      <a:pt x="741" y="68"/>
                    </a:lnTo>
                    <a:lnTo>
                      <a:pt x="756" y="83"/>
                    </a:lnTo>
                    <a:lnTo>
                      <a:pt x="768" y="67"/>
                    </a:lnTo>
                    <a:lnTo>
                      <a:pt x="784" y="53"/>
                    </a:lnTo>
                    <a:lnTo>
                      <a:pt x="800" y="41"/>
                    </a:lnTo>
                    <a:lnTo>
                      <a:pt x="818" y="30"/>
                    </a:lnTo>
                    <a:lnTo>
                      <a:pt x="835" y="22"/>
                    </a:lnTo>
                    <a:lnTo>
                      <a:pt x="854" y="16"/>
                    </a:lnTo>
                    <a:lnTo>
                      <a:pt x="873" y="10"/>
                    </a:lnTo>
                    <a:lnTo>
                      <a:pt x="894" y="6"/>
                    </a:lnTo>
                    <a:lnTo>
                      <a:pt x="913" y="6"/>
                    </a:lnTo>
                    <a:lnTo>
                      <a:pt x="932" y="6"/>
                    </a:lnTo>
                    <a:lnTo>
                      <a:pt x="953" y="8"/>
                    </a:lnTo>
                    <a:lnTo>
                      <a:pt x="972" y="13"/>
                    </a:lnTo>
                    <a:lnTo>
                      <a:pt x="991" y="19"/>
                    </a:lnTo>
                    <a:lnTo>
                      <a:pt x="1010" y="27"/>
                    </a:lnTo>
                    <a:lnTo>
                      <a:pt x="1028" y="37"/>
                    </a:lnTo>
                    <a:lnTo>
                      <a:pt x="1045" y="48"/>
                    </a:lnTo>
                    <a:lnTo>
                      <a:pt x="1050" y="37"/>
                    </a:lnTo>
                    <a:lnTo>
                      <a:pt x="1056" y="26"/>
                    </a:lnTo>
                    <a:lnTo>
                      <a:pt x="1064" y="18"/>
                    </a:lnTo>
                    <a:lnTo>
                      <a:pt x="1074" y="10"/>
                    </a:lnTo>
                    <a:lnTo>
                      <a:pt x="1085" y="5"/>
                    </a:lnTo>
                    <a:lnTo>
                      <a:pt x="1096" y="2"/>
                    </a:lnTo>
                    <a:lnTo>
                      <a:pt x="1109" y="2"/>
                    </a:lnTo>
                    <a:lnTo>
                      <a:pt x="1122" y="3"/>
                    </a:lnTo>
                    <a:lnTo>
                      <a:pt x="1138" y="10"/>
                    </a:lnTo>
                    <a:lnTo>
                      <a:pt x="1152" y="19"/>
                    </a:lnTo>
                    <a:lnTo>
                      <a:pt x="1161" y="33"/>
                    </a:lnTo>
                    <a:lnTo>
                      <a:pt x="1168" y="49"/>
                    </a:lnTo>
                    <a:lnTo>
                      <a:pt x="1169" y="38"/>
                    </a:lnTo>
                    <a:lnTo>
                      <a:pt x="1174" y="29"/>
                    </a:lnTo>
                    <a:lnTo>
                      <a:pt x="1182" y="19"/>
                    </a:lnTo>
                    <a:lnTo>
                      <a:pt x="1190" y="11"/>
                    </a:lnTo>
                    <a:lnTo>
                      <a:pt x="1200" y="6"/>
                    </a:lnTo>
                    <a:lnTo>
                      <a:pt x="1212" y="2"/>
                    </a:lnTo>
                    <a:lnTo>
                      <a:pt x="1225" y="0"/>
                    </a:lnTo>
                    <a:lnTo>
                      <a:pt x="1238" y="2"/>
                    </a:lnTo>
                    <a:lnTo>
                      <a:pt x="1257" y="6"/>
                    </a:lnTo>
                    <a:lnTo>
                      <a:pt x="1274" y="18"/>
                    </a:lnTo>
                    <a:lnTo>
                      <a:pt x="1289" y="30"/>
                    </a:lnTo>
                    <a:lnTo>
                      <a:pt x="1298" y="48"/>
                    </a:lnTo>
                    <a:lnTo>
                      <a:pt x="1306" y="43"/>
                    </a:lnTo>
                    <a:lnTo>
                      <a:pt x="1317" y="38"/>
                    </a:lnTo>
                    <a:lnTo>
                      <a:pt x="1340" y="37"/>
                    </a:lnTo>
                    <a:lnTo>
                      <a:pt x="1365" y="40"/>
                    </a:lnTo>
                    <a:lnTo>
                      <a:pt x="1386" y="49"/>
                    </a:lnTo>
                    <a:lnTo>
                      <a:pt x="1395" y="56"/>
                    </a:lnTo>
                    <a:lnTo>
                      <a:pt x="1403" y="65"/>
                    </a:lnTo>
                    <a:lnTo>
                      <a:pt x="1408" y="73"/>
                    </a:lnTo>
                    <a:lnTo>
                      <a:pt x="1410" y="83"/>
                    </a:lnTo>
                    <a:lnTo>
                      <a:pt x="1419" y="68"/>
                    </a:lnTo>
                    <a:lnTo>
                      <a:pt x="1433" y="59"/>
                    </a:lnTo>
                    <a:lnTo>
                      <a:pt x="1449" y="49"/>
                    </a:lnTo>
                    <a:lnTo>
                      <a:pt x="1468" y="45"/>
                    </a:lnTo>
                    <a:lnTo>
                      <a:pt x="1489" y="41"/>
                    </a:lnTo>
                    <a:lnTo>
                      <a:pt x="1511" y="41"/>
                    </a:lnTo>
                    <a:lnTo>
                      <a:pt x="1535" y="45"/>
                    </a:lnTo>
                    <a:lnTo>
                      <a:pt x="1558" y="51"/>
                    </a:lnTo>
                    <a:lnTo>
                      <a:pt x="1575" y="59"/>
                    </a:lnTo>
                    <a:lnTo>
                      <a:pt x="1591" y="67"/>
                    </a:lnTo>
                    <a:lnTo>
                      <a:pt x="1605" y="76"/>
                    </a:lnTo>
                    <a:lnTo>
                      <a:pt x="1616" y="88"/>
                    </a:lnTo>
                    <a:lnTo>
                      <a:pt x="1626" y="99"/>
                    </a:lnTo>
                    <a:lnTo>
                      <a:pt x="1632" y="111"/>
                    </a:lnTo>
                    <a:lnTo>
                      <a:pt x="1636" y="124"/>
                    </a:lnTo>
                    <a:lnTo>
                      <a:pt x="1636" y="137"/>
                    </a:lnTo>
                    <a:lnTo>
                      <a:pt x="1648" y="127"/>
                    </a:lnTo>
                    <a:lnTo>
                      <a:pt x="1659" y="121"/>
                    </a:lnTo>
                    <a:lnTo>
                      <a:pt x="1672" y="116"/>
                    </a:lnTo>
                    <a:lnTo>
                      <a:pt x="1685" y="115"/>
                    </a:lnTo>
                    <a:lnTo>
                      <a:pt x="1696" y="113"/>
                    </a:lnTo>
                    <a:lnTo>
                      <a:pt x="1707" y="115"/>
                    </a:lnTo>
                    <a:lnTo>
                      <a:pt x="1717" y="118"/>
                    </a:lnTo>
                    <a:lnTo>
                      <a:pt x="1725" y="124"/>
                    </a:lnTo>
                    <a:lnTo>
                      <a:pt x="1729" y="131"/>
                    </a:lnTo>
                    <a:lnTo>
                      <a:pt x="1733" y="137"/>
                    </a:lnTo>
                    <a:lnTo>
                      <a:pt x="1734" y="145"/>
                    </a:lnTo>
                    <a:lnTo>
                      <a:pt x="1734" y="153"/>
                    </a:lnTo>
                    <a:lnTo>
                      <a:pt x="1733" y="162"/>
                    </a:lnTo>
                    <a:lnTo>
                      <a:pt x="1729" y="170"/>
                    </a:lnTo>
                    <a:lnTo>
                      <a:pt x="1723" y="180"/>
                    </a:lnTo>
                    <a:lnTo>
                      <a:pt x="1717" y="189"/>
                    </a:lnTo>
                    <a:lnTo>
                      <a:pt x="1737" y="175"/>
                    </a:lnTo>
                    <a:lnTo>
                      <a:pt x="1758" y="166"/>
                    </a:lnTo>
                    <a:lnTo>
                      <a:pt x="1782" y="161"/>
                    </a:lnTo>
                    <a:lnTo>
                      <a:pt x="1804" y="161"/>
                    </a:lnTo>
                    <a:lnTo>
                      <a:pt x="1826" y="164"/>
                    </a:lnTo>
                    <a:lnTo>
                      <a:pt x="1849" y="172"/>
                    </a:lnTo>
                    <a:lnTo>
                      <a:pt x="1869" y="185"/>
                    </a:lnTo>
                    <a:lnTo>
                      <a:pt x="1887" y="201"/>
                    </a:lnTo>
                    <a:lnTo>
                      <a:pt x="1896" y="213"/>
                    </a:lnTo>
                    <a:lnTo>
                      <a:pt x="1904" y="226"/>
                    </a:lnTo>
                    <a:lnTo>
                      <a:pt x="1911" y="240"/>
                    </a:lnTo>
                    <a:lnTo>
                      <a:pt x="1914" y="255"/>
                    </a:lnTo>
                    <a:lnTo>
                      <a:pt x="1916" y="271"/>
                    </a:lnTo>
                    <a:lnTo>
                      <a:pt x="1916" y="287"/>
                    </a:lnTo>
                    <a:lnTo>
                      <a:pt x="1914" y="301"/>
                    </a:lnTo>
                    <a:lnTo>
                      <a:pt x="1909" y="317"/>
                    </a:lnTo>
                    <a:lnTo>
                      <a:pt x="1931" y="326"/>
                    </a:lnTo>
                    <a:lnTo>
                      <a:pt x="1949" y="337"/>
                    </a:lnTo>
                    <a:lnTo>
                      <a:pt x="1965" y="350"/>
                    </a:lnTo>
                    <a:lnTo>
                      <a:pt x="1978" y="364"/>
                    </a:lnTo>
                    <a:lnTo>
                      <a:pt x="1986" y="379"/>
                    </a:lnTo>
                    <a:lnTo>
                      <a:pt x="1990" y="395"/>
                    </a:lnTo>
                    <a:lnTo>
                      <a:pt x="1990" y="411"/>
                    </a:lnTo>
                    <a:lnTo>
                      <a:pt x="1987" y="425"/>
                    </a:lnTo>
                    <a:lnTo>
                      <a:pt x="2021" y="428"/>
                    </a:lnTo>
                    <a:lnTo>
                      <a:pt x="2052" y="435"/>
                    </a:lnTo>
                    <a:lnTo>
                      <a:pt x="2079" y="446"/>
                    </a:lnTo>
                    <a:lnTo>
                      <a:pt x="2103" y="460"/>
                    </a:lnTo>
                    <a:lnTo>
                      <a:pt x="2122" y="476"/>
                    </a:lnTo>
                    <a:lnTo>
                      <a:pt x="2137" y="495"/>
                    </a:lnTo>
                    <a:lnTo>
                      <a:pt x="2141" y="505"/>
                    </a:lnTo>
                    <a:lnTo>
                      <a:pt x="2145" y="516"/>
                    </a:lnTo>
                    <a:lnTo>
                      <a:pt x="2146" y="527"/>
                    </a:lnTo>
                    <a:lnTo>
                      <a:pt x="2146" y="538"/>
                    </a:lnTo>
                    <a:lnTo>
                      <a:pt x="2141" y="557"/>
                    </a:lnTo>
                    <a:lnTo>
                      <a:pt x="2133" y="575"/>
                    </a:lnTo>
                    <a:lnTo>
                      <a:pt x="2119" y="592"/>
                    </a:lnTo>
                    <a:lnTo>
                      <a:pt x="2102" y="606"/>
                    </a:lnTo>
                    <a:lnTo>
                      <a:pt x="2119" y="613"/>
                    </a:lnTo>
                    <a:lnTo>
                      <a:pt x="2133" y="621"/>
                    </a:lnTo>
                    <a:lnTo>
                      <a:pt x="2146" y="632"/>
                    </a:lnTo>
                    <a:lnTo>
                      <a:pt x="2154" y="641"/>
                    </a:lnTo>
                    <a:lnTo>
                      <a:pt x="2159" y="654"/>
                    </a:lnTo>
                    <a:lnTo>
                      <a:pt x="2161" y="665"/>
                    </a:lnTo>
                    <a:lnTo>
                      <a:pt x="2159" y="678"/>
                    </a:lnTo>
                    <a:lnTo>
                      <a:pt x="2153" y="691"/>
                    </a:lnTo>
                    <a:lnTo>
                      <a:pt x="2146" y="699"/>
                    </a:lnTo>
                    <a:lnTo>
                      <a:pt x="2138" y="707"/>
                    </a:lnTo>
                    <a:lnTo>
                      <a:pt x="2127" y="713"/>
                    </a:lnTo>
                    <a:lnTo>
                      <a:pt x="2116" y="719"/>
                    </a:lnTo>
                    <a:lnTo>
                      <a:pt x="2126" y="716"/>
                    </a:lnTo>
                    <a:lnTo>
                      <a:pt x="2135" y="715"/>
                    </a:lnTo>
                    <a:lnTo>
                      <a:pt x="2145" y="716"/>
                    </a:lnTo>
                    <a:lnTo>
                      <a:pt x="2154" y="718"/>
                    </a:lnTo>
                    <a:lnTo>
                      <a:pt x="2162" y="723"/>
                    </a:lnTo>
                    <a:lnTo>
                      <a:pt x="2170" y="727"/>
                    </a:lnTo>
                    <a:lnTo>
                      <a:pt x="2176" y="735"/>
                    </a:lnTo>
                    <a:lnTo>
                      <a:pt x="2181" y="743"/>
                    </a:lnTo>
                    <a:lnTo>
                      <a:pt x="2184" y="753"/>
                    </a:lnTo>
                    <a:lnTo>
                      <a:pt x="2184" y="762"/>
                    </a:lnTo>
                    <a:lnTo>
                      <a:pt x="2184" y="770"/>
                    </a:lnTo>
                    <a:lnTo>
                      <a:pt x="2181" y="780"/>
                    </a:lnTo>
                    <a:lnTo>
                      <a:pt x="2178" y="788"/>
                    </a:lnTo>
                    <a:lnTo>
                      <a:pt x="2172" y="796"/>
                    </a:lnTo>
                    <a:lnTo>
                      <a:pt x="2165" y="802"/>
                    </a:lnTo>
                    <a:lnTo>
                      <a:pt x="2156" y="807"/>
                    </a:lnTo>
                    <a:lnTo>
                      <a:pt x="2145" y="810"/>
                    </a:lnTo>
                    <a:lnTo>
                      <a:pt x="2132" y="810"/>
                    </a:lnTo>
                    <a:lnTo>
                      <a:pt x="2119" y="807"/>
                    </a:lnTo>
                    <a:lnTo>
                      <a:pt x="2108" y="802"/>
                    </a:lnTo>
                    <a:lnTo>
                      <a:pt x="2121" y="820"/>
                    </a:lnTo>
                    <a:lnTo>
                      <a:pt x="2129" y="837"/>
                    </a:lnTo>
                    <a:lnTo>
                      <a:pt x="2133" y="856"/>
                    </a:lnTo>
                    <a:lnTo>
                      <a:pt x="2135" y="877"/>
                    </a:lnTo>
                    <a:lnTo>
                      <a:pt x="2132" y="896"/>
                    </a:lnTo>
                    <a:lnTo>
                      <a:pt x="2124" y="915"/>
                    </a:lnTo>
                    <a:lnTo>
                      <a:pt x="2114" y="933"/>
                    </a:lnTo>
                    <a:lnTo>
                      <a:pt x="2098" y="947"/>
                    </a:lnTo>
                    <a:lnTo>
                      <a:pt x="2086" y="957"/>
                    </a:lnTo>
                    <a:lnTo>
                      <a:pt x="2071" y="964"/>
                    </a:lnTo>
                    <a:lnTo>
                      <a:pt x="2056" y="971"/>
                    </a:lnTo>
                    <a:lnTo>
                      <a:pt x="2040" y="972"/>
                    </a:lnTo>
                    <a:lnTo>
                      <a:pt x="2052" y="977"/>
                    </a:lnTo>
                    <a:lnTo>
                      <a:pt x="2063" y="984"/>
                    </a:lnTo>
                    <a:lnTo>
                      <a:pt x="2071" y="992"/>
                    </a:lnTo>
                    <a:lnTo>
                      <a:pt x="2079" y="999"/>
                    </a:lnTo>
                    <a:lnTo>
                      <a:pt x="2084" y="1009"/>
                    </a:lnTo>
                    <a:lnTo>
                      <a:pt x="2086" y="1020"/>
                    </a:lnTo>
                    <a:lnTo>
                      <a:pt x="2086" y="1031"/>
                    </a:lnTo>
                    <a:lnTo>
                      <a:pt x="2083" y="1041"/>
                    </a:lnTo>
                    <a:lnTo>
                      <a:pt x="2076" y="1050"/>
                    </a:lnTo>
                    <a:lnTo>
                      <a:pt x="2068" y="1060"/>
                    </a:lnTo>
                    <a:lnTo>
                      <a:pt x="2057" y="1066"/>
                    </a:lnTo>
                    <a:lnTo>
                      <a:pt x="2046" y="1073"/>
                    </a:lnTo>
                    <a:lnTo>
                      <a:pt x="2033" y="1076"/>
                    </a:lnTo>
                    <a:lnTo>
                      <a:pt x="2021" y="1077"/>
                    </a:lnTo>
                    <a:lnTo>
                      <a:pt x="2008" y="1077"/>
                    </a:lnTo>
                    <a:lnTo>
                      <a:pt x="1993" y="1076"/>
                    </a:lnTo>
                    <a:lnTo>
                      <a:pt x="1981" y="1071"/>
                    </a:lnTo>
                    <a:lnTo>
                      <a:pt x="1970" y="1065"/>
                    </a:lnTo>
                    <a:lnTo>
                      <a:pt x="1973" y="1092"/>
                    </a:lnTo>
                    <a:lnTo>
                      <a:pt x="1971" y="1119"/>
                    </a:lnTo>
                    <a:lnTo>
                      <a:pt x="1963" y="1144"/>
                    </a:lnTo>
                    <a:lnTo>
                      <a:pt x="1952" y="1168"/>
                    </a:lnTo>
                    <a:lnTo>
                      <a:pt x="1936" y="1190"/>
                    </a:lnTo>
                    <a:lnTo>
                      <a:pt x="1916" y="1208"/>
                    </a:lnTo>
                    <a:lnTo>
                      <a:pt x="1892" y="1222"/>
                    </a:lnTo>
                    <a:lnTo>
                      <a:pt x="1865" y="1230"/>
                    </a:lnTo>
                    <a:lnTo>
                      <a:pt x="1841" y="1235"/>
                    </a:lnTo>
                    <a:lnTo>
                      <a:pt x="1815" y="1233"/>
                    </a:lnTo>
                    <a:lnTo>
                      <a:pt x="1791" y="1229"/>
                    </a:lnTo>
                    <a:lnTo>
                      <a:pt x="1769" y="1221"/>
                    </a:lnTo>
                    <a:lnTo>
                      <a:pt x="1776" y="1235"/>
                    </a:lnTo>
                    <a:lnTo>
                      <a:pt x="1777" y="1248"/>
                    </a:lnTo>
                    <a:lnTo>
                      <a:pt x="1774" y="1262"/>
                    </a:lnTo>
                    <a:lnTo>
                      <a:pt x="1768" y="1275"/>
                    </a:lnTo>
                    <a:lnTo>
                      <a:pt x="1758" y="1288"/>
                    </a:lnTo>
                    <a:lnTo>
                      <a:pt x="1744" y="1297"/>
                    </a:lnTo>
                    <a:lnTo>
                      <a:pt x="1726" y="1307"/>
                    </a:lnTo>
                    <a:lnTo>
                      <a:pt x="1707" y="1313"/>
                    </a:lnTo>
                    <a:lnTo>
                      <a:pt x="1678" y="1318"/>
                    </a:lnTo>
                    <a:lnTo>
                      <a:pt x="1648" y="1318"/>
                    </a:lnTo>
                    <a:lnTo>
                      <a:pt x="1621" y="1311"/>
                    </a:lnTo>
                    <a:lnTo>
                      <a:pt x="1596" y="1302"/>
                    </a:lnTo>
                    <a:lnTo>
                      <a:pt x="1597" y="1319"/>
                    </a:lnTo>
                    <a:lnTo>
                      <a:pt x="1594" y="1335"/>
                    </a:lnTo>
                    <a:lnTo>
                      <a:pt x="1589" y="1351"/>
                    </a:lnTo>
                    <a:lnTo>
                      <a:pt x="1581" y="1366"/>
                    </a:lnTo>
                    <a:lnTo>
                      <a:pt x="1570" y="1378"/>
                    </a:lnTo>
                    <a:lnTo>
                      <a:pt x="1558" y="1389"/>
                    </a:lnTo>
                    <a:lnTo>
                      <a:pt x="1542" y="1397"/>
                    </a:lnTo>
                    <a:lnTo>
                      <a:pt x="1526" y="1402"/>
                    </a:lnTo>
                    <a:lnTo>
                      <a:pt x="1510" y="1404"/>
                    </a:lnTo>
                    <a:lnTo>
                      <a:pt x="1494" y="1402"/>
                    </a:lnTo>
                    <a:lnTo>
                      <a:pt x="1480" y="1399"/>
                    </a:lnTo>
                    <a:lnTo>
                      <a:pt x="1465" y="1393"/>
                    </a:lnTo>
                    <a:lnTo>
                      <a:pt x="1454" y="1385"/>
                    </a:lnTo>
                    <a:lnTo>
                      <a:pt x="1443" y="1373"/>
                    </a:lnTo>
                    <a:lnTo>
                      <a:pt x="1433" y="1362"/>
                    </a:lnTo>
                    <a:lnTo>
                      <a:pt x="1427" y="1348"/>
                    </a:lnTo>
                    <a:lnTo>
                      <a:pt x="1430" y="1362"/>
                    </a:lnTo>
                    <a:lnTo>
                      <a:pt x="1430" y="1375"/>
                    </a:lnTo>
                    <a:lnTo>
                      <a:pt x="1426" y="1388"/>
                    </a:lnTo>
                    <a:lnTo>
                      <a:pt x="1419" y="1401"/>
                    </a:lnTo>
                    <a:lnTo>
                      <a:pt x="1410" y="1410"/>
                    </a:lnTo>
                    <a:lnTo>
                      <a:pt x="1397" y="1420"/>
                    </a:lnTo>
                    <a:lnTo>
                      <a:pt x="1381" y="1426"/>
                    </a:lnTo>
                    <a:lnTo>
                      <a:pt x="1363" y="1431"/>
                    </a:lnTo>
                    <a:lnTo>
                      <a:pt x="1346" y="1432"/>
                    </a:lnTo>
                    <a:lnTo>
                      <a:pt x="1328" y="1431"/>
                    </a:lnTo>
                    <a:lnTo>
                      <a:pt x="1313" y="1428"/>
                    </a:lnTo>
                    <a:lnTo>
                      <a:pt x="1297" y="1421"/>
                    </a:lnTo>
                    <a:lnTo>
                      <a:pt x="1282" y="1415"/>
                    </a:lnTo>
                    <a:lnTo>
                      <a:pt x="1270" y="1405"/>
                    </a:lnTo>
                    <a:lnTo>
                      <a:pt x="1260" y="1394"/>
                    </a:lnTo>
                    <a:lnTo>
                      <a:pt x="1252" y="1381"/>
                    </a:lnTo>
                    <a:lnTo>
                      <a:pt x="1249" y="1393"/>
                    </a:lnTo>
                    <a:lnTo>
                      <a:pt x="1243" y="1402"/>
                    </a:lnTo>
                    <a:lnTo>
                      <a:pt x="1233" y="1412"/>
                    </a:lnTo>
                    <a:lnTo>
                      <a:pt x="1222" y="1418"/>
                    </a:lnTo>
                    <a:lnTo>
                      <a:pt x="1208" y="1424"/>
                    </a:lnTo>
                    <a:lnTo>
                      <a:pt x="1192" y="1429"/>
                    </a:lnTo>
                    <a:lnTo>
                      <a:pt x="1176" y="1431"/>
                    </a:lnTo>
                    <a:lnTo>
                      <a:pt x="1158" y="1432"/>
                    </a:lnTo>
                    <a:lnTo>
                      <a:pt x="1133" y="1428"/>
                    </a:lnTo>
                    <a:lnTo>
                      <a:pt x="1111" y="1418"/>
                    </a:lnTo>
                    <a:lnTo>
                      <a:pt x="1101" y="1413"/>
                    </a:lnTo>
                    <a:lnTo>
                      <a:pt x="1093" y="1405"/>
                    </a:lnTo>
                    <a:lnTo>
                      <a:pt x="1087" y="1397"/>
                    </a:lnTo>
                    <a:lnTo>
                      <a:pt x="1082" y="1389"/>
                    </a:lnTo>
                    <a:lnTo>
                      <a:pt x="1071" y="1402"/>
                    </a:lnTo>
                    <a:lnTo>
                      <a:pt x="1058" y="1413"/>
                    </a:lnTo>
                    <a:lnTo>
                      <a:pt x="1041" y="1423"/>
                    </a:lnTo>
                    <a:lnTo>
                      <a:pt x="1021" y="1429"/>
                    </a:lnTo>
                    <a:lnTo>
                      <a:pt x="1002" y="1432"/>
                    </a:lnTo>
                    <a:lnTo>
                      <a:pt x="980" y="1434"/>
                    </a:lnTo>
                    <a:lnTo>
                      <a:pt x="959" y="1432"/>
                    </a:lnTo>
                    <a:lnTo>
                      <a:pt x="937" y="1429"/>
                    </a:lnTo>
                    <a:lnTo>
                      <a:pt x="913" y="1420"/>
                    </a:lnTo>
                    <a:lnTo>
                      <a:pt x="894" y="1407"/>
                    </a:lnTo>
                    <a:lnTo>
                      <a:pt x="880" y="1393"/>
                    </a:lnTo>
                    <a:lnTo>
                      <a:pt x="875" y="1385"/>
                    </a:lnTo>
                    <a:lnTo>
                      <a:pt x="872" y="1375"/>
                    </a:lnTo>
                    <a:lnTo>
                      <a:pt x="858" y="1383"/>
                    </a:lnTo>
                    <a:lnTo>
                      <a:pt x="842" y="1389"/>
                    </a:lnTo>
                    <a:lnTo>
                      <a:pt x="823" y="1393"/>
                    </a:lnTo>
                    <a:lnTo>
                      <a:pt x="805" y="1393"/>
                    </a:lnTo>
                    <a:lnTo>
                      <a:pt x="786" y="1391"/>
                    </a:lnTo>
                    <a:lnTo>
                      <a:pt x="767" y="1386"/>
                    </a:lnTo>
                    <a:lnTo>
                      <a:pt x="748" y="1380"/>
                    </a:lnTo>
                    <a:lnTo>
                      <a:pt x="732" y="1370"/>
                    </a:lnTo>
                    <a:lnTo>
                      <a:pt x="713" y="1356"/>
                    </a:lnTo>
                    <a:lnTo>
                      <a:pt x="702" y="1340"/>
                    </a:lnTo>
                    <a:lnTo>
                      <a:pt x="697" y="1332"/>
                    </a:lnTo>
                    <a:lnTo>
                      <a:pt x="694" y="1323"/>
                    </a:lnTo>
                    <a:lnTo>
                      <a:pt x="694" y="1315"/>
                    </a:lnTo>
                    <a:lnTo>
                      <a:pt x="694" y="1307"/>
                    </a:lnTo>
                    <a:lnTo>
                      <a:pt x="691" y="1316"/>
                    </a:lnTo>
                    <a:lnTo>
                      <a:pt x="684" y="1324"/>
                    </a:lnTo>
                    <a:lnTo>
                      <a:pt x="676" y="1331"/>
                    </a:lnTo>
                    <a:lnTo>
                      <a:pt x="665" y="1337"/>
                    </a:lnTo>
                    <a:lnTo>
                      <a:pt x="651" y="1340"/>
                    </a:lnTo>
                    <a:lnTo>
                      <a:pt x="635" y="1342"/>
                    </a:lnTo>
                    <a:lnTo>
                      <a:pt x="619" y="1343"/>
                    </a:lnTo>
                    <a:lnTo>
                      <a:pt x="601" y="1342"/>
                    </a:lnTo>
                    <a:lnTo>
                      <a:pt x="584" y="1337"/>
                    </a:lnTo>
                    <a:lnTo>
                      <a:pt x="568" y="1332"/>
                    </a:lnTo>
                    <a:lnTo>
                      <a:pt x="554" y="1326"/>
                    </a:lnTo>
                    <a:lnTo>
                      <a:pt x="543" y="1318"/>
                    </a:lnTo>
                    <a:lnTo>
                      <a:pt x="533" y="1308"/>
                    </a:lnTo>
                    <a:lnTo>
                      <a:pt x="525" y="1299"/>
                    </a:lnTo>
                    <a:lnTo>
                      <a:pt x="522" y="1289"/>
                    </a:lnTo>
                    <a:lnTo>
                      <a:pt x="522" y="1280"/>
                    </a:lnTo>
                    <a:lnTo>
                      <a:pt x="523" y="1272"/>
                    </a:lnTo>
                    <a:lnTo>
                      <a:pt x="527" y="1265"/>
                    </a:lnTo>
                    <a:lnTo>
                      <a:pt x="531" y="1260"/>
                    </a:lnTo>
                    <a:lnTo>
                      <a:pt x="538" y="1256"/>
                    </a:lnTo>
                    <a:lnTo>
                      <a:pt x="519" y="1262"/>
                    </a:lnTo>
                    <a:lnTo>
                      <a:pt x="498" y="1265"/>
                    </a:lnTo>
                    <a:lnTo>
                      <a:pt x="479" y="1265"/>
                    </a:lnTo>
                    <a:lnTo>
                      <a:pt x="460" y="1260"/>
                    </a:lnTo>
                    <a:lnTo>
                      <a:pt x="441" y="1253"/>
                    </a:lnTo>
                    <a:lnTo>
                      <a:pt x="425" y="1241"/>
                    </a:lnTo>
                    <a:lnTo>
                      <a:pt x="411" y="1227"/>
                    </a:lnTo>
                    <a:lnTo>
                      <a:pt x="399" y="1210"/>
                    </a:lnTo>
                    <a:lnTo>
                      <a:pt x="393" y="1192"/>
                    </a:lnTo>
                    <a:lnTo>
                      <a:pt x="390" y="1175"/>
                    </a:lnTo>
                    <a:lnTo>
                      <a:pt x="390" y="1155"/>
                    </a:lnTo>
                    <a:lnTo>
                      <a:pt x="393" y="1138"/>
                    </a:lnTo>
                    <a:lnTo>
                      <a:pt x="372" y="1151"/>
                    </a:lnTo>
                    <a:lnTo>
                      <a:pt x="352" y="1160"/>
                    </a:lnTo>
                    <a:lnTo>
                      <a:pt x="329" y="1165"/>
                    </a:lnTo>
                    <a:lnTo>
                      <a:pt x="307" y="1167"/>
                    </a:lnTo>
                    <a:lnTo>
                      <a:pt x="283" y="1165"/>
                    </a:lnTo>
                    <a:lnTo>
                      <a:pt x="261" y="1160"/>
                    </a:lnTo>
                    <a:lnTo>
                      <a:pt x="240" y="1151"/>
                    </a:lnTo>
                    <a:lnTo>
                      <a:pt x="220" y="1138"/>
                    </a:lnTo>
                    <a:lnTo>
                      <a:pt x="194" y="1122"/>
                    </a:lnTo>
                    <a:lnTo>
                      <a:pt x="172" y="1103"/>
                    </a:lnTo>
                    <a:lnTo>
                      <a:pt x="153" y="1082"/>
                    </a:lnTo>
                    <a:lnTo>
                      <a:pt x="138" y="1062"/>
                    </a:lnTo>
                    <a:lnTo>
                      <a:pt x="127" y="1041"/>
                    </a:lnTo>
                    <a:lnTo>
                      <a:pt x="123" y="1019"/>
                    </a:lnTo>
                    <a:lnTo>
                      <a:pt x="121" y="995"/>
                    </a:lnTo>
                    <a:lnTo>
                      <a:pt x="124" y="972"/>
                    </a:lnTo>
                    <a:lnTo>
                      <a:pt x="105" y="976"/>
                    </a:lnTo>
                    <a:lnTo>
                      <a:pt x="86" y="976"/>
                    </a:lnTo>
                    <a:lnTo>
                      <a:pt x="68" y="972"/>
                    </a:lnTo>
                    <a:lnTo>
                      <a:pt x="51" y="964"/>
                    </a:lnTo>
                    <a:lnTo>
                      <a:pt x="35" y="953"/>
                    </a:lnTo>
                    <a:lnTo>
                      <a:pt x="22" y="941"/>
                    </a:lnTo>
                    <a:lnTo>
                      <a:pt x="11" y="925"/>
                    </a:lnTo>
                    <a:lnTo>
                      <a:pt x="5" y="907"/>
                    </a:lnTo>
                    <a:lnTo>
                      <a:pt x="2" y="893"/>
                    </a:lnTo>
                    <a:lnTo>
                      <a:pt x="0" y="880"/>
                    </a:lnTo>
                    <a:lnTo>
                      <a:pt x="2" y="866"/>
                    </a:lnTo>
                    <a:lnTo>
                      <a:pt x="5" y="853"/>
                    </a:lnTo>
                    <a:lnTo>
                      <a:pt x="10" y="840"/>
                    </a:lnTo>
                    <a:lnTo>
                      <a:pt x="16" y="828"/>
                    </a:lnTo>
                    <a:lnTo>
                      <a:pt x="26" y="818"/>
                    </a:lnTo>
                    <a:lnTo>
                      <a:pt x="35" y="807"/>
                    </a:lnTo>
                    <a:lnTo>
                      <a:pt x="24" y="796"/>
                    </a:lnTo>
                    <a:lnTo>
                      <a:pt x="18" y="783"/>
                    </a:lnTo>
                    <a:lnTo>
                      <a:pt x="13" y="772"/>
                    </a:lnTo>
                    <a:lnTo>
                      <a:pt x="13" y="759"/>
                    </a:lnTo>
                    <a:lnTo>
                      <a:pt x="16" y="748"/>
                    </a:lnTo>
                    <a:lnTo>
                      <a:pt x="22" y="737"/>
                    </a:lnTo>
                    <a:lnTo>
                      <a:pt x="32" y="727"/>
                    </a:lnTo>
                    <a:lnTo>
                      <a:pt x="46" y="719"/>
                    </a:lnTo>
                    <a:lnTo>
                      <a:pt x="48" y="719"/>
                    </a:lnTo>
                  </a:path>
                </a:pathLst>
              </a:custGeom>
              <a:solidFill>
                <a:srgbClr val="99FF99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484055" y="5266076"/>
                <a:ext cx="682281" cy="254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u="sng" dirty="0" err="1"/>
                  <a:t>RoEduNet</a:t>
                </a:r>
                <a:endParaRPr lang="en-US" sz="1000" u="sng" dirty="0"/>
              </a:p>
              <a:p>
                <a:r>
                  <a:rPr lang="en-US" sz="800" u="sng" dirty="0" smtClean="0"/>
                  <a:t>Romania</a:t>
                </a:r>
                <a:endParaRPr lang="en-US" sz="800" u="sng" dirty="0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 rot="5400000">
              <a:off x="8444241" y="4967238"/>
              <a:ext cx="31181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NIHAM</a:t>
              </a:r>
              <a:endParaRPr lang="en-US" sz="700" dirty="0"/>
            </a:p>
          </p:txBody>
        </p:sp>
        <p:sp>
          <p:nvSpPr>
            <p:cNvPr id="335" name="TextBox 334"/>
            <p:cNvSpPr txBox="1"/>
            <p:nvPr/>
          </p:nvSpPr>
          <p:spPr>
            <a:xfrm rot="5400000">
              <a:off x="8262749" y="5211651"/>
              <a:ext cx="41601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NIPNE</a:t>
              </a:r>
              <a:r>
                <a:rPr lang="en-US" sz="700" dirty="0" smtClean="0"/>
                <a:t> x3</a:t>
              </a:r>
              <a:endParaRPr lang="en-US" sz="700" dirty="0"/>
            </a:p>
          </p:txBody>
        </p:sp>
        <p:sp>
          <p:nvSpPr>
            <p:cNvPr id="336" name="TextBox 335"/>
            <p:cNvSpPr txBox="1"/>
            <p:nvPr/>
          </p:nvSpPr>
          <p:spPr>
            <a:xfrm rot="5400000">
              <a:off x="8527408" y="5223152"/>
              <a:ext cx="16273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ISS</a:t>
              </a:r>
              <a:endParaRPr lang="en-US" sz="700" dirty="0"/>
            </a:p>
          </p:txBody>
        </p:sp>
        <p:sp>
          <p:nvSpPr>
            <p:cNvPr id="337" name="TextBox 336"/>
            <p:cNvSpPr txBox="1"/>
            <p:nvPr/>
          </p:nvSpPr>
          <p:spPr>
            <a:xfrm rot="5400000">
              <a:off x="8523352" y="5450316"/>
              <a:ext cx="199606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ITIM</a:t>
              </a:r>
              <a:endParaRPr lang="en-US" sz="700" dirty="0"/>
            </a:p>
          </p:txBody>
        </p:sp>
        <p:sp>
          <p:nvSpPr>
            <p:cNvPr id="338" name="TextBox 337"/>
            <p:cNvSpPr txBox="1"/>
            <p:nvPr/>
          </p:nvSpPr>
          <p:spPr>
            <a:xfrm rot="5400000">
              <a:off x="8619935" y="5404307"/>
              <a:ext cx="236475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UAIC</a:t>
              </a:r>
              <a:endParaRPr lang="en-US" sz="700" dirty="0"/>
            </a:p>
          </p:txBody>
        </p:sp>
      </p:grpSp>
      <p:sp>
        <p:nvSpPr>
          <p:cNvPr id="348" name="Trapezoid 347"/>
          <p:cNvSpPr/>
          <p:nvPr/>
        </p:nvSpPr>
        <p:spPr bwMode="auto">
          <a:xfrm>
            <a:off x="3734122" y="3471264"/>
            <a:ext cx="403429" cy="13174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8518142" y="2298504"/>
            <a:ext cx="54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India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" y="35063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356" name="Hexagon 355"/>
          <p:cNvSpPr/>
          <p:nvPr/>
        </p:nvSpPr>
        <p:spPr bwMode="auto">
          <a:xfrm>
            <a:off x="1397755" y="2968388"/>
            <a:ext cx="696037" cy="325358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(Sunnyvale)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9" name="Hexagon 358"/>
          <p:cNvSpPr/>
          <p:nvPr/>
        </p:nvSpPr>
        <p:spPr bwMode="auto">
          <a:xfrm>
            <a:off x="2630154" y="1800211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8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8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0" name="Hexagon 359"/>
          <p:cNvSpPr/>
          <p:nvPr/>
        </p:nvSpPr>
        <p:spPr bwMode="auto">
          <a:xfrm>
            <a:off x="3222124" y="1435989"/>
            <a:ext cx="688845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1" name="Hexagon 360"/>
          <p:cNvSpPr/>
          <p:nvPr/>
        </p:nvSpPr>
        <p:spPr bwMode="auto">
          <a:xfrm>
            <a:off x="2513010" y="1306620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 smtClean="0"/>
              <a:t>MREN</a:t>
            </a:r>
            <a:endParaRPr lang="en-US" sz="800" dirty="0" smtClean="0"/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>
            <a:off x="857866" y="1147875"/>
            <a:ext cx="5868296" cy="279566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5845" h="295983">
                <a:moveTo>
                  <a:pt x="2025845" y="233721"/>
                </a:moveTo>
                <a:cubicBezTo>
                  <a:pt x="1868963" y="202854"/>
                  <a:pt x="1384593" y="70002"/>
                  <a:pt x="1106512" y="35051"/>
                </a:cubicBezTo>
                <a:cubicBezTo>
                  <a:pt x="828431" y="100"/>
                  <a:pt x="538120" y="-17231"/>
                  <a:pt x="357361" y="24013"/>
                </a:cubicBezTo>
                <a:cubicBezTo>
                  <a:pt x="68214" y="72272"/>
                  <a:pt x="124047" y="258355"/>
                  <a:pt x="0" y="29598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4" name="Freeform 223"/>
          <p:cNvSpPr/>
          <p:nvPr/>
        </p:nvSpPr>
        <p:spPr bwMode="auto">
          <a:xfrm>
            <a:off x="946657" y="2616526"/>
            <a:ext cx="1550739" cy="150326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  <a:gd name="connsiteX0" fmla="*/ 535344 w 535344"/>
              <a:gd name="connsiteY0" fmla="*/ 24495 h 159154"/>
              <a:gd name="connsiteX1" fmla="*/ 220114 w 535344"/>
              <a:gd name="connsiteY1" fmla="*/ 5039 h 159154"/>
              <a:gd name="connsiteX2" fmla="*/ 0 w 535344"/>
              <a:gd name="connsiteY2" fmla="*/ 159154 h 15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59154">
                <a:moveTo>
                  <a:pt x="535344" y="24495"/>
                </a:moveTo>
                <a:cubicBezTo>
                  <a:pt x="429641" y="1782"/>
                  <a:pt x="388484" y="-6180"/>
                  <a:pt x="220114" y="5039"/>
                </a:cubicBezTo>
                <a:cubicBezTo>
                  <a:pt x="51744" y="16258"/>
                  <a:pt x="124047" y="121526"/>
                  <a:pt x="0" y="15915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6" name="Freeform 7"/>
          <p:cNvSpPr>
            <a:spLocks noChangeAspect="1"/>
          </p:cNvSpPr>
          <p:nvPr/>
        </p:nvSpPr>
        <p:spPr bwMode="auto">
          <a:xfrm>
            <a:off x="3096387" y="6205606"/>
            <a:ext cx="1402610" cy="59543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3630529" y="6221896"/>
            <a:ext cx="372763" cy="28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err="1" smtClean="0"/>
              <a:t>RNP</a:t>
            </a:r>
            <a:endParaRPr lang="en-US" sz="1000" b="1" u="sng" dirty="0" smtClean="0"/>
          </a:p>
          <a:p>
            <a:pPr algn="ctr"/>
            <a:r>
              <a:rPr lang="en-US" sz="1000" b="1" u="sng" dirty="0" smtClean="0"/>
              <a:t>Brazil</a:t>
            </a:r>
            <a:endParaRPr lang="en-US" sz="1000" b="1" u="sng" dirty="0"/>
          </a:p>
        </p:txBody>
      </p:sp>
      <p:sp>
        <p:nvSpPr>
          <p:cNvPr id="230" name="TextBox 229"/>
          <p:cNvSpPr txBox="1">
            <a:spLocks noChangeAspect="1"/>
          </p:cNvSpPr>
          <p:nvPr/>
        </p:nvSpPr>
        <p:spPr>
          <a:xfrm>
            <a:off x="3697673" y="6639589"/>
            <a:ext cx="26472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rgbClr val="002060"/>
                </a:solidFill>
              </a:rPr>
              <a:t>CBPF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32" name="TextBox 231"/>
          <p:cNvSpPr txBox="1">
            <a:spLocks noChangeAspect="1"/>
          </p:cNvSpPr>
          <p:nvPr/>
        </p:nvSpPr>
        <p:spPr>
          <a:xfrm>
            <a:off x="4047457" y="6376145"/>
            <a:ext cx="36445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SAMPA</a:t>
            </a:r>
            <a:endParaRPr lang="en-US" sz="700" dirty="0" smtClean="0"/>
          </a:p>
          <a:p>
            <a:pPr algn="ctr"/>
            <a:r>
              <a:rPr lang="en-US" sz="700" dirty="0" smtClean="0"/>
              <a:t>(</a:t>
            </a:r>
            <a:r>
              <a:rPr lang="en-US" sz="700" dirty="0" err="1" smtClean="0"/>
              <a:t>USP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236" name="TextBox 235"/>
          <p:cNvSpPr txBox="1">
            <a:spLocks noChangeAspect="1"/>
          </p:cNvSpPr>
          <p:nvPr/>
        </p:nvSpPr>
        <p:spPr>
          <a:xfrm>
            <a:off x="3189767" y="6382209"/>
            <a:ext cx="403408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HEPGrid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>(</a:t>
            </a:r>
            <a:r>
              <a:rPr lang="en-US" sz="700" dirty="0" err="1" smtClean="0"/>
              <a:t>UERJ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4260111" y="3714308"/>
            <a:ext cx="2686493" cy="2573079"/>
          </a:xfrm>
          <a:custGeom>
            <a:avLst/>
            <a:gdLst>
              <a:gd name="connsiteX0" fmla="*/ 2729024 w 2729024"/>
              <a:gd name="connsiteY0" fmla="*/ 0 h 2658140"/>
              <a:gd name="connsiteX1" fmla="*/ 878958 w 2729024"/>
              <a:gd name="connsiteY1" fmla="*/ 1275907 h 2658140"/>
              <a:gd name="connsiteX2" fmla="*/ 0 w 2729024"/>
              <a:gd name="connsiteY2" fmla="*/ 2658140 h 2658140"/>
              <a:gd name="connsiteX0" fmla="*/ 2729024 w 2729024"/>
              <a:gd name="connsiteY0" fmla="*/ 0 h 2658140"/>
              <a:gd name="connsiteX1" fmla="*/ 934938 w 2729024"/>
              <a:gd name="connsiteY1" fmla="*/ 1350157 h 2658140"/>
              <a:gd name="connsiteX2" fmla="*/ 0 w 2729024"/>
              <a:gd name="connsiteY2" fmla="*/ 2658140 h 2658140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26990 w 2826990"/>
              <a:gd name="connsiteY0" fmla="*/ 0 h 2650714"/>
              <a:gd name="connsiteX1" fmla="*/ 934938 w 2826990"/>
              <a:gd name="connsiteY1" fmla="*/ 13427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934938 w 2826990"/>
              <a:gd name="connsiteY1" fmla="*/ 13427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1410769 w 2826990"/>
              <a:gd name="connsiteY1" fmla="*/ 10754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1410769 w 2826990"/>
              <a:gd name="connsiteY1" fmla="*/ 1075431 h 2650714"/>
              <a:gd name="connsiteX2" fmla="*/ 0 w 2826990"/>
              <a:gd name="connsiteY2" fmla="*/ 2650714 h 2650714"/>
              <a:gd name="connsiteX0" fmla="*/ 2652052 w 2652052"/>
              <a:gd name="connsiteY0" fmla="*/ 0 h 2695265"/>
              <a:gd name="connsiteX1" fmla="*/ 1235831 w 2652052"/>
              <a:gd name="connsiteY1" fmla="*/ 1075431 h 2695265"/>
              <a:gd name="connsiteX2" fmla="*/ 0 w 2652052"/>
              <a:gd name="connsiteY2" fmla="*/ 2695265 h 2695265"/>
              <a:gd name="connsiteX0" fmla="*/ 2652052 w 2652052"/>
              <a:gd name="connsiteY0" fmla="*/ 0 h 2695265"/>
              <a:gd name="connsiteX1" fmla="*/ 1235831 w 2652052"/>
              <a:gd name="connsiteY1" fmla="*/ 1075431 h 2695265"/>
              <a:gd name="connsiteX2" fmla="*/ 0 w 2652052"/>
              <a:gd name="connsiteY2" fmla="*/ 2695265 h 269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052" h="2695265">
                <a:moveTo>
                  <a:pt x="2652052" y="0"/>
                </a:moveTo>
                <a:cubicBezTo>
                  <a:pt x="2017415" y="624342"/>
                  <a:pt x="1874936" y="782144"/>
                  <a:pt x="1235831" y="1075431"/>
                </a:cubicBezTo>
                <a:cubicBezTo>
                  <a:pt x="596726" y="1368718"/>
                  <a:pt x="568933" y="2277635"/>
                  <a:pt x="0" y="26952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94" name="Freeform 7"/>
          <p:cNvSpPr>
            <a:spLocks/>
          </p:cNvSpPr>
          <p:nvPr/>
        </p:nvSpPr>
        <p:spPr bwMode="auto">
          <a:xfrm>
            <a:off x="6654705" y="3189428"/>
            <a:ext cx="1191684" cy="6272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16161" y="328130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GÉANT </a:t>
            </a:r>
          </a:p>
          <a:p>
            <a:pPr algn="ctr"/>
            <a:r>
              <a:rPr lang="en-US" sz="800" u="sng" dirty="0" smtClean="0"/>
              <a:t>Europe</a:t>
            </a:r>
            <a:endParaRPr lang="en-US" sz="800" u="sng" dirty="0"/>
          </a:p>
        </p:txBody>
      </p:sp>
      <p:cxnSp>
        <p:nvCxnSpPr>
          <p:cNvPr id="17" name="Straight Connector 16"/>
          <p:cNvCxnSpPr>
            <a:stCxn id="263" idx="53"/>
            <a:endCxn id="204" idx="8"/>
          </p:cNvCxnSpPr>
          <p:nvPr/>
        </p:nvCxnSpPr>
        <p:spPr bwMode="auto">
          <a:xfrm flipH="1">
            <a:off x="3084342" y="3619088"/>
            <a:ext cx="65098" cy="538851"/>
          </a:xfrm>
          <a:prstGeom prst="line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263" idx="45"/>
            <a:endCxn id="204" idx="15"/>
          </p:cNvCxnSpPr>
          <p:nvPr/>
        </p:nvCxnSpPr>
        <p:spPr bwMode="auto">
          <a:xfrm flipH="1">
            <a:off x="3491124" y="3783979"/>
            <a:ext cx="56972" cy="377529"/>
          </a:xfrm>
          <a:prstGeom prst="line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2" name="Trapezoid 261"/>
          <p:cNvSpPr/>
          <p:nvPr/>
        </p:nvSpPr>
        <p:spPr bwMode="auto">
          <a:xfrm>
            <a:off x="2841857" y="3833097"/>
            <a:ext cx="437200" cy="16889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Caltech</a:t>
            </a:r>
            <a:endParaRPr kumimoji="0" lang="en-US" sz="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7" name="Trapezoid 226"/>
          <p:cNvSpPr/>
          <p:nvPr/>
        </p:nvSpPr>
        <p:spPr bwMode="auto">
          <a:xfrm>
            <a:off x="3348177" y="3825056"/>
            <a:ext cx="401572" cy="222404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UChi</a:t>
            </a:r>
            <a:endParaRPr lang="en-US" sz="7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(MWT2)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6" name="Trapezoid 245"/>
          <p:cNvSpPr/>
          <p:nvPr/>
        </p:nvSpPr>
        <p:spPr bwMode="auto">
          <a:xfrm>
            <a:off x="3238308" y="4232638"/>
            <a:ext cx="401572" cy="222404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UIUC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</a:t>
            </a: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(MWT2)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7" name="Trapezoid 246"/>
          <p:cNvSpPr/>
          <p:nvPr/>
        </p:nvSpPr>
        <p:spPr bwMode="auto">
          <a:xfrm>
            <a:off x="2809460" y="4264535"/>
            <a:ext cx="401572" cy="222404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IU</a:t>
            </a:r>
            <a:endParaRPr lang="en-US" sz="7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(MWT2)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1" name="Trapezoid 240"/>
          <p:cNvSpPr/>
          <p:nvPr/>
        </p:nvSpPr>
        <p:spPr bwMode="auto">
          <a:xfrm>
            <a:off x="5831058" y="360084"/>
            <a:ext cx="935502" cy="603553"/>
          </a:xfrm>
          <a:prstGeom prst="trapezoid">
            <a:avLst/>
          </a:prstGeom>
          <a:solidFill>
            <a:srgbClr val="99FF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072060" y="822109"/>
            <a:ext cx="453498" cy="113010"/>
          </a:xfrm>
          <a:prstGeom prst="rect">
            <a:avLst/>
          </a:prstGeom>
          <a:solidFill>
            <a:srgbClr val="99CCFF"/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NL-T1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934264" y="332502"/>
            <a:ext cx="729090" cy="41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ea typeface="Arial" pitchFamily="-65" charset="0"/>
                <a:cs typeface="Arial" pitchFamily="-65" charset="0"/>
              </a:rPr>
              <a:t>SURFsara</a:t>
            </a:r>
            <a:endParaRPr lang="en-US" sz="1000" b="1" dirty="0"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ea typeface="Arial" pitchFamily="-65" charset="0"/>
                <a:cs typeface="Arial" pitchFamily="-65" charset="0"/>
              </a:rPr>
              <a:t>Nikhef</a:t>
            </a:r>
            <a:endParaRPr lang="en-US" sz="1000" b="1" dirty="0"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u="sng" dirty="0">
                <a:ea typeface="Arial" pitchFamily="-65" charset="0"/>
                <a:cs typeface="Arial" pitchFamily="-65" charset="0"/>
              </a:rPr>
              <a:t>Netherlands</a:t>
            </a:r>
          </a:p>
        </p:txBody>
      </p:sp>
      <p:sp>
        <p:nvSpPr>
          <p:cNvPr id="259" name="Freeform 258"/>
          <p:cNvSpPr/>
          <p:nvPr/>
        </p:nvSpPr>
        <p:spPr bwMode="auto">
          <a:xfrm flipH="1">
            <a:off x="825838" y="1079435"/>
            <a:ext cx="6446924" cy="51899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0 w 51029528"/>
              <a:gd name="connsiteY0" fmla="*/ 12581695 h 12581695"/>
              <a:gd name="connsiteX1" fmla="*/ 24736607 w 51029528"/>
              <a:gd name="connsiteY1" fmla="*/ 0 h 12581695"/>
              <a:gd name="connsiteX2" fmla="*/ 51029528 w 51029528"/>
              <a:gd name="connsiteY2" fmla="*/ 11119535 h 12581695"/>
              <a:gd name="connsiteX0" fmla="*/ 0 w 51029528"/>
              <a:gd name="connsiteY0" fmla="*/ 12581695 h 12581695"/>
              <a:gd name="connsiteX1" fmla="*/ 24736607 w 51029528"/>
              <a:gd name="connsiteY1" fmla="*/ 0 h 12581695"/>
              <a:gd name="connsiteX2" fmla="*/ 51029528 w 51029528"/>
              <a:gd name="connsiteY2" fmla="*/ 11119535 h 12581695"/>
              <a:gd name="connsiteX0" fmla="*/ 0 w 51029528"/>
              <a:gd name="connsiteY0" fmla="*/ 13135134 h 13135134"/>
              <a:gd name="connsiteX1" fmla="*/ 24736607 w 51029528"/>
              <a:gd name="connsiteY1" fmla="*/ 553439 h 13135134"/>
              <a:gd name="connsiteX2" fmla="*/ 51029528 w 51029528"/>
              <a:gd name="connsiteY2" fmla="*/ 11672974 h 13135134"/>
              <a:gd name="connsiteX0" fmla="*/ 0 w 51029528"/>
              <a:gd name="connsiteY0" fmla="*/ 16006653 h 16006653"/>
              <a:gd name="connsiteX1" fmla="*/ 39737064 w 51029528"/>
              <a:gd name="connsiteY1" fmla="*/ 477899 h 16006653"/>
              <a:gd name="connsiteX2" fmla="*/ 51029528 w 51029528"/>
              <a:gd name="connsiteY2" fmla="*/ 14544493 h 16006653"/>
              <a:gd name="connsiteX0" fmla="*/ 0 w 51029528"/>
              <a:gd name="connsiteY0" fmla="*/ 15992421 h 15992421"/>
              <a:gd name="connsiteX1" fmla="*/ 4868067 w 51029528"/>
              <a:gd name="connsiteY1" fmla="*/ 4544244 h 15992421"/>
              <a:gd name="connsiteX2" fmla="*/ 39737064 w 51029528"/>
              <a:gd name="connsiteY2" fmla="*/ 463667 h 15992421"/>
              <a:gd name="connsiteX3" fmla="*/ 51029528 w 51029528"/>
              <a:gd name="connsiteY3" fmla="*/ 14530261 h 15992421"/>
              <a:gd name="connsiteX0" fmla="*/ 0 w 51029528"/>
              <a:gd name="connsiteY0" fmla="*/ 16298931 h 16298931"/>
              <a:gd name="connsiteX1" fmla="*/ 4868067 w 51029528"/>
              <a:gd name="connsiteY1" fmla="*/ 4850754 h 16298931"/>
              <a:gd name="connsiteX2" fmla="*/ 39737064 w 51029528"/>
              <a:gd name="connsiteY2" fmla="*/ 770177 h 16298931"/>
              <a:gd name="connsiteX3" fmla="*/ 51029528 w 51029528"/>
              <a:gd name="connsiteY3" fmla="*/ 14836771 h 16298931"/>
              <a:gd name="connsiteX0" fmla="*/ 836006 w 51865534"/>
              <a:gd name="connsiteY0" fmla="*/ 16691983 h 16691983"/>
              <a:gd name="connsiteX1" fmla="*/ 3553056 w 51865534"/>
              <a:gd name="connsiteY1" fmla="*/ 4110320 h 16691983"/>
              <a:gd name="connsiteX2" fmla="*/ 40573070 w 51865534"/>
              <a:gd name="connsiteY2" fmla="*/ 1163229 h 16691983"/>
              <a:gd name="connsiteX3" fmla="*/ 51865534 w 51865534"/>
              <a:gd name="connsiteY3" fmla="*/ 15229823 h 16691983"/>
              <a:gd name="connsiteX0" fmla="*/ 0 w 51029528"/>
              <a:gd name="connsiteY0" fmla="*/ 16691983 h 16691983"/>
              <a:gd name="connsiteX1" fmla="*/ 2717050 w 51029528"/>
              <a:gd name="connsiteY1" fmla="*/ 4110320 h 16691983"/>
              <a:gd name="connsiteX2" fmla="*/ 39737064 w 51029528"/>
              <a:gd name="connsiteY2" fmla="*/ 1163229 h 16691983"/>
              <a:gd name="connsiteX3" fmla="*/ 51029528 w 51029528"/>
              <a:gd name="connsiteY3" fmla="*/ 15229823 h 16691983"/>
              <a:gd name="connsiteX0" fmla="*/ 0 w 51029528"/>
              <a:gd name="connsiteY0" fmla="*/ 18202595 h 18202595"/>
              <a:gd name="connsiteX1" fmla="*/ 2717050 w 51029528"/>
              <a:gd name="connsiteY1" fmla="*/ 5620932 h 18202595"/>
              <a:gd name="connsiteX2" fmla="*/ 39737064 w 51029528"/>
              <a:gd name="connsiteY2" fmla="*/ 2673841 h 18202595"/>
              <a:gd name="connsiteX3" fmla="*/ 51029528 w 51029528"/>
              <a:gd name="connsiteY3" fmla="*/ 16740435 h 18202595"/>
              <a:gd name="connsiteX0" fmla="*/ 1428496 w 52458024"/>
              <a:gd name="connsiteY0" fmla="*/ 18202595 h 18202595"/>
              <a:gd name="connsiteX1" fmla="*/ 1202054 w 52458024"/>
              <a:gd name="connsiteY1" fmla="*/ 5620932 h 18202595"/>
              <a:gd name="connsiteX2" fmla="*/ 41165560 w 52458024"/>
              <a:gd name="connsiteY2" fmla="*/ 2673841 h 18202595"/>
              <a:gd name="connsiteX3" fmla="*/ 52458024 w 52458024"/>
              <a:gd name="connsiteY3" fmla="*/ 16740435 h 18202595"/>
              <a:gd name="connsiteX0" fmla="*/ 228351 w 51257879"/>
              <a:gd name="connsiteY0" fmla="*/ 18202595 h 18202595"/>
              <a:gd name="connsiteX1" fmla="*/ 1909 w 51257879"/>
              <a:gd name="connsiteY1" fmla="*/ 5620932 h 18202595"/>
              <a:gd name="connsiteX2" fmla="*/ 39965415 w 51257879"/>
              <a:gd name="connsiteY2" fmla="*/ 2673841 h 18202595"/>
              <a:gd name="connsiteX3" fmla="*/ 51257879 w 51257879"/>
              <a:gd name="connsiteY3" fmla="*/ 16740435 h 18202595"/>
              <a:gd name="connsiteX0" fmla="*/ 0 w 51991827"/>
              <a:gd name="connsiteY0" fmla="*/ 16842424 h 16842424"/>
              <a:gd name="connsiteX1" fmla="*/ 735857 w 51991827"/>
              <a:gd name="connsiteY1" fmla="*/ 5620932 h 16842424"/>
              <a:gd name="connsiteX2" fmla="*/ 40699363 w 51991827"/>
              <a:gd name="connsiteY2" fmla="*/ 2673841 h 16842424"/>
              <a:gd name="connsiteX3" fmla="*/ 51991827 w 51991827"/>
              <a:gd name="connsiteY3" fmla="*/ 16740435 h 16842424"/>
              <a:gd name="connsiteX0" fmla="*/ 0 w 51991827"/>
              <a:gd name="connsiteY0" fmla="*/ 16842424 h 16842424"/>
              <a:gd name="connsiteX1" fmla="*/ 735857 w 51991827"/>
              <a:gd name="connsiteY1" fmla="*/ 5620932 h 16842424"/>
              <a:gd name="connsiteX2" fmla="*/ 40699363 w 51991827"/>
              <a:gd name="connsiteY2" fmla="*/ 2673841 h 16842424"/>
              <a:gd name="connsiteX3" fmla="*/ 51991827 w 51991827"/>
              <a:gd name="connsiteY3" fmla="*/ 16740435 h 16842424"/>
              <a:gd name="connsiteX0" fmla="*/ 0 w 51991827"/>
              <a:gd name="connsiteY0" fmla="*/ 17558425 h 17558425"/>
              <a:gd name="connsiteX1" fmla="*/ 735857 w 51991827"/>
              <a:gd name="connsiteY1" fmla="*/ 5203446 h 17558425"/>
              <a:gd name="connsiteX2" fmla="*/ 40699363 w 51991827"/>
              <a:gd name="connsiteY2" fmla="*/ 3389842 h 17558425"/>
              <a:gd name="connsiteX3" fmla="*/ 51991827 w 51991827"/>
              <a:gd name="connsiteY3" fmla="*/ 17456436 h 17558425"/>
              <a:gd name="connsiteX0" fmla="*/ 0 w 51991827"/>
              <a:gd name="connsiteY0" fmla="*/ 15294202 h 15294202"/>
              <a:gd name="connsiteX1" fmla="*/ 735857 w 51991827"/>
              <a:gd name="connsiteY1" fmla="*/ 2939223 h 15294202"/>
              <a:gd name="connsiteX2" fmla="*/ 40699363 w 51991827"/>
              <a:gd name="connsiteY2" fmla="*/ 1125619 h 15294202"/>
              <a:gd name="connsiteX3" fmla="*/ 51991827 w 51991827"/>
              <a:gd name="connsiteY3" fmla="*/ 15192213 h 15294202"/>
              <a:gd name="connsiteX0" fmla="*/ 0 w 51991827"/>
              <a:gd name="connsiteY0" fmla="*/ 14600780 h 14600780"/>
              <a:gd name="connsiteX1" fmla="*/ 1018886 w 51991827"/>
              <a:gd name="connsiteY1" fmla="*/ 4966144 h 14600780"/>
              <a:gd name="connsiteX2" fmla="*/ 40699363 w 51991827"/>
              <a:gd name="connsiteY2" fmla="*/ 432197 h 14600780"/>
              <a:gd name="connsiteX3" fmla="*/ 51991827 w 51991827"/>
              <a:gd name="connsiteY3" fmla="*/ 14498791 h 14600780"/>
              <a:gd name="connsiteX0" fmla="*/ 0 w 51991827"/>
              <a:gd name="connsiteY0" fmla="*/ 14427249 h 14427249"/>
              <a:gd name="connsiteX1" fmla="*/ 1018886 w 51991827"/>
              <a:gd name="connsiteY1" fmla="*/ 4792613 h 14427249"/>
              <a:gd name="connsiteX2" fmla="*/ 40699363 w 51991827"/>
              <a:gd name="connsiteY2" fmla="*/ 258666 h 14427249"/>
              <a:gd name="connsiteX3" fmla="*/ 51991827 w 51991827"/>
              <a:gd name="connsiteY3" fmla="*/ 14325260 h 14427249"/>
              <a:gd name="connsiteX0" fmla="*/ 0 w 51991827"/>
              <a:gd name="connsiteY0" fmla="*/ 14557925 h 14557925"/>
              <a:gd name="connsiteX1" fmla="*/ 1018886 w 51991827"/>
              <a:gd name="connsiteY1" fmla="*/ 4923289 h 14557925"/>
              <a:gd name="connsiteX2" fmla="*/ 25981927 w 51991827"/>
              <a:gd name="connsiteY2" fmla="*/ 4016518 h 14557925"/>
              <a:gd name="connsiteX3" fmla="*/ 40699363 w 51991827"/>
              <a:gd name="connsiteY3" fmla="*/ 389342 h 14557925"/>
              <a:gd name="connsiteX4" fmla="*/ 51991827 w 51991827"/>
              <a:gd name="connsiteY4" fmla="*/ 14455936 h 14557925"/>
              <a:gd name="connsiteX0" fmla="*/ 0 w 51425770"/>
              <a:gd name="connsiteY0" fmla="*/ 16598182 h 16598182"/>
              <a:gd name="connsiteX1" fmla="*/ 452829 w 51425770"/>
              <a:gd name="connsiteY1" fmla="*/ 4923289 h 16598182"/>
              <a:gd name="connsiteX2" fmla="*/ 25415870 w 51425770"/>
              <a:gd name="connsiteY2" fmla="*/ 4016518 h 16598182"/>
              <a:gd name="connsiteX3" fmla="*/ 40133306 w 51425770"/>
              <a:gd name="connsiteY3" fmla="*/ 389342 h 16598182"/>
              <a:gd name="connsiteX4" fmla="*/ 51425770 w 51425770"/>
              <a:gd name="connsiteY4" fmla="*/ 14455936 h 16598182"/>
              <a:gd name="connsiteX0" fmla="*/ 0 w 51425770"/>
              <a:gd name="connsiteY0" fmla="*/ 16598182 h 16598182"/>
              <a:gd name="connsiteX1" fmla="*/ 452828 w 51425770"/>
              <a:gd name="connsiteY1" fmla="*/ 5603374 h 16598182"/>
              <a:gd name="connsiteX2" fmla="*/ 25415870 w 51425770"/>
              <a:gd name="connsiteY2" fmla="*/ 4016518 h 16598182"/>
              <a:gd name="connsiteX3" fmla="*/ 40133306 w 51425770"/>
              <a:gd name="connsiteY3" fmla="*/ 389342 h 16598182"/>
              <a:gd name="connsiteX4" fmla="*/ 51425770 w 51425770"/>
              <a:gd name="connsiteY4" fmla="*/ 14455936 h 16598182"/>
              <a:gd name="connsiteX0" fmla="*/ 57345 w 51483115"/>
              <a:gd name="connsiteY0" fmla="*/ 16598182 h 16598182"/>
              <a:gd name="connsiteX1" fmla="*/ 510173 w 51483115"/>
              <a:gd name="connsiteY1" fmla="*/ 5603374 h 16598182"/>
              <a:gd name="connsiteX2" fmla="*/ 25473215 w 51483115"/>
              <a:gd name="connsiteY2" fmla="*/ 4016518 h 16598182"/>
              <a:gd name="connsiteX3" fmla="*/ 40190651 w 51483115"/>
              <a:gd name="connsiteY3" fmla="*/ 389342 h 16598182"/>
              <a:gd name="connsiteX4" fmla="*/ 51483115 w 51483115"/>
              <a:gd name="connsiteY4" fmla="*/ 14455936 h 1659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83115" h="16598182">
                <a:moveTo>
                  <a:pt x="57345" y="16598182"/>
                </a:moveTo>
                <a:cubicBezTo>
                  <a:pt x="95077" y="9551709"/>
                  <a:pt x="-282302" y="9324992"/>
                  <a:pt x="510173" y="5603374"/>
                </a:cubicBezTo>
                <a:cubicBezTo>
                  <a:pt x="4934836" y="3393083"/>
                  <a:pt x="18859802" y="4772176"/>
                  <a:pt x="25473215" y="4016518"/>
                </a:cubicBezTo>
                <a:cubicBezTo>
                  <a:pt x="32086628" y="3260860"/>
                  <a:pt x="35855668" y="-1350561"/>
                  <a:pt x="40190651" y="389342"/>
                </a:cubicBezTo>
                <a:cubicBezTo>
                  <a:pt x="44525634" y="2129245"/>
                  <a:pt x="47718960" y="9767071"/>
                  <a:pt x="51483115" y="1445593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4" name="Freeform 7"/>
          <p:cNvSpPr>
            <a:spLocks/>
          </p:cNvSpPr>
          <p:nvPr/>
        </p:nvSpPr>
        <p:spPr bwMode="auto">
          <a:xfrm>
            <a:off x="6953534" y="1423834"/>
            <a:ext cx="1523553" cy="8477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090533" y="1437361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CERN</a:t>
            </a:r>
          </a:p>
          <a:p>
            <a:pPr algn="ctr"/>
            <a:r>
              <a:rPr lang="en-US" sz="1000" u="sng" dirty="0" smtClean="0"/>
              <a:t>(CERNLight)</a:t>
            </a:r>
          </a:p>
          <a:p>
            <a:pPr algn="ctr"/>
            <a:r>
              <a:rPr lang="en-US" sz="800" u="sng" dirty="0" smtClean="0"/>
              <a:t>Geneva</a:t>
            </a:r>
            <a:endParaRPr lang="en-US" sz="800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7333933" y="1971128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CERN-T1</a:t>
            </a:r>
            <a:endParaRPr 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065322" y="1665138"/>
            <a:ext cx="27174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KISTI</a:t>
            </a:r>
          </a:p>
          <a:p>
            <a:pPr algn="ctr"/>
            <a:r>
              <a:rPr lang="en-US" sz="700" dirty="0" smtClean="0"/>
              <a:t>Korea</a:t>
            </a:r>
            <a:endParaRPr lang="en-US" sz="7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56268" y="1930623"/>
            <a:ext cx="22846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TIFR</a:t>
            </a:r>
          </a:p>
          <a:p>
            <a:pPr algn="ctr"/>
            <a:r>
              <a:rPr lang="en-US" sz="700" dirty="0" smtClean="0"/>
              <a:t>India</a:t>
            </a:r>
            <a:endParaRPr lang="en-US" sz="700" dirty="0"/>
          </a:p>
        </p:txBody>
      </p:sp>
      <p:sp>
        <p:nvSpPr>
          <p:cNvPr id="239" name="Hexagon 238"/>
          <p:cNvSpPr/>
          <p:nvPr/>
        </p:nvSpPr>
        <p:spPr bwMode="auto">
          <a:xfrm>
            <a:off x="3979414" y="5398308"/>
            <a:ext cx="735579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AMPATH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(Miami)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pic>
        <p:nvPicPr>
          <p:cNvPr id="264" name="Picture 2" descr="C:\Users\William\AppData\Roaming\PixelMetrics\CaptureWiz\Temp\4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37" y="6277403"/>
            <a:ext cx="198050" cy="3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99876</TotalTime>
  <Words>307</Words>
  <Application>Microsoft Office PowerPoint</Application>
  <PresentationFormat>On-screen Show (4:3)</PresentationFormat>
  <Paragraphs>188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1_Custom Design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ESnet Defined:  Challenges and Overview   Department of Energy Lehman Review of ESnet February 21-23, 2006</dc:title>
  <dc:creator>wej</dc:creator>
  <cp:lastModifiedBy>William E Johnston</cp:lastModifiedBy>
  <cp:revision>1223</cp:revision>
  <cp:lastPrinted>2015-03-22T03:40:32Z</cp:lastPrinted>
  <dcterms:created xsi:type="dcterms:W3CDTF">2009-01-26T05:01:57Z</dcterms:created>
  <dcterms:modified xsi:type="dcterms:W3CDTF">2015-04-05T21:51:23Z</dcterms:modified>
</cp:coreProperties>
</file>