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69" r:id="rId3"/>
    <p:sldId id="270" r:id="rId4"/>
    <p:sldId id="271" r:id="rId5"/>
    <p:sldId id="272" r:id="rId6"/>
    <p:sldId id="292" r:id="rId7"/>
    <p:sldId id="273" r:id="rId8"/>
    <p:sldId id="276" r:id="rId9"/>
    <p:sldId id="274" r:id="rId10"/>
    <p:sldId id="277" r:id="rId11"/>
    <p:sldId id="278" r:id="rId12"/>
    <p:sldId id="279" r:id="rId13"/>
    <p:sldId id="283" r:id="rId14"/>
    <p:sldId id="257" r:id="rId15"/>
    <p:sldId id="264" r:id="rId16"/>
    <p:sldId id="293" r:id="rId17"/>
    <p:sldId id="265" r:id="rId18"/>
    <p:sldId id="294" r:id="rId19"/>
    <p:sldId id="266" r:id="rId20"/>
    <p:sldId id="275" r:id="rId21"/>
    <p:sldId id="296" r:id="rId22"/>
    <p:sldId id="284" r:id="rId23"/>
    <p:sldId id="285" r:id="rId24"/>
    <p:sldId id="297" r:id="rId25"/>
    <p:sldId id="295" r:id="rId26"/>
    <p:sldId id="282" r:id="rId27"/>
    <p:sldId id="298" r:id="rId28"/>
    <p:sldId id="286" r:id="rId29"/>
    <p:sldId id="267" r:id="rId30"/>
    <p:sldId id="287" r:id="rId31"/>
    <p:sldId id="288" r:id="rId32"/>
    <p:sldId id="289" r:id="rId33"/>
    <p:sldId id="290" r:id="rId34"/>
    <p:sldId id="291" r:id="rId35"/>
    <p:sldId id="280" r:id="rId36"/>
    <p:sldId id="281" r:id="rId3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06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0" autoAdjust="0"/>
    <p:restoredTop sz="94660"/>
  </p:normalViewPr>
  <p:slideViewPr>
    <p:cSldViewPr>
      <p:cViewPr varScale="1">
        <p:scale>
          <a:sx n="101" d="100"/>
          <a:sy n="101" d="100"/>
        </p:scale>
        <p:origin x="-25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BBFB6EBA-0D89-4440-A2BA-212A6B7B2A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15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ACDD55-D30C-C64B-93F8-6101F2BDBB42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88705F5D-78F2-684E-B3DE-9E008761FF10}" type="datetime5">
              <a:rPr lang="en-GB"/>
              <a:pPr>
                <a:defRPr/>
              </a:pPr>
              <a:t>20-Mar-15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E43044-9F0F-434D-8006-60E9EFE29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10CC0398-A9EF-5242-8919-834B9BEAE6FD}" type="datetime5">
              <a:rPr lang="en-GB"/>
              <a:pPr>
                <a:defRPr/>
              </a:pPr>
              <a:t>20-Mar-15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EC90B9-8620-EF41-B7C0-7564ABD56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5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51CFCF7D-8158-BC4D-BC0B-ED4F63887DCB}" type="datetime5">
              <a:rPr lang="en-GB"/>
              <a:pPr>
                <a:defRPr/>
              </a:pPr>
              <a:t>20-Mar-15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F87434-7978-B846-BF31-8CCA51E97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930C26EE-1090-A14A-8AFD-666EB91772FD}" type="datetime5">
              <a:rPr lang="en-GB"/>
              <a:pPr>
                <a:defRPr/>
              </a:pPr>
              <a:t>20-Mar-15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DC0BAFB-CCDB-754D-81D6-C25FB86F0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3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D3CE435C-FBA7-7942-81F2-A9A07C662E2A}" type="datetime5">
              <a:rPr lang="en-GB"/>
              <a:pPr>
                <a:defRPr/>
              </a:pPr>
              <a:t>20-Mar-15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F049F1-A293-0A42-8DC7-764481BE7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9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6DFB1682-BE07-3340-B657-72A925413AFD}" type="datetime5">
              <a:rPr lang="en-GB"/>
              <a:pPr>
                <a:defRPr/>
              </a:pPr>
              <a:t>20-Mar-15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7CF512-61B4-8146-B9F9-B7681303B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6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BB4D6538-8F5E-6042-AA26-9161A72C9DBB}" type="datetime5">
              <a:rPr lang="en-GB"/>
              <a:pPr>
                <a:defRPr/>
              </a:pPr>
              <a:t>20-Mar-15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EA7E85-39EF-B046-BD62-FAF22773C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1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48E41E6-2BBE-4F42-BF02-B57B68E52B43}" type="datetime5">
              <a:rPr lang="en-GB"/>
              <a:pPr>
                <a:defRPr/>
              </a:pPr>
              <a:t>20-Mar-15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799852-58FE-A14D-B69B-550A636B1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6283EFD0-50AB-1B41-80CE-C4FDF2849CB7}" type="datetime5">
              <a:rPr lang="en-GB"/>
              <a:pPr>
                <a:defRPr/>
              </a:pPr>
              <a:t>20-Mar-15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6C242F-178A-654E-BD83-2B4C3E3A2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5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623F7C83-B486-6247-8F09-3C2235FCC5C8}" type="datetime5">
              <a:rPr lang="en-GB"/>
              <a:pPr>
                <a:defRPr/>
              </a:pPr>
              <a:t>20-Mar-15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FDFE02-AB3F-4D4A-9532-4B887E78E3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3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5702EF70-DB48-164F-8F71-0EFCAB7D55EF}" type="datetime5">
              <a:rPr lang="en-GB"/>
              <a:pPr>
                <a:defRPr/>
              </a:pPr>
              <a:t>20-Mar-15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FEA02A-5329-4E4E-8F0C-CFF431DA8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9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solidFill>
                  <a:schemeClr val="accent2"/>
                </a:solidFill>
                <a:cs typeface="+mn-cs"/>
              </a:defRPr>
            </a:lvl1pPr>
          </a:lstStyle>
          <a:p>
            <a:pPr>
              <a:defRPr/>
            </a:pPr>
            <a:fld id="{D3D0FB38-51BD-5649-A537-A804FAEA5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09374CF-A7C3-A64A-BD4F-6DAC5F0C8202}" type="datetime5">
              <a:rPr lang="en-GB"/>
              <a:pPr eaLnBrk="1" hangingPunct="1"/>
              <a:t>20-Mar-15</a:t>
            </a:fld>
            <a:endParaRPr lang="en-US"/>
          </a:p>
        </p:txBody>
      </p:sp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E0AE2-9D6F-A84F-8E79-1CBEC45BD57F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Bandwidth-sharing in </a:t>
            </a:r>
            <a:r>
              <a:rPr lang="en-US" dirty="0" smtClean="0"/>
              <a:t>LHCONE</a:t>
            </a:r>
            <a:endParaRPr lang="en-GB" dirty="0" smtClean="0">
              <a:cs typeface="+mj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an analysis of the problem</a:t>
            </a:r>
            <a:endParaRPr lang="en-GB" dirty="0" smtClean="0">
              <a:cs typeface="+mn-cs"/>
            </a:endParaRPr>
          </a:p>
        </p:txBody>
      </p:sp>
      <p:pic>
        <p:nvPicPr>
          <p:cNvPr id="307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52400"/>
            <a:ext cx="90201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75100" y="279400"/>
            <a:ext cx="1624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600" i="1" dirty="0">
                <a:solidFill>
                  <a:schemeClr val="accent2"/>
                </a:solidFill>
                <a:cs typeface="+mn-cs"/>
              </a:rPr>
              <a:t>Insert title here…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Auctions, second-price</a:t>
            </a:r>
            <a:r>
              <a:rPr lang="en-US" sz="3600" dirty="0" smtClean="0">
                <a:cs typeface="+mj-cs"/>
              </a:rPr>
              <a:t> auctions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Auction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A vendor has something to sell, s</a:t>
            </a:r>
            <a:r>
              <a:rPr lang="en-US" sz="2400" dirty="0" smtClean="0">
                <a:cs typeface="+mn-cs"/>
              </a:rPr>
              <a:t>everal bidders want it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Bidders are free to choose any bidding strategy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They may lie, collaborate, bid their true valuations…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Auction rules decide who wins and what price they pay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Goal may vary (maximize profit, social welfare…)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Second-price auction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Highest-bidder wins, p</a:t>
            </a:r>
            <a:r>
              <a:rPr lang="en-US" sz="2400" dirty="0" smtClean="0">
                <a:cs typeface="+mn-cs"/>
              </a:rPr>
              <a:t>ays 2</a:t>
            </a:r>
            <a:r>
              <a:rPr lang="en-US" sz="2400" baseline="30000" dirty="0" smtClean="0">
                <a:cs typeface="+mn-cs"/>
              </a:rPr>
              <a:t>nd</a:t>
            </a:r>
            <a:r>
              <a:rPr lang="en-US" sz="2400" dirty="0" smtClean="0">
                <a:cs typeface="+mn-cs"/>
              </a:rPr>
              <a:t>-highest bid price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Typically less than </a:t>
            </a:r>
            <a:r>
              <a:rPr lang="en-US" sz="2400" dirty="0" smtClean="0">
                <a:cs typeface="+mn-cs"/>
              </a:rPr>
              <a:t>what they think it’s worth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Standard English auction (Sotheby’s) follows this rule</a:t>
            </a:r>
            <a:endParaRPr lang="en-US" sz="2400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Second-price a</a:t>
            </a:r>
            <a:r>
              <a:rPr lang="en-US" sz="3600" dirty="0" smtClean="0">
                <a:cs typeface="+mj-cs"/>
              </a:rPr>
              <a:t>uction properties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Best bidding strategy: bid your true valuation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Bidding higher may win the auction, but you could pay more than it’s worth to you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Bidding lower, you could lose out when the price it goes for is less than your value but more than your bid</a:t>
            </a:r>
            <a:endParaRPr lang="en-US" sz="2400" dirty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Bidders could co-operate, force price down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Only relevant if you’re trying to </a:t>
            </a:r>
            <a:r>
              <a:rPr lang="en-US" sz="2400" dirty="0" err="1" smtClean="0">
                <a:cs typeface="+mn-cs"/>
              </a:rPr>
              <a:t>maximise</a:t>
            </a:r>
            <a:r>
              <a:rPr lang="en-US" sz="2400" dirty="0" smtClean="0">
                <a:cs typeface="+mn-cs"/>
              </a:rPr>
              <a:t> profit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Not so relevant if you’re goal is to allocate goods to those who need them most (i.e. social welfare)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Learning opponents strategy in repeated auctions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Adaptive bidding possible, needs consideration</a:t>
            </a:r>
            <a:endParaRPr lang="en-US" sz="2400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5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Progressive Second-Price auction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Extends the 2</a:t>
            </a:r>
            <a:r>
              <a:rPr lang="en-US" sz="2800" baseline="30000" dirty="0" smtClean="0">
                <a:cs typeface="+mn-cs"/>
              </a:rPr>
              <a:t>nd</a:t>
            </a:r>
            <a:r>
              <a:rPr lang="en-US" sz="2800" dirty="0" smtClean="0">
                <a:cs typeface="+mn-cs"/>
              </a:rPr>
              <a:t>-price auction mechanism to a divisible good, such as network bandwidth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Based on the ‘exclusion principle’: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Allocation is based on how much is left after higher-bidding offers are satisfied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Price based on how much was bid by bidders who are excluded because you are bidding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Similar to progressive taxation: you pay progressively more per unit for progressively more bandwidth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Retains truthful-bidding properties of standard 2</a:t>
            </a:r>
            <a:r>
              <a:rPr lang="en-US" sz="2400" baseline="30000" dirty="0" smtClean="0">
                <a:cs typeface="+mn-cs"/>
              </a:rPr>
              <a:t>nd</a:t>
            </a:r>
            <a:r>
              <a:rPr lang="en-US" sz="2400" dirty="0" smtClean="0">
                <a:cs typeface="+mn-cs"/>
              </a:rPr>
              <a:t>-price auction</a:t>
            </a:r>
            <a:endParaRPr lang="en-US" sz="2400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91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How does it work?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Network offers </a:t>
            </a:r>
            <a:r>
              <a:rPr lang="en-US" sz="2800" dirty="0"/>
              <a:t>bandwidth </a:t>
            </a:r>
            <a:r>
              <a:rPr lang="en-US" sz="2800" b="1" dirty="0" smtClean="0">
                <a:cs typeface="+mn-cs"/>
              </a:rPr>
              <a:t>Q</a:t>
            </a:r>
            <a:r>
              <a:rPr lang="en-US" sz="2800" dirty="0" smtClean="0">
                <a:cs typeface="+mn-cs"/>
              </a:rPr>
              <a:t> on a given link</a:t>
            </a:r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B</a:t>
            </a:r>
            <a:r>
              <a:rPr lang="en-US" sz="2800" dirty="0" smtClean="0">
                <a:cs typeface="+mn-cs"/>
              </a:rPr>
              <a:t>idders have fixed budget (varies per bidder)</a:t>
            </a:r>
          </a:p>
          <a:p>
            <a:pPr marL="342900" lvl="1" indent="-342900" eaLnBrk="1" hangingPunct="1">
              <a:buFontTx/>
              <a:buChar char="•"/>
              <a:defRPr/>
            </a:pPr>
            <a:r>
              <a:rPr lang="en-US" sz="2800" dirty="0" smtClean="0">
                <a:cs typeface="+mn-cs"/>
              </a:rPr>
              <a:t>Bidders specify a quantit</a:t>
            </a:r>
            <a:r>
              <a:rPr lang="en-US" dirty="0" smtClean="0">
                <a:cs typeface="+mn-cs"/>
              </a:rPr>
              <a:t>y and</a:t>
            </a:r>
            <a:r>
              <a:rPr lang="en-US" sz="2800" dirty="0" smtClean="0">
                <a:cs typeface="+mn-cs"/>
              </a:rPr>
              <a:t> a un</a:t>
            </a:r>
            <a:r>
              <a:rPr lang="en-US" dirty="0" smtClean="0">
                <a:cs typeface="+mn-cs"/>
              </a:rPr>
              <a:t>it-price:</a:t>
            </a:r>
            <a:r>
              <a:rPr lang="en-US" b="1" dirty="0" smtClean="0">
                <a:cs typeface="+mn-cs"/>
              </a:rPr>
              <a:t> </a:t>
            </a:r>
            <a:r>
              <a:rPr lang="en-US" dirty="0" smtClean="0"/>
              <a:t>(</a:t>
            </a:r>
            <a:r>
              <a:rPr lang="en-US" b="1" dirty="0" err="1"/>
              <a:t>q</a:t>
            </a:r>
            <a:r>
              <a:rPr lang="en-US" b="1" baseline="-25000" dirty="0" err="1"/>
              <a:t>i</a:t>
            </a:r>
            <a:r>
              <a:rPr lang="en-US" dirty="0" err="1"/>
              <a:t>,</a:t>
            </a:r>
            <a:r>
              <a:rPr lang="en-US" b="1" dirty="0" err="1"/>
              <a:t>p</a:t>
            </a:r>
            <a:r>
              <a:rPr lang="en-US" b="1" baseline="-25000" dirty="0" err="1"/>
              <a:t>i</a:t>
            </a:r>
            <a:r>
              <a:rPr lang="en-US" dirty="0" smtClean="0"/>
              <a:t>)</a:t>
            </a:r>
            <a:endParaRPr lang="en-US" sz="2400" dirty="0" smtClean="0">
              <a:cs typeface="+mn-cs"/>
            </a:endParaRPr>
          </a:p>
          <a:p>
            <a:pPr marL="342900" lvl="1" indent="-342900" eaLnBrk="1" hangingPunct="1">
              <a:buFontTx/>
              <a:buChar char="•"/>
              <a:defRPr/>
            </a:pPr>
            <a:r>
              <a:rPr lang="en-US" dirty="0" smtClean="0">
                <a:cs typeface="+mn-cs"/>
              </a:rPr>
              <a:t>PSP</a:t>
            </a:r>
            <a:r>
              <a:rPr lang="en-US" sz="2800" dirty="0" smtClean="0">
                <a:cs typeface="+mn-cs"/>
              </a:rPr>
              <a:t> calculates allocation &amp; total cos</a:t>
            </a:r>
            <a:r>
              <a:rPr lang="en-US" dirty="0" smtClean="0">
                <a:cs typeface="+mn-cs"/>
              </a:rPr>
              <a:t>t: </a:t>
            </a:r>
            <a:r>
              <a:rPr lang="en-US" dirty="0"/>
              <a:t>(</a:t>
            </a:r>
            <a:r>
              <a:rPr lang="en-US" b="1" dirty="0" err="1"/>
              <a:t>a</a:t>
            </a:r>
            <a:r>
              <a:rPr lang="en-US" b="1" baseline="-25000" dirty="0" err="1"/>
              <a:t>i</a:t>
            </a:r>
            <a:r>
              <a:rPr lang="en-US" dirty="0" err="1"/>
              <a:t>,</a:t>
            </a:r>
            <a:r>
              <a:rPr lang="en-US" b="1" dirty="0" err="1"/>
              <a:t>c</a:t>
            </a:r>
            <a:r>
              <a:rPr lang="en-US" b="1" baseline="-25000" dirty="0" err="1"/>
              <a:t>i</a:t>
            </a:r>
            <a:r>
              <a:rPr lang="en-US" dirty="0" smtClean="0"/>
              <a:t>)</a:t>
            </a:r>
            <a:endParaRPr lang="en-US" sz="24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PSP sends all allocations/costs to all bidders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Bidders revise their bids, submit them again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Repeat until convergence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Convergence guaranteed for rational bidders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Diminishing marginal return: the more you get, the less you’re willing to pay to get even more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smtClean="0"/>
              <a:t>llocation</a:t>
            </a:r>
            <a:endParaRPr lang="en-US" sz="2400" dirty="0"/>
          </a:p>
        </p:txBody>
      </p:sp>
      <p:cxnSp>
        <p:nvCxnSpPr>
          <p:cNvPr id="52" name="Straight Connector 51"/>
          <p:cNvCxnSpPr/>
          <p:nvPr/>
        </p:nvCxnSpPr>
        <p:spPr bwMode="auto">
          <a:xfrm flipV="1">
            <a:off x="4648200" y="1524000"/>
            <a:ext cx="0" cy="1447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2330134" y="304800"/>
            <a:ext cx="376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Player with highest </a:t>
            </a:r>
            <a:r>
              <a:rPr lang="en-US" sz="1800" dirty="0" smtClean="0">
                <a:solidFill>
                  <a:srgbClr val="3069A8"/>
                </a:solidFill>
              </a:rPr>
              <a:t>unit-</a:t>
            </a:r>
            <a:r>
              <a:rPr lang="en-US" sz="1800" dirty="0" smtClean="0">
                <a:solidFill>
                  <a:srgbClr val="3069A8"/>
                </a:solidFill>
              </a:rPr>
              <a:t>price has their</a:t>
            </a:r>
            <a:br>
              <a:rPr lang="en-US" sz="1800" dirty="0" smtClean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quantity subtracted from the total</a:t>
            </a:r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5334000" y="914400"/>
            <a:ext cx="304800" cy="5334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Box 72"/>
          <p:cNvSpPr txBox="1"/>
          <p:nvPr/>
        </p:nvSpPr>
        <p:spPr>
          <a:xfrm>
            <a:off x="3625540" y="3657600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Player with 2</a:t>
            </a:r>
            <a:r>
              <a:rPr lang="en-US" sz="1800" baseline="30000" dirty="0" smtClean="0">
                <a:solidFill>
                  <a:srgbClr val="3069A8"/>
                </a:solidFill>
              </a:rPr>
              <a:t>nd</a:t>
            </a:r>
            <a:r>
              <a:rPr lang="en-US" sz="1800" dirty="0" smtClean="0">
                <a:solidFill>
                  <a:srgbClr val="3069A8"/>
                </a:solidFill>
              </a:rPr>
              <a:t> highest </a:t>
            </a:r>
            <a:r>
              <a:rPr lang="en-US" sz="1800" dirty="0" smtClean="0">
                <a:solidFill>
                  <a:srgbClr val="3069A8"/>
                </a:solidFill>
              </a:rPr>
              <a:t>unit-</a:t>
            </a:r>
            <a:r>
              <a:rPr lang="en-US" sz="1800" dirty="0" smtClean="0">
                <a:solidFill>
                  <a:srgbClr val="3069A8"/>
                </a:solidFill>
              </a:rPr>
              <a:t>price</a:t>
            </a:r>
            <a:br>
              <a:rPr lang="en-US" sz="1800" dirty="0" smtClean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takes from </a:t>
            </a:r>
            <a:r>
              <a:rPr lang="en-US" sz="1800" dirty="0" smtClean="0">
                <a:solidFill>
                  <a:srgbClr val="3069A8"/>
                </a:solidFill>
              </a:rPr>
              <a:t>what’s left</a:t>
            </a:r>
          </a:p>
        </p:txBody>
      </p:sp>
      <p:cxnSp>
        <p:nvCxnSpPr>
          <p:cNvPr id="74" name="Straight Arrow Connector 73"/>
          <p:cNvCxnSpPr/>
          <p:nvPr/>
        </p:nvCxnSpPr>
        <p:spPr bwMode="auto">
          <a:xfrm flipH="1" flipV="1">
            <a:off x="4191000" y="3048000"/>
            <a:ext cx="533400" cy="6858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7696200" y="4038600"/>
            <a:ext cx="1197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Bandwidth</a:t>
            </a:r>
            <a:r>
              <a:rPr lang="en-US" sz="1800" dirty="0">
                <a:solidFill>
                  <a:srgbClr val="3069A8"/>
                </a:solidFill>
              </a:rPr>
              <a:t/>
            </a:r>
            <a:br>
              <a:rPr lang="en-US" sz="1800" dirty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available</a:t>
            </a:r>
            <a:br>
              <a:rPr lang="en-US" sz="1800" dirty="0" smtClean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for auction</a:t>
            </a:r>
            <a:endParaRPr lang="en-US" sz="1800" dirty="0" smtClean="0">
              <a:solidFill>
                <a:srgbClr val="3069A8"/>
              </a:solidFill>
            </a:endParaRPr>
          </a:p>
        </p:txBody>
      </p:sp>
      <p:cxnSp>
        <p:nvCxnSpPr>
          <p:cNvPr id="29" name="Straight Arrow Connector 28"/>
          <p:cNvCxnSpPr>
            <a:endCxn id="10" idx="0"/>
          </p:cNvCxnSpPr>
          <p:nvPr/>
        </p:nvCxnSpPr>
        <p:spPr bwMode="auto">
          <a:xfrm flipH="1">
            <a:off x="7213866" y="4953000"/>
            <a:ext cx="558534" cy="6858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llocation</a:t>
            </a:r>
            <a:endParaRPr lang="en-US" sz="2400" dirty="0"/>
          </a:p>
        </p:txBody>
      </p:sp>
      <p:cxnSp>
        <p:nvCxnSpPr>
          <p:cNvPr id="52" name="Straight Connector 51"/>
          <p:cNvCxnSpPr/>
          <p:nvPr/>
        </p:nvCxnSpPr>
        <p:spPr bwMode="auto">
          <a:xfrm flipV="1">
            <a:off x="4648200" y="1524000"/>
            <a:ext cx="0" cy="411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1600200" y="22098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54864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274895" y="55626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295" y="19812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i</a:t>
            </a:r>
            <a:endParaRPr lang="en-US" sz="1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5867400" y="2895600"/>
            <a:ext cx="98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New bid</a:t>
            </a:r>
            <a:br>
              <a:rPr lang="en-US" sz="1800" dirty="0" smtClean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( q</a:t>
            </a:r>
            <a:r>
              <a:rPr lang="en-US" sz="1800" baseline="-25000" dirty="0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, p</a:t>
            </a:r>
            <a:r>
              <a:rPr lang="en-US" sz="1800" baseline="-25000" dirty="0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)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 flipV="1">
            <a:off x="5562600" y="2209800"/>
            <a:ext cx="685800" cy="6858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33959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llocation</a:t>
            </a:r>
            <a:endParaRPr lang="en-US" sz="2400" dirty="0"/>
          </a:p>
        </p:txBody>
      </p: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1600200" y="22098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54864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4648200" y="1524000"/>
            <a:ext cx="0" cy="411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274895" y="55626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295" y="19812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i</a:t>
            </a:r>
            <a:endParaRPr lang="en-US" sz="1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5867400" y="2895600"/>
            <a:ext cx="98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New bid</a:t>
            </a:r>
            <a:br>
              <a:rPr lang="en-US" sz="1800" dirty="0" smtClean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( q</a:t>
            </a:r>
            <a:r>
              <a:rPr lang="en-US" sz="1800" baseline="-25000" dirty="0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, p</a:t>
            </a:r>
            <a:r>
              <a:rPr lang="en-US" sz="1800" baseline="-25000" dirty="0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)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 flipV="1">
            <a:off x="5562600" y="2209800"/>
            <a:ext cx="685800" cy="6858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1651797" y="762000"/>
            <a:ext cx="28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</a:t>
            </a:r>
            <a:r>
              <a:rPr lang="en-US" sz="1800" dirty="0" smtClean="0">
                <a:solidFill>
                  <a:srgbClr val="3069A8"/>
                </a:solidFill>
              </a:rPr>
              <a:t>does bidder </a:t>
            </a:r>
            <a:r>
              <a:rPr lang="en-US" sz="1800" dirty="0" err="1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</a:t>
            </a:r>
            <a:r>
              <a:rPr lang="en-US" sz="1800" dirty="0" smtClean="0">
                <a:solidFill>
                  <a:srgbClr val="3069A8"/>
                </a:solidFill>
              </a:rPr>
              <a:t>get?</a:t>
            </a:r>
          </a:p>
        </p:txBody>
      </p:sp>
    </p:spTree>
    <p:extLst>
      <p:ext uri="{BB962C8B-B14F-4D97-AF65-F5344CB8AC3E}">
        <p14:creationId xmlns:p14="http://schemas.microsoft.com/office/powerpoint/2010/main" val="1810135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llocation</a:t>
            </a:r>
            <a:endParaRPr lang="en-US" sz="2400" dirty="0"/>
          </a:p>
        </p:txBody>
      </p: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1600200" y="22098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54864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4648200" y="1524000"/>
            <a:ext cx="0" cy="411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274895" y="55626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295" y="19812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i</a:t>
            </a:r>
            <a:endParaRPr lang="en-US" sz="1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3048000" y="1524000"/>
            <a:ext cx="32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a</a:t>
            </a:r>
            <a:r>
              <a:rPr lang="en-US" sz="1800" baseline="-25000" dirty="0" err="1" smtClean="0"/>
              <a:t>i</a:t>
            </a:r>
            <a:endParaRPr lang="en-US" sz="1800" baseline="-25000" dirty="0"/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1600200" y="1905000"/>
            <a:ext cx="3048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1651797" y="762000"/>
            <a:ext cx="28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</a:t>
            </a:r>
            <a:r>
              <a:rPr lang="en-US" sz="1800" dirty="0" smtClean="0">
                <a:solidFill>
                  <a:srgbClr val="3069A8"/>
                </a:solidFill>
              </a:rPr>
              <a:t>does bidder </a:t>
            </a:r>
            <a:r>
              <a:rPr lang="en-US" sz="1800" dirty="0" err="1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</a:t>
            </a:r>
            <a:r>
              <a:rPr lang="en-US" sz="1800" dirty="0" smtClean="0">
                <a:solidFill>
                  <a:srgbClr val="3069A8"/>
                </a:solidFill>
              </a:rPr>
              <a:t>get</a:t>
            </a:r>
            <a:r>
              <a:rPr lang="en-US" sz="1800" dirty="0" smtClean="0">
                <a:solidFill>
                  <a:srgbClr val="3069A8"/>
                </a:solidFill>
              </a:rPr>
              <a:t>?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3200400" y="1143000"/>
            <a:ext cx="24270" cy="545068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9230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llocation</a:t>
            </a:r>
            <a:endParaRPr lang="en-US" sz="2400" dirty="0"/>
          </a:p>
        </p:txBody>
      </p: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1600200" y="22098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54864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4648200" y="1524000"/>
            <a:ext cx="0" cy="411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274895" y="55626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295" y="19812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i</a:t>
            </a:r>
            <a:endParaRPr lang="en-US" sz="1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3048000" y="1524000"/>
            <a:ext cx="32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a</a:t>
            </a:r>
            <a:r>
              <a:rPr lang="en-US" sz="1800" baseline="-25000" dirty="0" err="1" smtClean="0"/>
              <a:t>i</a:t>
            </a:r>
            <a:endParaRPr lang="en-US" sz="1800" baseline="-25000" dirty="0"/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1600200" y="1905000"/>
            <a:ext cx="3048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1651797" y="762000"/>
            <a:ext cx="28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</a:t>
            </a:r>
            <a:r>
              <a:rPr lang="en-US" sz="1800" dirty="0" smtClean="0">
                <a:solidFill>
                  <a:srgbClr val="3069A8"/>
                </a:solidFill>
              </a:rPr>
              <a:t>does bidder </a:t>
            </a:r>
            <a:r>
              <a:rPr lang="en-US" sz="1800" dirty="0" err="1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</a:t>
            </a:r>
            <a:r>
              <a:rPr lang="en-US" sz="1800" dirty="0" smtClean="0">
                <a:solidFill>
                  <a:srgbClr val="3069A8"/>
                </a:solidFill>
              </a:rPr>
              <a:t>get</a:t>
            </a:r>
            <a:r>
              <a:rPr lang="en-US" sz="1800" dirty="0" smtClean="0">
                <a:solidFill>
                  <a:srgbClr val="3069A8"/>
                </a:solidFill>
              </a:rPr>
              <a:t>?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3200400" y="1143000"/>
            <a:ext cx="24270" cy="545068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02355" y="2438400"/>
            <a:ext cx="294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</a:t>
            </a:r>
            <a:r>
              <a:rPr lang="en-US" sz="1800" dirty="0" smtClean="0">
                <a:solidFill>
                  <a:srgbClr val="3069A8"/>
                </a:solidFill>
              </a:rPr>
              <a:t>does bidder </a:t>
            </a:r>
            <a:r>
              <a:rPr lang="en-US" sz="1800" dirty="0" err="1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</a:t>
            </a:r>
            <a:r>
              <a:rPr lang="en-US" sz="1800" dirty="0" smtClean="0">
                <a:solidFill>
                  <a:srgbClr val="3069A8"/>
                </a:solidFill>
              </a:rPr>
              <a:t>pay</a:t>
            </a:r>
            <a:r>
              <a:rPr lang="en-US" sz="1800" dirty="0" smtClean="0">
                <a:solidFill>
                  <a:srgbClr val="3069A8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16329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llocation</a:t>
            </a:r>
            <a:endParaRPr lang="en-US" sz="2400" dirty="0"/>
          </a:p>
        </p:txBody>
      </p: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1600200" y="22098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54864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4648200" y="1524000"/>
            <a:ext cx="0" cy="411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274895" y="55626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295" y="19812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i</a:t>
            </a:r>
            <a:endParaRPr lang="en-US" sz="1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3048000" y="1524000"/>
            <a:ext cx="32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a</a:t>
            </a:r>
            <a:r>
              <a:rPr lang="en-US" sz="1800" baseline="-25000" dirty="0" err="1" smtClean="0"/>
              <a:t>i</a:t>
            </a:r>
            <a:endParaRPr lang="en-US" sz="1800" baseline="-25000" dirty="0"/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1600200" y="1905000"/>
            <a:ext cx="3048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 38"/>
          <p:cNvSpPr/>
          <p:nvPr/>
        </p:nvSpPr>
        <p:spPr bwMode="auto">
          <a:xfrm>
            <a:off x="1600200" y="4114800"/>
            <a:ext cx="1524000" cy="1524000"/>
          </a:xfrm>
          <a:prstGeom prst="rect">
            <a:avLst/>
          </a:prstGeom>
          <a:solidFill>
            <a:srgbClr val="3069A8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124200" y="2971800"/>
            <a:ext cx="1524000" cy="2667000"/>
          </a:xfrm>
          <a:prstGeom prst="rect">
            <a:avLst/>
          </a:prstGeom>
          <a:solidFill>
            <a:srgbClr val="3069A8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51797" y="763200"/>
            <a:ext cx="28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</a:t>
            </a:r>
            <a:r>
              <a:rPr lang="en-US" sz="1800" dirty="0" smtClean="0">
                <a:solidFill>
                  <a:srgbClr val="3069A8"/>
                </a:solidFill>
              </a:rPr>
              <a:t>does bidder </a:t>
            </a:r>
            <a:r>
              <a:rPr lang="en-US" sz="1800" dirty="0" err="1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</a:t>
            </a:r>
            <a:r>
              <a:rPr lang="en-US" sz="1800" dirty="0" smtClean="0">
                <a:solidFill>
                  <a:srgbClr val="3069A8"/>
                </a:solidFill>
              </a:rPr>
              <a:t>get</a:t>
            </a:r>
            <a:r>
              <a:rPr lang="en-US" sz="1800" dirty="0" smtClean="0">
                <a:solidFill>
                  <a:srgbClr val="3069A8"/>
                </a:solidFill>
              </a:rPr>
              <a:t>?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3200400" y="1144800"/>
            <a:ext cx="24270" cy="545068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1702356" y="2438400"/>
            <a:ext cx="294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</a:t>
            </a:r>
            <a:r>
              <a:rPr lang="en-US" sz="1800" dirty="0" smtClean="0">
                <a:solidFill>
                  <a:srgbClr val="3069A8"/>
                </a:solidFill>
              </a:rPr>
              <a:t>does bidder </a:t>
            </a:r>
            <a:r>
              <a:rPr lang="en-US" sz="1800" dirty="0" err="1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</a:t>
            </a:r>
            <a:r>
              <a:rPr lang="en-US" sz="1800" dirty="0" smtClean="0">
                <a:solidFill>
                  <a:srgbClr val="3069A8"/>
                </a:solidFill>
              </a:rPr>
              <a:t>pay</a:t>
            </a:r>
            <a:r>
              <a:rPr lang="en-US" sz="1800" dirty="0" smtClean="0">
                <a:solidFill>
                  <a:srgbClr val="3069A8"/>
                </a:solidFill>
              </a:rPr>
              <a:t>?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>
            <a:off x="2590800" y="2819400"/>
            <a:ext cx="457200" cy="8382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Rectangle 41"/>
          <p:cNvSpPr/>
          <p:nvPr/>
        </p:nvSpPr>
        <p:spPr bwMode="auto">
          <a:xfrm>
            <a:off x="2057400" y="6019800"/>
            <a:ext cx="533400" cy="381000"/>
          </a:xfrm>
          <a:prstGeom prst="rect">
            <a:avLst/>
          </a:prstGeom>
          <a:solidFill>
            <a:srgbClr val="3069A8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60198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 =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9285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Run-1 was easy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Enough CPU, disk, tape, people, coffee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Network considered a weak link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Debugging problems considered hard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Not clear we had enough bandwidth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Hierarchical MONARC model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Planned for minimal, controlled data-movement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Data stays put, move jobs to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Some properties (NEEDS WORK)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Single bidder?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May decide not to bother setting up a circuit if not enoug</a:t>
            </a:r>
            <a:r>
              <a:rPr lang="en-US" sz="2400" dirty="0" smtClean="0">
                <a:cs typeface="+mn-cs"/>
              </a:rPr>
              <a:t>h competition to make it worthwhile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Allows network to respond to sudden increase from other users if they start sending traffic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Reduces (softens) guarantees to the single bidder who wanted the circuit</a:t>
            </a:r>
            <a:endParaRPr lang="en-US" sz="2400" dirty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26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PSP on multiple links?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PSP extends naturally to multiple links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Independent auction on each link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Bidders have fixed global budget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Best strategy is to bid for same bandwidth on each link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Bidder offers a price per link dependent on the competition for that link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Can show that it still converges if bidders are rational</a:t>
            </a:r>
          </a:p>
          <a:p>
            <a:pPr lvl="1" eaLnBrk="1" hangingPunct="1">
              <a:defRPr/>
            </a:pPr>
            <a:endParaRPr lang="en-US" sz="2400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8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Say something else about multiple links (NEEDS WORK)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21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Practicalities, budgets, incentives…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How often to run th</a:t>
            </a:r>
            <a:r>
              <a:rPr lang="en-US" sz="2800" dirty="0" smtClean="0">
                <a:cs typeface="+mn-cs"/>
              </a:rPr>
              <a:t>e auction?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In principle, whenever requirements change. Hourly?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In practice, determined by policy, lifetime of circuits, capability of circuit-management s/w </a:t>
            </a:r>
            <a:r>
              <a:rPr lang="en-US" sz="2400" dirty="0" err="1" smtClean="0">
                <a:cs typeface="+mn-cs"/>
              </a:rPr>
              <a:t>etc</a:t>
            </a:r>
            <a:endParaRPr lang="en-US" sz="24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How much bandwidth to offer?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Can offer everything on a link</a:t>
            </a:r>
          </a:p>
          <a:p>
            <a:pPr lvl="2" eaLnBrk="1" hangingPunct="1">
              <a:defRPr/>
            </a:pPr>
            <a:r>
              <a:rPr lang="en-US" sz="2000" dirty="0" smtClean="0">
                <a:cs typeface="+mn-cs"/>
              </a:rPr>
              <a:t>Lets single bidder claim whole link, starve non-participants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Can offer (e.g.) 80% of link</a:t>
            </a:r>
          </a:p>
          <a:p>
            <a:pPr lvl="2" eaLnBrk="1" hangingPunct="1">
              <a:defRPr/>
            </a:pPr>
            <a:r>
              <a:rPr lang="en-US" sz="2000" dirty="0" smtClean="0">
                <a:cs typeface="+mn-cs"/>
              </a:rPr>
              <a:t>Non-participants can share at least 20% of the link</a:t>
            </a:r>
          </a:p>
          <a:p>
            <a:pPr lvl="2" eaLnBrk="1" hangingPunct="1">
              <a:defRPr/>
            </a:pPr>
            <a:r>
              <a:rPr lang="en-US" sz="2000" dirty="0" smtClean="0">
                <a:cs typeface="+mn-cs"/>
              </a:rPr>
              <a:t>May not be </a:t>
            </a:r>
            <a:r>
              <a:rPr lang="en-US" sz="2000" dirty="0">
                <a:cs typeface="+mn-cs"/>
              </a:rPr>
              <a:t>a</a:t>
            </a:r>
            <a:r>
              <a:rPr lang="en-US" sz="2000" dirty="0" smtClean="0">
                <a:cs typeface="+mn-cs"/>
              </a:rPr>
              <a:t>ble to get 100% use if only one user (unless user can bundle 80% circuit with 20% non-circuit?)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34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Practicalities, budgets, incentives…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Real world, real money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Budgets set by bidders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PSP guarantees the bidders converge on a solution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LHCONE, HEP experiments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Not real money, so</a:t>
            </a:r>
            <a:r>
              <a:rPr lang="en-US" sz="2400" dirty="0" smtClean="0">
                <a:cs typeface="+mn-cs"/>
              </a:rPr>
              <a:t> who sets budgets? How?</a:t>
            </a:r>
          </a:p>
          <a:p>
            <a:pPr lvl="1" eaLnBrk="1" hangingPunct="1">
              <a:defRPr/>
            </a:pPr>
            <a:r>
              <a:rPr lang="en-US" sz="2400" dirty="0" smtClean="0"/>
              <a:t>Initial budgets negotiated among participants</a:t>
            </a:r>
          </a:p>
          <a:p>
            <a:pPr lvl="2" eaLnBrk="1" hangingPunct="1">
              <a:defRPr/>
            </a:pPr>
            <a:r>
              <a:rPr lang="en-US" sz="2000" dirty="0" smtClean="0"/>
              <a:t>Revise rarely,</a:t>
            </a:r>
            <a:r>
              <a:rPr lang="en-US" sz="2000" dirty="0"/>
              <a:t> e.g.</a:t>
            </a:r>
            <a:r>
              <a:rPr lang="en-US" sz="2000" dirty="0" smtClean="0"/>
              <a:t> based on changes in needs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Budget spent ~every time you win a slice of an auction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Need topping up from time to time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Must ensure ‘fake money’ has real value in the auction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6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How, and how often, to update budgets?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Reset budget per-auction?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No incentive not to spend entire budget every time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Can lead to circuits being ‘bought’ where not needed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Regular top-up </a:t>
            </a:r>
            <a:r>
              <a:rPr lang="en-US" sz="2400" dirty="0"/>
              <a:t>every few hours/days/auctions</a:t>
            </a:r>
            <a:r>
              <a:rPr lang="en-US" sz="2400" dirty="0" smtClean="0">
                <a:cs typeface="+mn-cs"/>
              </a:rPr>
              <a:t>?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Carry-over of unspent budget?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Budget-hoarding =&gt; undesirable/‘unfair’ outcomes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Carry-over with exponential decay, or similar?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Excess budget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Blocking tactics, bidding for a link you don’t need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Some way to penalize for under-used circuits?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33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Conclusion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Bandwidth-sharing at LHCONE requires a mechanism for </a:t>
            </a:r>
            <a:r>
              <a:rPr lang="en-US" sz="2800" dirty="0" smtClean="0"/>
              <a:t>allocating bandwidth shares</a:t>
            </a:r>
          </a:p>
          <a:p>
            <a:pPr lvl="1" eaLnBrk="1" hangingPunct="1">
              <a:defRPr/>
            </a:pPr>
            <a:r>
              <a:rPr lang="en-US" sz="2400" dirty="0" smtClean="0"/>
              <a:t>Fair</a:t>
            </a:r>
            <a:r>
              <a:rPr lang="en-US" sz="2400" dirty="0"/>
              <a:t>, efficient, </a:t>
            </a:r>
            <a:r>
              <a:rPr lang="en-US" sz="2400" dirty="0" smtClean="0"/>
              <a:t>lightweight, responsive, automatic</a:t>
            </a:r>
            <a:endParaRPr lang="en-US" sz="24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The Progressive Second-Price auction offers this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Allows users to negotiate among themselves how much bandwidth they should each get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Repeat auction as needs change</a:t>
            </a:r>
            <a:endParaRPr lang="en-US" sz="2400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Follow fluctuations in circumstances automatically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3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Conclusion, practicalities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How much bandwidth to auction from each link</a:t>
            </a:r>
          </a:p>
          <a:p>
            <a:pPr lvl="1" eaLnBrk="1" hangingPunct="1">
              <a:defRPr/>
            </a:pPr>
            <a:r>
              <a:rPr lang="en-US" sz="2400" dirty="0">
                <a:cs typeface="+mn-cs"/>
              </a:rPr>
              <a:t>H</a:t>
            </a:r>
            <a:r>
              <a:rPr lang="en-US" sz="2400" dirty="0" smtClean="0">
                <a:cs typeface="+mn-cs"/>
              </a:rPr>
              <a:t>ow to deal fairly with non-participants, casual users of the network?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Using fake budget complicates things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Setting initial budgets</a:t>
            </a:r>
          </a:p>
          <a:p>
            <a:pPr lvl="1" eaLnBrk="1" hangingPunct="1">
              <a:defRPr/>
            </a:pPr>
            <a:r>
              <a:rPr lang="en-US" sz="2400" dirty="0">
                <a:cs typeface="+mn-cs"/>
              </a:rPr>
              <a:t>R</a:t>
            </a:r>
            <a:r>
              <a:rPr lang="en-US" sz="2400" dirty="0" smtClean="0">
                <a:cs typeface="+mn-cs"/>
              </a:rPr>
              <a:t>efreshing budgets periodically</a:t>
            </a:r>
          </a:p>
          <a:p>
            <a:pPr lvl="1" eaLnBrk="1" hangingPunct="1">
              <a:defRPr/>
            </a:pPr>
            <a:r>
              <a:rPr lang="en-US" sz="2400" dirty="0" err="1">
                <a:cs typeface="+mn-cs"/>
              </a:rPr>
              <a:t>B</a:t>
            </a:r>
            <a:r>
              <a:rPr lang="en-US" sz="2400" dirty="0" err="1" smtClean="0">
                <a:cs typeface="+mn-cs"/>
              </a:rPr>
              <a:t>ehaviour</a:t>
            </a:r>
            <a:r>
              <a:rPr lang="en-US" sz="2400" dirty="0" smtClean="0">
                <a:cs typeface="+mn-cs"/>
              </a:rPr>
              <a:t> in repeat auctions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Similarities to batch quotas?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6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Backup…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0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29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llocation</a:t>
            </a:r>
            <a:endParaRPr lang="en-US" sz="2400" dirty="0"/>
          </a:p>
        </p:txBody>
      </p:sp>
      <p:cxnSp>
        <p:nvCxnSpPr>
          <p:cNvPr id="52" name="Straight Connector 51"/>
          <p:cNvCxnSpPr/>
          <p:nvPr/>
        </p:nvCxnSpPr>
        <p:spPr bwMode="auto">
          <a:xfrm flipV="1">
            <a:off x="4648200" y="1524000"/>
            <a:ext cx="0" cy="1447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1600200" y="22098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54864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46482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274895" y="55626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295" y="19812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i</a:t>
            </a:r>
            <a:endParaRPr lang="en-US" sz="1800" baseline="-2500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1600200" y="4114800"/>
            <a:ext cx="1524000" cy="1524000"/>
          </a:xfrm>
          <a:prstGeom prst="rect">
            <a:avLst/>
          </a:prstGeom>
          <a:solidFill>
            <a:srgbClr val="3069A8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124200" y="2971800"/>
            <a:ext cx="1524000" cy="2667000"/>
          </a:xfrm>
          <a:prstGeom prst="rect">
            <a:avLst/>
          </a:prstGeom>
          <a:solidFill>
            <a:srgbClr val="3069A8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2514600" y="304800"/>
            <a:ext cx="5593033" cy="2357367"/>
          </a:xfrm>
          <a:custGeom>
            <a:avLst/>
            <a:gdLst>
              <a:gd name="connsiteX0" fmla="*/ 0 w 815311"/>
              <a:gd name="connsiteY0" fmla="*/ 0 h 769293"/>
              <a:gd name="connsiteX1" fmla="*/ 806016 w 815311"/>
              <a:gd name="connsiteY1" fmla="*/ 769293 h 769293"/>
              <a:gd name="connsiteX0" fmla="*/ 0 w 815603"/>
              <a:gd name="connsiteY0" fmla="*/ 0 h 769293"/>
              <a:gd name="connsiteX1" fmla="*/ 547498 w 815603"/>
              <a:gd name="connsiteY1" fmla="*/ 398880 h 769293"/>
              <a:gd name="connsiteX2" fmla="*/ 806016 w 815603"/>
              <a:gd name="connsiteY2" fmla="*/ 769293 h 769293"/>
              <a:gd name="connsiteX0" fmla="*/ 0 w 819016"/>
              <a:gd name="connsiteY0" fmla="*/ 0 h 769293"/>
              <a:gd name="connsiteX1" fmla="*/ 547498 w 819016"/>
              <a:gd name="connsiteY1" fmla="*/ 398880 h 769293"/>
              <a:gd name="connsiteX2" fmla="*/ 806016 w 819016"/>
              <a:gd name="connsiteY2" fmla="*/ 769293 h 769293"/>
              <a:gd name="connsiteX0" fmla="*/ 0 w 819016"/>
              <a:gd name="connsiteY0" fmla="*/ 0 h 769293"/>
              <a:gd name="connsiteX1" fmla="*/ 547498 w 819016"/>
              <a:gd name="connsiteY1" fmla="*/ 398880 h 769293"/>
              <a:gd name="connsiteX2" fmla="*/ 806016 w 819016"/>
              <a:gd name="connsiteY2" fmla="*/ 769293 h 769293"/>
              <a:gd name="connsiteX0" fmla="*/ 0 w 815711"/>
              <a:gd name="connsiteY0" fmla="*/ 0 h 769293"/>
              <a:gd name="connsiteX1" fmla="*/ 423128 w 815711"/>
              <a:gd name="connsiteY1" fmla="*/ 372080 h 769293"/>
              <a:gd name="connsiteX2" fmla="*/ 806016 w 815711"/>
              <a:gd name="connsiteY2" fmla="*/ 769293 h 769293"/>
              <a:gd name="connsiteX0" fmla="*/ 0 w 828063"/>
              <a:gd name="connsiteY0" fmla="*/ 0 h 629935"/>
              <a:gd name="connsiteX1" fmla="*/ 423128 w 828063"/>
              <a:gd name="connsiteY1" fmla="*/ 372080 h 629935"/>
              <a:gd name="connsiteX2" fmla="*/ 818611 w 828063"/>
              <a:gd name="connsiteY2" fmla="*/ 629935 h 629935"/>
              <a:gd name="connsiteX0" fmla="*/ 0 w 818611"/>
              <a:gd name="connsiteY0" fmla="*/ 0 h 629935"/>
              <a:gd name="connsiteX1" fmla="*/ 423128 w 818611"/>
              <a:gd name="connsiteY1" fmla="*/ 372080 h 629935"/>
              <a:gd name="connsiteX2" fmla="*/ 818611 w 818611"/>
              <a:gd name="connsiteY2" fmla="*/ 629935 h 629935"/>
              <a:gd name="connsiteX0" fmla="*/ 0 w 818611"/>
              <a:gd name="connsiteY0" fmla="*/ 0 h 629935"/>
              <a:gd name="connsiteX1" fmla="*/ 423128 w 818611"/>
              <a:gd name="connsiteY1" fmla="*/ 372080 h 629935"/>
              <a:gd name="connsiteX2" fmla="*/ 818611 w 818611"/>
              <a:gd name="connsiteY2" fmla="*/ 629935 h 629935"/>
              <a:gd name="connsiteX0" fmla="*/ 0 w 725727"/>
              <a:gd name="connsiteY0" fmla="*/ 0 h 632615"/>
              <a:gd name="connsiteX1" fmla="*/ 330244 w 725727"/>
              <a:gd name="connsiteY1" fmla="*/ 374760 h 632615"/>
              <a:gd name="connsiteX2" fmla="*/ 725727 w 725727"/>
              <a:gd name="connsiteY2" fmla="*/ 632615 h 632615"/>
              <a:gd name="connsiteX0" fmla="*/ 0 w 725727"/>
              <a:gd name="connsiteY0" fmla="*/ 0 h 632615"/>
              <a:gd name="connsiteX1" fmla="*/ 330244 w 725727"/>
              <a:gd name="connsiteY1" fmla="*/ 374760 h 632615"/>
              <a:gd name="connsiteX2" fmla="*/ 725727 w 725727"/>
              <a:gd name="connsiteY2" fmla="*/ 632615 h 632615"/>
              <a:gd name="connsiteX0" fmla="*/ 0 w 725727"/>
              <a:gd name="connsiteY0" fmla="*/ 0 h 632615"/>
              <a:gd name="connsiteX1" fmla="*/ 330244 w 725727"/>
              <a:gd name="connsiteY1" fmla="*/ 374760 h 632615"/>
              <a:gd name="connsiteX2" fmla="*/ 725727 w 725727"/>
              <a:gd name="connsiteY2" fmla="*/ 632615 h 632615"/>
              <a:gd name="connsiteX0" fmla="*/ 0 w 721004"/>
              <a:gd name="connsiteY0" fmla="*/ 0 h 517376"/>
              <a:gd name="connsiteX1" fmla="*/ 330244 w 721004"/>
              <a:gd name="connsiteY1" fmla="*/ 374760 h 517376"/>
              <a:gd name="connsiteX2" fmla="*/ 721004 w 721004"/>
              <a:gd name="connsiteY2" fmla="*/ 517376 h 517376"/>
              <a:gd name="connsiteX0" fmla="*/ 0 w 721004"/>
              <a:gd name="connsiteY0" fmla="*/ 0 h 517376"/>
              <a:gd name="connsiteX1" fmla="*/ 330244 w 721004"/>
              <a:gd name="connsiteY1" fmla="*/ 374760 h 517376"/>
              <a:gd name="connsiteX2" fmla="*/ 721004 w 721004"/>
              <a:gd name="connsiteY2" fmla="*/ 517376 h 517376"/>
              <a:gd name="connsiteX0" fmla="*/ 0 w 721004"/>
              <a:gd name="connsiteY0" fmla="*/ 0 h 517376"/>
              <a:gd name="connsiteX1" fmla="*/ 330244 w 721004"/>
              <a:gd name="connsiteY1" fmla="*/ 374760 h 517376"/>
              <a:gd name="connsiteX2" fmla="*/ 721004 w 721004"/>
              <a:gd name="connsiteY2" fmla="*/ 517376 h 517376"/>
              <a:gd name="connsiteX0" fmla="*/ 0 w 721004"/>
              <a:gd name="connsiteY0" fmla="*/ 0 h 517376"/>
              <a:gd name="connsiteX1" fmla="*/ 323947 w 721004"/>
              <a:gd name="connsiteY1" fmla="*/ 396200 h 517376"/>
              <a:gd name="connsiteX2" fmla="*/ 721004 w 721004"/>
              <a:gd name="connsiteY2" fmla="*/ 517376 h 517376"/>
              <a:gd name="connsiteX0" fmla="*/ 0 w 721004"/>
              <a:gd name="connsiteY0" fmla="*/ 0 h 517376"/>
              <a:gd name="connsiteX1" fmla="*/ 323947 w 721004"/>
              <a:gd name="connsiteY1" fmla="*/ 396200 h 517376"/>
              <a:gd name="connsiteX2" fmla="*/ 721004 w 721004"/>
              <a:gd name="connsiteY2" fmla="*/ 517376 h 517376"/>
              <a:gd name="connsiteX0" fmla="*/ 0 w 721004"/>
              <a:gd name="connsiteY0" fmla="*/ 0 h 517376"/>
              <a:gd name="connsiteX1" fmla="*/ 323947 w 721004"/>
              <a:gd name="connsiteY1" fmla="*/ 396200 h 517376"/>
              <a:gd name="connsiteX2" fmla="*/ 721004 w 721004"/>
              <a:gd name="connsiteY2" fmla="*/ 517376 h 51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004" h="517376">
                <a:moveTo>
                  <a:pt x="0" y="0"/>
                </a:moveTo>
                <a:cubicBezTo>
                  <a:pt x="143141" y="202639"/>
                  <a:pt x="146172" y="241800"/>
                  <a:pt x="323947" y="396200"/>
                </a:cubicBezTo>
                <a:cubicBezTo>
                  <a:pt x="401766" y="441953"/>
                  <a:pt x="573684" y="495312"/>
                  <a:pt x="721004" y="517376"/>
                </a:cubicBezTo>
              </a:path>
            </a:pathLst>
          </a:custGeom>
          <a:ln w="25400">
            <a:solidFill>
              <a:srgbClr val="FF66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73149" y="381000"/>
            <a:ext cx="246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Bidder i’s ‘utility curve’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>
            <a:off x="3581400" y="762000"/>
            <a:ext cx="609600" cy="4572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Box 49"/>
          <p:cNvSpPr txBox="1"/>
          <p:nvPr/>
        </p:nvSpPr>
        <p:spPr>
          <a:xfrm>
            <a:off x="2195331" y="1600200"/>
            <a:ext cx="1578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i’s </a:t>
            </a:r>
            <a:r>
              <a:rPr lang="en-US" sz="1800" dirty="0" smtClean="0">
                <a:solidFill>
                  <a:srgbClr val="3069A8"/>
                </a:solidFill>
              </a:rPr>
              <a:t>optimal bid</a:t>
            </a:r>
            <a:endParaRPr lang="en-US" sz="1800" dirty="0" smtClean="0">
              <a:solidFill>
                <a:srgbClr val="3069A8"/>
              </a:solidFill>
            </a:endParaRPr>
          </a:p>
        </p:txBody>
      </p:sp>
      <p:cxnSp>
        <p:nvCxnSpPr>
          <p:cNvPr id="51" name="Straight Arrow Connector 50"/>
          <p:cNvCxnSpPr>
            <a:stCxn id="50" idx="3"/>
          </p:cNvCxnSpPr>
          <p:nvPr/>
        </p:nvCxnSpPr>
        <p:spPr bwMode="auto">
          <a:xfrm>
            <a:off x="3773445" y="1784866"/>
            <a:ext cx="874755" cy="120134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6437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Run-2 will be harder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Relative reduction in CPU, disk, people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Efficiency is becoming more important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Network now seen as more reliable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Stable, </a:t>
            </a:r>
            <a:r>
              <a:rPr lang="en-US" sz="2400" dirty="0" err="1" smtClean="0">
                <a:cs typeface="+mn-cs"/>
              </a:rPr>
              <a:t>performant</a:t>
            </a:r>
            <a:r>
              <a:rPr lang="en-US" sz="2400" dirty="0" smtClean="0">
                <a:cs typeface="+mn-cs"/>
              </a:rPr>
              <a:t>, well-provisioned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Now used as if free and infinite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Computing models: more relaxed data-placement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T2 -&gt; T2 transfers</a:t>
            </a:r>
          </a:p>
          <a:p>
            <a:pPr lvl="1" eaLnBrk="1" hangingPunct="1">
              <a:defRPr/>
            </a:pPr>
            <a:r>
              <a:rPr lang="en-US" sz="2400" dirty="0" err="1" smtClean="0">
                <a:cs typeface="+mn-cs"/>
              </a:rPr>
              <a:t>Xrootd</a:t>
            </a:r>
            <a:r>
              <a:rPr lang="en-US" sz="2400" dirty="0" smtClean="0">
                <a:cs typeface="+mn-cs"/>
              </a:rPr>
              <a:t> data federations for WAN access</a:t>
            </a:r>
            <a:r>
              <a:rPr lang="en-US" sz="2400" dirty="0"/>
              <a:t> (CMS: AAA</a:t>
            </a:r>
            <a:r>
              <a:rPr lang="en-US" sz="2400" dirty="0" smtClean="0"/>
              <a:t>)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Significantly more fluid than originally planned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9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73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4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98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54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2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endParaRPr lang="en-US" sz="2400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97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So what’s the problem?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n-cs"/>
              </a:rPr>
              <a:t>D</a:t>
            </a:r>
            <a:r>
              <a:rPr lang="en-US" sz="2800" dirty="0" smtClean="0">
                <a:cs typeface="+mn-cs"/>
              </a:rPr>
              <a:t>ata-transfer needs are growing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Cannot assume the network will remain infinite and free forever</a:t>
            </a:r>
            <a:endParaRPr lang="en-US" sz="2400" dirty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Computing models are evolving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Increasingly close interaction with h/w resources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Broader range of resource-types (opportunistic, cloud, volunteer) with different storage characteristics</a:t>
            </a:r>
            <a:endParaRPr lang="en-US" sz="2400" dirty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Can see the value </a:t>
            </a:r>
            <a:r>
              <a:rPr lang="en-US" sz="2800" dirty="0" smtClean="0">
                <a:cs typeface="+mn-cs"/>
              </a:rPr>
              <a:t>of scheduling network use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Just-in-time data-placement, deadline management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Possibilities that come from deterministic </a:t>
            </a:r>
            <a:r>
              <a:rPr lang="en-US" sz="2400" dirty="0" err="1" smtClean="0">
                <a:cs typeface="+mn-cs"/>
              </a:rPr>
              <a:t>behaviour</a:t>
            </a:r>
            <a:r>
              <a:rPr lang="en-US" sz="2400" dirty="0" smtClean="0">
                <a:cs typeface="+mn-cs"/>
              </a:rPr>
              <a:t>, not necessarily just more speed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63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What are the solutions?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Candidate technologies, won’t discuss here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Virtual circuits, multi-path flows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Bandwidth guarantees can be hard or soft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Networking groups are making progress towards a technical solution</a:t>
            </a:r>
            <a:endParaRPr lang="en-US" sz="2400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sz="2400" dirty="0">
                <a:cs typeface="+mn-cs"/>
              </a:rPr>
              <a:t>S</a:t>
            </a:r>
            <a:r>
              <a:rPr lang="en-US" sz="2400" dirty="0" smtClean="0">
                <a:cs typeface="+mn-cs"/>
              </a:rPr>
              <a:t>uccessful middleware, phase 1: make it possible</a:t>
            </a:r>
            <a:endParaRPr lang="en-US" sz="24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Once that works, you get another problem: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Successful middleware, phase 2: stop users abusing it!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How do we deal with over-subscription?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“How do we allocate bandwidth fairly &amp; efficiently among users with different &amp; time-dependent </a:t>
            </a:r>
            <a:r>
              <a:rPr lang="en-US" sz="2400" dirty="0" smtClean="0"/>
              <a:t>needs</a:t>
            </a:r>
            <a:r>
              <a:rPr lang="en-US" sz="2400" dirty="0" smtClean="0">
                <a:cs typeface="+mn-cs"/>
              </a:rPr>
              <a:t>?”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8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0BAFB-CCDB-754D-81D6-C25FB86F0A9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Picture 6" descr="LHCO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5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How not to share </a:t>
            </a:r>
            <a:r>
              <a:rPr lang="en-US" sz="3600" dirty="0" err="1" smtClean="0">
                <a:cs typeface="+mj-cs"/>
              </a:rPr>
              <a:t>bandwith</a:t>
            </a:r>
            <a:r>
              <a:rPr lang="en-US" sz="3600" dirty="0" smtClean="0">
                <a:cs typeface="+mj-cs"/>
              </a:rPr>
              <a:t> fairly?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Fixed quotas, static circuits?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Inflexible, inefficient, can leave bandwidth for user X idle while user Y is maxed out (c.f. batch queues)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Static, but needs vary by the day or by the hour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Heavy: solution has to be implemented everywhere quotas are defined, even for when they’re not needed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Expensive: provisioning for peaks means wasting resources at other times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Quotas need prior negotiation, change with every new user or use-case =&gt; political heat-death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27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What properties does a good bandwidth-sharing system have?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Automatic, lightweight</a:t>
            </a:r>
          </a:p>
          <a:p>
            <a:pPr lvl="1" eaLnBrk="1" hangingPunct="1">
              <a:defRPr/>
            </a:pPr>
            <a:r>
              <a:rPr lang="en-US" sz="2400" dirty="0">
                <a:cs typeface="+mn-cs"/>
              </a:rPr>
              <a:t>S</a:t>
            </a:r>
            <a:r>
              <a:rPr lang="en-US" sz="2400" dirty="0" smtClean="0">
                <a:cs typeface="+mn-cs"/>
              </a:rPr>
              <a:t>et up circuits automatically, but only where needed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Elastic, responsive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Shares can grow and shrink over time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Change on timescale of ~1 hour to follow needs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Efficient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Allows maximal use of bandwidth at all times</a:t>
            </a:r>
          </a:p>
          <a:p>
            <a:pPr lvl="1" eaLnBrk="1" hangingPunct="1">
              <a:defRPr/>
            </a:pPr>
            <a:r>
              <a:rPr lang="en-US" sz="2400" dirty="0">
                <a:cs typeface="+mn-cs"/>
              </a:rPr>
              <a:t>P</a:t>
            </a:r>
            <a:r>
              <a:rPr lang="en-US" sz="2400" dirty="0" smtClean="0">
                <a:cs typeface="+mn-cs"/>
              </a:rPr>
              <a:t>articipation not mandatory (casual </a:t>
            </a:r>
            <a:r>
              <a:rPr lang="en-US" sz="2400" dirty="0">
                <a:cs typeface="+mn-cs"/>
              </a:rPr>
              <a:t>o</a:t>
            </a:r>
            <a:r>
              <a:rPr lang="en-US" sz="2400" dirty="0" smtClean="0">
                <a:cs typeface="+mn-cs"/>
              </a:rPr>
              <a:t>r low-load users)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Fair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Short-term &amp;long-term, no starvation, no hogging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0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High-level requirements: we want…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A way for users to tell LHCONE their needs</a:t>
            </a:r>
          </a:p>
          <a:p>
            <a:pPr lvl="1" eaLnBrk="1" hangingPunct="1">
              <a:defRPr/>
            </a:pPr>
            <a:r>
              <a:rPr lang="en-US" sz="2400" dirty="0">
                <a:cs typeface="+mn-cs"/>
              </a:rPr>
              <a:t>A</a:t>
            </a:r>
            <a:r>
              <a:rPr lang="en-US" sz="2400" dirty="0" smtClean="0">
                <a:cs typeface="+mn-cs"/>
              </a:rPr>
              <a:t>t any time, across the whole of the LHCONE network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A way to resolve over-subscription of requests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Technology to implement the shares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(out of scope of this talk)</a:t>
            </a:r>
          </a:p>
          <a:p>
            <a:pPr lvl="1" eaLnBrk="1" hangingPunct="1">
              <a:defRPr/>
            </a:pPr>
            <a:endParaRPr lang="en-US" sz="2400" dirty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Candidate solution, the </a:t>
            </a:r>
            <a:r>
              <a:rPr lang="en-US" sz="2800" i="1" dirty="0" smtClean="0">
                <a:cs typeface="+mn-cs"/>
              </a:rPr>
              <a:t>Progressive Second-price Auction</a:t>
            </a:r>
            <a:r>
              <a:rPr lang="en-US" sz="2800" dirty="0" smtClean="0">
                <a:cs typeface="+mn-cs"/>
              </a:rPr>
              <a:t> (PSP)</a:t>
            </a:r>
          </a:p>
          <a:p>
            <a:pPr lvl="1" eaLnBrk="1" hangingPunct="1">
              <a:defRPr/>
            </a:pPr>
            <a:r>
              <a:rPr lang="en-US" sz="2400" dirty="0" err="1" smtClean="0">
                <a:cs typeface="+mn-cs"/>
              </a:rPr>
              <a:t>A.Lazar</a:t>
            </a:r>
            <a:r>
              <a:rPr lang="en-US" sz="2400" dirty="0" smtClean="0">
                <a:cs typeface="+mn-cs"/>
              </a:rPr>
              <a:t>, </a:t>
            </a:r>
            <a:r>
              <a:rPr lang="en-US" sz="2400" dirty="0" err="1" smtClean="0">
                <a:cs typeface="+mn-cs"/>
              </a:rPr>
              <a:t>N.Semret</a:t>
            </a:r>
            <a:endParaRPr lang="en-US" sz="2400" dirty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64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4860</TotalTime>
  <Words>1648</Words>
  <Application>Microsoft Macintosh PowerPoint</Application>
  <PresentationFormat>On-screen Show (4:3)</PresentationFormat>
  <Paragraphs>310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Default Design</vt:lpstr>
      <vt:lpstr>Bandwidth-sharing in LHCONE</vt:lpstr>
      <vt:lpstr>Run-1 was easy</vt:lpstr>
      <vt:lpstr>Run-2 will be harder</vt:lpstr>
      <vt:lpstr>So what’s the problem?</vt:lpstr>
      <vt:lpstr>What are the solutions?</vt:lpstr>
      <vt:lpstr>PowerPoint Presentation</vt:lpstr>
      <vt:lpstr>How not to share bandwith fairly?</vt:lpstr>
      <vt:lpstr>What properties does a good bandwidth-sharing system have?</vt:lpstr>
      <vt:lpstr>High-level requirements: we want…</vt:lpstr>
      <vt:lpstr>Auctions, second-price auctions</vt:lpstr>
      <vt:lpstr>Second-price auction properties</vt:lpstr>
      <vt:lpstr>Progressive Second-Price auction</vt:lpstr>
      <vt:lpstr>How does it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properties (NEEDS WORK)</vt:lpstr>
      <vt:lpstr>PSP on multiple links?</vt:lpstr>
      <vt:lpstr>Say something else about multiple links (NEEDS WORK)</vt:lpstr>
      <vt:lpstr>Practicalities, budgets, incentives…</vt:lpstr>
      <vt:lpstr>Practicalities, budgets, incentives…</vt:lpstr>
      <vt:lpstr>How, and how often, to update budgets?</vt:lpstr>
      <vt:lpstr>Conclusion</vt:lpstr>
      <vt:lpstr>Conclusion, practicalities</vt:lpstr>
      <vt:lpstr>Backup…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Tony Wildish</cp:lastModifiedBy>
  <cp:revision>93</cp:revision>
  <dcterms:created xsi:type="dcterms:W3CDTF">1601-01-01T00:00:00Z</dcterms:created>
  <dcterms:modified xsi:type="dcterms:W3CDTF">2015-03-22T21:08:22Z</dcterms:modified>
</cp:coreProperties>
</file>