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92" r:id="rId5"/>
    <p:sldId id="272" r:id="rId6"/>
    <p:sldId id="276" r:id="rId7"/>
    <p:sldId id="274" r:id="rId8"/>
    <p:sldId id="283" r:id="rId9"/>
    <p:sldId id="257" r:id="rId10"/>
    <p:sldId id="264" r:id="rId11"/>
    <p:sldId id="293" r:id="rId12"/>
    <p:sldId id="265" r:id="rId13"/>
    <p:sldId id="294" r:id="rId14"/>
    <p:sldId id="266" r:id="rId15"/>
    <p:sldId id="296" r:id="rId16"/>
    <p:sldId id="297" r:id="rId17"/>
    <p:sldId id="295" r:id="rId18"/>
    <p:sldId id="282" r:id="rId19"/>
    <p:sldId id="29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>
      <p:cViewPr varScale="1">
        <p:scale>
          <a:sx n="104" d="100"/>
          <a:sy n="104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6-Apr-15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Bandwidth-sharing in </a:t>
            </a:r>
            <a:r>
              <a:rPr lang="en-US" dirty="0" smtClean="0"/>
              <a:t>LHCONE</a:t>
            </a: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 analysis of the problem</a:t>
            </a:r>
            <a:endParaRPr lang="en-GB" dirty="0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</p:spTree>
    <p:extLst>
      <p:ext uri="{BB962C8B-B14F-4D97-AF65-F5344CB8AC3E}">
        <p14:creationId xmlns:p14="http://schemas.microsoft.com/office/powerpoint/2010/main" val="18101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02355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</p:spTree>
    <p:extLst>
      <p:ext uri="{BB962C8B-B14F-4D97-AF65-F5344CB8AC3E}">
        <p14:creationId xmlns:p14="http://schemas.microsoft.com/office/powerpoint/2010/main" val="21163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797" y="7632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702356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2057400" y="6019800"/>
            <a:ext cx="533400" cy="381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198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PSP on LHCONE?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extends naturally to multiple links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Decentralized, independent auction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have fixed global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Best strategy is to bid for same bandwidth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 offers a price per link dependent on the competition for that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show that it still converges if bidders are rational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auction whenever conditions change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After some ‘lease-time’, to prevent chaos - ~1 hour?</a:t>
            </a:r>
          </a:p>
          <a:p>
            <a:pPr lvl="1" eaLnBrk="1" hangingPunct="1">
              <a:defRPr/>
            </a:pP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Practicalities: budgets…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Real world, real money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Budgets set by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PSP guarantees the bidders converge on a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LHCONE, HEP experiments, fake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Must ensure ‘fake money’ has real value in the auction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Must have just enough to express needs coherently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to set the budgets?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Budget spent ~every time you win a slice of an auction, need to reset/adjust periodically, to keep the bidders solvent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Similar problem to allocating batch quota on shared farms?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How, and how often, to update budgets?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Reset budget per-auction?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 incentive not to spend entire budget every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lead to wasteful bidding, where not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Carry-over of unspent budget?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Budget-hoarding =&gt; undesirable/‘unfair’ outcomes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Excess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Blocking tactics, bidding for a link you don’t need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Some way to penalize for under-used circuits?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Needs simulation, with various 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 adjustment </a:t>
            </a:r>
            <a:r>
              <a:rPr lang="en-US" sz="2400" dirty="0" smtClean="0">
                <a:cs typeface="+mn-cs"/>
              </a:rPr>
              <a:t>must not </a:t>
            </a:r>
            <a:r>
              <a:rPr lang="en-US" sz="2400" dirty="0" smtClean="0">
                <a:cs typeface="+mn-cs"/>
              </a:rPr>
              <a:t>destroy auction fairness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Bandwidth-allocation at LHCONE requires a mechanism which is fair, efficient, lightweight, responsive and automatic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Progressive Second-Price auction offers this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Users negotiate among themselves how much bandwidth they should get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Repeat auction as needed, follow fluctuations automatically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 providers get clear statement of what users want at any point in time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No negotiations between experiments &amp; network providers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Fake budget complicates things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Setting initial budgets, refreshing budgets periodically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Similarities to batch quotas?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(can we just charge real money instead?)</a:t>
            </a:r>
          </a:p>
          <a:p>
            <a:pPr eaLnBrk="1" hangingPunct="1">
              <a:defRPr/>
            </a:pPr>
            <a:r>
              <a:rPr lang="en-US" sz="2800" dirty="0" smtClean="0"/>
              <a:t>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Coupled to how budgets are managed</a:t>
            </a:r>
            <a:endParaRPr lang="en-US" sz="20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Possible learning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 in repeat auctions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Need to understand how budget allocation interacts with bidding strategy to keep the auction truthful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Run-2 vs. Run-1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Relative reduction in CPU, disk, people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Efficiency is becoming more important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now seen as more reliable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Stable, </a:t>
            </a:r>
            <a:r>
              <a:rPr lang="en-US" sz="2400" dirty="0" err="1" smtClean="0">
                <a:cs typeface="+mn-cs"/>
              </a:rPr>
              <a:t>performant</a:t>
            </a:r>
            <a:r>
              <a:rPr lang="en-US" sz="2400" dirty="0" smtClean="0">
                <a:cs typeface="+mn-cs"/>
              </a:rPr>
              <a:t>, well-provisioned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Now used as if free and infinite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models: more relaxed data-placement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T2 -&gt; T2 transfers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Xrootd</a:t>
            </a:r>
            <a:r>
              <a:rPr lang="en-US" sz="2400" dirty="0" smtClean="0">
                <a:cs typeface="+mn-cs"/>
              </a:rPr>
              <a:t> data federations for WAN access</a:t>
            </a:r>
            <a:r>
              <a:rPr lang="en-US" sz="2400" dirty="0"/>
              <a:t> (CMS: AAA</a:t>
            </a:r>
            <a:r>
              <a:rPr 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Significantly more fluid than originally planned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Scheduling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ata-transfer needs are growing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Cannot assume the network will remain </a:t>
            </a:r>
            <a:r>
              <a:rPr lang="en-US" sz="2400" dirty="0"/>
              <a:t>free </a:t>
            </a:r>
            <a:r>
              <a:rPr lang="en-US" sz="2400" dirty="0" smtClean="0"/>
              <a:t> and </a:t>
            </a:r>
            <a:r>
              <a:rPr lang="en-US" sz="2400" dirty="0" smtClean="0">
                <a:cs typeface="+mn-cs"/>
              </a:rPr>
              <a:t>infinite forever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 are evolving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Increasingly close interaction with h/w resources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Broader range of resource-types (opportunistic, cloud, volunteer) with different storage &amp; I/O characteristics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 see the value of scheduling network use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Just-in-time data-placement, deadline management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Possibilities that come from deterministic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, not necessarily just more speed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0BAFB-CCDB-754D-81D6-C25FB86F0A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 descr="LHCONE - intermediate detail v1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Schedule, 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to allocate bandwidth fairly &amp; efficiently </a:t>
            </a:r>
            <a:r>
              <a:rPr lang="en-US" sz="2800" dirty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o users with different &amp; time-dependent </a:t>
            </a:r>
            <a:r>
              <a:rPr lang="en-US" sz="2800" dirty="0" smtClean="0"/>
              <a:t>needs</a:t>
            </a:r>
            <a:r>
              <a:rPr lang="en-US" sz="28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technologies, won’t discuss here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Virtual circuits, multi-path flows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Bandwidth guarantees can be hard or soft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Networking groups are making progress towards a technical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Then you get a new problem: oversubscription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Common to all successful middleware: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phase 1: make it possible, phase 2: stop users abusing 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A good bandwidth-sharing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Automatic, lightweight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et up </a:t>
            </a:r>
            <a:r>
              <a:rPr lang="en-US" sz="2400" dirty="0" smtClean="0">
                <a:cs typeface="+mn-cs"/>
              </a:rPr>
              <a:t>‘circuits’ </a:t>
            </a:r>
            <a:r>
              <a:rPr lang="en-US" sz="2400" dirty="0" smtClean="0">
                <a:cs typeface="+mn-cs"/>
              </a:rPr>
              <a:t>automatically, but only where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Participation not mandatory (casual or low-load users)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Elastic, responsive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Shares can grow and shrink over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Change on timescale of ~1 hour to follow needs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Efficient, fair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maximal use of bandwidth at all times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Short-term </a:t>
            </a:r>
            <a:r>
              <a:rPr lang="en-US" sz="2400" dirty="0" smtClean="0">
                <a:cs typeface="+mn-cs"/>
              </a:rPr>
              <a:t>&amp; long</a:t>
            </a:r>
            <a:r>
              <a:rPr lang="en-US" sz="2400" dirty="0" smtClean="0">
                <a:cs typeface="+mn-cs"/>
              </a:rPr>
              <a:t>-term: no starvation, no hogging</a:t>
            </a:r>
          </a:p>
          <a:p>
            <a:pPr eaLnBrk="1" hangingPunct="1">
              <a:defRPr/>
            </a:pPr>
            <a:r>
              <a:rPr lang="en-US" sz="2800" strike="sngStrike" dirty="0" smtClean="0">
                <a:cs typeface="+mn-cs"/>
              </a:rPr>
              <a:t>Fixed quotas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High-level requirements: we want…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for users to tell LHCONE their needs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A</a:t>
            </a:r>
            <a:r>
              <a:rPr lang="en-US" sz="2400" dirty="0" smtClean="0">
                <a:cs typeface="+mn-cs"/>
              </a:rPr>
              <a:t>t any time, across the whole of the LHCONE network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To resolve over-subscription, quickly &amp; fairly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Technology to implement the shares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(out of scope of this talk)</a:t>
            </a:r>
          </a:p>
          <a:p>
            <a:pPr lvl="1"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solution, the </a:t>
            </a:r>
            <a:r>
              <a:rPr lang="en-US" sz="2800" i="1" dirty="0" smtClean="0">
                <a:cs typeface="+mn-cs"/>
              </a:rPr>
              <a:t>Progressive Second-price Auction</a:t>
            </a:r>
            <a:r>
              <a:rPr lang="en-US" sz="2800" dirty="0" smtClean="0">
                <a:cs typeface="+mn-cs"/>
              </a:rPr>
              <a:t> (PSP)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cs typeface="+mn-cs"/>
              </a:rPr>
              <a:t>Network offers </a:t>
            </a:r>
            <a:r>
              <a:rPr lang="en-US" sz="2800" dirty="0"/>
              <a:t>bandwidth </a:t>
            </a:r>
            <a:r>
              <a:rPr lang="en-US" sz="2800" b="1" dirty="0" smtClean="0">
                <a:cs typeface="+mn-cs"/>
              </a:rPr>
              <a:t>Q</a:t>
            </a:r>
            <a:r>
              <a:rPr lang="en-US" sz="2800" dirty="0" smtClean="0">
                <a:cs typeface="+mn-cs"/>
              </a:rPr>
              <a:t> on a given link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idders have fixed budget (varies per bidder</a:t>
            </a:r>
            <a:r>
              <a:rPr lang="en-US" sz="2800" dirty="0" smtClean="0">
                <a:cs typeface="+mn-cs"/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cs typeface="+mn-cs"/>
              </a:rPr>
              <a:t>Bidders specify quantit</a:t>
            </a:r>
            <a:r>
              <a:rPr lang="en-US" dirty="0" smtClean="0">
                <a:cs typeface="+mn-cs"/>
              </a:rPr>
              <a:t>y &amp;</a:t>
            </a:r>
            <a:r>
              <a:rPr lang="en-US" sz="2800" dirty="0" smtClean="0">
                <a:cs typeface="+mn-cs"/>
              </a:rPr>
              <a:t> un</a:t>
            </a:r>
            <a:r>
              <a:rPr lang="en-US" dirty="0" smtClean="0">
                <a:cs typeface="+mn-cs"/>
              </a:rPr>
              <a:t>it</a:t>
            </a:r>
            <a:r>
              <a:rPr lang="en-US" dirty="0" smtClean="0">
                <a:cs typeface="+mn-cs"/>
              </a:rPr>
              <a:t>-price: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b="1" dirty="0" err="1"/>
              <a:t>q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p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>
              <a:cs typeface="+mn-cs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cs typeface="+mn-cs"/>
              </a:rPr>
              <a:t>PSP</a:t>
            </a:r>
            <a:r>
              <a:rPr lang="en-US" sz="2800" dirty="0" smtClean="0"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calculates allocation &amp; total cos</a:t>
            </a:r>
            <a:r>
              <a:rPr lang="en-US" dirty="0" smtClean="0">
                <a:cs typeface="+mn-cs"/>
              </a:rPr>
              <a:t>t: </a:t>
            </a:r>
            <a:r>
              <a:rPr lang="en-US" dirty="0"/>
              <a:t>(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>
              <a:cs typeface="+mn-cs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cs typeface="+mn-cs"/>
              </a:rPr>
              <a:t>PSP </a:t>
            </a:r>
            <a:r>
              <a:rPr lang="en-US" sz="2800" dirty="0" smtClean="0">
                <a:cs typeface="+mn-cs"/>
              </a:rPr>
              <a:t>sends all allocations/costs to all </a:t>
            </a:r>
            <a:r>
              <a:rPr lang="en-US" sz="2800" dirty="0" smtClean="0">
                <a:cs typeface="+mn-cs"/>
              </a:rPr>
              <a:t>bidders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cs typeface="+mn-cs"/>
              </a:rPr>
              <a:t>Bidders </a:t>
            </a:r>
            <a:r>
              <a:rPr lang="en-US" sz="2800" dirty="0" smtClean="0">
                <a:cs typeface="+mn-cs"/>
              </a:rPr>
              <a:t>revise their bids, submit them </a:t>
            </a:r>
            <a:r>
              <a:rPr lang="en-US" sz="2800" dirty="0" smtClean="0">
                <a:cs typeface="+mn-cs"/>
              </a:rPr>
              <a:t>again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>
                <a:cs typeface="+mn-cs"/>
              </a:rPr>
              <a:t>Repeat </a:t>
            </a:r>
            <a:r>
              <a:rPr lang="en-US" sz="2800" dirty="0" smtClean="0">
                <a:cs typeface="+mn-cs"/>
              </a:rPr>
              <a:t>until </a:t>
            </a:r>
            <a:r>
              <a:rPr lang="en-US" sz="2800" dirty="0" smtClean="0">
                <a:cs typeface="+mn-cs"/>
              </a:rPr>
              <a:t>3-6 until convergence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Convergence </a:t>
            </a:r>
            <a:r>
              <a:rPr lang="en-US" sz="2800" dirty="0" smtClean="0">
                <a:cs typeface="+mn-cs"/>
              </a:rPr>
              <a:t>guaranteed for rational bidders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30134" y="304800"/>
            <a:ext cx="37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unit-price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25540" y="365760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unit-price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takes from 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696200" y="403860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Bandwidth</a:t>
            </a:r>
            <a:r>
              <a:rPr lang="en-US" sz="1800" dirty="0">
                <a:solidFill>
                  <a:srgbClr val="3069A8"/>
                </a:solidFill>
              </a:rPr>
              <a:t/>
            </a:r>
            <a:br>
              <a:rPr lang="en-US" sz="1800" dirty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available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for auction</a:t>
            </a: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flipH="1">
            <a:off x="7213866" y="4953000"/>
            <a:ext cx="558534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9423</TotalTime>
  <Words>1018</Words>
  <Application>Microsoft Macintosh PowerPoint</Application>
  <PresentationFormat>On-screen Show (4:3)</PresentationFormat>
  <Paragraphs>219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Bandwidth-sharing in LHCONE</vt:lpstr>
      <vt:lpstr>Run-2 vs. Run-1</vt:lpstr>
      <vt:lpstr>Scheduling the network</vt:lpstr>
      <vt:lpstr>PowerPoint Presentation</vt:lpstr>
      <vt:lpstr>Schedule, but how?</vt:lpstr>
      <vt:lpstr>A good bandwidth-sharing system?</vt:lpstr>
      <vt:lpstr>High-level requirements: we want…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PSP on LHCONE?</vt:lpstr>
      <vt:lpstr>Practicalities: budgets…</vt:lpstr>
      <vt:lpstr>How, and how often, to update budgets?</vt:lpstr>
      <vt:lpstr>Conclusion: principles</vt:lpstr>
      <vt:lpstr>Conclusion: practicalities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115</cp:revision>
  <dcterms:created xsi:type="dcterms:W3CDTF">1601-01-01T00:00:00Z</dcterms:created>
  <dcterms:modified xsi:type="dcterms:W3CDTF">2015-04-06T08:17:23Z</dcterms:modified>
</cp:coreProperties>
</file>