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9" r:id="rId3"/>
    <p:sldId id="270" r:id="rId4"/>
    <p:sldId id="271" r:id="rId5"/>
    <p:sldId id="272" r:id="rId6"/>
    <p:sldId id="292" r:id="rId7"/>
    <p:sldId id="273" r:id="rId8"/>
    <p:sldId id="276" r:id="rId9"/>
    <p:sldId id="274" r:id="rId10"/>
    <p:sldId id="277" r:id="rId11"/>
    <p:sldId id="278" r:id="rId12"/>
    <p:sldId id="279" r:id="rId13"/>
    <p:sldId id="283" r:id="rId14"/>
    <p:sldId id="257" r:id="rId15"/>
    <p:sldId id="264" r:id="rId16"/>
    <p:sldId id="293" r:id="rId17"/>
    <p:sldId id="265" r:id="rId18"/>
    <p:sldId id="294" r:id="rId19"/>
    <p:sldId id="266" r:id="rId20"/>
    <p:sldId id="275" r:id="rId21"/>
    <p:sldId id="296" r:id="rId22"/>
    <p:sldId id="285" r:id="rId23"/>
    <p:sldId id="297" r:id="rId24"/>
    <p:sldId id="295" r:id="rId25"/>
    <p:sldId id="282" r:id="rId26"/>
    <p:sldId id="298" r:id="rId27"/>
    <p:sldId id="286" r:id="rId28"/>
    <p:sldId id="267" r:id="rId29"/>
    <p:sldId id="287" r:id="rId3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>
      <p:cViewPr varScale="1">
        <p:scale>
          <a:sx n="104" d="100"/>
          <a:sy n="104" d="100"/>
        </p:scale>
        <p:origin x="-16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26-Mar-15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26-Mar-15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Bandwidth-sharing in </a:t>
            </a:r>
            <a:r>
              <a:rPr lang="en-US" dirty="0" smtClean="0"/>
              <a:t>LHCONE</a:t>
            </a: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 analysis of the problem</a:t>
            </a:r>
            <a:endParaRPr lang="en-GB" dirty="0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Auctions, second-price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are free to choose any bidding strategy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They may lie, collaborate, bid their true valuations…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Auction rules decide who wins and what price they pay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Goal may vary (maximize profit, social welfare…), rules designed to achieve the goals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Second-price 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Highest-bidder wins, pays 2</a:t>
            </a:r>
            <a:r>
              <a:rPr lang="en-US" sz="2400" baseline="30000" dirty="0" smtClean="0">
                <a:cs typeface="+mn-cs"/>
              </a:rPr>
              <a:t>nd</a:t>
            </a:r>
            <a:r>
              <a:rPr lang="en-US" sz="2400" dirty="0" smtClean="0">
                <a:cs typeface="+mn-cs"/>
              </a:rPr>
              <a:t>-highest bid price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Typically less than what they think it’s worth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Standard English auction (Sotheby’s) follows this rule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Second-price auction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Best bidding strategy: bid your true valuation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Bidding higher may win the auction, but you could pay more than it’s worth to you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Bidding lower, you could lose out when the price it goes for is less than your value but more than your bid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could co-operate, force price down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Only relevant if you’re trying to </a:t>
            </a:r>
            <a:r>
              <a:rPr lang="en-US" sz="2400" dirty="0" err="1" smtClean="0">
                <a:cs typeface="+mn-cs"/>
              </a:rPr>
              <a:t>maximise</a:t>
            </a:r>
            <a:r>
              <a:rPr lang="en-US" sz="2400" dirty="0" smtClean="0">
                <a:cs typeface="+mn-cs"/>
              </a:rPr>
              <a:t> profit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so relevant if you’re goal is to allocate goods to those who need them most (i.e. social welfare)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Learning opponents strategy in repeated auctions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Adaptive bidding possible, needs consideration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Progressive Second-Price auction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Extends the 2</a:t>
            </a:r>
            <a:r>
              <a:rPr lang="en-US" sz="2800" baseline="30000" dirty="0" smtClean="0">
                <a:cs typeface="+mn-cs"/>
              </a:rPr>
              <a:t>nd</a:t>
            </a:r>
            <a:r>
              <a:rPr lang="en-US" sz="2800" dirty="0" smtClean="0">
                <a:cs typeface="+mn-cs"/>
              </a:rPr>
              <a:t>-price auction mechanism to a divisible good, such as network bandwidth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Based on the ‘exclusion principle’: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Allocation is based on how much is left after higher-bidding offers are satisfied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Price based on how much was bid by bidders who are excluded because you are bidding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 to progressive taxation: you pay progressively more per unit for progressively more bandwidth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Retains truthful-bidding properties of standard 2</a:t>
            </a:r>
            <a:r>
              <a:rPr lang="en-US" sz="2400" baseline="30000" dirty="0" smtClean="0">
                <a:cs typeface="+mn-cs"/>
              </a:rPr>
              <a:t>nd</a:t>
            </a:r>
            <a:r>
              <a:rPr lang="en-US" sz="2400" dirty="0" smtClean="0">
                <a:cs typeface="+mn-cs"/>
              </a:rPr>
              <a:t>-price auction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offers </a:t>
            </a:r>
            <a:r>
              <a:rPr lang="en-US" sz="2800" dirty="0"/>
              <a:t>bandwidth </a:t>
            </a:r>
            <a:r>
              <a:rPr lang="en-US" sz="2800" b="1" dirty="0" smtClean="0">
                <a:cs typeface="+mn-cs"/>
              </a:rPr>
              <a:t>Q</a:t>
            </a:r>
            <a:r>
              <a:rPr lang="en-US" sz="2800" dirty="0" smtClean="0">
                <a:cs typeface="+mn-cs"/>
              </a:rPr>
              <a:t> on a given link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idders have fixed budget (varies per bidder)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800" dirty="0" smtClean="0">
                <a:cs typeface="+mn-cs"/>
              </a:rPr>
              <a:t>Bidders specify a quantit</a:t>
            </a:r>
            <a:r>
              <a:rPr lang="en-US" dirty="0" smtClean="0">
                <a:cs typeface="+mn-cs"/>
              </a:rPr>
              <a:t>y and</a:t>
            </a:r>
            <a:r>
              <a:rPr lang="en-US" sz="2800" dirty="0" smtClean="0">
                <a:cs typeface="+mn-cs"/>
              </a:rPr>
              <a:t> a un</a:t>
            </a:r>
            <a:r>
              <a:rPr lang="en-US" dirty="0" smtClean="0">
                <a:cs typeface="+mn-cs"/>
              </a:rPr>
              <a:t>it-price: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b="1" dirty="0" err="1"/>
              <a:t>q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p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>
                <a:cs typeface="+mn-cs"/>
              </a:rPr>
              <a:t>PSP</a:t>
            </a:r>
            <a:r>
              <a:rPr lang="en-US" sz="2800" dirty="0" smtClean="0">
                <a:cs typeface="+mn-cs"/>
              </a:rPr>
              <a:t> calculates allocation &amp; total cos</a:t>
            </a:r>
            <a:r>
              <a:rPr lang="en-US" dirty="0" smtClean="0">
                <a:cs typeface="+mn-cs"/>
              </a:rPr>
              <a:t>t: </a:t>
            </a:r>
            <a:r>
              <a:rPr lang="en-US" dirty="0"/>
              <a:t>(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sends all allocations/costs to all bidders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revise their bids, submit them again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until convergence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Convergence guaranteed for rational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Diminishing marginal return: the more you get, the less you’re willing to pay to get even more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30134" y="304800"/>
            <a:ext cx="37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unit-price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25540" y="365760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unit-price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takes from 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696200" y="403860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Bandwidth</a:t>
            </a:r>
            <a:r>
              <a:rPr lang="en-US" sz="1800" dirty="0">
                <a:solidFill>
                  <a:srgbClr val="3069A8"/>
                </a:solidFill>
              </a:rPr>
              <a:t/>
            </a:r>
            <a:br>
              <a:rPr lang="en-US" sz="1800" dirty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available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for auction</a:t>
            </a: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flipH="1">
            <a:off x="7213866" y="4953000"/>
            <a:ext cx="558534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</p:spTree>
    <p:extLst>
      <p:ext uri="{BB962C8B-B14F-4D97-AF65-F5344CB8AC3E}">
        <p14:creationId xmlns:p14="http://schemas.microsoft.com/office/powerpoint/2010/main" val="18101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02355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</p:spTree>
    <p:extLst>
      <p:ext uri="{BB962C8B-B14F-4D97-AF65-F5344CB8AC3E}">
        <p14:creationId xmlns:p14="http://schemas.microsoft.com/office/powerpoint/2010/main" val="21163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797" y="7632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702356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2057400" y="6019800"/>
            <a:ext cx="533400" cy="381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198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Run-1 was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Enough CPU, disk, tape, people, coffee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considered a weak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Debugging problems considered hard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clear we had enough bandwidth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Hierarchical MONARC model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Planned for minimal, controlled data-movement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Data stays put, move jobs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Some </a:t>
            </a:r>
            <a:r>
              <a:rPr lang="en-US" sz="3600" dirty="0" smtClean="0">
                <a:cs typeface="+mj-cs"/>
              </a:rPr>
              <a:t>properties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More than enough bandwidth?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If there’s enough bandwidth to go around, the cost to all bidders is zero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May not bother with up a circuit in these circumstances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Reduces (softens) guarantees to the single bidder who wanted the circuit, but simplifies network overhead</a:t>
            </a: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Ultimately an operations-driven decision</a:t>
            </a:r>
            <a:endParaRPr lang="en-US" sz="24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PSP on multiple links?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extends naturally to multiple links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Decentralized, i</a:t>
            </a:r>
            <a:r>
              <a:rPr lang="en-US" sz="2400" dirty="0" smtClean="0">
                <a:cs typeface="+mn-cs"/>
              </a:rPr>
              <a:t>ndependent </a:t>
            </a:r>
            <a:r>
              <a:rPr lang="en-US" sz="2400" dirty="0" smtClean="0">
                <a:cs typeface="+mn-cs"/>
              </a:rPr>
              <a:t>auction on each </a:t>
            </a:r>
            <a:r>
              <a:rPr lang="en-US" sz="2400" dirty="0" smtClean="0">
                <a:cs typeface="+mn-cs"/>
              </a:rPr>
              <a:t>link</a:t>
            </a:r>
            <a:endParaRPr lang="en-US" sz="24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have fixed global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Best strategy is to bid for same bandwidth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 offers a price per link dependent on the competition for that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show that it still converges if bidders are rational</a:t>
            </a:r>
          </a:p>
          <a:p>
            <a:pPr lvl="1"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Practicalities, budgets, incentives…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often to run the 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 principle, whenever requirements change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 practice, determined by policy, lifetime of circuits, capability of circuit-management s/w etc.</a:t>
            </a:r>
            <a:r>
              <a:rPr lang="en-US" sz="2400" dirty="0"/>
              <a:t> Hourly?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much bandwidth to offer?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offer everything on a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Lets single bidder claim whole link, starve non-participants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offer (e.g.) 80% of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Non-participants can share at least 20% of the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May not be </a:t>
            </a:r>
            <a:r>
              <a:rPr lang="en-US" sz="2000" dirty="0">
                <a:cs typeface="+mn-cs"/>
              </a:rPr>
              <a:t>a</a:t>
            </a:r>
            <a:r>
              <a:rPr lang="en-US" sz="2000" dirty="0" smtClean="0">
                <a:cs typeface="+mn-cs"/>
              </a:rPr>
              <a:t>ble to get 100% use if only one user (unless user can bundle 80% circuit with 20% non-circuit?)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Practicalities, budgets, incentives…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Real world, real money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Budgets set by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PSP guarantees the bidders converge on a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LHCONE, HEP experiments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real money, so who sets budgets? How?</a:t>
            </a:r>
          </a:p>
          <a:p>
            <a:pPr lvl="1" eaLnBrk="1" hangingPunct="1">
              <a:defRPr/>
            </a:pPr>
            <a:r>
              <a:rPr lang="en-US" sz="2400" dirty="0" smtClean="0"/>
              <a:t>Initial budgets negotiated among participants</a:t>
            </a:r>
          </a:p>
          <a:p>
            <a:pPr lvl="2" eaLnBrk="1" hangingPunct="1">
              <a:defRPr/>
            </a:pPr>
            <a:r>
              <a:rPr lang="en-US" sz="2000" dirty="0" smtClean="0"/>
              <a:t>Revise rarely,</a:t>
            </a:r>
            <a:r>
              <a:rPr lang="en-US" sz="2000" dirty="0"/>
              <a:t> e.g.</a:t>
            </a:r>
            <a:r>
              <a:rPr lang="en-US" sz="2000" dirty="0" smtClean="0"/>
              <a:t> based on changes in needs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 spent ~every time you win a slice of an 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Need topping up from time to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Must ensure ‘fake money’ has real value in the auction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How, and how often, to update budgets?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Reset budget per-auction?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 incentive not to spend entire budget every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lead to wasteful bidding, where not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Regular top-up </a:t>
            </a:r>
            <a:r>
              <a:rPr lang="en-US" sz="2400" dirty="0"/>
              <a:t>every few hours/days/auctions</a:t>
            </a:r>
            <a:r>
              <a:rPr lang="en-US" sz="24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Carry-over of unspent budget?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Budget-hoarding =&gt; undesirable/‘unfair’ outcomes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Carry-over with exponential decay, or similar?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Excess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Blocking tactics, bidding for a link you don’t need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Some way to penalize for under-used circuits?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Conclusion,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Bandwidth-sharing at LHCONE requires a mechanism for </a:t>
            </a:r>
            <a:r>
              <a:rPr lang="en-US" sz="2800" dirty="0" smtClean="0"/>
              <a:t>allocating bandwidth shares</a:t>
            </a:r>
          </a:p>
          <a:p>
            <a:pPr lvl="1" eaLnBrk="1" hangingPunct="1">
              <a:defRPr/>
            </a:pPr>
            <a:r>
              <a:rPr lang="en-US" sz="2400" dirty="0" smtClean="0"/>
              <a:t>Fair</a:t>
            </a:r>
            <a:r>
              <a:rPr lang="en-US" sz="2400" dirty="0"/>
              <a:t>, efficient, </a:t>
            </a:r>
            <a:r>
              <a:rPr lang="en-US" sz="2400" dirty="0" smtClean="0"/>
              <a:t>lightweight, responsive, automatic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Progressive Second-Price auction offers this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Users negotiate how much bandwidth they should 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 providers get clear statement of what users want at any point in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Repeat auction as needs change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Follow fluctuations in circumstances automatically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Conclusion, 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to represent LHCONE?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much bandwidth to auction from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to deal fairly with non-participants, casual users of the network?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Fake budget complicates things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Setting initial budgets, refreshing budgets periodically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Similarities to batch quotas?</a:t>
            </a:r>
          </a:p>
          <a:p>
            <a:pPr eaLnBrk="1" hangingPunct="1">
              <a:defRPr/>
            </a:pPr>
            <a:r>
              <a:rPr lang="en-US" sz="2800" dirty="0" smtClean="0"/>
              <a:t>Bidding strategies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 in repeat auctions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Backup…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514600" y="304800"/>
            <a:ext cx="5593033" cy="2357367"/>
          </a:xfrm>
          <a:custGeom>
            <a:avLst/>
            <a:gdLst>
              <a:gd name="connsiteX0" fmla="*/ 0 w 815311"/>
              <a:gd name="connsiteY0" fmla="*/ 0 h 769293"/>
              <a:gd name="connsiteX1" fmla="*/ 806016 w 815311"/>
              <a:gd name="connsiteY1" fmla="*/ 769293 h 769293"/>
              <a:gd name="connsiteX0" fmla="*/ 0 w 815603"/>
              <a:gd name="connsiteY0" fmla="*/ 0 h 769293"/>
              <a:gd name="connsiteX1" fmla="*/ 547498 w 815603"/>
              <a:gd name="connsiteY1" fmla="*/ 398880 h 769293"/>
              <a:gd name="connsiteX2" fmla="*/ 806016 w 815603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5711"/>
              <a:gd name="connsiteY0" fmla="*/ 0 h 769293"/>
              <a:gd name="connsiteX1" fmla="*/ 423128 w 815711"/>
              <a:gd name="connsiteY1" fmla="*/ 372080 h 769293"/>
              <a:gd name="connsiteX2" fmla="*/ 806016 w 815711"/>
              <a:gd name="connsiteY2" fmla="*/ 769293 h 769293"/>
              <a:gd name="connsiteX0" fmla="*/ 0 w 828063"/>
              <a:gd name="connsiteY0" fmla="*/ 0 h 629935"/>
              <a:gd name="connsiteX1" fmla="*/ 423128 w 828063"/>
              <a:gd name="connsiteY1" fmla="*/ 372080 h 629935"/>
              <a:gd name="connsiteX2" fmla="*/ 818611 w 828063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004" h="517376">
                <a:moveTo>
                  <a:pt x="0" y="0"/>
                </a:moveTo>
                <a:cubicBezTo>
                  <a:pt x="143141" y="202639"/>
                  <a:pt x="146172" y="241800"/>
                  <a:pt x="323947" y="396200"/>
                </a:cubicBezTo>
                <a:cubicBezTo>
                  <a:pt x="401766" y="441953"/>
                  <a:pt x="573684" y="495312"/>
                  <a:pt x="721004" y="517376"/>
                </a:cubicBezTo>
              </a:path>
            </a:pathLst>
          </a:custGeom>
          <a:ln w="25400">
            <a:solidFill>
              <a:srgbClr val="FF66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73149" y="381000"/>
            <a:ext cx="246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Bidder i’s ‘utility curve’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3581400" y="762000"/>
            <a:ext cx="609600" cy="457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195331" y="1600200"/>
            <a:ext cx="157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i’s optimal bid</a:t>
            </a: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 bwMode="auto">
          <a:xfrm>
            <a:off x="3773445" y="1784866"/>
            <a:ext cx="874755" cy="120134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37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Run-2 will be harder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Relative reduction in CPU, disk, people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Efficiency is becoming more important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now seen as more reliable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Stable, </a:t>
            </a:r>
            <a:r>
              <a:rPr lang="en-US" sz="2400" dirty="0" err="1" smtClean="0">
                <a:cs typeface="+mn-cs"/>
              </a:rPr>
              <a:t>performant</a:t>
            </a:r>
            <a:r>
              <a:rPr lang="en-US" sz="2400" dirty="0" smtClean="0">
                <a:cs typeface="+mn-cs"/>
              </a:rPr>
              <a:t>, well-provisioned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Now used as if free and infinite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models: more relaxed data-placement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T2 -&gt; T2 transfers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Xrootd</a:t>
            </a:r>
            <a:r>
              <a:rPr lang="en-US" sz="2400" dirty="0" smtClean="0">
                <a:cs typeface="+mn-cs"/>
              </a:rPr>
              <a:t> data federations for WAN access</a:t>
            </a:r>
            <a:r>
              <a:rPr lang="en-US" sz="2400" dirty="0"/>
              <a:t> (CMS: AAA</a:t>
            </a:r>
            <a:r>
              <a:rPr 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Significantly more fluid than originally planned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So 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ata-transfer needs are growing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Cannot assume the network will remain infinite and free forever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 are evolving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Increasingly close interaction with h/w resources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Broader range of resource-types (opportunistic, cloud, volunteer) with different storage characteristics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 see the value of scheduling network use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Just-in-time data-placement, deadline management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Possibilities that come from deterministic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, not necessarily just more speed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What are the 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technologies, won’t discuss here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Virtual circuits, multi-path flows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Bandwidth guarantees can be hard or soft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Networking groups are making progress towards a technical solution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uccessful middleware, phase 1: make it possible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Once that works, you get another problem: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Successful middleware, phase 2: stop users abusing it!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do we deal with over-subscription?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“How do we allocate bandwidth fairly &amp; efficiently among users with different &amp; time-dependent </a:t>
            </a:r>
            <a:r>
              <a:rPr lang="en-US" sz="2400" dirty="0" smtClean="0"/>
              <a:t>needs</a:t>
            </a:r>
            <a:r>
              <a:rPr lang="en-US" sz="2400" dirty="0" smtClean="0">
                <a:cs typeface="+mn-cs"/>
              </a:rPr>
              <a:t>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0BAFB-CCDB-754D-81D6-C25FB86F0A9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LHC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</a:t>
            </a:r>
            <a:r>
              <a:rPr lang="en-US" sz="3600" i="1" dirty="0" smtClean="0">
                <a:cs typeface="+mj-cs"/>
              </a:rPr>
              <a:t>not</a:t>
            </a:r>
            <a:r>
              <a:rPr lang="en-US" sz="3600" dirty="0" smtClean="0">
                <a:cs typeface="+mj-cs"/>
              </a:rPr>
              <a:t> to share bandwidth effectively?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Fixed quotas, static circuits?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Inflexible, inefficient, can leave bandwidth for user X idle while user Y is maxed out (c.f. batch queues)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Static, but needs vary by the day or by the hour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Heavy: solution has to be implemented everywhere quotas are defined, even for when they’re not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Expensive: provisioning for peaks means wasting resources at other times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Quotas need prior negotiation, change with every new user or use-case =&gt; political heat-death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Properties of a good bandwidth-sharing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Automatic, lightweight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et up circuits automatically, but only where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Elastic, responsive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Shares can grow and shrink over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Change on timescale of ~1 hour to follow needs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Efficient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maximal use of bandwidth at all times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P</a:t>
            </a:r>
            <a:r>
              <a:rPr lang="en-US" sz="2400" dirty="0" smtClean="0">
                <a:cs typeface="+mn-cs"/>
              </a:rPr>
              <a:t>articipation not mandatory (casual </a:t>
            </a:r>
            <a:r>
              <a:rPr lang="en-US" sz="2400" dirty="0">
                <a:cs typeface="+mn-cs"/>
              </a:rPr>
              <a:t>o</a:t>
            </a:r>
            <a:r>
              <a:rPr lang="en-US" sz="2400" dirty="0" smtClean="0">
                <a:cs typeface="+mn-cs"/>
              </a:rPr>
              <a:t>r low-load users)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Fair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Short-term &amp;long-term, no starvation, no hogging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High-level requirements: we want…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for users to tell LHCONE their needs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A</a:t>
            </a:r>
            <a:r>
              <a:rPr lang="en-US" sz="2400" dirty="0" smtClean="0">
                <a:cs typeface="+mn-cs"/>
              </a:rPr>
              <a:t>t any time, across the whole of the LHCONE network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to resolve over-subscription of requests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Technology to implement the shares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(out of scope of this talk)</a:t>
            </a:r>
          </a:p>
          <a:p>
            <a:pPr lvl="1"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solution, the </a:t>
            </a:r>
            <a:r>
              <a:rPr lang="en-US" sz="2800" i="1" dirty="0" smtClean="0">
                <a:cs typeface="+mn-cs"/>
              </a:rPr>
              <a:t>Progressive Second-price Auction</a:t>
            </a:r>
            <a:r>
              <a:rPr lang="en-US" sz="2800" dirty="0" smtClean="0">
                <a:cs typeface="+mn-cs"/>
              </a:rPr>
              <a:t> (PSP)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9208</TotalTime>
  <Words>1642</Words>
  <Application>Microsoft Macintosh PowerPoint</Application>
  <PresentationFormat>On-screen Show (4:3)</PresentationFormat>
  <Paragraphs>303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Bandwidth-sharing in LHCONE</vt:lpstr>
      <vt:lpstr>Run-1 was easy</vt:lpstr>
      <vt:lpstr>Run-2 will be harder</vt:lpstr>
      <vt:lpstr>So what’s the problem?</vt:lpstr>
      <vt:lpstr>What are the solutions?</vt:lpstr>
      <vt:lpstr>PowerPoint Presentation</vt:lpstr>
      <vt:lpstr>How not to share bandwidth effectively?</vt:lpstr>
      <vt:lpstr>Properties of a good bandwidth-sharing system?</vt:lpstr>
      <vt:lpstr>High-level requirements: we want…</vt:lpstr>
      <vt:lpstr>Auctions, second-price auctions</vt:lpstr>
      <vt:lpstr>Second-price auction properties</vt:lpstr>
      <vt:lpstr>Progressive Second-Price auction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properties</vt:lpstr>
      <vt:lpstr>PSP on multiple links?</vt:lpstr>
      <vt:lpstr>Practicalities, budgets, incentives…</vt:lpstr>
      <vt:lpstr>Practicalities, budgets, incentives…</vt:lpstr>
      <vt:lpstr>How, and how often, to update budgets?</vt:lpstr>
      <vt:lpstr>Conclusion, principles</vt:lpstr>
      <vt:lpstr>Conclusion, practicalities</vt:lpstr>
      <vt:lpstr>Backup…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98</cp:revision>
  <dcterms:created xsi:type="dcterms:W3CDTF">1601-01-01T00:00:00Z</dcterms:created>
  <dcterms:modified xsi:type="dcterms:W3CDTF">2015-03-26T10:50:54Z</dcterms:modified>
</cp:coreProperties>
</file>