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&amp;esrc=s&amp;frm=1&amp;source=images&amp;cd=&amp;cad=rja&amp;uact=8&amp;ved=0CAcQjRw&amp;url=http%3A%2F%2Fwww.divinecaroline.com%2Fself%2Fself-discovery%2Ffingers-crossed-do-good-luck-charms-really-work&amp;ei=I5tLVbndO4jA7AbizYD4Bg&amp;bvm=bv.92765956,d.ZGU&amp;psig=AFQjCNH62GuaW3db-WOZBU-cHkp3fZX3hQ&amp;ust=143110467486447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google.co.uk/url?sa=i&amp;rct=j&amp;q=&amp;esrc=s&amp;frm=1&amp;source=images&amp;cd=&amp;cad=rja&amp;uact=8&amp;ved=0CAcQjRw&amp;url=http%3A%2F%2Fwww.dreamstime.com%2Fstock-photography-blood-stone-image1607392&amp;ei=XptLVaORG-aE7gaZ9oGgAw&amp;bvm=bv.92765956,d.ZGU&amp;psig=AFQjCNHIbWA7u9cK8_l_HAvaReQEWw9Rrg&amp;ust=1431104721314663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PPD Finances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B050"/>
                </a:solidFill>
              </a:rPr>
              <a:t>Resource+Capital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sz="2300" dirty="0"/>
              <a:t>SLA     </a:t>
            </a:r>
            <a:r>
              <a:rPr lang="en-GB" sz="2300" dirty="0" smtClean="0"/>
              <a:t>		£</a:t>
            </a:r>
            <a:r>
              <a:rPr lang="en-GB" sz="2300" dirty="0"/>
              <a:t>140k Overspend </a:t>
            </a:r>
            <a:r>
              <a:rPr lang="en-GB" sz="2300" dirty="0" err="1"/>
              <a:t>wrt</a:t>
            </a:r>
            <a:r>
              <a:rPr lang="en-GB" sz="2300" dirty="0"/>
              <a:t> OTF    </a:t>
            </a:r>
            <a:r>
              <a:rPr lang="en-GB" sz="2300" dirty="0"/>
              <a:t>	</a:t>
            </a:r>
            <a:r>
              <a:rPr lang="en-GB" sz="2300" dirty="0" smtClean="0"/>
              <a:t>£</a:t>
            </a:r>
            <a:r>
              <a:rPr lang="en-GB" sz="2300" dirty="0"/>
              <a:t>164k Underspend </a:t>
            </a:r>
            <a:r>
              <a:rPr lang="en-GB" sz="2300" dirty="0" err="1"/>
              <a:t>wrt</a:t>
            </a:r>
            <a:r>
              <a:rPr lang="en-GB" sz="2300" dirty="0"/>
              <a:t> Allocation</a:t>
            </a:r>
          </a:p>
          <a:p>
            <a:r>
              <a:rPr lang="en-GB" sz="2300" dirty="0"/>
              <a:t>PPD only           </a:t>
            </a:r>
            <a:r>
              <a:rPr lang="en-GB" sz="2300" dirty="0" smtClean="0"/>
              <a:t>	£</a:t>
            </a:r>
            <a:r>
              <a:rPr lang="en-GB" sz="2300" dirty="0"/>
              <a:t>11k Underspend </a:t>
            </a:r>
            <a:r>
              <a:rPr lang="en-GB" sz="2300" dirty="0" err="1"/>
              <a:t>wrt</a:t>
            </a:r>
            <a:r>
              <a:rPr lang="en-GB" sz="2300" dirty="0"/>
              <a:t> OTF         </a:t>
            </a:r>
            <a:r>
              <a:rPr lang="en-GB" sz="2300" dirty="0"/>
              <a:t>	</a:t>
            </a:r>
            <a:r>
              <a:rPr lang="en-GB" sz="2300" dirty="0" smtClean="0"/>
              <a:t>£</a:t>
            </a:r>
            <a:r>
              <a:rPr lang="en-GB" sz="2300" dirty="0"/>
              <a:t>74k Underspend </a:t>
            </a:r>
            <a:r>
              <a:rPr lang="en-GB" sz="2300" dirty="0" err="1"/>
              <a:t>wrt</a:t>
            </a:r>
            <a:r>
              <a:rPr lang="en-GB" sz="2300" dirty="0"/>
              <a:t> Allocation</a:t>
            </a:r>
          </a:p>
          <a:p>
            <a:r>
              <a:rPr lang="en-GB" sz="2300" dirty="0" smtClean="0"/>
              <a:t>TOTAL (PPD+SLA</a:t>
            </a:r>
            <a:r>
              <a:rPr lang="en-GB" sz="2300" dirty="0"/>
              <a:t>) </a:t>
            </a:r>
            <a:r>
              <a:rPr lang="en-GB" sz="2300" dirty="0" smtClean="0"/>
              <a:t>	£</a:t>
            </a:r>
            <a:r>
              <a:rPr lang="en-GB" sz="2300" dirty="0"/>
              <a:t>129k Overspend </a:t>
            </a:r>
            <a:r>
              <a:rPr lang="en-GB" sz="2300" dirty="0" err="1"/>
              <a:t>wrt</a:t>
            </a:r>
            <a:r>
              <a:rPr lang="en-GB" sz="2300" dirty="0"/>
              <a:t> OTF            </a:t>
            </a:r>
            <a:r>
              <a:rPr lang="en-GB" sz="2300" dirty="0" smtClean="0"/>
              <a:t>	£</a:t>
            </a:r>
            <a:r>
              <a:rPr lang="en-GB" sz="2300" dirty="0"/>
              <a:t>238k Underspend </a:t>
            </a:r>
            <a:r>
              <a:rPr lang="en-GB" sz="2300" dirty="0" err="1"/>
              <a:t>wrt</a:t>
            </a:r>
            <a:r>
              <a:rPr lang="en-GB" sz="2300" dirty="0"/>
              <a:t> </a:t>
            </a:r>
            <a:r>
              <a:rPr lang="en-GB" sz="2300" dirty="0" smtClean="0"/>
              <a:t>Allocation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600" dirty="0" smtClean="0"/>
              <a:t>Why the PPD </a:t>
            </a:r>
            <a:r>
              <a:rPr lang="en-GB" sz="2600" dirty="0" smtClean="0">
                <a:solidFill>
                  <a:srgbClr val="FF0000"/>
                </a:solidFill>
              </a:rPr>
              <a:t>Underspend </a:t>
            </a:r>
            <a:r>
              <a:rPr lang="en-GB" sz="2600" dirty="0" err="1" smtClean="0">
                <a:solidFill>
                  <a:srgbClr val="FF0000"/>
                </a:solidFill>
              </a:rPr>
              <a:t>wrt</a:t>
            </a:r>
            <a:r>
              <a:rPr lang="en-GB" sz="2600" dirty="0" smtClean="0">
                <a:solidFill>
                  <a:srgbClr val="FF0000"/>
                </a:solidFill>
              </a:rPr>
              <a:t> Allocation </a:t>
            </a:r>
            <a:r>
              <a:rPr lang="en-GB" sz="2600" dirty="0" smtClean="0"/>
              <a:t>? </a:t>
            </a:r>
          </a:p>
          <a:p>
            <a:r>
              <a:rPr lang="en-GB" sz="2600" dirty="0" smtClean="0">
                <a:solidFill>
                  <a:srgbClr val="FF0000"/>
                </a:solidFill>
              </a:rPr>
              <a:t>Puzzling </a:t>
            </a:r>
            <a:r>
              <a:rPr lang="en-GB" sz="2600" dirty="0" smtClean="0"/>
              <a:t>– we may be missing something in understanding.</a:t>
            </a:r>
          </a:p>
          <a:p>
            <a:r>
              <a:rPr lang="en-GB" sz="2600" dirty="0" smtClean="0"/>
              <a:t>There </a:t>
            </a:r>
            <a:r>
              <a:rPr lang="en-GB" sz="2600" dirty="0"/>
              <a:t>are </a:t>
            </a:r>
            <a:r>
              <a:rPr lang="en-GB" sz="2600" dirty="0">
                <a:solidFill>
                  <a:srgbClr val="FF0000"/>
                </a:solidFill>
              </a:rPr>
              <a:t>several different cost centres </a:t>
            </a:r>
            <a:r>
              <a:rPr lang="en-GB" sz="2600" dirty="0"/>
              <a:t>involved and a fair amount of  attempting to balance the books across these, which complicates things.</a:t>
            </a:r>
          </a:p>
          <a:p>
            <a:r>
              <a:rPr lang="en-GB" sz="2600" dirty="0"/>
              <a:t>Then there is the age-old problem of only getting </a:t>
            </a:r>
            <a:r>
              <a:rPr lang="en-GB" sz="2600" dirty="0">
                <a:solidFill>
                  <a:srgbClr val="FF0000"/>
                </a:solidFill>
              </a:rPr>
              <a:t>reliable info </a:t>
            </a:r>
            <a:r>
              <a:rPr lang="en-GB" sz="2600" dirty="0"/>
              <a:t>for our spend as we approach the End of FY, and then it gets tricky to increase spend (witness our efforts with Buy-up).</a:t>
            </a:r>
          </a:p>
          <a:p>
            <a:r>
              <a:rPr lang="en-GB" sz="2600" dirty="0"/>
              <a:t>In particular the </a:t>
            </a:r>
            <a:r>
              <a:rPr lang="en-GB" sz="2600" dirty="0" err="1">
                <a:solidFill>
                  <a:srgbClr val="FF0000"/>
                </a:solidFill>
              </a:rPr>
              <a:t>Indirects</a:t>
            </a:r>
            <a:r>
              <a:rPr lang="en-GB" sz="2600" dirty="0">
                <a:solidFill>
                  <a:srgbClr val="FF0000"/>
                </a:solidFill>
              </a:rPr>
              <a:t> </a:t>
            </a:r>
            <a:r>
              <a:rPr lang="en-GB" sz="2600" dirty="0"/>
              <a:t>spending was puzzling – we appeared to be heading for a massive underspend there and all of a sudden this shot up.</a:t>
            </a:r>
          </a:p>
          <a:p>
            <a:r>
              <a:rPr lang="en-GB" sz="2600" dirty="0"/>
              <a:t>Another common problem is people have an allocation of money and it is only retrospectively (not aided by the difficulty of tracking travel in OBIEE) that we appreciate they </a:t>
            </a:r>
            <a:r>
              <a:rPr lang="en-GB" sz="2600" dirty="0">
                <a:solidFill>
                  <a:srgbClr val="FF0000"/>
                </a:solidFill>
              </a:rPr>
              <a:t>never used the money</a:t>
            </a:r>
            <a:r>
              <a:rPr lang="en-GB" sz="2600" dirty="0"/>
              <a:t>.</a:t>
            </a:r>
          </a:p>
          <a:p>
            <a:r>
              <a:rPr lang="en-GB" sz="2600" dirty="0"/>
              <a:t>The biggest issue was our </a:t>
            </a:r>
            <a:r>
              <a:rPr lang="en-GB" sz="2600" dirty="0">
                <a:solidFill>
                  <a:srgbClr val="FF0000"/>
                </a:solidFill>
              </a:rPr>
              <a:t>manpower slipping below target</a:t>
            </a:r>
            <a:r>
              <a:rPr lang="en-GB" sz="2600" dirty="0"/>
              <a:t>. This was </a:t>
            </a:r>
            <a:r>
              <a:rPr lang="en-GB" sz="2600" dirty="0" smtClean="0"/>
              <a:t>due </a:t>
            </a:r>
            <a:r>
              <a:rPr lang="en-GB" sz="2600" dirty="0"/>
              <a:t>to me not </a:t>
            </a:r>
            <a:r>
              <a:rPr lang="en-GB" sz="2600" dirty="0" smtClean="0"/>
              <a:t>appreciating that </a:t>
            </a:r>
            <a:r>
              <a:rPr lang="en-GB" sz="2600" dirty="0"/>
              <a:t>s</a:t>
            </a:r>
            <a:r>
              <a:rPr lang="en-GB" sz="2600" dirty="0" smtClean="0"/>
              <a:t>ome people were not booking, not aided by the fact that I </a:t>
            </a:r>
            <a:r>
              <a:rPr lang="en-GB" sz="2600" dirty="0"/>
              <a:t>hadn’t been forewarned of issues affecting certain posts.</a:t>
            </a:r>
          </a:p>
          <a:p>
            <a:pPr marL="0" indent="0">
              <a:buNone/>
            </a:pPr>
            <a:endParaRPr lang="en-GB" sz="2600" dirty="0"/>
          </a:p>
        </p:txBody>
      </p:sp>
      <p:pic>
        <p:nvPicPr>
          <p:cNvPr id="1026" name="Picture 1" descr="http://www.jeccomposites.com/sites/default/files/content/JECM28_Business_MAVEL_Laser-dinghy-class-racer_compo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695450" cy="110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1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PPD Finances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Just SLA (Experiments) – </a:t>
            </a:r>
            <a:r>
              <a:rPr lang="en-GB" dirty="0" err="1" smtClean="0">
                <a:solidFill>
                  <a:srgbClr val="00B050"/>
                </a:solidFill>
              </a:rPr>
              <a:t>wrt</a:t>
            </a:r>
            <a:r>
              <a:rPr lang="en-GB" dirty="0" smtClean="0">
                <a:solidFill>
                  <a:srgbClr val="00B050"/>
                </a:solidFill>
              </a:rPr>
              <a:t> OTF (no </a:t>
            </a:r>
            <a:r>
              <a:rPr lang="en-GB" dirty="0" err="1" smtClean="0">
                <a:solidFill>
                  <a:srgbClr val="00B050"/>
                </a:solidFill>
              </a:rPr>
              <a:t>OHeads</a:t>
            </a:r>
            <a:r>
              <a:rPr lang="en-GB" dirty="0" smtClean="0">
                <a:solidFill>
                  <a:srgbClr val="00B05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GB" dirty="0" err="1" smtClean="0"/>
              <a:t>nEDM</a:t>
            </a:r>
            <a:r>
              <a:rPr lang="en-GB" dirty="0" smtClean="0"/>
              <a:t>			Bang on</a:t>
            </a:r>
          </a:p>
          <a:p>
            <a:pPr marL="400050" lvl="1" indent="0">
              <a:buNone/>
            </a:pPr>
            <a:r>
              <a:rPr lang="en-GB" dirty="0" smtClean="0"/>
              <a:t>T2K				£69k Over</a:t>
            </a:r>
          </a:p>
          <a:p>
            <a:pPr marL="400050" lvl="1" indent="0">
              <a:buNone/>
            </a:pPr>
            <a:r>
              <a:rPr lang="en-GB" dirty="0" err="1" smtClean="0"/>
              <a:t>LHCb</a:t>
            </a:r>
            <a:r>
              <a:rPr lang="en-GB" dirty="0" smtClean="0"/>
              <a:t> 			£29k Under</a:t>
            </a:r>
          </a:p>
          <a:p>
            <a:pPr marL="400050" lvl="1" indent="0">
              <a:buNone/>
            </a:pPr>
            <a:r>
              <a:rPr lang="en-GB" dirty="0" smtClean="0"/>
              <a:t>LBNE 			£14k Under</a:t>
            </a:r>
          </a:p>
          <a:p>
            <a:pPr marL="400050" lvl="1" indent="0">
              <a:buNone/>
            </a:pPr>
            <a:r>
              <a:rPr lang="en-GB" dirty="0" smtClean="0"/>
              <a:t>HK				£11k Over</a:t>
            </a:r>
          </a:p>
          <a:p>
            <a:pPr marL="400050" lvl="1" indent="0">
              <a:buNone/>
            </a:pPr>
            <a:r>
              <a:rPr lang="en-GB" dirty="0" smtClean="0"/>
              <a:t>CMS			£34k Over		</a:t>
            </a:r>
          </a:p>
          <a:p>
            <a:pPr marL="400050" lvl="1" indent="0">
              <a:buNone/>
            </a:pPr>
            <a:r>
              <a:rPr lang="en-GB" dirty="0" smtClean="0"/>
              <a:t>ATLAS			£40k Over</a:t>
            </a:r>
          </a:p>
          <a:p>
            <a:pPr marL="400050" lvl="1" indent="0">
              <a:buNone/>
            </a:pPr>
            <a:r>
              <a:rPr lang="en-GB" dirty="0" smtClean="0"/>
              <a:t>Grid			£42k Over</a:t>
            </a:r>
          </a:p>
          <a:p>
            <a:pPr marL="400050" lvl="1" indent="0">
              <a:buNone/>
            </a:pPr>
            <a:r>
              <a:rPr lang="en-GB" dirty="0" smtClean="0"/>
              <a:t>Mice 			£43k Over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Pretty good </a:t>
            </a:r>
            <a:r>
              <a:rPr lang="en-GB" dirty="0" smtClean="0">
                <a:sym typeface="Wingdings" panose="05000000000000000000" pitchFamily="2" charset="2"/>
              </a:rPr>
              <a:t>. 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PPD should come in “under the radar”.</a:t>
            </a:r>
            <a:endParaRPr lang="en-GB" dirty="0"/>
          </a:p>
        </p:txBody>
      </p:sp>
      <p:pic>
        <p:nvPicPr>
          <p:cNvPr id="6" name="Picture 1" descr="http://www.jeccomposites.com/sites/default/files/content/JECM28_Business_MAVEL_Laser-dinghy-class-racer_compo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695450" cy="110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95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 Day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About </a:t>
            </a:r>
            <a:r>
              <a:rPr lang="en-GB" dirty="0" smtClean="0">
                <a:solidFill>
                  <a:srgbClr val="FF0000"/>
                </a:solidFill>
              </a:rPr>
              <a:t>50 shifts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So far, have </a:t>
            </a:r>
            <a:r>
              <a:rPr lang="en-GB" dirty="0" smtClean="0">
                <a:solidFill>
                  <a:srgbClr val="FF0000"/>
                </a:solidFill>
              </a:rPr>
              <a:t>~38 filled </a:t>
            </a:r>
            <a:r>
              <a:rPr lang="en-GB" dirty="0" smtClean="0">
                <a:sym typeface="Wingdings" panose="05000000000000000000" pitchFamily="2" charset="2"/>
              </a:rPr>
              <a:t> (assuming some TBCs confirm).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We have ~12 more Particle Physicists and Applied Physicists who could participate 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1" descr="http://www.jeccomposites.com/sites/default/files/content/JECM28_Business_MAVEL_Laser-dinghy-class-racer_composi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695450" cy="110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www.divinecaroline.com/sites/divinecaroline.com/files/styles/story_detail/public/fingerscrossed.jpg?itok=MtVNu3sC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47" y="3942792"/>
            <a:ext cx="1393853" cy="208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humbs.dreamstime.com/z/stone-blood-droplet-3069708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2"/>
          <a:stretch/>
        </p:blipFill>
        <p:spPr bwMode="auto">
          <a:xfrm>
            <a:off x="533400" y="4267200"/>
            <a:ext cx="3070254" cy="191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1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PPD Finances</vt:lpstr>
      <vt:lpstr>PPD Finances</vt:lpstr>
      <vt:lpstr>Open 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PPD Finances</dc:title>
  <dc:creator>Haywood, Stephen (STFC,RAL,PPD)</dc:creator>
  <cp:lastModifiedBy>Haywood, Stephen (STFC,RAL,PPD)</cp:lastModifiedBy>
  <cp:revision>5</cp:revision>
  <dcterms:created xsi:type="dcterms:W3CDTF">2006-08-16T00:00:00Z</dcterms:created>
  <dcterms:modified xsi:type="dcterms:W3CDTF">2015-05-07T17:07:31Z</dcterms:modified>
</cp:coreProperties>
</file>