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6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9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0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7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241E-99DB-5D4B-B4C2-47B52F8355ED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9110-FE65-5742-98F3-61B2F58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Transactions and wire diagrams</a:t>
            </a:r>
          </a:p>
        </p:txBody>
      </p:sp>
    </p:spTree>
    <p:extLst>
      <p:ext uri="{BB962C8B-B14F-4D97-AF65-F5344CB8AC3E}">
        <p14:creationId xmlns:p14="http://schemas.microsoft.com/office/powerpoint/2010/main" val="235933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ChangeArrowheads="1"/>
          </p:cNvSpPr>
          <p:nvPr/>
        </p:nvSpPr>
        <p:spPr bwMode="auto">
          <a:xfrm>
            <a:off x="1371600" y="914400"/>
            <a:ext cx="7467600" cy="56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&lt;html&gt;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&lt;head&gt;&lt;title&gt;Order Page&lt;/title&gt;&lt;/head&gt;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&lt;body&gt;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libri" charset="0"/>
              </a:rPr>
              <a:t>  &lt;%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libri" charset="0"/>
              </a:rPr>
              <a:t>   </a:t>
            </a:r>
            <a:r>
              <a:rPr lang="en-US" sz="1800" b="1" dirty="0" smtClean="0">
                <a:solidFill>
                  <a:srgbClr val="000000"/>
                </a:solidFill>
                <a:latin typeface="Calibri" charset="0"/>
              </a:rPr>
              <a:t>String </a:t>
            </a:r>
            <a:r>
              <a:rPr lang="en-US" sz="1800" b="1" dirty="0">
                <a:solidFill>
                  <a:srgbClr val="000000"/>
                </a:solidFill>
                <a:latin typeface="Calibri" charset="0"/>
              </a:rPr>
              <a:t>user = </a:t>
            </a:r>
            <a:r>
              <a:rPr lang="en-US" sz="1800" b="1" dirty="0" err="1">
                <a:solidFill>
                  <a:srgbClr val="000000"/>
                </a:solidFill>
                <a:latin typeface="Calibri" charset="0"/>
              </a:rPr>
              <a:t>request.getParameter</a:t>
            </a:r>
            <a:r>
              <a:rPr lang="en-US" sz="1800" b="1" dirty="0">
                <a:solidFill>
                  <a:srgbClr val="000000"/>
                </a:solidFill>
                <a:latin typeface="Calibri" charset="0"/>
              </a:rPr>
              <a:t>("user");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Calibri" charset="0"/>
              </a:rPr>
              <a:t>   </a:t>
            </a:r>
            <a:r>
              <a:rPr lang="en-US" sz="1800" b="1" dirty="0" err="1" smtClean="0">
                <a:solidFill>
                  <a:srgbClr val="000000"/>
                </a:solidFill>
                <a:latin typeface="Calibri" charset="0"/>
              </a:rPr>
              <a:t>session.setAttribute</a:t>
            </a:r>
            <a:r>
              <a:rPr lang="en-US" sz="1800" b="1" dirty="0">
                <a:solidFill>
                  <a:srgbClr val="000000"/>
                </a:solidFill>
                <a:latin typeface="Calibri" charset="0"/>
              </a:rPr>
              <a:t>("user", user)</a:t>
            </a:r>
            <a:r>
              <a:rPr lang="en-US" sz="1800" b="1" dirty="0" smtClean="0">
                <a:solidFill>
                  <a:srgbClr val="000000"/>
                </a:solidFill>
                <a:latin typeface="Calibri" charset="0"/>
              </a:rPr>
              <a:t>;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alibri" charset="0"/>
              </a:rPr>
              <a:t>%&gt;</a:t>
            </a:r>
            <a:endParaRPr lang="en-US" sz="1800" dirty="0">
              <a:solidFill>
                <a:srgbClr val="000000"/>
              </a:solidFill>
              <a:latin typeface="Calibri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Welcome &lt;%= user %&gt; &lt;p&gt;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&lt;form method="GET" action="</a:t>
            </a:r>
            <a:r>
              <a:rPr lang="en-US" sz="1800" dirty="0" err="1">
                <a:solidFill>
                  <a:srgbClr val="000000"/>
                </a:solidFill>
                <a:latin typeface="Calibri" charset="0"/>
              </a:rPr>
              <a:t>order.jsp</a:t>
            </a:r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"&gt;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 Product: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 &lt;select name="product"&gt;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  &lt;option value="Notebook"&gt;Notebook&lt;/option&gt;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  &lt;option value="Pen"&gt;Pen&lt;/option&gt;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 &lt;/select&gt;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 &lt;p&gt;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 Amount: &lt;input type="text" size="4" name="amount"/&gt;&lt;p /&gt;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 &lt;input type="submit" value="Click to Order"/&gt;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 &lt;/form&gt;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 &lt;/body&gt;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99331" name="TextBox 2"/>
          <p:cNvSpPr txBox="1">
            <a:spLocks noChangeArrowheads="1"/>
          </p:cNvSpPr>
          <p:nvPr/>
        </p:nvSpPr>
        <p:spPr bwMode="auto">
          <a:xfrm>
            <a:off x="228600" y="381000"/>
            <a:ext cx="865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charset="0"/>
              </a:rPr>
              <a:t>Choose.jsp: Scriptlet book-keeps data received from </a:t>
            </a:r>
            <a:r>
              <a:rPr lang="ja-JP" altLang="en-US" b="1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calling</a:t>
            </a:r>
            <a:r>
              <a:rPr lang="ja-JP" altLang="en-US" b="1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44671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ChangeArrowheads="1"/>
          </p:cNvSpPr>
          <p:nvPr/>
        </p:nvSpPr>
        <p:spPr bwMode="auto">
          <a:xfrm>
            <a:off x="1371600" y="838200"/>
            <a:ext cx="74676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alibri" charset="0"/>
              </a:rPr>
              <a:t>&lt;html&gt;</a:t>
            </a:r>
          </a:p>
          <a:p>
            <a:r>
              <a:rPr lang="en-US" sz="1800">
                <a:solidFill>
                  <a:srgbClr val="000000"/>
                </a:solidFill>
                <a:latin typeface="Calibri" charset="0"/>
              </a:rPr>
              <a:t> &lt;head&gt;&lt;title&gt;Order Page&lt;/title&gt;&lt;/head&gt;</a:t>
            </a:r>
          </a:p>
          <a:p>
            <a:r>
              <a:rPr lang="en-US" sz="1800">
                <a:solidFill>
                  <a:srgbClr val="000000"/>
                </a:solidFill>
                <a:latin typeface="Calibri" charset="0"/>
              </a:rPr>
              <a:t> &lt;body&gt;</a:t>
            </a:r>
          </a:p>
          <a:p>
            <a:r>
              <a:rPr lang="en-US" sz="1800">
                <a:solidFill>
                  <a:srgbClr val="000000"/>
                </a:solidFill>
                <a:latin typeface="Calibri" charset="0"/>
              </a:rPr>
              <a:t>  &lt;%</a:t>
            </a:r>
          </a:p>
          <a:p>
            <a:r>
              <a:rPr lang="en-US" sz="1800">
                <a:solidFill>
                  <a:srgbClr val="000000"/>
                </a:solidFill>
                <a:latin typeface="Calibri" charset="0"/>
              </a:rPr>
              <a:t>   String user = request.getParameter("user");</a:t>
            </a:r>
          </a:p>
          <a:p>
            <a:r>
              <a:rPr lang="en-US" sz="1800">
                <a:solidFill>
                  <a:srgbClr val="000000"/>
                </a:solidFill>
                <a:latin typeface="Calibri" charset="0"/>
              </a:rPr>
              <a:t>   session.setAttribute("user", user);</a:t>
            </a:r>
          </a:p>
          <a:p>
            <a:r>
              <a:rPr lang="en-US" sz="1800">
                <a:solidFill>
                  <a:srgbClr val="000000"/>
                </a:solidFill>
                <a:latin typeface="Calibri" charset="0"/>
              </a:rPr>
              <a:t>  %&gt;</a:t>
            </a:r>
          </a:p>
          <a:p>
            <a:endParaRPr lang="en-US" sz="1800">
              <a:solidFill>
                <a:srgbClr val="000000"/>
              </a:solidFill>
              <a:latin typeface="Calibri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libri" charset="0"/>
              </a:rPr>
              <a:t>  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Welcome &lt;%= user %&gt; &lt;p&gt;</a:t>
            </a:r>
          </a:p>
          <a:p>
            <a:r>
              <a:rPr lang="en-US" sz="1800" b="1">
                <a:solidFill>
                  <a:srgbClr val="000000"/>
                </a:solidFill>
                <a:latin typeface="Calibri" charset="0"/>
              </a:rPr>
              <a:t>  &lt;form method="GET" action="order.jsp"&gt;</a:t>
            </a:r>
          </a:p>
          <a:p>
            <a:r>
              <a:rPr lang="en-US" sz="1800" b="1">
                <a:solidFill>
                  <a:srgbClr val="000000"/>
                </a:solidFill>
                <a:latin typeface="Calibri" charset="0"/>
              </a:rPr>
              <a:t>   Product:</a:t>
            </a:r>
          </a:p>
          <a:p>
            <a:r>
              <a:rPr lang="en-US" sz="1800" b="1">
                <a:solidFill>
                  <a:srgbClr val="000000"/>
                </a:solidFill>
                <a:latin typeface="Calibri" charset="0"/>
              </a:rPr>
              <a:t>   &lt;select name="</a:t>
            </a:r>
            <a:r>
              <a:rPr lang="en-US" sz="1800" b="1">
                <a:solidFill>
                  <a:srgbClr val="FF0000"/>
                </a:solidFill>
                <a:latin typeface="Calibri" charset="0"/>
              </a:rPr>
              <a:t>product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"&gt;</a:t>
            </a:r>
          </a:p>
          <a:p>
            <a:r>
              <a:rPr lang="en-US" sz="1800" b="1">
                <a:solidFill>
                  <a:srgbClr val="000000"/>
                </a:solidFill>
                <a:latin typeface="Calibri" charset="0"/>
              </a:rPr>
              <a:t>    &lt;option value="Notebook"&gt;Notebook&lt;/option&gt;</a:t>
            </a:r>
          </a:p>
          <a:p>
            <a:r>
              <a:rPr lang="en-US" sz="1800" b="1">
                <a:solidFill>
                  <a:srgbClr val="000000"/>
                </a:solidFill>
                <a:latin typeface="Calibri" charset="0"/>
              </a:rPr>
              <a:t>    &lt;option value="Pen"&gt;Pen&lt;/option&gt;</a:t>
            </a:r>
          </a:p>
          <a:p>
            <a:r>
              <a:rPr lang="en-US" sz="1800" b="1">
                <a:solidFill>
                  <a:srgbClr val="000000"/>
                </a:solidFill>
                <a:latin typeface="Calibri" charset="0"/>
              </a:rPr>
              <a:t>   &lt;/select&gt;</a:t>
            </a:r>
          </a:p>
          <a:p>
            <a:r>
              <a:rPr lang="en-US" sz="1800" b="1">
                <a:solidFill>
                  <a:srgbClr val="000000"/>
                </a:solidFill>
                <a:latin typeface="Calibri" charset="0"/>
              </a:rPr>
              <a:t>   &lt;p&gt;</a:t>
            </a:r>
          </a:p>
          <a:p>
            <a:r>
              <a:rPr lang="en-US" sz="1800" b="1">
                <a:solidFill>
                  <a:srgbClr val="000000"/>
                </a:solidFill>
                <a:latin typeface="Calibri" charset="0"/>
              </a:rPr>
              <a:t>   Amount: &lt;input type="text" size="4" name="</a:t>
            </a:r>
            <a:r>
              <a:rPr lang="en-US" sz="1800" b="1">
                <a:solidFill>
                  <a:srgbClr val="FF0000"/>
                </a:solidFill>
                <a:latin typeface="Calibri" charset="0"/>
              </a:rPr>
              <a:t>amount</a:t>
            </a:r>
            <a:r>
              <a:rPr lang="en-US" sz="1800" b="1">
                <a:solidFill>
                  <a:srgbClr val="000000"/>
                </a:solidFill>
                <a:latin typeface="Calibri" charset="0"/>
              </a:rPr>
              <a:t>"/&gt;&lt;p /&gt;</a:t>
            </a:r>
          </a:p>
          <a:p>
            <a:r>
              <a:rPr lang="en-US" sz="1800" b="1">
                <a:solidFill>
                  <a:srgbClr val="000000"/>
                </a:solidFill>
                <a:latin typeface="Calibri" charset="0"/>
              </a:rPr>
              <a:t>   &lt;input type="submit" value="Click to Order"/&gt;</a:t>
            </a:r>
          </a:p>
          <a:p>
            <a:r>
              <a:rPr lang="en-US" sz="1800" b="1">
                <a:solidFill>
                  <a:srgbClr val="000000"/>
                </a:solidFill>
                <a:latin typeface="Calibri" charset="0"/>
              </a:rPr>
              <a:t>  &lt;/form&gt;</a:t>
            </a:r>
          </a:p>
          <a:p>
            <a:r>
              <a:rPr lang="en-US" sz="1800">
                <a:solidFill>
                  <a:srgbClr val="000000"/>
                </a:solidFill>
                <a:latin typeface="Calibri" charset="0"/>
              </a:rPr>
              <a:t> &lt;/body&gt;</a:t>
            </a:r>
          </a:p>
          <a:p>
            <a:r>
              <a:rPr lang="en-US" sz="1800">
                <a:solidFill>
                  <a:srgbClr val="000000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100355" name="TextBox 2"/>
          <p:cNvSpPr txBox="1">
            <a:spLocks noChangeArrowheads="1"/>
          </p:cNvSpPr>
          <p:nvPr/>
        </p:nvSpPr>
        <p:spPr bwMode="auto">
          <a:xfrm>
            <a:off x="228600" y="381000"/>
            <a:ext cx="7285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charset="0"/>
              </a:rPr>
              <a:t>Choose.jsp: … and then visualization part produces html</a:t>
            </a:r>
          </a:p>
        </p:txBody>
      </p:sp>
    </p:spTree>
    <p:extLst>
      <p:ext uri="{BB962C8B-B14F-4D97-AF65-F5344CB8AC3E}">
        <p14:creationId xmlns:p14="http://schemas.microsoft.com/office/powerpoint/2010/main" val="152345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743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enter.html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743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choose.jsp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2743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order.jsp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1981200" y="3200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2" name="TextBox 9"/>
          <p:cNvSpPr txBox="1">
            <a:spLocks noChangeArrowheads="1"/>
          </p:cNvSpPr>
          <p:nvPr/>
        </p:nvSpPr>
        <p:spPr bwMode="auto">
          <a:xfrm>
            <a:off x="2133600" y="3200400"/>
            <a:ext cx="1131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…?user=…</a:t>
            </a:r>
          </a:p>
        </p:txBody>
      </p:sp>
      <p:sp>
        <p:nvSpPr>
          <p:cNvPr id="12" name="Regular Pentagon 11"/>
          <p:cNvSpPr/>
          <p:nvPr/>
        </p:nvSpPr>
        <p:spPr>
          <a:xfrm>
            <a:off x="3429000" y="4724400"/>
            <a:ext cx="1828800" cy="914400"/>
          </a:xfrm>
          <a:prstGeom prst="pent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prstClr val="black"/>
                </a:solidFill>
              </a:rPr>
              <a:t>Session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3771900" y="41529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5105400" y="32004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6" name="TextBox 16"/>
          <p:cNvSpPr txBox="1">
            <a:spLocks noChangeArrowheads="1"/>
          </p:cNvSpPr>
          <p:nvPr/>
        </p:nvSpPr>
        <p:spPr bwMode="auto">
          <a:xfrm>
            <a:off x="5334000" y="2819400"/>
            <a:ext cx="1457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?product=…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  &amp;amount=…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3352800" y="228600"/>
            <a:ext cx="2590800" cy="21336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</a:rPr>
              <a:t>Now think of choose.jsp as being the calling.jsp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6553200" y="228600"/>
            <a:ext cx="2590800" cy="21336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</a:rPr>
              <a:t>..and think of order.jsp as being the called.jsp</a:t>
            </a:r>
          </a:p>
        </p:txBody>
      </p:sp>
    </p:spTree>
    <p:extLst>
      <p:ext uri="{BB962C8B-B14F-4D97-AF65-F5344CB8AC3E}">
        <p14:creationId xmlns:p14="http://schemas.microsoft.com/office/powerpoint/2010/main" val="14187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en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104900"/>
            <a:ext cx="8027987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41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ChangeArrowheads="1"/>
          </p:cNvSpPr>
          <p:nvPr/>
        </p:nvSpPr>
        <p:spPr bwMode="auto">
          <a:xfrm>
            <a:off x="1371600" y="409575"/>
            <a:ext cx="74676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&lt;html&gt;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&lt;head&gt; &lt;title&gt;Provide credit card&lt;/title&gt; &lt;/head&gt;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&lt;body&gt;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  </a:t>
            </a:r>
            <a:r>
              <a:rPr lang="en-US" sz="2000" b="1" i="1">
                <a:solidFill>
                  <a:srgbClr val="000000"/>
                </a:solidFill>
                <a:latin typeface="Calibri" charset="0"/>
              </a:rPr>
              <a:t>&lt;%</a:t>
            </a:r>
          </a:p>
          <a:p>
            <a:r>
              <a:rPr lang="en-US" sz="2000" b="1" i="1">
                <a:solidFill>
                  <a:srgbClr val="000000"/>
                </a:solidFill>
                <a:latin typeface="Calibri" charset="0"/>
              </a:rPr>
              <a:t>       String product = request.getParameter("product");</a:t>
            </a:r>
          </a:p>
          <a:p>
            <a:r>
              <a:rPr lang="en-US" sz="2000" b="1" i="1">
                <a:solidFill>
                  <a:srgbClr val="000000"/>
                </a:solidFill>
                <a:latin typeface="Calibri" charset="0"/>
              </a:rPr>
              <a:t>       String amountAsString = request.getParameter("amount");</a:t>
            </a:r>
          </a:p>
          <a:p>
            <a:r>
              <a:rPr lang="en-US" sz="2000" b="1" i="1">
                <a:solidFill>
                  <a:srgbClr val="000000"/>
                </a:solidFill>
                <a:latin typeface="Calibri" charset="0"/>
              </a:rPr>
              <a:t>       Integer amount = Integer.parseInt(amountAsString) ;</a:t>
            </a:r>
          </a:p>
          <a:p>
            <a:r>
              <a:rPr lang="en-US" sz="2000" b="1" i="1">
                <a:solidFill>
                  <a:srgbClr val="000000"/>
                </a:solidFill>
                <a:latin typeface="Calibri" charset="0"/>
              </a:rPr>
              <a:t>       session.setAttribute("product", product);</a:t>
            </a:r>
          </a:p>
          <a:p>
            <a:r>
              <a:rPr lang="en-US" sz="2000" b="1" i="1">
                <a:solidFill>
                  <a:srgbClr val="000000"/>
                </a:solidFill>
                <a:latin typeface="Calibri" charset="0"/>
              </a:rPr>
              <a:t>       session.setAttribute("amount", amount);</a:t>
            </a:r>
          </a:p>
          <a:p>
            <a:r>
              <a:rPr lang="en-US" sz="2000" b="1" i="1">
                <a:solidFill>
                  <a:srgbClr val="000000"/>
                </a:solidFill>
                <a:latin typeface="Calibri" charset="0"/>
              </a:rPr>
              <a:t>    %&gt;</a:t>
            </a:r>
          </a:p>
          <a:p>
            <a:endParaRPr lang="en-US" sz="2000">
              <a:solidFill>
                <a:srgbClr val="000000"/>
              </a:solidFill>
              <a:latin typeface="Calibri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  Dear &lt;%= session.getAttribute("user") %&gt;,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  you have ordered &lt;%= session.getAttribute("amount") %&gt;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  &lt;%= session.getAttribute("product") %&gt; &lt;p&gt;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  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  Please provide your credit card:&lt;p&gt;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  &lt;form method=</a:t>
            </a:r>
            <a:r>
              <a:rPr lang="ja-JP" altLang="en-US" sz="20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2000">
                <a:solidFill>
                  <a:srgbClr val="000000"/>
                </a:solidFill>
                <a:latin typeface="Calibri" charset="0"/>
              </a:rPr>
              <a:t>POST" action="dummyCreditCharge.jsp"&gt;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   &lt;input type="text" size"=16" name="credit"/&gt;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  &lt;/form&gt;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  &lt;/body&gt;</a:t>
            </a:r>
          </a:p>
          <a:p>
            <a:r>
              <a:rPr lang="en-US" sz="2000">
                <a:solidFill>
                  <a:srgbClr val="000000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103427" name="TextBox 2"/>
          <p:cNvSpPr txBox="1">
            <a:spLocks noChangeArrowheads="1"/>
          </p:cNvSpPr>
          <p:nvPr/>
        </p:nvSpPr>
        <p:spPr bwMode="auto">
          <a:xfrm>
            <a:off x="0" y="0"/>
            <a:ext cx="9012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charset="0"/>
              </a:rPr>
              <a:t>order.jsp: Again, first the </a:t>
            </a:r>
            <a:r>
              <a:rPr lang="en-US" b="1" i="1">
                <a:solidFill>
                  <a:srgbClr val="000000"/>
                </a:solidFill>
                <a:latin typeface="Calibri" charset="0"/>
              </a:rPr>
              <a:t>scriptlet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 book keeps then  the rest visualizes</a:t>
            </a:r>
          </a:p>
        </p:txBody>
      </p:sp>
    </p:spTree>
    <p:extLst>
      <p:ext uri="{BB962C8B-B14F-4D97-AF65-F5344CB8AC3E}">
        <p14:creationId xmlns:p14="http://schemas.microsoft.com/office/powerpoint/2010/main" val="99617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7800" y="3962400"/>
            <a:ext cx="2819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Distinguish which of the two (or more) requests invoked the called.jsp</a:t>
            </a:r>
          </a:p>
        </p:txBody>
      </p:sp>
      <p:sp>
        <p:nvSpPr>
          <p:cNvPr id="104451" name="TextBox 3"/>
          <p:cNvSpPr txBox="1">
            <a:spLocks noChangeArrowheads="1"/>
          </p:cNvSpPr>
          <p:nvPr/>
        </p:nvSpPr>
        <p:spPr bwMode="auto">
          <a:xfrm>
            <a:off x="5029200" y="3424238"/>
            <a:ext cx="1384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charset="0"/>
              </a:rPr>
              <a:t>called.jsp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486400"/>
            <a:ext cx="28194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JSP expressions &amp; </a:t>
            </a:r>
            <a:r>
              <a:rPr lang="en-US" dirty="0" err="1">
                <a:solidFill>
                  <a:prstClr val="black"/>
                </a:solidFill>
              </a:rPr>
              <a:t>scriptlets</a:t>
            </a:r>
            <a:r>
              <a:rPr lang="en-US" dirty="0">
                <a:solidFill>
                  <a:prstClr val="black"/>
                </a:solidFill>
              </a:rPr>
              <a:t> producing the html page 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5105400" y="3886200"/>
            <a:ext cx="3124200" cy="29718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6" idx="0"/>
          </p:cNvCxnSpPr>
          <p:nvPr/>
        </p:nvCxnSpPr>
        <p:spPr>
          <a:xfrm>
            <a:off x="2247900" y="2819400"/>
            <a:ext cx="4419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55" name="TextBox 14"/>
          <p:cNvSpPr txBox="1">
            <a:spLocks noChangeArrowheads="1"/>
          </p:cNvSpPr>
          <p:nvPr/>
        </p:nvSpPr>
        <p:spPr bwMode="auto">
          <a:xfrm>
            <a:off x="0" y="2297113"/>
            <a:ext cx="4600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…/app/called.jsp? 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action=</a:t>
            </a:r>
            <a:r>
              <a:rPr lang="en-US" sz="1800" i="1">
                <a:solidFill>
                  <a:srgbClr val="FF0000"/>
                </a:solidFill>
                <a:latin typeface="Calibri" charset="0"/>
              </a:rPr>
              <a:t>type1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&amp;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=p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&amp;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=p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2 …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4456" name="TextBox 15"/>
          <p:cNvSpPr txBox="1">
            <a:spLocks noChangeArrowheads="1"/>
          </p:cNvSpPr>
          <p:nvPr/>
        </p:nvSpPr>
        <p:spPr bwMode="auto">
          <a:xfrm>
            <a:off x="4160838" y="1382713"/>
            <a:ext cx="4865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…/app/called.jsp? </a:t>
            </a:r>
            <a:r>
              <a:rPr lang="en-US" sz="1800">
                <a:solidFill>
                  <a:srgbClr val="FF0000"/>
                </a:solidFill>
                <a:latin typeface="Calibri" charset="0"/>
              </a:rPr>
              <a:t>action=</a:t>
            </a:r>
            <a:r>
              <a:rPr lang="en-US" sz="1800" i="1">
                <a:solidFill>
                  <a:srgbClr val="FF0000"/>
                </a:solidFill>
                <a:latin typeface="Calibri" charset="0"/>
              </a:rPr>
              <a:t>type2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&amp;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ja-JP" altLang="en-US" sz="1800" i="1">
                <a:solidFill>
                  <a:srgbClr val="000000"/>
                </a:solidFill>
                <a:latin typeface="Calibri" charset="0"/>
              </a:rPr>
              <a:t>’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=p</a:t>
            </a:r>
            <a:r>
              <a:rPr lang="ja-JP" altLang="en-US" sz="1800" i="1">
                <a:solidFill>
                  <a:srgbClr val="000000"/>
                </a:solidFill>
                <a:latin typeface="Calibri" charset="0"/>
              </a:rPr>
              <a:t>’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&amp;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ja-JP" altLang="en-US" sz="1800" i="1">
                <a:solidFill>
                  <a:srgbClr val="000000"/>
                </a:solidFill>
                <a:latin typeface="Calibri" charset="0"/>
              </a:rPr>
              <a:t>’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=p</a:t>
            </a:r>
            <a:r>
              <a:rPr lang="ja-JP" altLang="en-US" sz="1800" i="1">
                <a:solidFill>
                  <a:srgbClr val="000000"/>
                </a:solidFill>
                <a:latin typeface="Calibri" charset="0"/>
              </a:rPr>
              <a:t>’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2 …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4457" name="TextBox 16"/>
          <p:cNvSpPr txBox="1">
            <a:spLocks noChangeArrowheads="1"/>
          </p:cNvSpPr>
          <p:nvPr/>
        </p:nvSpPr>
        <p:spPr bwMode="auto">
          <a:xfrm>
            <a:off x="457200" y="3886200"/>
            <a:ext cx="45069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String action=request.getParameter(</a:t>
            </a:r>
            <a:r>
              <a:rPr lang="ja-JP" altLang="en-US" sz="1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action</a:t>
            </a:r>
            <a:r>
              <a:rPr lang="ja-JP" altLang="en-US" sz="1800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);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if (action!=null &amp;&amp; action.equals(</a:t>
            </a:r>
            <a:r>
              <a:rPr lang="ja-JP" altLang="en-US" sz="1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type1</a:t>
            </a:r>
            <a:r>
              <a:rPr lang="ja-JP" altLang="en-US" sz="1800" i="1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)) {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  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book-keep according to first request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}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if (action!=null &amp;&amp; action.equals(</a:t>
            </a:r>
            <a:r>
              <a:rPr lang="ja-JP" altLang="en-US" sz="1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type2</a:t>
            </a:r>
            <a:r>
              <a:rPr lang="ja-JP" altLang="en-US" sz="1800" i="1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)) {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  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book-keep according to second request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}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If (action==null 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or none of above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) {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some error display code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}</a:t>
            </a:r>
          </a:p>
        </p:txBody>
      </p:sp>
      <p:cxnSp>
        <p:nvCxnSpPr>
          <p:cNvPr id="18" name="Straight Arrow Connector 17"/>
          <p:cNvCxnSpPr>
            <a:stCxn id="20" idx="2"/>
            <a:endCxn id="6" idx="0"/>
          </p:cNvCxnSpPr>
          <p:nvPr/>
        </p:nvCxnSpPr>
        <p:spPr>
          <a:xfrm>
            <a:off x="6591300" y="1752600"/>
            <a:ext cx="762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59" name="TextBox 20"/>
          <p:cNvSpPr txBox="1">
            <a:spLocks noChangeArrowheads="1"/>
          </p:cNvSpPr>
          <p:nvPr/>
        </p:nvSpPr>
        <p:spPr bwMode="auto">
          <a:xfrm>
            <a:off x="15875" y="-76200"/>
            <a:ext cx="8216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alibri" charset="0"/>
              </a:rPr>
              <a:t>Next case: 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alibri" charset="0"/>
              </a:rPr>
              <a:t>Two (or more) pages (or generally forms) transferring to the same </a:t>
            </a:r>
            <a:r>
              <a:rPr lang="en-US" sz="2000" b="1" dirty="0" err="1">
                <a:solidFill>
                  <a:srgbClr val="000000"/>
                </a:solidFill>
                <a:latin typeface="Calibri" charset="0"/>
              </a:rPr>
              <a:t>called.jsp</a:t>
            </a:r>
            <a:endParaRPr lang="en-US" sz="2000" b="1" dirty="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  <a:latin typeface="Calibri" charset="0"/>
              </a:rPr>
              <a:t>AND for some reason you need to know which one called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0" y="1981200"/>
            <a:ext cx="4495800" cy="838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4461" name="TextBox 18"/>
          <p:cNvSpPr txBox="1">
            <a:spLocks noChangeArrowheads="1"/>
          </p:cNvSpPr>
          <p:nvPr/>
        </p:nvSpPr>
        <p:spPr bwMode="auto">
          <a:xfrm>
            <a:off x="0" y="1905000"/>
            <a:ext cx="160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charset="0"/>
              </a:rPr>
              <a:t>calling1.jsp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4038600" y="914400"/>
            <a:ext cx="5105400" cy="838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4463" name="TextBox 21"/>
          <p:cNvSpPr txBox="1">
            <a:spLocks noChangeArrowheads="1"/>
          </p:cNvSpPr>
          <p:nvPr/>
        </p:nvSpPr>
        <p:spPr bwMode="auto">
          <a:xfrm>
            <a:off x="4038600" y="914400"/>
            <a:ext cx="160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charset="0"/>
              </a:rPr>
              <a:t>calling2.jsp</a:t>
            </a:r>
          </a:p>
        </p:txBody>
      </p:sp>
    </p:spTree>
    <p:extLst>
      <p:ext uri="{BB962C8B-B14F-4D97-AF65-F5344CB8AC3E}">
        <p14:creationId xmlns:p14="http://schemas.microsoft.com/office/powerpoint/2010/main" val="201998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3200400"/>
            <a:ext cx="2819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Distinguish which of the two (or more) requests invoked the called.jsp</a:t>
            </a:r>
          </a:p>
        </p:txBody>
      </p:sp>
      <p:sp>
        <p:nvSpPr>
          <p:cNvPr id="105475" name="TextBox 3"/>
          <p:cNvSpPr txBox="1">
            <a:spLocks noChangeArrowheads="1"/>
          </p:cNvSpPr>
          <p:nvPr/>
        </p:nvSpPr>
        <p:spPr bwMode="auto">
          <a:xfrm>
            <a:off x="2667000" y="2662238"/>
            <a:ext cx="1384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charset="0"/>
              </a:rPr>
              <a:t>called.jsp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4724400"/>
            <a:ext cx="28194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JSP expressions &amp; </a:t>
            </a:r>
            <a:r>
              <a:rPr lang="en-US" dirty="0" err="1">
                <a:solidFill>
                  <a:prstClr val="black"/>
                </a:solidFill>
              </a:rPr>
              <a:t>scriptlets</a:t>
            </a:r>
            <a:r>
              <a:rPr lang="en-US" dirty="0">
                <a:solidFill>
                  <a:prstClr val="black"/>
                </a:solidFill>
              </a:rPr>
              <a:t> producing the html page 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2743200" y="3124200"/>
            <a:ext cx="3124200" cy="29718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5478" name="TextBox 20"/>
          <p:cNvSpPr txBox="1">
            <a:spLocks noChangeArrowheads="1"/>
          </p:cNvSpPr>
          <p:nvPr/>
        </p:nvSpPr>
        <p:spPr bwMode="auto">
          <a:xfrm>
            <a:off x="0" y="152400"/>
            <a:ext cx="811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0000"/>
                </a:solidFill>
                <a:latin typeface="Calibri" charset="0"/>
              </a:rPr>
              <a:t>One of the calling pages may be the called.jsp (the original use of Model 1)</a:t>
            </a:r>
          </a:p>
        </p:txBody>
      </p:sp>
      <p:sp>
        <p:nvSpPr>
          <p:cNvPr id="105479" name="TextBox 12"/>
          <p:cNvSpPr txBox="1">
            <a:spLocks noChangeArrowheads="1"/>
          </p:cNvSpPr>
          <p:nvPr/>
        </p:nvSpPr>
        <p:spPr bwMode="auto">
          <a:xfrm>
            <a:off x="2667000" y="990600"/>
            <a:ext cx="186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charset="0"/>
              </a:rPr>
              <a:t>initcalling.jsp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2743200" y="1371600"/>
            <a:ext cx="3124200" cy="6858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>
            <a:stCxn id="19" idx="2"/>
            <a:endCxn id="6" idx="0"/>
          </p:cNvCxnSpPr>
          <p:nvPr/>
        </p:nvCxnSpPr>
        <p:spPr>
          <a:xfrm rot="5400000">
            <a:off x="3771901" y="2590800"/>
            <a:ext cx="1066800" cy="3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6" idx="3"/>
            <a:endCxn id="6" idx="0"/>
          </p:cNvCxnSpPr>
          <p:nvPr/>
        </p:nvCxnSpPr>
        <p:spPr>
          <a:xfrm flipH="1" flipV="1">
            <a:off x="4305300" y="3124200"/>
            <a:ext cx="1562100" cy="1485900"/>
          </a:xfrm>
          <a:prstGeom prst="bentConnector4">
            <a:avLst>
              <a:gd name="adj1" fmla="val -14634"/>
              <a:gd name="adj2" fmla="val 11538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9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multiple request types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200" y="1676400"/>
            <a:ext cx="4267200" cy="4876800"/>
          </a:xfrm>
          <a:prstGeom prst="roundRect">
            <a:avLst>
              <a:gd name="adj" fmla="val 2392"/>
            </a:avLst>
          </a:prstGeom>
          <a:solidFill>
            <a:srgbClr val="CC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endParaRPr kumimoji="1" lang="en-US" sz="2000" b="1" kern="0" dirty="0" smtClean="0">
              <a:solidFill>
                <a:srgbClr val="29292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400" y="5178623"/>
            <a:ext cx="388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969696"/>
              </a:buClr>
              <a:defRPr/>
            </a:pPr>
            <a:r>
              <a:rPr lang="en-US" dirty="0" smtClean="0"/>
              <a:t>http://.../</a:t>
            </a:r>
            <a:r>
              <a:rPr lang="en-US" dirty="0" err="1" smtClean="0"/>
              <a:t>students.jsp?action</a:t>
            </a:r>
            <a:r>
              <a:rPr lang="en-US" dirty="0" smtClean="0"/>
              <a:t>=</a:t>
            </a:r>
            <a:r>
              <a:rPr lang="en-US" b="1" dirty="0" smtClean="0"/>
              <a:t>insert</a:t>
            </a:r>
            <a:r>
              <a:rPr lang="en-US" dirty="0" smtClean="0"/>
              <a:t>&amp;...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09600" y="2791968"/>
            <a:ext cx="3886200" cy="630936"/>
          </a:xfrm>
          <a:prstGeom prst="roundRect">
            <a:avLst>
              <a:gd name="adj" fmla="val 7238"/>
            </a:avLst>
          </a:prstGeom>
          <a:solidFill>
            <a:srgbClr val="7BB31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endParaRPr kumimoji="1" lang="en-US" sz="1800" b="1" kern="0" dirty="0" smtClean="0">
              <a:solidFill>
                <a:srgbClr val="292929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09600" y="3468624"/>
            <a:ext cx="3886200" cy="630936"/>
          </a:xfrm>
          <a:prstGeom prst="roundRect">
            <a:avLst>
              <a:gd name="adj" fmla="val 7238"/>
            </a:avLst>
          </a:prstGeom>
          <a:solidFill>
            <a:srgbClr val="FF9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endParaRPr kumimoji="1" lang="en-US" sz="1800" b="1" kern="0" dirty="0" smtClean="0">
              <a:solidFill>
                <a:srgbClr val="292929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9600" y="4145280"/>
            <a:ext cx="3886200" cy="630936"/>
          </a:xfrm>
          <a:prstGeom prst="roundRect">
            <a:avLst>
              <a:gd name="adj" fmla="val 7238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endParaRPr kumimoji="1" lang="en-US" sz="1800" b="1" kern="0" dirty="0" smtClean="0">
              <a:solidFill>
                <a:srgbClr val="292929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990600" y="5312664"/>
            <a:ext cx="2438400" cy="320040"/>
          </a:xfrm>
          <a:prstGeom prst="roundRect">
            <a:avLst>
              <a:gd name="adj" fmla="val 7238"/>
            </a:avLst>
          </a:prstGeom>
          <a:solidFill>
            <a:srgbClr val="7BB31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endParaRPr kumimoji="1" lang="en-US" sz="1800" b="1" kern="0" dirty="0" smtClean="0">
              <a:solidFill>
                <a:srgbClr val="292929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990600" y="5678424"/>
            <a:ext cx="2441448" cy="320040"/>
          </a:xfrm>
          <a:prstGeom prst="roundRect">
            <a:avLst>
              <a:gd name="adj" fmla="val 7238"/>
            </a:avLst>
          </a:prstGeom>
          <a:solidFill>
            <a:srgbClr val="FF9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endParaRPr kumimoji="1" lang="en-US" sz="1800" b="1" kern="0" dirty="0" smtClean="0">
              <a:solidFill>
                <a:srgbClr val="292929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990600" y="6044184"/>
            <a:ext cx="2441448" cy="320040"/>
          </a:xfrm>
          <a:prstGeom prst="roundRect">
            <a:avLst>
              <a:gd name="adj" fmla="val 7238"/>
            </a:avLst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endParaRPr kumimoji="1" lang="en-US" sz="1800" b="1" kern="0" dirty="0" smtClean="0">
              <a:solidFill>
                <a:srgbClr val="292929"/>
              </a:solidFill>
            </a:endParaRPr>
          </a:p>
        </p:txBody>
      </p:sp>
      <p:cxnSp>
        <p:nvCxnSpPr>
          <p:cNvPr id="23" name="Straight Arrow Connector 15"/>
          <p:cNvCxnSpPr>
            <a:stCxn id="21" idx="3"/>
            <a:endCxn id="28" idx="6"/>
          </p:cNvCxnSpPr>
          <p:nvPr/>
        </p:nvCxnSpPr>
        <p:spPr bwMode="auto">
          <a:xfrm flipV="1">
            <a:off x="3432048" y="2675890"/>
            <a:ext cx="1310132" cy="3528314"/>
          </a:xfrm>
          <a:prstGeom prst="bentConnector3">
            <a:avLst>
              <a:gd name="adj1" fmla="val 408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15"/>
          <p:cNvCxnSpPr>
            <a:stCxn id="20" idx="3"/>
            <a:endCxn id="28" idx="6"/>
          </p:cNvCxnSpPr>
          <p:nvPr/>
        </p:nvCxnSpPr>
        <p:spPr bwMode="auto">
          <a:xfrm flipV="1">
            <a:off x="3432048" y="2675890"/>
            <a:ext cx="1310132" cy="3162554"/>
          </a:xfrm>
          <a:prstGeom prst="bentConnector3">
            <a:avLst>
              <a:gd name="adj1" fmla="val 408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15"/>
          <p:cNvCxnSpPr>
            <a:stCxn id="19" idx="3"/>
            <a:endCxn id="28" idx="6"/>
          </p:cNvCxnSpPr>
          <p:nvPr/>
        </p:nvCxnSpPr>
        <p:spPr bwMode="auto">
          <a:xfrm flipV="1">
            <a:off x="3429000" y="2675890"/>
            <a:ext cx="1313180" cy="2796794"/>
          </a:xfrm>
          <a:prstGeom prst="bentConnector3">
            <a:avLst>
              <a:gd name="adj1" fmla="val 4075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4419600" y="2514600"/>
            <a:ext cx="322580" cy="32258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0" name="Rounded Rectangle 29"/>
          <p:cNvSpPr/>
          <p:nvPr/>
        </p:nvSpPr>
        <p:spPr bwMode="auto">
          <a:xfrm>
            <a:off x="533400" y="2286000"/>
            <a:ext cx="3962400" cy="3733800"/>
          </a:xfrm>
          <a:prstGeom prst="roundRect">
            <a:avLst>
              <a:gd name="adj" fmla="val 7238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r>
              <a:rPr kumimoji="1" lang="en-US" sz="2000" kern="0" dirty="0" smtClean="0">
                <a:solidFill>
                  <a:srgbClr val="292929"/>
                </a:solidFill>
              </a:rPr>
              <a:t>Database accessing code</a:t>
            </a:r>
          </a:p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r>
              <a:rPr lang="en-US" sz="2000" dirty="0" smtClean="0"/>
              <a:t>If request to insert student</a:t>
            </a:r>
            <a:br>
              <a:rPr lang="en-US" sz="2000" dirty="0" smtClean="0"/>
            </a:br>
            <a:r>
              <a:rPr lang="en-US" sz="2000" dirty="0" smtClean="0"/>
              <a:t>perform SQL INSERT</a:t>
            </a:r>
          </a:p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r>
              <a:rPr lang="en-US" sz="2000" dirty="0" smtClean="0"/>
              <a:t>If request to delete student</a:t>
            </a:r>
            <a:br>
              <a:rPr lang="en-US" sz="2000" dirty="0" smtClean="0"/>
            </a:br>
            <a:r>
              <a:rPr lang="en-US" sz="2000" dirty="0" smtClean="0"/>
              <a:t>perform SQL UPDATE</a:t>
            </a:r>
          </a:p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r>
              <a:rPr lang="en-US" sz="2000" dirty="0" smtClean="0"/>
              <a:t>If request to update student</a:t>
            </a:r>
            <a:br>
              <a:rPr lang="en-US" sz="2000" dirty="0" smtClean="0"/>
            </a:br>
            <a:r>
              <a:rPr lang="en-US" sz="2000" dirty="0" smtClean="0"/>
              <a:t>perform SQL DELETE</a:t>
            </a:r>
          </a:p>
          <a:p>
            <a:pPr marL="342900" lvl="0" indent="-342900" algn="l">
              <a:spcBef>
                <a:spcPts val="1800"/>
              </a:spcBef>
              <a:buClr>
                <a:srgbClr val="969696"/>
              </a:buClr>
              <a:defRPr/>
            </a:pPr>
            <a:r>
              <a:rPr lang="en-US" sz="2000" dirty="0" smtClean="0"/>
              <a:t>HTML-producing part of JSP</a:t>
            </a:r>
          </a:p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r>
              <a:rPr lang="en-US" sz="2000" dirty="0" smtClean="0"/>
              <a:t>	</a:t>
            </a:r>
            <a:r>
              <a:rPr lang="en-US" sz="1500" dirty="0" smtClean="0"/>
              <a:t>INSERT STUDENT FORM</a:t>
            </a:r>
          </a:p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r>
              <a:rPr lang="en-US" sz="2000" dirty="0" smtClean="0"/>
              <a:t>	</a:t>
            </a:r>
            <a:r>
              <a:rPr lang="en-US" sz="1500" dirty="0" smtClean="0"/>
              <a:t>UPDATE STUDENT FORMS</a:t>
            </a:r>
          </a:p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r>
              <a:rPr lang="en-US" sz="2000" dirty="0" smtClean="0"/>
              <a:t>	</a:t>
            </a:r>
            <a:r>
              <a:rPr lang="en-US" sz="1500" dirty="0" smtClean="0"/>
              <a:t>DELETE STUDENT FORMS</a:t>
            </a:r>
            <a:endParaRPr kumimoji="1" lang="en-US" sz="1500" b="1" kern="0" dirty="0" smtClean="0">
              <a:solidFill>
                <a:srgbClr val="292929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09600" y="4937760"/>
            <a:ext cx="3886200" cy="1499616"/>
          </a:xfrm>
          <a:prstGeom prst="roundRect">
            <a:avLst>
              <a:gd name="adj" fmla="val 553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endParaRPr kumimoji="1" lang="en-US" sz="2000" b="1" kern="0" dirty="0" smtClean="0">
              <a:solidFill>
                <a:srgbClr val="292929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4400" y="5559623"/>
            <a:ext cx="411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969696"/>
              </a:buClr>
              <a:defRPr/>
            </a:pPr>
            <a:r>
              <a:rPr lang="en-US" dirty="0" smtClean="0"/>
              <a:t>http://.../</a:t>
            </a:r>
            <a:r>
              <a:rPr lang="en-US" dirty="0" err="1" smtClean="0"/>
              <a:t>students.jsp?action</a:t>
            </a:r>
            <a:r>
              <a:rPr lang="en-US" dirty="0" smtClean="0"/>
              <a:t>=</a:t>
            </a:r>
            <a:r>
              <a:rPr lang="en-US" b="1" dirty="0" smtClean="0"/>
              <a:t>update</a:t>
            </a:r>
            <a:r>
              <a:rPr lang="en-US" dirty="0" smtClean="0"/>
              <a:t>&amp;...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29815" y="5940623"/>
            <a:ext cx="3922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969696"/>
              </a:buClr>
              <a:defRPr/>
            </a:pPr>
            <a:r>
              <a:rPr lang="en-US" dirty="0" smtClean="0"/>
              <a:t>http://.../</a:t>
            </a:r>
            <a:r>
              <a:rPr lang="en-US" dirty="0" err="1" smtClean="0"/>
              <a:t>students.jsp?action</a:t>
            </a:r>
            <a:r>
              <a:rPr lang="en-US" dirty="0" smtClean="0"/>
              <a:t>=</a:t>
            </a:r>
            <a:r>
              <a:rPr lang="en-US" b="1" dirty="0" smtClean="0"/>
              <a:t>delete</a:t>
            </a:r>
            <a:r>
              <a:rPr lang="en-US" dirty="0" smtClean="0"/>
              <a:t>&amp;...</a:t>
            </a:r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4" name="Rounded Rectangle 33"/>
          <p:cNvSpPr/>
          <p:nvPr/>
        </p:nvSpPr>
        <p:spPr bwMode="auto">
          <a:xfrm>
            <a:off x="533400" y="2362200"/>
            <a:ext cx="4114800" cy="2514600"/>
          </a:xfrm>
          <a:prstGeom prst="roundRect">
            <a:avLst>
              <a:gd name="adj" fmla="val 553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rgbClr val="969696"/>
              </a:buClr>
              <a:defRPr/>
            </a:pPr>
            <a:endParaRPr kumimoji="1" lang="en-US" sz="2000" b="1" kern="0" dirty="0" smtClean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2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on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4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alibri" charset="0"/>
              </a:rPr>
              <a:t>Wire Diagram : Model 1 programming</a:t>
            </a:r>
            <a:endParaRPr lang="en-US" sz="2800" dirty="0">
              <a:latin typeface="Calibri" charset="0"/>
            </a:endParaRPr>
          </a:p>
        </p:txBody>
      </p:sp>
      <p:sp>
        <p:nvSpPr>
          <p:cNvPr id="93187" name="Tex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libri" charset="0"/>
              <a:buAutoNum type="arabicPeriod"/>
            </a:pPr>
            <a:r>
              <a:rPr lang="en-US" sz="2400">
                <a:latin typeface="Calibri" charset="0"/>
              </a:rPr>
              <a:t>List the pages and how requests lead from calling pages to called pages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sz="2400">
                <a:latin typeface="Calibri" charset="0"/>
              </a:rPr>
              <a:t>List request parameters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sz="2400">
                <a:latin typeface="Calibri" charset="0"/>
              </a:rPr>
              <a:t>Take note of which requests may transfer to a called page (called.jsp)</a:t>
            </a:r>
          </a:p>
          <a:p>
            <a:pPr marL="457200" indent="-457200">
              <a:buFont typeface="Calibri" charset="0"/>
              <a:buAutoNum type="arabicPeriod"/>
            </a:pPr>
            <a:r>
              <a:rPr lang="en-US" sz="2400">
                <a:latin typeface="Calibri" charset="0"/>
              </a:rPr>
              <a:t>Start called.jsp with scriptlet code that collects its request parameters, figures out what request was made and makes the appropriate side effects on session and the database</a:t>
            </a:r>
          </a:p>
        </p:txBody>
      </p:sp>
    </p:spTree>
    <p:extLst>
      <p:ext uri="{BB962C8B-B14F-4D97-AF65-F5344CB8AC3E}">
        <p14:creationId xmlns:p14="http://schemas.microsoft.com/office/powerpoint/2010/main" val="94005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02250" y="533400"/>
            <a:ext cx="2667000" cy="1600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6050" y="3962400"/>
            <a:ext cx="2819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</a:rPr>
              <a:t>Jsp scriptlet picks parameters </a:t>
            </a:r>
            <a:r>
              <a:rPr lang="en-US" i="1">
                <a:solidFill>
                  <a:srgbClr val="FFFFFF"/>
                </a:solidFill>
                <a:latin typeface="Calibri" charset="0"/>
                <a:ea typeface="ＭＳ Ｐゴシック" charset="0"/>
              </a:rPr>
              <a:t>p</a:t>
            </a:r>
            <a:r>
              <a:rPr lang="en-US" i="1" baseline="-25000">
                <a:solidFill>
                  <a:srgbClr val="FFFFFF"/>
                </a:solidFill>
                <a:latin typeface="Calibri" charset="0"/>
                <a:ea typeface="ＭＳ Ｐゴシック" charset="0"/>
              </a:rPr>
              <a:t>1</a:t>
            </a:r>
            <a:r>
              <a:rPr lang="en-US" i="1">
                <a:solidFill>
                  <a:srgbClr val="FFFFFF"/>
                </a:solidFill>
                <a:latin typeface="Calibri" charset="0"/>
                <a:ea typeface="ＭＳ Ｐゴシック" charset="0"/>
              </a:rPr>
              <a:t>  p</a:t>
            </a:r>
            <a:r>
              <a:rPr lang="en-US" i="1" baseline="-25000">
                <a:solidFill>
                  <a:srgbClr val="FFFFFF"/>
                </a:solidFill>
                <a:latin typeface="Calibri" charset="0"/>
                <a:ea typeface="ＭＳ Ｐゴシック" charset="0"/>
              </a:rPr>
              <a:t>2</a:t>
            </a:r>
            <a:r>
              <a:rPr lang="en-US" i="1">
                <a:solidFill>
                  <a:srgbClr val="FFFFFF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</a:rPr>
              <a:t>… updating session &amp; database</a:t>
            </a:r>
          </a:p>
        </p:txBody>
      </p:sp>
      <p:sp>
        <p:nvSpPr>
          <p:cNvPr id="94212" name="TextBox 5"/>
          <p:cNvSpPr txBox="1">
            <a:spLocks noChangeArrowheads="1"/>
          </p:cNvSpPr>
          <p:nvPr/>
        </p:nvSpPr>
        <p:spPr bwMode="auto">
          <a:xfrm>
            <a:off x="4997450" y="3424238"/>
            <a:ext cx="1382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charset="0"/>
              </a:rPr>
              <a:t>called.jsp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6050" y="5486400"/>
            <a:ext cx="28194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JSP expressions &amp; </a:t>
            </a:r>
            <a:r>
              <a:rPr lang="en-US" dirty="0" err="1">
                <a:solidFill>
                  <a:prstClr val="black"/>
                </a:solidFill>
              </a:rPr>
              <a:t>scriptlets</a:t>
            </a:r>
            <a:r>
              <a:rPr lang="en-US" dirty="0">
                <a:solidFill>
                  <a:prstClr val="black"/>
                </a:solidFill>
              </a:rPr>
              <a:t> producing the html page 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5073650" y="3886200"/>
            <a:ext cx="3124200" cy="29718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4215" name="TextBox 8"/>
          <p:cNvSpPr txBox="1">
            <a:spLocks noChangeArrowheads="1"/>
          </p:cNvSpPr>
          <p:nvPr/>
        </p:nvSpPr>
        <p:spPr bwMode="auto">
          <a:xfrm>
            <a:off x="5149850" y="-4763"/>
            <a:ext cx="354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  <a:latin typeface="Calibri" charset="0"/>
              </a:rPr>
              <a:t>calling.jsp (or calling.html)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5226050" y="457200"/>
            <a:ext cx="3124200" cy="1981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69050" y="990600"/>
            <a:ext cx="1219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prstClr val="black"/>
                </a:solidFill>
              </a:rPr>
              <a:t>p</a:t>
            </a:r>
            <a:r>
              <a:rPr lang="en-US" i="1" baseline="-25000" dirty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69050" y="1600200"/>
            <a:ext cx="12192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prstClr val="black"/>
                </a:solidFill>
              </a:rPr>
              <a:t>p</a:t>
            </a:r>
            <a:r>
              <a:rPr lang="en-US" i="1" baseline="-250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4219" name="Rectangle 12"/>
          <p:cNvSpPr>
            <a:spLocks noChangeArrowheads="1"/>
          </p:cNvSpPr>
          <p:nvPr/>
        </p:nvSpPr>
        <p:spPr bwMode="auto">
          <a:xfrm>
            <a:off x="6064250" y="84931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1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4220" name="Rectangle 13"/>
          <p:cNvSpPr>
            <a:spLocks noChangeArrowheads="1"/>
          </p:cNvSpPr>
          <p:nvPr/>
        </p:nvSpPr>
        <p:spPr bwMode="auto">
          <a:xfrm>
            <a:off x="6064250" y="145891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2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4221" name="TextBox 14"/>
          <p:cNvSpPr txBox="1">
            <a:spLocks noChangeArrowheads="1"/>
          </p:cNvSpPr>
          <p:nvPr/>
        </p:nvSpPr>
        <p:spPr bwMode="auto">
          <a:xfrm>
            <a:off x="5259388" y="609600"/>
            <a:ext cx="2709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&lt;Form action=</a:t>
            </a:r>
            <a:r>
              <a:rPr lang="ja-JP" altLang="en-US" sz="1800">
                <a:solidFill>
                  <a:srgbClr val="000000"/>
                </a:solidFill>
                <a:latin typeface="Calibri" charset="0"/>
              </a:rPr>
              <a:t>“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called.jsp</a:t>
            </a:r>
            <a:r>
              <a:rPr lang="ja-JP" altLang="en-US" sz="1800">
                <a:solidFill>
                  <a:srgbClr val="000000"/>
                </a:solidFill>
                <a:latin typeface="Calibri" charset="0"/>
              </a:rPr>
              <a:t>”</a:t>
            </a:r>
            <a:r>
              <a:rPr lang="en-US" sz="1800">
                <a:solidFill>
                  <a:srgbClr val="000000"/>
                </a:solidFill>
                <a:latin typeface="Calibri" charset="0"/>
              </a:rPr>
              <a:t>&gt;</a:t>
            </a:r>
          </a:p>
        </p:txBody>
      </p:sp>
      <p:cxnSp>
        <p:nvCxnSpPr>
          <p:cNvPr id="16" name="Straight Arrow Connector 15"/>
          <p:cNvCxnSpPr>
            <a:stCxn id="4" idx="2"/>
            <a:endCxn id="8" idx="0"/>
          </p:cNvCxnSpPr>
          <p:nvPr/>
        </p:nvCxnSpPr>
        <p:spPr>
          <a:xfrm rot="5400000">
            <a:off x="5758657" y="3010694"/>
            <a:ext cx="1752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23" name="TextBox 16"/>
          <p:cNvSpPr txBox="1">
            <a:spLocks noChangeArrowheads="1"/>
          </p:cNvSpPr>
          <p:nvPr/>
        </p:nvSpPr>
        <p:spPr bwMode="auto">
          <a:xfrm>
            <a:off x="3505200" y="2971800"/>
            <a:ext cx="3108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…/app/called.jsp?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 n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=p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1 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1800" i="1">
                <a:solidFill>
                  <a:srgbClr val="000000"/>
                </a:solidFill>
                <a:latin typeface="Calibri" charset="0"/>
              </a:rPr>
              <a:t>=p</a:t>
            </a:r>
            <a:r>
              <a:rPr lang="en-US" sz="1800" i="1" baseline="-25000">
                <a:solidFill>
                  <a:srgbClr val="000000"/>
                </a:solidFill>
                <a:latin typeface="Calibri" charset="0"/>
              </a:rPr>
              <a:t>2 …</a:t>
            </a:r>
            <a:endParaRPr lang="en-US" sz="180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endParaRPr lang="en-US" sz="1800">
              <a:solidFill>
                <a:srgbClr val="000000"/>
              </a:solidFill>
              <a:latin typeface="Calibri" charset="0"/>
            </a:endParaRPr>
          </a:p>
          <a:p>
            <a:pPr eaLnBrk="1" hangingPunct="1"/>
            <a:endParaRPr lang="en-US" sz="18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4224" name="TextBox 17"/>
          <p:cNvSpPr txBox="1">
            <a:spLocks noChangeArrowheads="1"/>
          </p:cNvSpPr>
          <p:nvPr/>
        </p:nvSpPr>
        <p:spPr bwMode="auto">
          <a:xfrm>
            <a:off x="304800" y="685800"/>
            <a:ext cx="36464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Simplest case: 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The called.jsp  is accessible via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a single calling.jsp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AND (simplifying assumption)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we do not care about the possibility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that the user may issue directly a call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http://.../called.jsp</a:t>
            </a:r>
          </a:p>
        </p:txBody>
      </p:sp>
    </p:spTree>
    <p:extLst>
      <p:ext uri="{BB962C8B-B14F-4D97-AF65-F5344CB8AC3E}">
        <p14:creationId xmlns:p14="http://schemas.microsoft.com/office/powerpoint/2010/main" val="397328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3 pages :</a:t>
            </a:r>
          </a:p>
          <a:p>
            <a:pPr lvl="1"/>
            <a:r>
              <a:rPr lang="en-US" dirty="0" err="1" smtClean="0"/>
              <a:t>Enter.html</a:t>
            </a:r>
            <a:r>
              <a:rPr lang="en-US" dirty="0" smtClean="0"/>
              <a:t> : The customer enters his username</a:t>
            </a:r>
          </a:p>
          <a:p>
            <a:pPr lvl="1"/>
            <a:r>
              <a:rPr lang="en-US" dirty="0" err="1" smtClean="0"/>
              <a:t>Choose.jsp</a:t>
            </a:r>
            <a:r>
              <a:rPr lang="en-US" dirty="0" smtClean="0"/>
              <a:t> : The customer is greeted by his username and can choose to buy a pen or a pencil, and specify how many pens or pencils he wishes to buy.</a:t>
            </a:r>
          </a:p>
          <a:p>
            <a:pPr lvl="1"/>
            <a:r>
              <a:rPr lang="en-US" dirty="0" err="1" smtClean="0"/>
              <a:t>Order.jsp</a:t>
            </a:r>
            <a:r>
              <a:rPr lang="en-US" dirty="0" smtClean="0"/>
              <a:t> : Once the customer chose what he wants, he proceeds to provide his credit card number.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0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743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enter.html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2743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choose.jsp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2743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order.jsp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1981200" y="3200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38" name="TextBox 9"/>
          <p:cNvSpPr txBox="1">
            <a:spLocks noChangeArrowheads="1"/>
          </p:cNvSpPr>
          <p:nvPr/>
        </p:nvSpPr>
        <p:spPr bwMode="auto">
          <a:xfrm>
            <a:off x="2133600" y="3200400"/>
            <a:ext cx="1131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…?user=…</a:t>
            </a:r>
          </a:p>
        </p:txBody>
      </p:sp>
      <p:sp>
        <p:nvSpPr>
          <p:cNvPr id="12" name="Regular Pentagon 11"/>
          <p:cNvSpPr/>
          <p:nvPr/>
        </p:nvSpPr>
        <p:spPr>
          <a:xfrm>
            <a:off x="3429000" y="4724400"/>
            <a:ext cx="1828800" cy="914400"/>
          </a:xfrm>
          <a:prstGeom prst="pent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prstClr val="black"/>
                </a:solidFill>
              </a:rPr>
              <a:t>Session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3771900" y="41529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5105400" y="32004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42" name="TextBox 16"/>
          <p:cNvSpPr txBox="1">
            <a:spLocks noChangeArrowheads="1"/>
          </p:cNvSpPr>
          <p:nvPr/>
        </p:nvSpPr>
        <p:spPr bwMode="auto">
          <a:xfrm>
            <a:off x="5334000" y="2819400"/>
            <a:ext cx="1457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?product=…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alibri" charset="0"/>
              </a:rPr>
              <a:t>  &amp;amount=…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609600" y="228600"/>
            <a:ext cx="2590800" cy="21336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</a:rPr>
              <a:t>Think of enter.html as being the calling.html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3810000" y="228600"/>
            <a:ext cx="2590800" cy="21336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</a:rPr>
              <a:t>Think of choose.jsp as being the called.jsp</a:t>
            </a:r>
          </a:p>
        </p:txBody>
      </p:sp>
    </p:spTree>
    <p:extLst>
      <p:ext uri="{BB962C8B-B14F-4D97-AF65-F5344CB8AC3E}">
        <p14:creationId xmlns:p14="http://schemas.microsoft.com/office/powerpoint/2010/main" val="217802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en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55675"/>
            <a:ext cx="5953125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TextBox 3"/>
          <p:cNvSpPr txBox="1">
            <a:spLocks noChangeArrowheads="1"/>
          </p:cNvSpPr>
          <p:nvPr/>
        </p:nvSpPr>
        <p:spPr bwMode="auto">
          <a:xfrm>
            <a:off x="76200" y="76200"/>
            <a:ext cx="173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0000"/>
                </a:solidFill>
                <a:latin typeface="Calibri" charset="0"/>
              </a:rPr>
              <a:t>enter.html</a:t>
            </a:r>
          </a:p>
        </p:txBody>
      </p:sp>
    </p:spTree>
    <p:extLst>
      <p:ext uri="{BB962C8B-B14F-4D97-AF65-F5344CB8AC3E}">
        <p14:creationId xmlns:p14="http://schemas.microsoft.com/office/powerpoint/2010/main" val="231685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304800" y="1304925"/>
            <a:ext cx="86868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charset="0"/>
              </a:rPr>
              <a:t>&lt;html&gt;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&lt;head&gt;&lt;title&gt;Shopping app entry&lt;/title&gt;&lt;/head&gt;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&lt;body&gt;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 Welcome to the tiniest shopping app of the world:&lt;p&gt;</a:t>
            </a:r>
          </a:p>
          <a:p>
            <a:endParaRPr lang="en-US">
              <a:solidFill>
                <a:srgbClr val="000000"/>
              </a:solidFill>
              <a:latin typeface="Calibri" charset="0"/>
            </a:endParaRP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 &lt;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form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 method="GET" 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action="choose.jsp"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&gt;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  Your name: &lt;input type="text" size="20" </a:t>
            </a:r>
            <a:r>
              <a:rPr lang="en-US" b="1">
                <a:solidFill>
                  <a:srgbClr val="000000"/>
                </a:solidFill>
                <a:latin typeface="Calibri" charset="0"/>
              </a:rPr>
              <a:t>name="user"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/&gt;&lt;p /&gt;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  &lt;input type="submit" value="Proceed to Choose products"/&gt;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 &lt;/form&gt;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&lt;/body&gt;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322263" y="304800"/>
            <a:ext cx="1736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0000"/>
                </a:solidFill>
                <a:latin typeface="Calibri" charset="0"/>
              </a:rPr>
              <a:t>enter.html</a:t>
            </a:r>
          </a:p>
        </p:txBody>
      </p:sp>
    </p:spTree>
    <p:extLst>
      <p:ext uri="{BB962C8B-B14F-4D97-AF65-F5344CB8AC3E}">
        <p14:creationId xmlns:p14="http://schemas.microsoft.com/office/powerpoint/2010/main" val="34518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en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066800"/>
            <a:ext cx="73310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TextBox 3"/>
          <p:cNvSpPr txBox="1">
            <a:spLocks noChangeArrowheads="1"/>
          </p:cNvSpPr>
          <p:nvPr/>
        </p:nvSpPr>
        <p:spPr bwMode="auto">
          <a:xfrm>
            <a:off x="322263" y="304800"/>
            <a:ext cx="1798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0000"/>
                </a:solidFill>
                <a:latin typeface="Calibri" charset="0"/>
              </a:rPr>
              <a:t>choose.jsp</a:t>
            </a:r>
          </a:p>
        </p:txBody>
      </p:sp>
    </p:spTree>
    <p:extLst>
      <p:ext uri="{BB962C8B-B14F-4D97-AF65-F5344CB8AC3E}">
        <p14:creationId xmlns:p14="http://schemas.microsoft.com/office/powerpoint/2010/main" val="73735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1275</Words>
  <Application>Microsoft Macintosh PowerPoint</Application>
  <PresentationFormat>On-screen Show 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Discussion Week 5</vt:lpstr>
      <vt:lpstr>Transactions</vt:lpstr>
      <vt:lpstr>Wire Diagram : Model 1 programming</vt:lpstr>
      <vt:lpstr>PowerPoint Presentation</vt:lpstr>
      <vt:lpstr>Wire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Handle multiple request types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8</cp:revision>
  <dcterms:created xsi:type="dcterms:W3CDTF">2014-04-30T16:32:47Z</dcterms:created>
  <dcterms:modified xsi:type="dcterms:W3CDTF">2014-04-30T21:54:45Z</dcterms:modified>
</cp:coreProperties>
</file>