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10" r:id="rId2"/>
    <p:sldId id="288" r:id="rId3"/>
    <p:sldId id="289" r:id="rId4"/>
    <p:sldId id="343" r:id="rId5"/>
    <p:sldId id="290" r:id="rId6"/>
    <p:sldId id="344" r:id="rId7"/>
    <p:sldId id="291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1" r:id="rId20"/>
    <p:sldId id="323" r:id="rId21"/>
    <p:sldId id="341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292" r:id="rId30"/>
    <p:sldId id="293" r:id="rId31"/>
    <p:sldId id="331" r:id="rId32"/>
    <p:sldId id="276" r:id="rId33"/>
    <p:sldId id="278" r:id="rId34"/>
    <p:sldId id="279" r:id="rId35"/>
    <p:sldId id="332" r:id="rId36"/>
    <p:sldId id="333" r:id="rId37"/>
    <p:sldId id="334" r:id="rId38"/>
    <p:sldId id="342" r:id="rId39"/>
    <p:sldId id="335" r:id="rId40"/>
    <p:sldId id="336" r:id="rId41"/>
    <p:sldId id="345" r:id="rId42"/>
    <p:sldId id="285" r:id="rId43"/>
    <p:sldId id="294" r:id="rId44"/>
    <p:sldId id="337" r:id="rId45"/>
    <p:sldId id="338" r:id="rId46"/>
    <p:sldId id="339" r:id="rId47"/>
    <p:sldId id="340" r:id="rId48"/>
    <p:sldId id="29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929"/>
  </p:normalViewPr>
  <p:slideViewPr>
    <p:cSldViewPr>
      <p:cViewPr varScale="1">
        <p:scale>
          <a:sx n="94" d="100"/>
          <a:sy n="94" d="100"/>
        </p:scale>
        <p:origin x="3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1D997A-E6C5-47A1-96D8-7379E8815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2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628B1-DD4D-43FA-AEBE-DE30ED21A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5CAC6-4AEE-4EA4-BAB8-D77EEB36C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F508-7687-4644-B722-07A4C37D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D3D84-2A15-4023-8FF3-FC52A20F7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0074-C8D5-47D0-8ECA-8DDA79E40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306F8-7951-4811-B43A-A4B1F835B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B9A0A-57E5-4375-9FCC-0BF94BF7F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3924-1E2A-413C-8B8D-A749CCC03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36CE-1458-4A94-BFF0-EC790D8A4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9DEA-7450-45FF-B0E5-2D3D0936D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2185E-3BA8-4439-9188-D94E91C48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6C971-D813-45D2-9924-D25BFC9B7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3A1991C-CAB1-480B-841A-714CD72DA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iu.edu/~weiss/dsaajava2/code/MyArrayList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iu.edu/~weiss/dsaajava2/code/MyLinkedList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2021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E9D461-850F-47C3-9F7F-0CAA7A77D26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3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Lists, Stacks and Queues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2021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F71AC9-D57C-4718-A663-178AF795C28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Circular Linked Lists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circular linked list links the last node back to the first node (or to the header node).</a:t>
            </a:r>
          </a:p>
          <a:p>
            <a:pPr eaLnBrk="1" hangingPunct="1"/>
            <a:r>
              <a:rPr lang="en-US" altLang="en-US"/>
              <a:t>The list itself can be singly or doubly linked.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E1B88A-21A6-4C43-9E44-E917BE9369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660525" y="5680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76600" y="4495800"/>
            <a:ext cx="2668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Circular Linked List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858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8194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9530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70866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1600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733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5867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8001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7526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39624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096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4038600" y="1676400"/>
            <a:ext cx="338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Can be singly or doubly linked.</a:t>
            </a:r>
            <a:endParaRPr lang="en-US" altLang="en-US" sz="2000" baseline="-25000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8153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3048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1066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320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74676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>
            <a:off x="4114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>
            <a:off x="6248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5"/>
          <p:cNvSpPr>
            <a:spLocks noChangeShapeType="1"/>
          </p:cNvSpPr>
          <p:nvPr/>
        </p:nvSpPr>
        <p:spPr bwMode="auto">
          <a:xfrm>
            <a:off x="30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>
            <a:off x="304800" y="4038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>
            <a:off x="8763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 flipH="1">
            <a:off x="8382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>
            <a:off x="87630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0"/>
          <p:cNvSpPr>
            <a:spLocks noChangeShapeType="1"/>
          </p:cNvSpPr>
          <p:nvPr/>
        </p:nvSpPr>
        <p:spPr bwMode="auto">
          <a:xfrm>
            <a:off x="304800" y="2438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304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>
            <a:off x="304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304800" y="1600200"/>
            <a:ext cx="279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Has pointers to other end,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wraps around.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92A47B-C389-49A6-93AB-D23BB7E6092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Collections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provides a set of common data structures known as the Collections API.</a:t>
            </a:r>
          </a:p>
          <a:p>
            <a:pPr eaLnBrk="1" hangingPunct="1"/>
            <a:r>
              <a:rPr lang="en-US" altLang="en-US"/>
              <a:t>A collection stores objects of the same type.</a:t>
            </a:r>
          </a:p>
          <a:p>
            <a:pPr eaLnBrk="1" hangingPunct="1"/>
            <a:r>
              <a:rPr lang="en-US" altLang="en-US"/>
              <a:t>Collections implement the Collection interface in Java.</a:t>
            </a:r>
          </a:p>
          <a:p>
            <a:pPr eaLnBrk="1" hangingPunct="1"/>
            <a:r>
              <a:rPr lang="en-US" altLang="en-US"/>
              <a:t>The Collection interface extends the Iterable interface for iterating through the collection.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328013-7297-4DF2-B1CA-B2B0F2D268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public interface Collection&lt;AnyType&gt; extends Iterable&lt;AnyType&gt;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int size();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boolean isEmpty();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void clear();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boolean contains(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boolean add(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boolean remove(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java.util.Iterator&lt;AnyType&gt; iterator();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// subset of Collection interface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020AC4-0D43-4656-925E-E122F537EE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public interface Iterable&lt;AnyType&gt;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Iterator&lt;AnyType&gt; iterator();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// Iterable interface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public interface Iterator&lt;AnyType&gt;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boolean hasNext();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AnyType next();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void remove();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// Iterator interface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BC63F2-BD78-4A20-AAAD-E65E191F6E9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Enhanced for-loops use iterators.</a:t>
            </a:r>
          </a:p>
          <a:p>
            <a:pPr eaLnBrk="1" hangingPunct="1"/>
            <a:r>
              <a:rPr lang="en-US" altLang="en-US" sz="2800"/>
              <a:t>The remove method on an iterator is preferred over the remove method of a collection because the iterator already has the item’s position.</a:t>
            </a:r>
          </a:p>
          <a:p>
            <a:pPr eaLnBrk="1" hangingPunct="1"/>
            <a:r>
              <a:rPr lang="en-US" altLang="en-US" sz="2800"/>
              <a:t>An iterator’s remove will remove the last item returned by the iterator’s next() method.</a:t>
            </a:r>
          </a:p>
          <a:p>
            <a:pPr eaLnBrk="1" hangingPunct="1"/>
            <a:r>
              <a:rPr lang="en-US" altLang="en-US" sz="2800"/>
              <a:t>You must then call next() again before calling remove().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367A70-6EF2-4F37-AD21-8717B0E9B3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the collection is changed using its own methods, it invalidates the iterator.</a:t>
            </a:r>
          </a:p>
          <a:p>
            <a:pPr eaLnBrk="1" hangingPunct="1"/>
            <a:r>
              <a:rPr lang="en-US" altLang="en-US"/>
              <a:t>This is another advantage of calling the remove() method of an iterator, as it does not invalidate the iterator.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C0A9EE-2C22-405F-962A-DA58E5103D5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Interface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public interface List&lt;AnyType&gt; extends Collection&lt;AnyType&gt;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AnyType get( int idx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AnyType set( int idx, AnyType newVal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void add( int idx, AnyType newVal 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boolean remove( int idx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ListIterator&lt;AnyType&gt; listIterator( int pos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// subset of List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A356E5-24F0-49A5-A507-0317C0A48D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Interface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will add an item at the index location, pushing other members down the list.</a:t>
            </a:r>
          </a:p>
          <a:p>
            <a:pPr eaLnBrk="1" hangingPunct="1"/>
            <a:r>
              <a:rPr lang="en-US" altLang="en-US"/>
              <a:t>An add at position 0 adds to the front of the list.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7043EC-E2F6-4740-977D-D8F5D7E26A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ArrayList and LinkedList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Both of these implement the List interface.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ArrayList provides a growable array implementation of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Thus, get and set take constant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Changes within the list, however, are costly.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LinkedList provides a linked list implementation of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Changes within the list take constant time, but calls with an index value are expensive.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EB8978-2107-45BB-99B2-7758FF4B925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 Data Types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An abstract data type is a set of objects with a set of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It is a mathematical abstraction.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operations are defined but not the implementation of the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Lists, sets, and graphs are examples of abstract data types.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Classes implement ADTs, separating the interface from the implementation.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52E356-6DA4-4EA9-B10E-CDF4821D30C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75794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86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public static void makeList1( List&lt;Integer&gt; lst, int N)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lst.clear();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lst.add( i );   // add to end of list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 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ArrayList is O(N) because the end can be referenced in constant time, and the loop has N iterations.</a:t>
            </a:r>
          </a:p>
          <a:p>
            <a:pPr eaLnBrk="1" hangingPunct="1"/>
            <a:r>
              <a:rPr lang="en-US" altLang="en-US" sz="2400"/>
              <a:t>LinkedList is O(N) since it has a reference to the last node, so references to the end take constant time, with N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41571B-89CD-4DCD-A11E-D93E4507682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62000" y="685800"/>
            <a:ext cx="777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makeList2( List&lt;Integer&gt; lst, int N)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lst.clear();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lst.add( 0, i );   // add to front of list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ArrayList is O(N</a:t>
            </a:r>
            <a:r>
              <a:rPr lang="en-US" altLang="en-US" sz="2400" baseline="30000"/>
              <a:t>2</a:t>
            </a:r>
            <a:r>
              <a:rPr lang="en-US" altLang="en-US" sz="2400"/>
              <a:t>) because the adding to the front requires moving the other elements down, which takes O(N) time, and there are N iterations.</a:t>
            </a:r>
          </a:p>
          <a:p>
            <a:pPr eaLnBrk="1" hangingPunct="1"/>
            <a:r>
              <a:rPr lang="en-US" altLang="en-US" sz="2400"/>
              <a:t>LinkedList is O(N) since adding to the front only requires O(1) time, with N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1022B8-68C4-453A-9180-6C2F86B6C14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public static int sum( List&lt;Integer&gt; lst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int total = 0;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total += lst.get( i ); 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return total;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/>
            <a:r>
              <a:rPr lang="en-US" altLang="en-US" sz="2400"/>
              <a:t>ArrayList is O(N) because getting a value at an index position is O(1), with O(N) iterations.</a:t>
            </a:r>
          </a:p>
          <a:p>
            <a:pPr eaLnBrk="1" hangingPunct="1"/>
            <a:r>
              <a:rPr lang="en-US" altLang="en-US" sz="2400"/>
              <a:t>LinkedList is O(N</a:t>
            </a:r>
            <a:r>
              <a:rPr lang="en-US" altLang="en-US" sz="2400" baseline="30000"/>
              <a:t>2</a:t>
            </a:r>
            <a:r>
              <a:rPr lang="en-US" altLang="en-US" sz="2400"/>
              <a:t>) since getting the ith value takes O(N) time, with O(N)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9CB12E-C69C-484A-BC95-DB8D9773DC1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ArrayList and LinkedList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Methods that require a search on either list type take linear time.</a:t>
            </a:r>
          </a:p>
          <a:p>
            <a:pPr eaLnBrk="1" hangingPunct="1"/>
            <a:r>
              <a:rPr lang="en-US" altLang="en-US" sz="2800"/>
              <a:t>The ArrayList also has a capacity.</a:t>
            </a:r>
          </a:p>
          <a:p>
            <a:pPr eaLnBrk="1" hangingPunct="1"/>
            <a:r>
              <a:rPr lang="en-US" altLang="en-US" sz="2800"/>
              <a:t>It will expand as needed.</a:t>
            </a:r>
          </a:p>
          <a:p>
            <a:pPr eaLnBrk="1" hangingPunct="1"/>
            <a:r>
              <a:rPr lang="en-US" altLang="en-US" sz="2800"/>
              <a:t>An initial estimate can be given to avoid periodic expansions.</a:t>
            </a:r>
          </a:p>
          <a:p>
            <a:pPr eaLnBrk="1" hangingPunct="1"/>
            <a:r>
              <a:rPr lang="en-US" altLang="en-US" sz="2800"/>
              <a:t>A “trimToSize” method will also shrink it to its required size to avoid wasting extra space.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72CF3E-2396-4380-8586-48E9778E963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removeEvensVer1( List&lt;Integer&gt; lst)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int i=0;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while ( i&lt;lst.size())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if ( lst.get( i ) % 2 == 0 )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lst.remove( i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else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i++;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For an ArrayList, get is O(1) by index, but remove must shift the items over which is O(N).  The loop makes N iterations, so O(N</a:t>
            </a:r>
            <a:r>
              <a:rPr lang="en-US" altLang="en-US" sz="2400" baseline="30000"/>
              <a:t>2</a:t>
            </a:r>
            <a:r>
              <a:rPr lang="en-US" altLang="en-US" sz="2400"/>
              <a:t>) is required.</a:t>
            </a:r>
          </a:p>
          <a:p>
            <a:pPr eaLnBrk="1" hangingPunct="1"/>
            <a:r>
              <a:rPr lang="en-US" altLang="en-US" sz="2400"/>
              <a:t>For a LinkedList, get requires a O(N) search, as does remove. The loop makes N iterations, so O(N</a:t>
            </a:r>
            <a:r>
              <a:rPr lang="en-US" altLang="en-US" sz="2400" baseline="30000"/>
              <a:t>2</a:t>
            </a:r>
            <a:r>
              <a:rPr lang="en-US" altLang="en-US" sz="2400"/>
              <a:t>) is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4A80DE-9468-463D-B244-746173DD1B6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removeEvensVer2( List&lt;Integer&gt; lst)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Integer x : lst )   // implicit iterator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if ( x % 2 == 0 )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lst.remove( x );     // iterator invalidated!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Enhanced for loop uses iterator to avoid get call.</a:t>
            </a:r>
          </a:p>
          <a:p>
            <a:pPr eaLnBrk="1" hangingPunct="1"/>
            <a:r>
              <a:rPr lang="en-US" altLang="en-US" sz="2400"/>
              <a:t>But the remove call on the list invalidates the iterator!</a:t>
            </a:r>
          </a:p>
          <a:p>
            <a:pPr eaLnBrk="1" hangingPunct="1"/>
            <a:r>
              <a:rPr lang="en-US" altLang="en-US" sz="2400"/>
              <a:t>So, this code does not work, as it throws an exception.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65D67F-1DF7-471F-B68C-9BDF7794873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public static void removeEvensVer3( List&lt;Integer&gt; </a:t>
            </a:r>
            <a:r>
              <a:rPr lang="en-US" altLang="en-US" sz="2400" dirty="0" err="1"/>
              <a:t>lst</a:t>
            </a:r>
            <a:r>
              <a:rPr lang="en-US" alt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Iterator&lt;Integer</a:t>
            </a:r>
            <a:r>
              <a:rPr lang="en-US" altLang="en-US" sz="2400" dirty="0"/>
              <a:t>&gt; </a:t>
            </a:r>
            <a:r>
              <a:rPr lang="en-US" altLang="en-US" sz="2400" dirty="0" err="1"/>
              <a:t>itr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lst.iterator</a:t>
            </a:r>
            <a:r>
              <a:rPr lang="en-US" altLang="en-US" sz="2400" dirty="0"/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while ( </a:t>
            </a:r>
            <a:r>
              <a:rPr lang="en-US" altLang="en-US" sz="2400" dirty="0" err="1"/>
              <a:t>itr.hasNext</a:t>
            </a:r>
            <a:r>
              <a:rPr lang="en-US" altLang="en-US" sz="2400" dirty="0"/>
              <a:t>())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if ( </a:t>
            </a:r>
            <a:r>
              <a:rPr lang="en-US" altLang="en-US" sz="2400" dirty="0" err="1"/>
              <a:t>itr.next</a:t>
            </a:r>
            <a:r>
              <a:rPr lang="en-US" altLang="en-US" sz="2400" dirty="0"/>
              <a:t>() % 2 == 0 )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itr.remove</a:t>
            </a:r>
            <a:r>
              <a:rPr lang="en-US" altLang="en-US" sz="2400" dirty="0"/>
              <a:t>( 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Get our own iterator.</a:t>
            </a:r>
          </a:p>
          <a:p>
            <a:pPr eaLnBrk="1" hangingPunct="1"/>
            <a:r>
              <a:rPr lang="en-US" altLang="en-US" sz="2400" dirty="0"/>
              <a:t>Use its remove method.</a:t>
            </a:r>
          </a:p>
          <a:p>
            <a:pPr eaLnBrk="1" hangingPunct="1"/>
            <a:r>
              <a:rPr lang="en-US" altLang="en-US" sz="2400" dirty="0"/>
              <a:t>The loop makes N iterations.</a:t>
            </a:r>
          </a:p>
          <a:p>
            <a:pPr eaLnBrk="1" hangingPunct="1"/>
            <a:r>
              <a:rPr lang="en-US" altLang="en-US" sz="2400" dirty="0" err="1"/>
              <a:t>ArrayList</a:t>
            </a:r>
            <a:r>
              <a:rPr lang="en-US" altLang="en-US" sz="2400" dirty="0"/>
              <a:t> takes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because items must be shifted.</a:t>
            </a:r>
          </a:p>
          <a:p>
            <a:pPr eaLnBrk="1" hangingPunct="1"/>
            <a:r>
              <a:rPr lang="en-US" altLang="en-US" sz="2400" dirty="0" err="1"/>
              <a:t>LinkedList</a:t>
            </a:r>
            <a:r>
              <a:rPr lang="en-US" altLang="en-US" sz="2400" dirty="0"/>
              <a:t> will take O(N) since it already has the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C6C67B-5206-487B-A98A-375AAB8259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interface ListIterator&lt;AnyType&gt; extends Iterator&lt;AnyType&gt;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boolean hasPrevious();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AnyType previous();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void add( AnyType x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void set( AnyType newVal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// Iterator interface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ListIterator adds functionality for “previous”.</a:t>
            </a:r>
          </a:p>
          <a:p>
            <a:pPr eaLnBrk="1" hangingPunct="1"/>
            <a:r>
              <a:rPr lang="en-US" altLang="en-US" sz="2400"/>
              <a:t>Adds “add” to complement remove.</a:t>
            </a:r>
          </a:p>
          <a:p>
            <a:pPr eaLnBrk="1" hangingPunct="1"/>
            <a:r>
              <a:rPr lang="en-US" altLang="en-US" sz="2400"/>
              <a:t>Also adds a set method to change a value.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ADAD4F-7242-44EA-B3B6-0BF8C87F56B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MyArrayList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author implements his own version of an ArrayList he calls “MyArrayList”.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hlinkClick r:id="rId2"/>
              </a:rPr>
              <a:t>http://users.cis.fiu.edu/~weiss/dsaajava3/code/MyArrayList.java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8E6BEB-C225-47D9-9E8D-693C1E8452E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MyLinkedList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Implementing a linked list can be made easier by using a header node to mark the start of the list and a tail node to mark the end.</a:t>
            </a:r>
          </a:p>
          <a:p>
            <a:pPr eaLnBrk="1" hangingPunct="1"/>
            <a:r>
              <a:rPr lang="en-US" altLang="en-US" sz="2800"/>
              <a:t>These nodes are called sentinel nodes.</a:t>
            </a:r>
          </a:p>
          <a:p>
            <a:pPr eaLnBrk="1" hangingPunct="1"/>
            <a:r>
              <a:rPr lang="en-US" altLang="en-US" sz="2800"/>
              <a:t>This means an empty list still has two nodes.</a:t>
            </a:r>
          </a:p>
          <a:p>
            <a:pPr eaLnBrk="1" hangingPunct="1"/>
            <a:r>
              <a:rPr lang="en-US" altLang="en-US" sz="2800"/>
              <a:t>The code for inserting and deleting nodes is easier since all data nodes have a next and previous node.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666668-9DD2-4ABB-8E25-B942DE5E99A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List ADT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A</a:t>
            </a:r>
            <a:r>
              <a:rPr lang="en-US" altLang="en-US" baseline="-25000"/>
              <a:t>3</a:t>
            </a:r>
            <a:r>
              <a:rPr lang="en-US" altLang="en-US"/>
              <a:t>, … , A</a:t>
            </a:r>
            <a:r>
              <a:rPr lang="en-US" altLang="en-US" baseline="-25000"/>
              <a:t>N</a:t>
            </a:r>
            <a:r>
              <a:rPr lang="en-US" altLang="en-US"/>
              <a:t> is a list of size N.</a:t>
            </a:r>
          </a:p>
          <a:p>
            <a:pPr eaLnBrk="1" hangingPunct="1"/>
            <a:r>
              <a:rPr lang="en-US" altLang="en-US"/>
              <a:t>A list can be implemented using an array.</a:t>
            </a:r>
          </a:p>
          <a:p>
            <a:pPr eaLnBrk="1" hangingPunct="1"/>
            <a:r>
              <a:rPr lang="en-US" altLang="en-US"/>
              <a:t>However, insertion and deletion are expensive.</a:t>
            </a:r>
          </a:p>
          <a:p>
            <a:pPr eaLnBrk="1" hangingPunct="1"/>
            <a:r>
              <a:rPr lang="en-US" altLang="en-US"/>
              <a:t>On average, half of the list must be moved.</a:t>
            </a:r>
          </a:p>
          <a:p>
            <a:pPr eaLnBrk="1" hangingPunct="1"/>
            <a:r>
              <a:rPr lang="en-US" altLang="en-US"/>
              <a:t>Worst case moves all elements.</a:t>
            </a:r>
          </a:p>
          <a:p>
            <a:pPr eaLnBrk="1" hangingPunct="1"/>
            <a:r>
              <a:rPr lang="en-US" altLang="en-US"/>
              <a:t>So, these operations are O(N).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CCE4B0-D0B0-44B9-9C05-4BFAF2804BD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387475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22098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3622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28600" y="2590800"/>
            <a:ext cx="462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Header node marks beginning of list</a:t>
            </a: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flipV="1">
            <a:off x="6254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625475" y="175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68580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7467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V="1">
            <a:off x="7315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V="1">
            <a:off x="73914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7467600" y="2362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17"/>
          <p:cNvSpPr txBox="1">
            <a:spLocks noChangeArrowheads="1"/>
          </p:cNvSpPr>
          <p:nvPr/>
        </p:nvSpPr>
        <p:spPr bwMode="auto">
          <a:xfrm>
            <a:off x="3276600" y="5257800"/>
            <a:ext cx="144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Empty list</a:t>
            </a:r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2819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31760" name="Line 29"/>
          <p:cNvSpPr>
            <a:spLocks noChangeShapeType="1"/>
          </p:cNvSpPr>
          <p:nvPr/>
        </p:nvSpPr>
        <p:spPr bwMode="auto">
          <a:xfrm>
            <a:off x="3641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30"/>
          <p:cNvSpPr>
            <a:spLocks noChangeShapeType="1"/>
          </p:cNvSpPr>
          <p:nvPr/>
        </p:nvSpPr>
        <p:spPr bwMode="auto">
          <a:xfrm>
            <a:off x="3794125" y="175260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4294188" y="3200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A1</a:t>
            </a: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4343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31764" name="Line 33"/>
          <p:cNvSpPr>
            <a:spLocks noChangeShapeType="1"/>
          </p:cNvSpPr>
          <p:nvPr/>
        </p:nvSpPr>
        <p:spPr bwMode="auto">
          <a:xfrm>
            <a:off x="5165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34"/>
          <p:cNvSpPr>
            <a:spLocks noChangeShapeType="1"/>
          </p:cNvSpPr>
          <p:nvPr/>
        </p:nvSpPr>
        <p:spPr bwMode="auto">
          <a:xfrm>
            <a:off x="5318125" y="175260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5867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67" name="Line 36"/>
          <p:cNvSpPr>
            <a:spLocks noChangeShapeType="1"/>
          </p:cNvSpPr>
          <p:nvPr/>
        </p:nvSpPr>
        <p:spPr bwMode="auto">
          <a:xfrm>
            <a:off x="6689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38"/>
          <p:cNvSpPr txBox="1">
            <a:spLocks noChangeArrowheads="1"/>
          </p:cNvSpPr>
          <p:nvPr/>
        </p:nvSpPr>
        <p:spPr bwMode="auto">
          <a:xfrm>
            <a:off x="5257800" y="83820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Tail node marks end of list</a:t>
            </a:r>
          </a:p>
        </p:txBody>
      </p:sp>
      <p:sp>
        <p:nvSpPr>
          <p:cNvPr id="31769" name="Rectangle 39"/>
          <p:cNvSpPr>
            <a:spLocks noChangeArrowheads="1"/>
          </p:cNvSpPr>
          <p:nvPr/>
        </p:nvSpPr>
        <p:spPr bwMode="auto">
          <a:xfrm>
            <a:off x="2743200" y="43434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70" name="Line 40"/>
          <p:cNvSpPr>
            <a:spLocks noChangeShapeType="1"/>
          </p:cNvSpPr>
          <p:nvPr/>
        </p:nvSpPr>
        <p:spPr bwMode="auto">
          <a:xfrm>
            <a:off x="3565525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41"/>
          <p:cNvSpPr>
            <a:spLocks noChangeShapeType="1"/>
          </p:cNvSpPr>
          <p:nvPr/>
        </p:nvSpPr>
        <p:spPr bwMode="auto">
          <a:xfrm flipV="1">
            <a:off x="198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42"/>
          <p:cNvSpPr>
            <a:spLocks noChangeShapeType="1"/>
          </p:cNvSpPr>
          <p:nvPr/>
        </p:nvSpPr>
        <p:spPr bwMode="auto">
          <a:xfrm>
            <a:off x="19812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Line 43"/>
          <p:cNvSpPr>
            <a:spLocks noChangeShapeType="1"/>
          </p:cNvSpPr>
          <p:nvPr/>
        </p:nvSpPr>
        <p:spPr bwMode="auto">
          <a:xfrm>
            <a:off x="37338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44"/>
          <p:cNvSpPr>
            <a:spLocks noChangeShapeType="1"/>
          </p:cNvSpPr>
          <p:nvPr/>
        </p:nvSpPr>
        <p:spPr bwMode="auto">
          <a:xfrm>
            <a:off x="5181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Line 45"/>
          <p:cNvSpPr>
            <a:spLocks noChangeShapeType="1"/>
          </p:cNvSpPr>
          <p:nvPr/>
        </p:nvSpPr>
        <p:spPr bwMode="auto">
          <a:xfrm>
            <a:off x="5791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Line 46"/>
          <p:cNvSpPr>
            <a:spLocks noChangeShapeType="1"/>
          </p:cNvSpPr>
          <p:nvPr/>
        </p:nvSpPr>
        <p:spPr bwMode="auto">
          <a:xfrm flipV="1">
            <a:off x="5638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Line 47"/>
          <p:cNvSpPr>
            <a:spLocks noChangeShapeType="1"/>
          </p:cNvSpPr>
          <p:nvPr/>
        </p:nvSpPr>
        <p:spPr bwMode="auto">
          <a:xfrm flipV="1"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Line 48"/>
          <p:cNvSpPr>
            <a:spLocks noChangeShapeType="1"/>
          </p:cNvSpPr>
          <p:nvPr/>
        </p:nvSpPr>
        <p:spPr bwMode="auto">
          <a:xfrm>
            <a:off x="5791200" y="5181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4191000" y="43434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80" name="Line 50"/>
          <p:cNvSpPr>
            <a:spLocks noChangeShapeType="1"/>
          </p:cNvSpPr>
          <p:nvPr/>
        </p:nvSpPr>
        <p:spPr bwMode="auto">
          <a:xfrm>
            <a:off x="5013325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Line 51"/>
          <p:cNvSpPr>
            <a:spLocks noChangeShapeType="1"/>
          </p:cNvSpPr>
          <p:nvPr/>
        </p:nvSpPr>
        <p:spPr bwMode="auto">
          <a:xfrm>
            <a:off x="16764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Line 52"/>
          <p:cNvSpPr>
            <a:spLocks noChangeShapeType="1"/>
          </p:cNvSpPr>
          <p:nvPr/>
        </p:nvSpPr>
        <p:spPr bwMode="auto">
          <a:xfrm>
            <a:off x="3124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Line 53"/>
          <p:cNvSpPr>
            <a:spLocks noChangeShapeType="1"/>
          </p:cNvSpPr>
          <p:nvPr/>
        </p:nvSpPr>
        <p:spPr bwMode="auto">
          <a:xfrm>
            <a:off x="4648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Line 54"/>
          <p:cNvSpPr>
            <a:spLocks noChangeShapeType="1"/>
          </p:cNvSpPr>
          <p:nvPr/>
        </p:nvSpPr>
        <p:spPr bwMode="auto">
          <a:xfrm>
            <a:off x="6172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Line 55"/>
          <p:cNvSpPr>
            <a:spLocks noChangeShapeType="1"/>
          </p:cNvSpPr>
          <p:nvPr/>
        </p:nvSpPr>
        <p:spPr bwMode="auto">
          <a:xfrm>
            <a:off x="914400" y="190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Line 56"/>
          <p:cNvSpPr>
            <a:spLocks noChangeShapeType="1"/>
          </p:cNvSpPr>
          <p:nvPr/>
        </p:nvSpPr>
        <p:spPr bwMode="auto">
          <a:xfrm>
            <a:off x="914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Line 57"/>
          <p:cNvSpPr>
            <a:spLocks noChangeShapeType="1"/>
          </p:cNvSpPr>
          <p:nvPr/>
        </p:nvSpPr>
        <p:spPr bwMode="auto">
          <a:xfrm flipV="1">
            <a:off x="7620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Line 58"/>
          <p:cNvSpPr>
            <a:spLocks noChangeShapeType="1"/>
          </p:cNvSpPr>
          <p:nvPr/>
        </p:nvSpPr>
        <p:spPr bwMode="auto">
          <a:xfrm flipV="1">
            <a:off x="8382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Line 59"/>
          <p:cNvSpPr>
            <a:spLocks noChangeShapeType="1"/>
          </p:cNvSpPr>
          <p:nvPr/>
        </p:nvSpPr>
        <p:spPr bwMode="auto">
          <a:xfrm>
            <a:off x="914400" y="2438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Line 60"/>
          <p:cNvSpPr>
            <a:spLocks noChangeShapeType="1"/>
          </p:cNvSpPr>
          <p:nvPr/>
        </p:nvSpPr>
        <p:spPr bwMode="auto">
          <a:xfrm>
            <a:off x="25146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61"/>
          <p:cNvSpPr>
            <a:spLocks noChangeShapeType="1"/>
          </p:cNvSpPr>
          <p:nvPr/>
        </p:nvSpPr>
        <p:spPr bwMode="auto">
          <a:xfrm>
            <a:off x="39624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Line 62"/>
          <p:cNvSpPr>
            <a:spLocks noChangeShapeType="1"/>
          </p:cNvSpPr>
          <p:nvPr/>
        </p:nvSpPr>
        <p:spPr bwMode="auto">
          <a:xfrm>
            <a:off x="54864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Line 63"/>
          <p:cNvSpPr>
            <a:spLocks noChangeShapeType="1"/>
          </p:cNvSpPr>
          <p:nvPr/>
        </p:nvSpPr>
        <p:spPr bwMode="auto">
          <a:xfrm>
            <a:off x="30480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Line 64"/>
          <p:cNvSpPr>
            <a:spLocks noChangeShapeType="1"/>
          </p:cNvSpPr>
          <p:nvPr/>
        </p:nvSpPr>
        <p:spPr bwMode="auto">
          <a:xfrm>
            <a:off x="4495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Line 65"/>
          <p:cNvSpPr>
            <a:spLocks noChangeShapeType="1"/>
          </p:cNvSpPr>
          <p:nvPr/>
        </p:nvSpPr>
        <p:spPr bwMode="auto">
          <a:xfrm>
            <a:off x="2286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Line 66"/>
          <p:cNvSpPr>
            <a:spLocks noChangeShapeType="1"/>
          </p:cNvSpPr>
          <p:nvPr/>
        </p:nvSpPr>
        <p:spPr bwMode="auto">
          <a:xfrm>
            <a:off x="2286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Line 67"/>
          <p:cNvSpPr>
            <a:spLocks noChangeShapeType="1"/>
          </p:cNvSpPr>
          <p:nvPr/>
        </p:nvSpPr>
        <p:spPr bwMode="auto">
          <a:xfrm flipV="1">
            <a:off x="22098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Line 68"/>
          <p:cNvSpPr>
            <a:spLocks noChangeShapeType="1"/>
          </p:cNvSpPr>
          <p:nvPr/>
        </p:nvSpPr>
        <p:spPr bwMode="auto">
          <a:xfrm>
            <a:off x="2286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9" name="Line 69"/>
          <p:cNvSpPr>
            <a:spLocks noChangeShapeType="1"/>
          </p:cNvSpPr>
          <p:nvPr/>
        </p:nvSpPr>
        <p:spPr bwMode="auto">
          <a:xfrm flipV="1">
            <a:off x="21336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Line 70"/>
          <p:cNvSpPr>
            <a:spLocks noChangeShapeType="1"/>
          </p:cNvSpPr>
          <p:nvPr/>
        </p:nvSpPr>
        <p:spPr bwMode="auto">
          <a:xfrm>
            <a:off x="38862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Line 8"/>
          <p:cNvSpPr>
            <a:spLocks noChangeShapeType="1"/>
          </p:cNvSpPr>
          <p:nvPr/>
        </p:nvSpPr>
        <p:spPr bwMode="auto">
          <a:xfrm flipH="1" flipV="1">
            <a:off x="7772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Line 9"/>
          <p:cNvSpPr>
            <a:spLocks noChangeShapeType="1"/>
          </p:cNvSpPr>
          <p:nvPr/>
        </p:nvSpPr>
        <p:spPr bwMode="auto">
          <a:xfrm flipH="1">
            <a:off x="7010400" y="160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Line 41"/>
          <p:cNvSpPr>
            <a:spLocks noChangeShapeType="1"/>
          </p:cNvSpPr>
          <p:nvPr/>
        </p:nvSpPr>
        <p:spPr bwMode="auto">
          <a:xfrm flipH="1" flipV="1">
            <a:off x="60960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4" name="Line 42"/>
          <p:cNvSpPr>
            <a:spLocks noChangeShapeType="1"/>
          </p:cNvSpPr>
          <p:nvPr/>
        </p:nvSpPr>
        <p:spPr bwMode="auto">
          <a:xfrm flipH="1">
            <a:off x="53340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649D19-2F8A-488F-B93B-0488D9013C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MyLinkedList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author implements his own version of a LinkedList he calls “MyLinkedList”.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hlinkClick r:id="rId2"/>
              </a:rPr>
              <a:t>http://users.cis.fiu.edu/~weiss/dsaajava3/code/MyLinkedList.java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5EFD43-B19A-4527-A619-2C06581D1A5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Stack ADT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stack is a list that can only have insertions and deletions from its top.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 insert is called a “push”.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delete is called a “pop”.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element on top may be examined without popping by calling “top”.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Stacks are last in, first out structures (LIFO).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After arrays, stacks are perhaps the most fundamental data structure in computer science.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8BBE1E-1FE3-4F8E-B15B-51A6B686454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962400" y="4876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Stack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676400" y="2133600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16764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1676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16764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16764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88925" y="879475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Push 1, 2, 3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1336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21336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1336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28800" y="137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943600" y="2092325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5943600" y="3616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5943600" y="3235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5943600" y="2854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5943600" y="2473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5241925" y="8382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Pop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64008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64008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6629400" y="1143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4876800" y="2209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LIFO</a:t>
            </a:r>
          </a:p>
        </p:txBody>
      </p:sp>
      <p:sp>
        <p:nvSpPr>
          <p:cNvPr id="34840" name="Text Box 11"/>
          <p:cNvSpPr txBox="1">
            <a:spLocks noChangeArrowheads="1"/>
          </p:cNvSpPr>
          <p:nvPr/>
        </p:nvSpPr>
        <p:spPr bwMode="auto">
          <a:xfrm>
            <a:off x="6705600" y="60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3850AE-E142-4EB9-81A9-31B3C158D40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Implementation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stack can be implemented using either an ArrayList or a LinkedList.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a LinkedList, Push inserts to the front of the list, Pop removes from the front, and Top merely returns the value of the front node.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These operations occur in O(1) time because no operation depends on the size of the stack.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an ArrayList, Push can add to the end of the list, Pop can remove from the end, and Top can return the item at the end.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These operations are also O(1).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B4A85F-D06A-4285-A279-FF401B7791D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Balancing Symbols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Given an expression like this, [({}{})], an algorithm to check for balanced symbols is:</a:t>
            </a:r>
          </a:p>
          <a:p>
            <a:pPr eaLnBrk="1" hangingPunct="1">
              <a:defRPr/>
            </a:pPr>
            <a:r>
              <a:rPr lang="en-US" dirty="0"/>
              <a:t>Push each opening symbol onto a stack.</a:t>
            </a:r>
          </a:p>
          <a:p>
            <a:pPr eaLnBrk="1" hangingPunct="1">
              <a:defRPr/>
            </a:pPr>
            <a:r>
              <a:rPr lang="en-US" dirty="0"/>
              <a:t>For each closing symbol, pop the stack, and if the symbol popped is not the matching opening symbol, report an error.</a:t>
            </a:r>
          </a:p>
          <a:p>
            <a:pPr eaLnBrk="1" hangingPunct="1">
              <a:defRPr/>
            </a:pPr>
            <a:r>
              <a:rPr lang="en-US" dirty="0"/>
              <a:t>When done, the stack should be empty.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207DFF-2B12-4728-9B53-66704705DB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Postfix Expressions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Should 4+6+3*10 be 130 or 40?</a:t>
            </a:r>
          </a:p>
          <a:p>
            <a:pPr eaLnBrk="1" hangingPunct="1"/>
            <a:r>
              <a:rPr lang="en-US" altLang="en-US"/>
              <a:t>It depends on whether * is given precedence over +.</a:t>
            </a:r>
          </a:p>
          <a:p>
            <a:pPr eaLnBrk="1" hangingPunct="1"/>
            <a:r>
              <a:rPr lang="en-US" altLang="en-US"/>
              <a:t>Postfix notation solves this problem.</a:t>
            </a:r>
          </a:p>
          <a:p>
            <a:pPr eaLnBrk="1" hangingPunct="1"/>
            <a:r>
              <a:rPr lang="en-US" altLang="en-US"/>
              <a:t>Compare: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4 6 + 3 + 10 *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4 6 + 3 10 * +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B8ABFE-1C99-4973-946E-4908084E575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Postfix Expression Evaluation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stack can be used to evaluate a postfix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Whenever an operand is seen, it is pushed.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Whenever an operator is seen, two operands are popped, the operator is applied, and the result is pushed.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At the end, the result will be on the top of the stack.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CF12BC-1DE7-4DEE-8ED7-E433327EDB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62000" y="457200"/>
            <a:ext cx="24114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Postfix:  123*+4+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912813" y="2514600"/>
            <a:ext cx="536575" cy="1220788"/>
            <a:chOff x="1447006" y="1447800"/>
            <a:chExt cx="534988" cy="1220788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838198" y="2056608"/>
              <a:ext cx="1219200" cy="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372396" y="2057402"/>
              <a:ext cx="1217612" cy="1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48588" y="2667000"/>
              <a:ext cx="53182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990600" y="3200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2" name="Rectangle 18"/>
          <p:cNvSpPr>
            <a:spLocks noChangeArrowheads="1"/>
          </p:cNvSpPr>
          <p:nvPr/>
        </p:nvSpPr>
        <p:spPr bwMode="auto">
          <a:xfrm>
            <a:off x="20589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3" name="Rectangle 19"/>
          <p:cNvSpPr>
            <a:spLocks noChangeArrowheads="1"/>
          </p:cNvSpPr>
          <p:nvPr/>
        </p:nvSpPr>
        <p:spPr bwMode="auto">
          <a:xfrm>
            <a:off x="20574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grpSp>
        <p:nvGrpSpPr>
          <p:cNvPr id="39944" name="Group 21"/>
          <p:cNvGrpSpPr>
            <a:grpSpLocks/>
          </p:cNvGrpSpPr>
          <p:nvPr/>
        </p:nvGrpSpPr>
        <p:grpSpPr bwMode="auto">
          <a:xfrm>
            <a:off x="2006600" y="2514600"/>
            <a:ext cx="534988" cy="1220788"/>
            <a:chOff x="1447006" y="1447800"/>
            <a:chExt cx="534988" cy="1220788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5" name="Rectangle 25"/>
          <p:cNvSpPr>
            <a:spLocks noChangeArrowheads="1"/>
          </p:cNvSpPr>
          <p:nvPr/>
        </p:nvSpPr>
        <p:spPr bwMode="auto">
          <a:xfrm>
            <a:off x="32781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6" name="Rectangle 26"/>
          <p:cNvSpPr>
            <a:spLocks noChangeArrowheads="1"/>
          </p:cNvSpPr>
          <p:nvPr/>
        </p:nvSpPr>
        <p:spPr bwMode="auto">
          <a:xfrm>
            <a:off x="32766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grpSp>
        <p:nvGrpSpPr>
          <p:cNvPr id="39947" name="Group 27"/>
          <p:cNvGrpSpPr>
            <a:grpSpLocks/>
          </p:cNvGrpSpPr>
          <p:nvPr/>
        </p:nvGrpSpPr>
        <p:grpSpPr bwMode="auto">
          <a:xfrm>
            <a:off x="3098800" y="2514600"/>
            <a:ext cx="534988" cy="1220788"/>
            <a:chOff x="1447006" y="1447800"/>
            <a:chExt cx="534988" cy="1220788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8" name="Rectangle 31"/>
          <p:cNvSpPr>
            <a:spLocks noChangeArrowheads="1"/>
          </p:cNvSpPr>
          <p:nvPr/>
        </p:nvSpPr>
        <p:spPr bwMode="auto">
          <a:xfrm>
            <a:off x="3276600" y="2433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9949" name="Rectangle 32"/>
          <p:cNvSpPr>
            <a:spLocks noChangeArrowheads="1"/>
          </p:cNvSpPr>
          <p:nvPr/>
        </p:nvSpPr>
        <p:spPr bwMode="auto">
          <a:xfrm>
            <a:off x="43449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50" name="Rectangle 33"/>
          <p:cNvSpPr>
            <a:spLocks noChangeArrowheads="1"/>
          </p:cNvSpPr>
          <p:nvPr/>
        </p:nvSpPr>
        <p:spPr bwMode="auto">
          <a:xfrm>
            <a:off x="43434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4191000" y="2514600"/>
            <a:ext cx="534988" cy="1220788"/>
            <a:chOff x="1447006" y="1447800"/>
            <a:chExt cx="534988" cy="1220788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2" name="Rectangle 39"/>
          <p:cNvSpPr>
            <a:spLocks noChangeArrowheads="1"/>
          </p:cNvSpPr>
          <p:nvPr/>
        </p:nvSpPr>
        <p:spPr bwMode="auto">
          <a:xfrm>
            <a:off x="5410200" y="3200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grpSp>
        <p:nvGrpSpPr>
          <p:cNvPr id="39953" name="Group 41"/>
          <p:cNvGrpSpPr>
            <a:grpSpLocks/>
          </p:cNvGrpSpPr>
          <p:nvPr/>
        </p:nvGrpSpPr>
        <p:grpSpPr bwMode="auto">
          <a:xfrm>
            <a:off x="5283200" y="2514600"/>
            <a:ext cx="534988" cy="1220788"/>
            <a:chOff x="1447006" y="1447800"/>
            <a:chExt cx="534988" cy="1220788"/>
          </a:xfrm>
        </p:grpSpPr>
        <p:cxnSp>
          <p:nvCxnSpPr>
            <p:cNvPr id="43" name="Straight Connector 42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4" name="Rectangle 45"/>
          <p:cNvSpPr>
            <a:spLocks noChangeArrowheads="1"/>
          </p:cNvSpPr>
          <p:nvPr/>
        </p:nvSpPr>
        <p:spPr bwMode="auto">
          <a:xfrm>
            <a:off x="64785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grpSp>
        <p:nvGrpSpPr>
          <p:cNvPr id="39955" name="Group 46"/>
          <p:cNvGrpSpPr>
            <a:grpSpLocks/>
          </p:cNvGrpSpPr>
          <p:nvPr/>
        </p:nvGrpSpPr>
        <p:grpSpPr bwMode="auto">
          <a:xfrm>
            <a:off x="6375400" y="2514600"/>
            <a:ext cx="534988" cy="1220788"/>
            <a:chOff x="1447006" y="1447800"/>
            <a:chExt cx="534988" cy="1220788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6" name="Rectangle 50"/>
          <p:cNvSpPr>
            <a:spLocks noChangeArrowheads="1"/>
          </p:cNvSpPr>
          <p:nvPr/>
        </p:nvSpPr>
        <p:spPr bwMode="auto">
          <a:xfrm>
            <a:off x="64770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9957" name="Rectangle 51"/>
          <p:cNvSpPr>
            <a:spLocks noChangeArrowheads="1"/>
          </p:cNvSpPr>
          <p:nvPr/>
        </p:nvSpPr>
        <p:spPr bwMode="auto">
          <a:xfrm>
            <a:off x="7545388" y="3200400"/>
            <a:ext cx="481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grpSp>
        <p:nvGrpSpPr>
          <p:cNvPr id="39958" name="Group 52"/>
          <p:cNvGrpSpPr>
            <a:grpSpLocks/>
          </p:cNvGrpSpPr>
          <p:nvPr/>
        </p:nvGrpSpPr>
        <p:grpSpPr bwMode="auto">
          <a:xfrm>
            <a:off x="7467600" y="2514600"/>
            <a:ext cx="534988" cy="1220788"/>
            <a:chOff x="1447006" y="1447800"/>
            <a:chExt cx="534988" cy="1220788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E60B49-21D8-43CD-B1F9-336556190AE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 Conversion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stack can also be used to convert an infix expression to a postfix expression.</a:t>
            </a:r>
          </a:p>
          <a:p>
            <a:pPr eaLnBrk="1" hangingPunct="1"/>
            <a:r>
              <a:rPr lang="en-US" altLang="en-US"/>
              <a:t>An example in the textbook illustrates this.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Array-based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 the other hand, accessing an item by its index can occur in O(1) time.</a:t>
            </a:r>
          </a:p>
          <a:p>
            <a:r>
              <a:rPr lang="en-US" altLang="en-US"/>
              <a:t>Likewise, adding or removing from the end is O(1) time.</a:t>
            </a:r>
          </a:p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C4F044-819D-461E-AB4C-B8BB5E0EA2B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4E78CE-B1B3-47EC-8939-42E5B515E4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Calls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calls can be implemented by using a stack.</a:t>
            </a:r>
          </a:p>
          <a:p>
            <a:pPr eaLnBrk="1" hangingPunct="1"/>
            <a:r>
              <a:rPr lang="en-US" altLang="en-US"/>
              <a:t>Each call pushes the arguments, local variables and return address onto the stack.</a:t>
            </a:r>
          </a:p>
          <a:p>
            <a:pPr eaLnBrk="1" hangingPunct="1"/>
            <a:r>
              <a:rPr lang="en-US" altLang="en-US"/>
              <a:t>This information is often called an “activation record” or a “stack frame”.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creates an activation record with each recursive call.</a:t>
            </a:r>
          </a:p>
          <a:p>
            <a:r>
              <a:rPr lang="en-US" dirty="0"/>
              <a:t>If recursion is used to do something such as print all the items in a large collection, it is likely you will run out of stack space.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F0074-C8D5-47D0-8ECA-8DDA79E40EE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6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1282CB-8CB8-4A19-888E-76932ED456C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Queue ADT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queue is a list that inserts at one end and removes from the other end.</a:t>
            </a:r>
          </a:p>
          <a:p>
            <a:pPr eaLnBrk="1" hangingPunct="1"/>
            <a:r>
              <a:rPr lang="en-US" altLang="en-US"/>
              <a:t>An insert is called an “enqueue”.</a:t>
            </a:r>
          </a:p>
          <a:p>
            <a:pPr eaLnBrk="1" hangingPunct="1"/>
            <a:r>
              <a:rPr lang="en-US" altLang="en-US"/>
              <a:t>A delete is called a “dequeue”.</a:t>
            </a:r>
          </a:p>
          <a:p>
            <a:pPr eaLnBrk="1" hangingPunct="1"/>
            <a:r>
              <a:rPr lang="en-US" altLang="en-US"/>
              <a:t>Queues are first in, first out structures (FIFO).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A25389-53FA-4F6A-9D24-DA5320B5D9A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962400" y="4876800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Queue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096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288925" y="879475"/>
            <a:ext cx="2414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1, 2, 3, 4</a:t>
            </a: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20574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6002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11430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4041" name="Line 12"/>
          <p:cNvSpPr>
            <a:spLocks noChangeShapeType="1"/>
          </p:cNvSpPr>
          <p:nvPr/>
        </p:nvSpPr>
        <p:spPr bwMode="auto">
          <a:xfrm>
            <a:off x="1828800" y="137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Text Box 22"/>
          <p:cNvSpPr txBox="1">
            <a:spLocks noChangeArrowheads="1"/>
          </p:cNvSpPr>
          <p:nvPr/>
        </p:nvSpPr>
        <p:spPr bwMode="auto">
          <a:xfrm>
            <a:off x="5715000" y="160020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FIFO</a:t>
            </a:r>
          </a:p>
        </p:txBody>
      </p:sp>
      <p:sp>
        <p:nvSpPr>
          <p:cNvPr id="44043" name="Line 24"/>
          <p:cNvSpPr>
            <a:spLocks noChangeShapeType="1"/>
          </p:cNvSpPr>
          <p:nvPr/>
        </p:nvSpPr>
        <p:spPr bwMode="auto">
          <a:xfrm>
            <a:off x="1066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25"/>
          <p:cNvSpPr>
            <a:spLocks noChangeShapeType="1"/>
          </p:cNvSpPr>
          <p:nvPr/>
        </p:nvSpPr>
        <p:spPr bwMode="auto">
          <a:xfrm>
            <a:off x="1524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26"/>
          <p:cNvSpPr>
            <a:spLocks noChangeShapeType="1"/>
          </p:cNvSpPr>
          <p:nvPr/>
        </p:nvSpPr>
        <p:spPr bwMode="auto">
          <a:xfrm>
            <a:off x="19812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27"/>
          <p:cNvSpPr>
            <a:spLocks noChangeShapeType="1"/>
          </p:cNvSpPr>
          <p:nvPr/>
        </p:nvSpPr>
        <p:spPr bwMode="auto">
          <a:xfrm>
            <a:off x="2438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28"/>
          <p:cNvSpPr txBox="1">
            <a:spLocks noChangeArrowheads="1"/>
          </p:cNvSpPr>
          <p:nvPr/>
        </p:nvSpPr>
        <p:spPr bwMode="auto">
          <a:xfrm>
            <a:off x="5105400" y="9144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</a:t>
            </a:r>
          </a:p>
        </p:txBody>
      </p:sp>
      <p:sp>
        <p:nvSpPr>
          <p:cNvPr id="44048" name="Line 29"/>
          <p:cNvSpPr>
            <a:spLocks noChangeShapeType="1"/>
          </p:cNvSpPr>
          <p:nvPr/>
        </p:nvSpPr>
        <p:spPr bwMode="auto">
          <a:xfrm flipH="1">
            <a:off x="5592763" y="1447800"/>
            <a:ext cx="46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Rectangle 3"/>
          <p:cNvSpPr>
            <a:spLocks noChangeArrowheads="1"/>
          </p:cNvSpPr>
          <p:nvPr/>
        </p:nvSpPr>
        <p:spPr bwMode="auto">
          <a:xfrm>
            <a:off x="54102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50" name="Text Box 9"/>
          <p:cNvSpPr txBox="1">
            <a:spLocks noChangeArrowheads="1"/>
          </p:cNvSpPr>
          <p:nvPr/>
        </p:nvSpPr>
        <p:spPr bwMode="auto">
          <a:xfrm>
            <a:off x="4572000" y="205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4051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4052" name="Text Box 11"/>
          <p:cNvSpPr txBox="1">
            <a:spLocks noChangeArrowheads="1"/>
          </p:cNvSpPr>
          <p:nvPr/>
        </p:nvSpPr>
        <p:spPr bwMode="auto">
          <a:xfrm>
            <a:off x="64008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4053" name="Line 24"/>
          <p:cNvSpPr>
            <a:spLocks noChangeShapeType="1"/>
          </p:cNvSpPr>
          <p:nvPr/>
        </p:nvSpPr>
        <p:spPr bwMode="auto">
          <a:xfrm>
            <a:off x="5867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5"/>
          <p:cNvSpPr>
            <a:spLocks noChangeShapeType="1"/>
          </p:cNvSpPr>
          <p:nvPr/>
        </p:nvSpPr>
        <p:spPr bwMode="auto">
          <a:xfrm>
            <a:off x="63246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6"/>
          <p:cNvSpPr>
            <a:spLocks noChangeShapeType="1"/>
          </p:cNvSpPr>
          <p:nvPr/>
        </p:nvSpPr>
        <p:spPr bwMode="auto">
          <a:xfrm>
            <a:off x="6781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7"/>
          <p:cNvSpPr>
            <a:spLocks noChangeShapeType="1"/>
          </p:cNvSpPr>
          <p:nvPr/>
        </p:nvSpPr>
        <p:spPr bwMode="auto">
          <a:xfrm>
            <a:off x="7239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TextBox 28"/>
          <p:cNvSpPr txBox="1">
            <a:spLocks noChangeArrowheads="1"/>
          </p:cNvSpPr>
          <p:nvPr/>
        </p:nvSpPr>
        <p:spPr bwMode="auto">
          <a:xfrm>
            <a:off x="457200" y="3429000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front</a:t>
            </a:r>
          </a:p>
        </p:txBody>
      </p:sp>
      <p:sp>
        <p:nvSpPr>
          <p:cNvPr id="44058" name="TextBox 29"/>
          <p:cNvSpPr txBox="1">
            <a:spLocks noChangeArrowheads="1"/>
          </p:cNvSpPr>
          <p:nvPr/>
        </p:nvSpPr>
        <p:spPr bwMode="auto">
          <a:xfrm>
            <a:off x="19050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back</a:t>
            </a:r>
          </a:p>
        </p:txBody>
      </p:sp>
      <p:sp>
        <p:nvSpPr>
          <p:cNvPr id="44059" name="TextBox 30"/>
          <p:cNvSpPr txBox="1">
            <a:spLocks noChangeArrowheads="1"/>
          </p:cNvSpPr>
          <p:nvPr/>
        </p:nvSpPr>
        <p:spPr bwMode="auto">
          <a:xfrm>
            <a:off x="66294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back</a:t>
            </a:r>
          </a:p>
        </p:txBody>
      </p:sp>
      <p:sp>
        <p:nvSpPr>
          <p:cNvPr id="44060" name="TextBox 31"/>
          <p:cNvSpPr txBox="1">
            <a:spLocks noChangeArrowheads="1"/>
          </p:cNvSpPr>
          <p:nvPr/>
        </p:nvSpPr>
        <p:spPr bwMode="auto">
          <a:xfrm>
            <a:off x="5791200" y="3429000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front</a:t>
            </a:r>
          </a:p>
        </p:txBody>
      </p:sp>
      <p:sp>
        <p:nvSpPr>
          <p:cNvPr id="44061" name="Rectangle 32"/>
          <p:cNvSpPr>
            <a:spLocks noChangeArrowheads="1"/>
          </p:cNvSpPr>
          <p:nvPr/>
        </p:nvSpPr>
        <p:spPr bwMode="auto">
          <a:xfrm>
            <a:off x="6858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4062" name="Rectangle 33"/>
          <p:cNvSpPr>
            <a:spLocks noChangeArrowheads="1"/>
          </p:cNvSpPr>
          <p:nvPr/>
        </p:nvSpPr>
        <p:spPr bwMode="auto">
          <a:xfrm>
            <a:off x="59436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4063" name="Line 12"/>
          <p:cNvSpPr>
            <a:spLocks noChangeShapeType="1"/>
          </p:cNvSpPr>
          <p:nvPr/>
        </p:nvSpPr>
        <p:spPr bwMode="auto">
          <a:xfrm flipH="1" flipV="1">
            <a:off x="49530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20DA06-744B-406A-8380-5A17FEBCE8C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queue can be implemented with an array and index positions for the front and back of the queue.</a:t>
            </a:r>
          </a:p>
          <a:p>
            <a:pPr eaLnBrk="1" hangingPunct="1"/>
            <a:r>
              <a:rPr lang="en-US" altLang="en-US" sz="2800"/>
              <a:t>Every enqueue advances the back, and every dequeue advances the front, so that the front index appears to “chase” the back index.</a:t>
            </a:r>
          </a:p>
          <a:p>
            <a:pPr eaLnBrk="1" hangingPunct="1"/>
            <a:r>
              <a:rPr lang="en-US" altLang="en-US" sz="2800"/>
              <a:t>If the back index reaches the end of the array, it may wrap to the beginning.  This is called a “circular queue”.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255A8F-8A87-489F-ABFD-AFA9C72B518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grpSp>
        <p:nvGrpSpPr>
          <p:cNvPr id="46083" name="Group 24"/>
          <p:cNvGrpSpPr>
            <a:grpSpLocks/>
          </p:cNvGrpSpPr>
          <p:nvPr/>
        </p:nvGrpSpPr>
        <p:grpSpPr bwMode="auto">
          <a:xfrm>
            <a:off x="2286000" y="838200"/>
            <a:ext cx="4267200" cy="609600"/>
            <a:chOff x="1440" y="528"/>
            <a:chExt cx="2688" cy="384"/>
          </a:xfrm>
        </p:grpSpPr>
        <p:sp>
          <p:nvSpPr>
            <p:cNvPr id="46117" name="Rectangle 4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18" name="Line 5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6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7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8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9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10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11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4" name="Text Box 22"/>
          <p:cNvSpPr txBox="1">
            <a:spLocks noChangeArrowheads="1"/>
          </p:cNvSpPr>
          <p:nvPr/>
        </p:nvSpPr>
        <p:spPr bwMode="auto">
          <a:xfrm>
            <a:off x="2133600" y="1524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085" name="Text Box 23"/>
          <p:cNvSpPr txBox="1">
            <a:spLocks noChangeArrowheads="1"/>
          </p:cNvSpPr>
          <p:nvPr/>
        </p:nvSpPr>
        <p:spPr bwMode="auto">
          <a:xfrm>
            <a:off x="1524000" y="15240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grpSp>
        <p:nvGrpSpPr>
          <p:cNvPr id="46086" name="Group 25"/>
          <p:cNvGrpSpPr>
            <a:grpSpLocks/>
          </p:cNvGrpSpPr>
          <p:nvPr/>
        </p:nvGrpSpPr>
        <p:grpSpPr bwMode="auto">
          <a:xfrm>
            <a:off x="2286000" y="2819400"/>
            <a:ext cx="4267200" cy="609600"/>
            <a:chOff x="1440" y="528"/>
            <a:chExt cx="2688" cy="384"/>
          </a:xfrm>
        </p:grpSpPr>
        <p:sp>
          <p:nvSpPr>
            <p:cNvPr id="46109" name="Rectangle 26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10" name="Line 27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28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29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30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1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32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7" name="Group 34"/>
          <p:cNvGrpSpPr>
            <a:grpSpLocks/>
          </p:cNvGrpSpPr>
          <p:nvPr/>
        </p:nvGrpSpPr>
        <p:grpSpPr bwMode="auto">
          <a:xfrm>
            <a:off x="2209800" y="4967288"/>
            <a:ext cx="4267200" cy="609600"/>
            <a:chOff x="1440" y="528"/>
            <a:chExt cx="2688" cy="384"/>
          </a:xfrm>
        </p:grpSpPr>
        <p:sp>
          <p:nvSpPr>
            <p:cNvPr id="46101" name="Rectangle 35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Line 36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37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38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39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40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41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8" name="Text Box 52"/>
          <p:cNvSpPr txBox="1">
            <a:spLocks noChangeArrowheads="1"/>
          </p:cNvSpPr>
          <p:nvPr/>
        </p:nvSpPr>
        <p:spPr bwMode="auto">
          <a:xfrm>
            <a:off x="3733800" y="304800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Initial</a:t>
            </a:r>
          </a:p>
        </p:txBody>
      </p:sp>
      <p:sp>
        <p:nvSpPr>
          <p:cNvPr id="46089" name="Text Box 53"/>
          <p:cNvSpPr txBox="1">
            <a:spLocks noChangeArrowheads="1"/>
          </p:cNvSpPr>
          <p:nvPr/>
        </p:nvSpPr>
        <p:spPr bwMode="auto">
          <a:xfrm>
            <a:off x="3429000" y="2286000"/>
            <a:ext cx="216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1,2,3,4</a:t>
            </a:r>
          </a:p>
        </p:txBody>
      </p:sp>
      <p:sp>
        <p:nvSpPr>
          <p:cNvPr id="46090" name="Text Box 54"/>
          <p:cNvSpPr txBox="1">
            <a:spLocks noChangeArrowheads="1"/>
          </p:cNvSpPr>
          <p:nvPr/>
        </p:nvSpPr>
        <p:spPr bwMode="auto">
          <a:xfrm>
            <a:off x="2362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6091" name="Text Box 55"/>
          <p:cNvSpPr txBox="1">
            <a:spLocks noChangeArrowheads="1"/>
          </p:cNvSpPr>
          <p:nvPr/>
        </p:nvSpPr>
        <p:spPr bwMode="auto">
          <a:xfrm>
            <a:off x="2895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6092" name="Text Box 56"/>
          <p:cNvSpPr txBox="1">
            <a:spLocks noChangeArrowheads="1"/>
          </p:cNvSpPr>
          <p:nvPr/>
        </p:nvSpPr>
        <p:spPr bwMode="auto">
          <a:xfrm>
            <a:off x="3429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6093" name="Text Box 57"/>
          <p:cNvSpPr txBox="1">
            <a:spLocks noChangeArrowheads="1"/>
          </p:cNvSpPr>
          <p:nvPr/>
        </p:nvSpPr>
        <p:spPr bwMode="auto">
          <a:xfrm>
            <a:off x="3200400" y="56530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094" name="Text Box 58"/>
          <p:cNvSpPr txBox="1">
            <a:spLocks noChangeArrowheads="1"/>
          </p:cNvSpPr>
          <p:nvPr/>
        </p:nvSpPr>
        <p:spPr bwMode="auto">
          <a:xfrm>
            <a:off x="3810000" y="5653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6095" name="Text Box 59"/>
          <p:cNvSpPr txBox="1">
            <a:spLocks noChangeArrowheads="1"/>
          </p:cNvSpPr>
          <p:nvPr/>
        </p:nvSpPr>
        <p:spPr bwMode="auto">
          <a:xfrm>
            <a:off x="3413125" y="4322763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 twice</a:t>
            </a:r>
          </a:p>
        </p:txBody>
      </p:sp>
      <p:sp>
        <p:nvSpPr>
          <p:cNvPr id="46096" name="Text Box 60"/>
          <p:cNvSpPr txBox="1">
            <a:spLocks noChangeArrowheads="1"/>
          </p:cNvSpPr>
          <p:nvPr/>
        </p:nvSpPr>
        <p:spPr bwMode="auto">
          <a:xfrm>
            <a:off x="3352800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6097" name="Text Box 61"/>
          <p:cNvSpPr txBox="1">
            <a:spLocks noChangeArrowheads="1"/>
          </p:cNvSpPr>
          <p:nvPr/>
        </p:nvSpPr>
        <p:spPr bwMode="auto">
          <a:xfrm>
            <a:off x="3962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6098" name="Text Box 62"/>
          <p:cNvSpPr txBox="1">
            <a:spLocks noChangeArrowheads="1"/>
          </p:cNvSpPr>
          <p:nvPr/>
        </p:nvSpPr>
        <p:spPr bwMode="auto">
          <a:xfrm>
            <a:off x="3886200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6099" name="Text Box 63"/>
          <p:cNvSpPr txBox="1">
            <a:spLocks noChangeArrowheads="1"/>
          </p:cNvSpPr>
          <p:nvPr/>
        </p:nvSpPr>
        <p:spPr bwMode="auto">
          <a:xfrm>
            <a:off x="2286000" y="3581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100" name="Text Box 64"/>
          <p:cNvSpPr txBox="1">
            <a:spLocks noChangeArrowheads="1"/>
          </p:cNvSpPr>
          <p:nvPr/>
        </p:nvSpPr>
        <p:spPr bwMode="auto">
          <a:xfrm>
            <a:off x="3810000" y="3581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9FA99B-184F-4315-9A32-26D0B6A6A32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2209800" y="5410200"/>
            <a:ext cx="4267200" cy="609600"/>
            <a:chOff x="1440" y="528"/>
            <a:chExt cx="2688" cy="384"/>
          </a:xfrm>
        </p:grpSpPr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57" name="Line 6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7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8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9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10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Line 11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12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08" name="Group 13"/>
          <p:cNvGrpSpPr>
            <a:grpSpLocks/>
          </p:cNvGrpSpPr>
          <p:nvPr/>
        </p:nvGrpSpPr>
        <p:grpSpPr bwMode="auto">
          <a:xfrm>
            <a:off x="2286000" y="990600"/>
            <a:ext cx="4267200" cy="609600"/>
            <a:chOff x="1440" y="528"/>
            <a:chExt cx="2688" cy="384"/>
          </a:xfrm>
        </p:grpSpPr>
        <p:sp>
          <p:nvSpPr>
            <p:cNvPr id="47148" name="Rectangle 14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49" name="Line 15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16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18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19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20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21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9" name="Text Box 22"/>
          <p:cNvSpPr txBox="1">
            <a:spLocks noChangeArrowheads="1"/>
          </p:cNvSpPr>
          <p:nvPr/>
        </p:nvSpPr>
        <p:spPr bwMode="auto">
          <a:xfrm>
            <a:off x="3276600" y="381000"/>
            <a:ext cx="231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7,8,9,10</a:t>
            </a:r>
          </a:p>
        </p:txBody>
      </p:sp>
      <p:sp>
        <p:nvSpPr>
          <p:cNvPr id="47110" name="Text Box 23"/>
          <p:cNvSpPr txBox="1">
            <a:spLocks noChangeArrowheads="1"/>
          </p:cNvSpPr>
          <p:nvPr/>
        </p:nvSpPr>
        <p:spPr bwMode="auto">
          <a:xfrm>
            <a:off x="3276600" y="1676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11" name="Text Box 24"/>
          <p:cNvSpPr txBox="1">
            <a:spLocks noChangeArrowheads="1"/>
          </p:cNvSpPr>
          <p:nvPr/>
        </p:nvSpPr>
        <p:spPr bwMode="auto">
          <a:xfrm>
            <a:off x="5943600" y="1752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7112" name="Text Box 25"/>
          <p:cNvSpPr txBox="1">
            <a:spLocks noChangeArrowheads="1"/>
          </p:cNvSpPr>
          <p:nvPr/>
        </p:nvSpPr>
        <p:spPr bwMode="auto">
          <a:xfrm>
            <a:off x="34290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13" name="Text Box 26"/>
          <p:cNvSpPr txBox="1">
            <a:spLocks noChangeArrowheads="1"/>
          </p:cNvSpPr>
          <p:nvPr/>
        </p:nvSpPr>
        <p:spPr bwMode="auto">
          <a:xfrm>
            <a:off x="39624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14" name="Text Box 27"/>
          <p:cNvSpPr txBox="1">
            <a:spLocks noChangeArrowheads="1"/>
          </p:cNvSpPr>
          <p:nvPr/>
        </p:nvSpPr>
        <p:spPr bwMode="auto">
          <a:xfrm>
            <a:off x="44958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15" name="Rectangle 28"/>
          <p:cNvSpPr>
            <a:spLocks noChangeArrowheads="1"/>
          </p:cNvSpPr>
          <p:nvPr/>
        </p:nvSpPr>
        <p:spPr bwMode="auto">
          <a:xfrm>
            <a:off x="50292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16" name="Rectangle 29"/>
          <p:cNvSpPr>
            <a:spLocks noChangeArrowheads="1"/>
          </p:cNvSpPr>
          <p:nvPr/>
        </p:nvSpPr>
        <p:spPr bwMode="auto">
          <a:xfrm>
            <a:off x="55626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17" name="Rectangle 30"/>
          <p:cNvSpPr>
            <a:spLocks noChangeArrowheads="1"/>
          </p:cNvSpPr>
          <p:nvPr/>
        </p:nvSpPr>
        <p:spPr bwMode="auto">
          <a:xfrm>
            <a:off x="6019800" y="106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grpSp>
        <p:nvGrpSpPr>
          <p:cNvPr id="47118" name="Group 31"/>
          <p:cNvGrpSpPr>
            <a:grpSpLocks/>
          </p:cNvGrpSpPr>
          <p:nvPr/>
        </p:nvGrpSpPr>
        <p:grpSpPr bwMode="auto">
          <a:xfrm>
            <a:off x="2286000" y="3276600"/>
            <a:ext cx="4267200" cy="609600"/>
            <a:chOff x="1440" y="528"/>
            <a:chExt cx="2688" cy="384"/>
          </a:xfrm>
        </p:grpSpPr>
        <p:sp>
          <p:nvSpPr>
            <p:cNvPr id="47140" name="Rectangle 32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41" name="Line 33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34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35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36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37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38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39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9" name="Text Box 40"/>
          <p:cNvSpPr txBox="1">
            <a:spLocks noChangeArrowheads="1"/>
          </p:cNvSpPr>
          <p:nvPr/>
        </p:nvSpPr>
        <p:spPr bwMode="auto">
          <a:xfrm>
            <a:off x="3276600" y="26670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11, 12</a:t>
            </a:r>
          </a:p>
        </p:txBody>
      </p:sp>
      <p:sp>
        <p:nvSpPr>
          <p:cNvPr id="47120" name="Text Box 43"/>
          <p:cNvSpPr txBox="1">
            <a:spLocks noChangeArrowheads="1"/>
          </p:cNvSpPr>
          <p:nvPr/>
        </p:nvSpPr>
        <p:spPr bwMode="auto">
          <a:xfrm>
            <a:off x="3429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21" name="Text Box 44"/>
          <p:cNvSpPr txBox="1">
            <a:spLocks noChangeArrowheads="1"/>
          </p:cNvSpPr>
          <p:nvPr/>
        </p:nvSpPr>
        <p:spPr bwMode="auto">
          <a:xfrm>
            <a:off x="3962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22" name="Text Box 45"/>
          <p:cNvSpPr txBox="1">
            <a:spLocks noChangeArrowheads="1"/>
          </p:cNvSpPr>
          <p:nvPr/>
        </p:nvSpPr>
        <p:spPr bwMode="auto">
          <a:xfrm>
            <a:off x="4495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23" name="Rectangle 46"/>
          <p:cNvSpPr>
            <a:spLocks noChangeArrowheads="1"/>
          </p:cNvSpPr>
          <p:nvPr/>
        </p:nvSpPr>
        <p:spPr bwMode="auto">
          <a:xfrm>
            <a:off x="5029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24" name="Rectangle 47"/>
          <p:cNvSpPr>
            <a:spLocks noChangeArrowheads="1"/>
          </p:cNvSpPr>
          <p:nvPr/>
        </p:nvSpPr>
        <p:spPr bwMode="auto">
          <a:xfrm>
            <a:off x="5562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25" name="Rectangle 48"/>
          <p:cNvSpPr>
            <a:spLocks noChangeArrowheads="1"/>
          </p:cNvSpPr>
          <p:nvPr/>
        </p:nvSpPr>
        <p:spPr bwMode="auto">
          <a:xfrm>
            <a:off x="60198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7126" name="Rectangle 49"/>
          <p:cNvSpPr>
            <a:spLocks noChangeArrowheads="1"/>
          </p:cNvSpPr>
          <p:nvPr/>
        </p:nvSpPr>
        <p:spPr bwMode="auto">
          <a:xfrm>
            <a:off x="22860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7127" name="Rectangle 50"/>
          <p:cNvSpPr>
            <a:spLocks noChangeArrowheads="1"/>
          </p:cNvSpPr>
          <p:nvPr/>
        </p:nvSpPr>
        <p:spPr bwMode="auto">
          <a:xfrm>
            <a:off x="28194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7128" name="Text Box 51"/>
          <p:cNvSpPr txBox="1">
            <a:spLocks noChangeArrowheads="1"/>
          </p:cNvSpPr>
          <p:nvPr/>
        </p:nvSpPr>
        <p:spPr bwMode="auto">
          <a:xfrm>
            <a:off x="7010400" y="3352800"/>
            <a:ext cx="175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Queue is full</a:t>
            </a:r>
          </a:p>
        </p:txBody>
      </p:sp>
      <p:sp>
        <p:nvSpPr>
          <p:cNvPr id="47129" name="Text Box 52"/>
          <p:cNvSpPr txBox="1">
            <a:spLocks noChangeArrowheads="1"/>
          </p:cNvSpPr>
          <p:nvPr/>
        </p:nvSpPr>
        <p:spPr bwMode="auto">
          <a:xfrm>
            <a:off x="3429000" y="4800600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 twice</a:t>
            </a:r>
          </a:p>
        </p:txBody>
      </p:sp>
      <p:sp>
        <p:nvSpPr>
          <p:cNvPr id="47130" name="Text Box 53"/>
          <p:cNvSpPr txBox="1">
            <a:spLocks noChangeArrowheads="1"/>
          </p:cNvSpPr>
          <p:nvPr/>
        </p:nvSpPr>
        <p:spPr bwMode="auto">
          <a:xfrm>
            <a:off x="4343400" y="6172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31" name="Text Box 54"/>
          <p:cNvSpPr txBox="1">
            <a:spLocks noChangeArrowheads="1"/>
          </p:cNvSpPr>
          <p:nvPr/>
        </p:nvSpPr>
        <p:spPr bwMode="auto">
          <a:xfrm>
            <a:off x="2667000" y="61722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7132" name="Text Box 57"/>
          <p:cNvSpPr txBox="1">
            <a:spLocks noChangeArrowheads="1"/>
          </p:cNvSpPr>
          <p:nvPr/>
        </p:nvSpPr>
        <p:spPr bwMode="auto">
          <a:xfrm>
            <a:off x="4495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33" name="Rectangle 58"/>
          <p:cNvSpPr>
            <a:spLocks noChangeArrowheads="1"/>
          </p:cNvSpPr>
          <p:nvPr/>
        </p:nvSpPr>
        <p:spPr bwMode="auto">
          <a:xfrm>
            <a:off x="50292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34" name="Rectangle 59"/>
          <p:cNvSpPr>
            <a:spLocks noChangeArrowheads="1"/>
          </p:cNvSpPr>
          <p:nvPr/>
        </p:nvSpPr>
        <p:spPr bwMode="auto">
          <a:xfrm>
            <a:off x="55626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35" name="Rectangle 60"/>
          <p:cNvSpPr>
            <a:spLocks noChangeArrowheads="1"/>
          </p:cNvSpPr>
          <p:nvPr/>
        </p:nvSpPr>
        <p:spPr bwMode="auto">
          <a:xfrm>
            <a:off x="60198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7136" name="Rectangle 61"/>
          <p:cNvSpPr>
            <a:spLocks noChangeArrowheads="1"/>
          </p:cNvSpPr>
          <p:nvPr/>
        </p:nvSpPr>
        <p:spPr bwMode="auto">
          <a:xfrm>
            <a:off x="22860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7137" name="Rectangle 62"/>
          <p:cNvSpPr>
            <a:spLocks noChangeArrowheads="1"/>
          </p:cNvSpPr>
          <p:nvPr/>
        </p:nvSpPr>
        <p:spPr bwMode="auto">
          <a:xfrm>
            <a:off x="28194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7138" name="Text Box 63"/>
          <p:cNvSpPr txBox="1">
            <a:spLocks noChangeArrowheads="1"/>
          </p:cNvSpPr>
          <p:nvPr/>
        </p:nvSpPr>
        <p:spPr bwMode="auto">
          <a:xfrm>
            <a:off x="3276600" y="3962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39" name="Text Box 64"/>
          <p:cNvSpPr txBox="1">
            <a:spLocks noChangeArrowheads="1"/>
          </p:cNvSpPr>
          <p:nvPr/>
        </p:nvSpPr>
        <p:spPr bwMode="auto">
          <a:xfrm>
            <a:off x="2743200" y="3962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8880B2-29F7-402F-9D7F-74A234982A6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Applications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Printers use queues.</a:t>
            </a:r>
          </a:p>
          <a:p>
            <a:pPr eaLnBrk="1" hangingPunct="1"/>
            <a:r>
              <a:rPr lang="en-US" altLang="en-US"/>
              <a:t>Operating systems use queues for scheduling jobs.</a:t>
            </a:r>
          </a:p>
          <a:p>
            <a:pPr eaLnBrk="1" hangingPunct="1"/>
            <a:r>
              <a:rPr lang="en-US" altLang="en-US"/>
              <a:t>Queuing theory deals with problems of queue lengths, waiting times in queues, and related questions.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9588DE-530C-441C-AD1A-833116FA618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3D9FF2-50F8-42F5-8762-9ACE3B6770E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lists use a series of nodes.</a:t>
            </a:r>
          </a:p>
          <a:p>
            <a:pPr eaLnBrk="1" hangingPunct="1"/>
            <a:r>
              <a:rPr lang="en-US" altLang="en-US"/>
              <a:t>Each node contains a pointer to the next node.</a:t>
            </a:r>
          </a:p>
          <a:p>
            <a:pPr eaLnBrk="1" hangingPunct="1"/>
            <a:r>
              <a:rPr lang="en-US" altLang="en-US"/>
              <a:t>This means the nodes need not be contiguous in memory.</a:t>
            </a:r>
          </a:p>
          <a:p>
            <a:pPr eaLnBrk="1" hangingPunct="1"/>
            <a:r>
              <a:rPr lang="en-US" altLang="en-US"/>
              <a:t>This allows a new node to be inserted or removed in O(1)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 the other hand, going to the kth node is now O(N) time, because the list cannot be indexed the way an array can.</a:t>
            </a:r>
          </a:p>
          <a:p>
            <a:r>
              <a:rPr lang="en-US" altLang="en-US"/>
              <a:t>The only way to find an item is to traverse the list.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1A7EF1-3948-4BB0-9FFE-69F5FE1AB2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D0297C-4451-418B-82EF-358C8053F2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7620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8956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0292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71628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16764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8100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59436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80772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1828800" y="1600200"/>
            <a:ext cx="1066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40386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61722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V="1">
            <a:off x="1828800" y="4572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3505200" y="4572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5165725" y="346075"/>
            <a:ext cx="211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 Node A</a:t>
            </a:r>
            <a:r>
              <a:rPr lang="en-US" altLang="en-US" sz="2400" baseline="-25000"/>
              <a:t>2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228600" y="2362200"/>
            <a:ext cx="3236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Change this pointer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point around the node.</a:t>
            </a:r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V="1">
            <a:off x="2209800" y="1752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3794125" y="2438400"/>
            <a:ext cx="216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 this node</a:t>
            </a:r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 flipV="1">
            <a:off x="3733800" y="205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5257800" y="35052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 Node A</a:t>
            </a:r>
            <a:r>
              <a:rPr lang="en-US" altLang="en-US" sz="2400" baseline="-25000"/>
              <a:t>2</a:t>
            </a:r>
          </a:p>
        </p:txBody>
      </p:sp>
      <p:sp>
        <p:nvSpPr>
          <p:cNvPr id="8214" name="Rectangle 21"/>
          <p:cNvSpPr>
            <a:spLocks noChangeArrowheads="1"/>
          </p:cNvSpPr>
          <p:nvPr/>
        </p:nvSpPr>
        <p:spPr bwMode="auto">
          <a:xfrm>
            <a:off x="7620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8215" name="Rectangle 22"/>
          <p:cNvSpPr>
            <a:spLocks noChangeArrowheads="1"/>
          </p:cNvSpPr>
          <p:nvPr/>
        </p:nvSpPr>
        <p:spPr bwMode="auto">
          <a:xfrm>
            <a:off x="38862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55626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71628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5</a:t>
            </a:r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1676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4876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>
            <a:off x="6553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>
            <a:off x="8077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>
            <a:off x="1828800" y="4648200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>
            <a:off x="5029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67056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Rectangle 32"/>
          <p:cNvSpPr>
            <a:spLocks noChangeArrowheads="1"/>
          </p:cNvSpPr>
          <p:nvPr/>
        </p:nvSpPr>
        <p:spPr bwMode="auto">
          <a:xfrm>
            <a:off x="2362200" y="57912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>
            <a:off x="3276600" y="5791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 flipV="1">
            <a:off x="35052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1828800" y="46482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954088" y="3368675"/>
            <a:ext cx="3211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Change this pointer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point to the new node.</a:t>
            </a: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3886200" y="5791200"/>
            <a:ext cx="2249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New node 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next node.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8A022B-5EEC-460F-BA2C-6D379F7C9DA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Doubly Linked Lists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Doubly linked lists have a node pointing backwards to the previous node in addition to the one pointing forward to the next node.</a:t>
            </a:r>
          </a:p>
          <a:p>
            <a:pPr eaLnBrk="1" hangingPunct="1"/>
            <a:r>
              <a:rPr lang="en-US" altLang="en-US" sz="2800"/>
              <a:t>This costs more in terms of storage (for the extra pointer) and a little more in terms of time (to fix the extra pointer) on inserts and deletes.</a:t>
            </a:r>
          </a:p>
          <a:p>
            <a:pPr eaLnBrk="1" hangingPunct="1"/>
            <a:r>
              <a:rPr lang="en-US" altLang="en-US" sz="2800"/>
              <a:t>It saves time on deletes since a search is no longer required to find the previous node.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F18CBC-305B-4F7F-AC24-C1DD3441829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276600" y="449580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Doubly Linked List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8194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9530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70866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1600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3733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5867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8001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17526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39624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6096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4038600" y="1676400"/>
            <a:ext cx="332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Has previous and next pointers</a:t>
            </a:r>
            <a:endParaRPr lang="en-US" altLang="en-US" sz="2000" baseline="-25000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8153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87630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V="1">
            <a:off x="8610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V="1">
            <a:off x="86868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87630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3048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3048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V="1">
            <a:off x="1524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 flipV="1">
            <a:off x="2286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3048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1066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>
            <a:off x="320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>
            <a:off x="74676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4114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6248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 flipH="1">
            <a:off x="4419600" y="19812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 flipH="1">
            <a:off x="4648200" y="1981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7284</TotalTime>
  <Words>2514</Words>
  <Application>Microsoft Office PowerPoint</Application>
  <PresentationFormat>On-screen Show (4:3)</PresentationFormat>
  <Paragraphs>410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Times New Roman</vt:lpstr>
      <vt:lpstr>Default Design</vt:lpstr>
      <vt:lpstr>Chapter 3</vt:lpstr>
      <vt:lpstr>Abstract Data Types</vt:lpstr>
      <vt:lpstr>The List ADT</vt:lpstr>
      <vt:lpstr>Array-based List</vt:lpstr>
      <vt:lpstr>Linked Lists</vt:lpstr>
      <vt:lpstr>Linked List</vt:lpstr>
      <vt:lpstr>PowerPoint Presentation</vt:lpstr>
      <vt:lpstr>Doubly Linked Lists</vt:lpstr>
      <vt:lpstr>PowerPoint Presentation</vt:lpstr>
      <vt:lpstr>Circular Linked Lists</vt:lpstr>
      <vt:lpstr>PowerPoint Presentation</vt:lpstr>
      <vt:lpstr>Java Collections</vt:lpstr>
      <vt:lpstr>PowerPoint Presentation</vt:lpstr>
      <vt:lpstr>PowerPoint Presentation</vt:lpstr>
      <vt:lpstr>Iterators</vt:lpstr>
      <vt:lpstr>Iterators</vt:lpstr>
      <vt:lpstr>List Interface</vt:lpstr>
      <vt:lpstr>List Interface</vt:lpstr>
      <vt:lpstr>ArrayList and LinkedList</vt:lpstr>
      <vt:lpstr>PowerPoint Presentation</vt:lpstr>
      <vt:lpstr>PowerPoint Presentation</vt:lpstr>
      <vt:lpstr>PowerPoint Presentation</vt:lpstr>
      <vt:lpstr>ArrayList and LinkedList</vt:lpstr>
      <vt:lpstr>PowerPoint Presentation</vt:lpstr>
      <vt:lpstr>PowerPoint Presentation</vt:lpstr>
      <vt:lpstr>PowerPoint Presentation</vt:lpstr>
      <vt:lpstr>PowerPoint Presentation</vt:lpstr>
      <vt:lpstr>MyArrayList</vt:lpstr>
      <vt:lpstr>MyLinkedList</vt:lpstr>
      <vt:lpstr>PowerPoint Presentation</vt:lpstr>
      <vt:lpstr>MyLinkedList</vt:lpstr>
      <vt:lpstr>The Stack ADT</vt:lpstr>
      <vt:lpstr>PowerPoint Presentation</vt:lpstr>
      <vt:lpstr>Stack Implementation</vt:lpstr>
      <vt:lpstr>Balancing Symbols</vt:lpstr>
      <vt:lpstr>Postfix Expressions</vt:lpstr>
      <vt:lpstr>Postfix Expression Evaluation</vt:lpstr>
      <vt:lpstr>PowerPoint Presentation</vt:lpstr>
      <vt:lpstr>Infix to Postfix Conversion</vt:lpstr>
      <vt:lpstr>Method Calls</vt:lpstr>
      <vt:lpstr>Method Calls</vt:lpstr>
      <vt:lpstr>The Queue ADT</vt:lpstr>
      <vt:lpstr>PowerPoint Presentation</vt:lpstr>
      <vt:lpstr>Queues</vt:lpstr>
      <vt:lpstr>PowerPoint Presentation</vt:lpstr>
      <vt:lpstr>PowerPoint Presentation</vt:lpstr>
      <vt:lpstr>Queue Applications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ozbirn</dc:creator>
  <cp:lastModifiedBy>GREGORY OZBIRN</cp:lastModifiedBy>
  <cp:revision>108</cp:revision>
  <dcterms:created xsi:type="dcterms:W3CDTF">2001-09-16T01:21:25Z</dcterms:created>
  <dcterms:modified xsi:type="dcterms:W3CDTF">2021-08-20T20:06:30Z</dcterms:modified>
</cp:coreProperties>
</file>