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 id="2147484316" r:id="rId2"/>
  </p:sldMasterIdLst>
  <p:notesMasterIdLst>
    <p:notesMasterId r:id="rId44"/>
  </p:notesMasterIdLst>
  <p:handoutMasterIdLst>
    <p:handoutMasterId r:id="rId45"/>
  </p:handoutMasterIdLst>
  <p:sldIdLst>
    <p:sldId id="584" r:id="rId3"/>
    <p:sldId id="585" r:id="rId4"/>
    <p:sldId id="266" r:id="rId5"/>
    <p:sldId id="529" r:id="rId6"/>
    <p:sldId id="530" r:id="rId7"/>
    <p:sldId id="531" r:id="rId8"/>
    <p:sldId id="533" r:id="rId9"/>
    <p:sldId id="534" r:id="rId10"/>
    <p:sldId id="536" r:id="rId11"/>
    <p:sldId id="537" r:id="rId12"/>
    <p:sldId id="539" r:id="rId13"/>
    <p:sldId id="541" r:id="rId14"/>
    <p:sldId id="543" r:id="rId15"/>
    <p:sldId id="544" r:id="rId16"/>
    <p:sldId id="545" r:id="rId17"/>
    <p:sldId id="546" r:id="rId18"/>
    <p:sldId id="547" r:id="rId19"/>
    <p:sldId id="548" r:id="rId20"/>
    <p:sldId id="549" r:id="rId21"/>
    <p:sldId id="550" r:id="rId22"/>
    <p:sldId id="551" r:id="rId23"/>
    <p:sldId id="587" r:id="rId24"/>
    <p:sldId id="588" r:id="rId25"/>
    <p:sldId id="589" r:id="rId26"/>
    <p:sldId id="552" r:id="rId27"/>
    <p:sldId id="586" r:id="rId28"/>
    <p:sldId id="559" r:id="rId29"/>
    <p:sldId id="553" r:id="rId30"/>
    <p:sldId id="554" r:id="rId31"/>
    <p:sldId id="555" r:id="rId32"/>
    <p:sldId id="556" r:id="rId33"/>
    <p:sldId id="557" r:id="rId34"/>
    <p:sldId id="558" r:id="rId35"/>
    <p:sldId id="560" r:id="rId36"/>
    <p:sldId id="561" r:id="rId37"/>
    <p:sldId id="562" r:id="rId38"/>
    <p:sldId id="563" r:id="rId39"/>
    <p:sldId id="564" r:id="rId40"/>
    <p:sldId id="579" r:id="rId41"/>
    <p:sldId id="565" r:id="rId42"/>
    <p:sldId id="566" r:id="rId43"/>
  </p:sldIdLst>
  <p:sldSz cx="12198350" cy="6858000"/>
  <p:notesSz cx="7099300" cy="10234613"/>
  <p:defaultTextStyle>
    <a:defPPr>
      <a:defRPr lang="zh-CN"/>
    </a:defPPr>
    <a:lvl1pPr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1pPr>
    <a:lvl2pPr marL="607575" indent="-95265"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2pPr>
    <a:lvl3pPr marL="1217267" indent="-192646"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3pPr>
    <a:lvl4pPr marL="1826957" indent="-290028"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4pPr>
    <a:lvl5pPr marL="2436649" indent="-387409"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5pPr>
    <a:lvl6pPr marL="3048457"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6pPr>
    <a:lvl7pPr marL="3658148"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7pPr>
    <a:lvl8pPr marL="4267839"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8pPr>
    <a:lvl9pPr marL="4877530"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2BA4"/>
    <a:srgbClr val="09012D"/>
    <a:srgbClr val="85FFFF"/>
    <a:srgbClr val="CCFFCC"/>
    <a:srgbClr val="66FFCC"/>
    <a:srgbClr val="00CC99"/>
    <a:srgbClr val="0099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26" autoAdjust="0"/>
    <p:restoredTop sz="96296" autoAdjust="0"/>
  </p:normalViewPr>
  <p:slideViewPr>
    <p:cSldViewPr>
      <p:cViewPr>
        <p:scale>
          <a:sx n="100" d="100"/>
          <a:sy n="100" d="100"/>
        </p:scale>
        <p:origin x="210" y="180"/>
      </p:cViewPr>
      <p:guideLst>
        <p:guide orient="horz" pos="2160"/>
        <p:guide pos="384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C3DE4144-6A52-465D-B02B-BC3D1E263D09}" type="slidenum">
              <a:rPr lang="en-US" altLang="zh-CN"/>
              <a:pPr/>
              <a:t>‹#›</a:t>
            </a:fld>
            <a:endParaRPr lang="en-US" altLang="zh-CN"/>
          </a:p>
        </p:txBody>
      </p:sp>
    </p:spTree>
    <p:extLst>
      <p:ext uri="{BB962C8B-B14F-4D97-AF65-F5344CB8AC3E}">
        <p14:creationId xmlns:p14="http://schemas.microsoft.com/office/powerpoint/2010/main" val="380431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38113" y="768350"/>
            <a:ext cx="68246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9FCB9DFF-F619-4D71-94B9-B548AB474137}" type="slidenum">
              <a:rPr lang="en-US" altLang="zh-CN"/>
              <a:pPr/>
              <a:t>‹#›</a:t>
            </a:fld>
            <a:endParaRPr lang="en-US" altLang="zh-CN"/>
          </a:p>
        </p:txBody>
      </p:sp>
    </p:spTree>
    <p:extLst>
      <p:ext uri="{BB962C8B-B14F-4D97-AF65-F5344CB8AC3E}">
        <p14:creationId xmlns:p14="http://schemas.microsoft.com/office/powerpoint/2010/main" val="138512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1pPr>
    <a:lvl2pPr marL="607575"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2pPr>
    <a:lvl3pPr marL="1217267"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3pPr>
    <a:lvl4pPr marL="1826957"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4pPr>
    <a:lvl5pPr marL="2436649"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5pPr>
    <a:lvl6pPr marL="3048042" algn="l" defTabSz="1219217" rtl="0" eaLnBrk="1" latinLnBrk="0" hangingPunct="1">
      <a:defRPr sz="1734" kern="1200">
        <a:solidFill>
          <a:schemeClr val="tx1"/>
        </a:solidFill>
        <a:latin typeface="+mn-lt"/>
        <a:ea typeface="+mn-ea"/>
        <a:cs typeface="+mn-cs"/>
      </a:defRPr>
    </a:lvl6pPr>
    <a:lvl7pPr marL="3657651" algn="l" defTabSz="1219217" rtl="0" eaLnBrk="1" latinLnBrk="0" hangingPunct="1">
      <a:defRPr sz="1734" kern="1200">
        <a:solidFill>
          <a:schemeClr val="tx1"/>
        </a:solidFill>
        <a:latin typeface="+mn-lt"/>
        <a:ea typeface="+mn-ea"/>
        <a:cs typeface="+mn-cs"/>
      </a:defRPr>
    </a:lvl7pPr>
    <a:lvl8pPr marL="4267259" algn="l" defTabSz="1219217" rtl="0" eaLnBrk="1" latinLnBrk="0" hangingPunct="1">
      <a:defRPr sz="1734" kern="1200">
        <a:solidFill>
          <a:schemeClr val="tx1"/>
        </a:solidFill>
        <a:latin typeface="+mn-lt"/>
        <a:ea typeface="+mn-ea"/>
        <a:cs typeface="+mn-cs"/>
      </a:defRPr>
    </a:lvl8pPr>
    <a:lvl9pPr marL="4876867" algn="l" defTabSz="1219217" rtl="0" eaLnBrk="1" latinLnBrk="0" hangingPunct="1">
      <a:defRPr sz="17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74FF6E9-4014-4643-8A61-FA94D4B48195}" type="slidenum">
              <a:rPr lang="en-US" altLang="zh-CN" sz="1300"/>
              <a:pPr eaLnBrk="1" hangingPunct="1"/>
              <a:t>1</a:t>
            </a:fld>
            <a:endParaRPr lang="en-US" altLang="zh-CN" sz="1300"/>
          </a:p>
        </p:txBody>
      </p:sp>
      <p:sp>
        <p:nvSpPr>
          <p:cNvPr id="47107" name="Rectangle 2"/>
          <p:cNvSpPr>
            <a:spLocks noGrp="1" noRot="1" noChangeAspect="1" noChangeArrowheads="1" noTextEdit="1"/>
          </p:cNvSpPr>
          <p:nvPr>
            <p:ph type="sldImg"/>
          </p:nvPr>
        </p:nvSpPr>
        <p:spPr>
          <a:xfrm>
            <a:off x="138113" y="768350"/>
            <a:ext cx="6824662" cy="3836988"/>
          </a:xfrm>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98962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62AB948-0027-40D7-8102-D607556C6384}" type="slidenum">
              <a:rPr lang="en-US" altLang="zh-CN" sz="1300"/>
              <a:pPr eaLnBrk="1" hangingPunct="1"/>
              <a:t>2</a:t>
            </a:fld>
            <a:endParaRPr lang="en-US" altLang="zh-CN" sz="1300"/>
          </a:p>
        </p:txBody>
      </p:sp>
      <p:sp>
        <p:nvSpPr>
          <p:cNvPr id="48131" name="Rectangle 2"/>
          <p:cNvSpPr>
            <a:spLocks noGrp="1" noRot="1" noChangeAspect="1" noChangeArrowheads="1" noTextEdit="1"/>
          </p:cNvSpPr>
          <p:nvPr>
            <p:ph type="sldImg"/>
          </p:nvPr>
        </p:nvSpPr>
        <p:spPr>
          <a:xfrm>
            <a:off x="138113" y="768350"/>
            <a:ext cx="6824662" cy="3836988"/>
          </a:xfrm>
          <a:ln/>
        </p:spPr>
      </p:sp>
      <p:sp>
        <p:nvSpPr>
          <p:cNvPr id="481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5156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F48E2B7-07DA-4555-93D2-ADF17107C48D}" type="slidenum">
              <a:rPr lang="en-US" altLang="zh-CN" sz="1300"/>
              <a:pPr eaLnBrk="1" hangingPunct="1"/>
              <a:t>3</a:t>
            </a:fld>
            <a:endParaRPr lang="en-US" altLang="zh-CN" sz="1300"/>
          </a:p>
        </p:txBody>
      </p:sp>
      <p:sp>
        <p:nvSpPr>
          <p:cNvPr id="49155" name="Rectangle 2"/>
          <p:cNvSpPr>
            <a:spLocks noGrp="1" noRot="1" noChangeAspect="1" noChangeArrowheads="1" noTextEdit="1"/>
          </p:cNvSpPr>
          <p:nvPr>
            <p:ph type="sldImg"/>
          </p:nvPr>
        </p:nvSpPr>
        <p:spPr>
          <a:xfrm>
            <a:off x="138113" y="768350"/>
            <a:ext cx="6824662" cy="3836988"/>
          </a:xfrm>
          <a:ln/>
        </p:spPr>
      </p:sp>
      <p:sp>
        <p:nvSpPr>
          <p:cNvPr id="491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24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CB9DFF-F619-4D71-94B9-B548AB474137}" type="slidenum">
              <a:rPr lang="en-US" altLang="zh-CN" smtClean="0"/>
              <a:pPr/>
              <a:t>4</a:t>
            </a:fld>
            <a:endParaRPr lang="en-US" altLang="zh-CN"/>
          </a:p>
        </p:txBody>
      </p:sp>
    </p:spTree>
    <p:extLst>
      <p:ext uri="{BB962C8B-B14F-4D97-AF65-F5344CB8AC3E}">
        <p14:creationId xmlns:p14="http://schemas.microsoft.com/office/powerpoint/2010/main" val="34783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38113" y="768350"/>
            <a:ext cx="6824662" cy="3836988"/>
          </a:xfrm>
          <a:ln/>
        </p:spPr>
      </p:sp>
      <p:sp>
        <p:nvSpPr>
          <p:cNvPr id="501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01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23B2ABF-46DC-4771-ABD5-1FE7D32D1AB9}" type="slidenum">
              <a:rPr lang="en-US" altLang="zh-CN" sz="1300"/>
              <a:pPr eaLnBrk="1" hangingPunct="1"/>
              <a:t>10</a:t>
            </a:fld>
            <a:endParaRPr lang="en-US" altLang="zh-CN" sz="1300"/>
          </a:p>
        </p:txBody>
      </p:sp>
    </p:spTree>
    <p:extLst>
      <p:ext uri="{BB962C8B-B14F-4D97-AF65-F5344CB8AC3E}">
        <p14:creationId xmlns:p14="http://schemas.microsoft.com/office/powerpoint/2010/main" val="386993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38113" y="768350"/>
            <a:ext cx="6824662" cy="3836988"/>
          </a:xfrm>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A91165D-63B4-4761-A370-A11AEFFBFD16}" type="slidenum">
              <a:rPr lang="en-US" altLang="zh-CN" sz="1300"/>
              <a:pPr eaLnBrk="1" hangingPunct="1"/>
              <a:t>23</a:t>
            </a:fld>
            <a:endParaRPr lang="en-US" altLang="zh-CN" sz="1300"/>
          </a:p>
        </p:txBody>
      </p:sp>
    </p:spTree>
    <p:extLst>
      <p:ext uri="{BB962C8B-B14F-4D97-AF65-F5344CB8AC3E}">
        <p14:creationId xmlns:p14="http://schemas.microsoft.com/office/powerpoint/2010/main" val="2896392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21985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257416" y="2247005"/>
            <a:ext cx="11653921" cy="1470027"/>
          </a:xfrm>
        </p:spPr>
        <p:txBody>
          <a:bodyPr anchor="b"/>
          <a:lstStyle>
            <a:lvl1pPr marL="0" indent="0" algn="ctr">
              <a:tabLst>
                <a:tab pos="11482388" algn="l"/>
              </a:tabLst>
              <a:defRPr sz="44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a:p>
        </p:txBody>
      </p:sp>
      <p:sp>
        <p:nvSpPr>
          <p:cNvPr id="9" name="副标题 8"/>
          <p:cNvSpPr>
            <a:spLocks noGrp="1"/>
          </p:cNvSpPr>
          <p:nvPr>
            <p:ph type="subTitle" idx="1"/>
          </p:nvPr>
        </p:nvSpPr>
        <p:spPr>
          <a:xfrm>
            <a:off x="2780656" y="4013775"/>
            <a:ext cx="6607441" cy="1359441"/>
          </a:xfrm>
        </p:spPr>
        <p:txBody>
          <a:bodyPr/>
          <a:lstStyle>
            <a:lvl1pPr marL="0" indent="0" algn="ctr">
              <a:buNone/>
              <a:defRPr sz="2400">
                <a:solidFill>
                  <a:schemeClr val="bg1"/>
                </a:solidFill>
                <a:latin typeface="+mn-ea"/>
                <a:ea typeface="+mn-ea"/>
              </a:defRPr>
            </a:lvl1pPr>
            <a:lvl2pPr marL="609502" indent="0" algn="ctr">
              <a:buNone/>
            </a:lvl2pPr>
            <a:lvl3pPr marL="1219003" indent="0" algn="ctr">
              <a:buNone/>
            </a:lvl3pPr>
            <a:lvl4pPr marL="1828506" indent="0" algn="ctr">
              <a:buNone/>
            </a:lvl4pPr>
            <a:lvl5pPr marL="2438007" indent="0" algn="ctr">
              <a:buNone/>
            </a:lvl5pPr>
            <a:lvl6pPr marL="3047509" indent="0" algn="ctr">
              <a:buNone/>
            </a:lvl6pPr>
            <a:lvl7pPr marL="3657011" indent="0" algn="ctr">
              <a:buNone/>
            </a:lvl7pPr>
            <a:lvl8pPr marL="4266513" indent="0" algn="ctr">
              <a:buNone/>
            </a:lvl8pPr>
            <a:lvl9pPr marL="4876015"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414426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50957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7117" y="1143000"/>
            <a:ext cx="2541324"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919" y="1143000"/>
            <a:ext cx="8335539"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72222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412064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795" y="1121833"/>
            <a:ext cx="9148763" cy="2387600"/>
          </a:xfrm>
        </p:spPr>
        <p:txBody>
          <a:bodyPr anchor="b"/>
          <a:lstStyle>
            <a:lvl1pPr algn="ctr">
              <a:defRPr sz="8000"/>
            </a:lvl1pPr>
          </a:lstStyle>
          <a:p>
            <a:r>
              <a:rPr lang="zh-CN" altLang="en-US"/>
              <a:t>单击此处编辑母版标题样式</a:t>
            </a:r>
          </a:p>
        </p:txBody>
      </p:sp>
      <p:sp>
        <p:nvSpPr>
          <p:cNvPr id="3" name="副标题 2"/>
          <p:cNvSpPr>
            <a:spLocks noGrp="1"/>
          </p:cNvSpPr>
          <p:nvPr>
            <p:ph type="subTitle" idx="1"/>
          </p:nvPr>
        </p:nvSpPr>
        <p:spPr>
          <a:xfrm>
            <a:off x="1524795" y="3602569"/>
            <a:ext cx="9148763"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28952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1036555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284" y="1710268"/>
            <a:ext cx="10521077" cy="2853267"/>
          </a:xfrm>
        </p:spPr>
        <p:txBody>
          <a:bodyPr anchor="b"/>
          <a:lstStyle>
            <a:lvl1pPr>
              <a:defRPr sz="8000"/>
            </a:lvl1pPr>
          </a:lstStyle>
          <a:p>
            <a:r>
              <a:rPr lang="zh-CN" altLang="en-US"/>
              <a:t>单击此处编辑母版标题样式</a:t>
            </a:r>
          </a:p>
        </p:txBody>
      </p:sp>
      <p:sp>
        <p:nvSpPr>
          <p:cNvPr id="3" name="文本占位符 2"/>
          <p:cNvSpPr>
            <a:spLocks noGrp="1"/>
          </p:cNvSpPr>
          <p:nvPr>
            <p:ph type="body" idx="1"/>
          </p:nvPr>
        </p:nvSpPr>
        <p:spPr>
          <a:xfrm>
            <a:off x="832284" y="4588935"/>
            <a:ext cx="10521077" cy="150071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71631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636" y="1826684"/>
            <a:ext cx="5158886" cy="43497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0828" y="1826684"/>
            <a:ext cx="5158886" cy="43497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19986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755" y="366186"/>
            <a:ext cx="10521077" cy="1325033"/>
          </a:xfrm>
        </p:spPr>
        <p:txBody>
          <a:bodyPr/>
          <a:lstStyle/>
          <a:p>
            <a:r>
              <a:rPr lang="zh-CN" altLang="en-US"/>
              <a:t>单击此处编辑母版标题样式</a:t>
            </a:r>
          </a:p>
        </p:txBody>
      </p:sp>
      <p:sp>
        <p:nvSpPr>
          <p:cNvPr id="3" name="文本占位符 2"/>
          <p:cNvSpPr>
            <a:spLocks noGrp="1"/>
          </p:cNvSpPr>
          <p:nvPr>
            <p:ph type="body" idx="1"/>
          </p:nvPr>
        </p:nvSpPr>
        <p:spPr>
          <a:xfrm>
            <a:off x="840757" y="1680634"/>
            <a:ext cx="5161003"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840757" y="2506133"/>
            <a:ext cx="5161003" cy="368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5416" y="1680634"/>
            <a:ext cx="5186417"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75416" y="2506133"/>
            <a:ext cx="5186417" cy="368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47493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1575764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64924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1pPr>
              <a:defRPr sz="2667"/>
            </a:lvl1pPr>
            <a:lvl2pPr>
              <a:defRPr sz="2400"/>
            </a:lvl2pPr>
            <a:lvl3pPr>
              <a:defRPr sz="2133"/>
            </a:lvl3pPr>
            <a:lvl4pPr>
              <a:defRPr sz="2133"/>
            </a:lvl4pPr>
            <a:lvl5pPr>
              <a:defRPr sz="1867"/>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079770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757" y="457200"/>
            <a:ext cx="3934815" cy="1600200"/>
          </a:xfrm>
        </p:spPr>
        <p:txBody>
          <a:bodyPr anchor="b"/>
          <a:lstStyle>
            <a:lvl1pPr>
              <a:defRPr sz="4267"/>
            </a:lvl1pPr>
          </a:lstStyle>
          <a:p>
            <a:r>
              <a:rPr lang="zh-CN" altLang="en-US"/>
              <a:t>单击此处编辑母版标题样式</a:t>
            </a:r>
          </a:p>
        </p:txBody>
      </p:sp>
      <p:sp>
        <p:nvSpPr>
          <p:cNvPr id="3" name="内容占位符 2"/>
          <p:cNvSpPr>
            <a:spLocks noGrp="1"/>
          </p:cNvSpPr>
          <p:nvPr>
            <p:ph idx="1"/>
          </p:nvPr>
        </p:nvSpPr>
        <p:spPr>
          <a:xfrm>
            <a:off x="5186417" y="988486"/>
            <a:ext cx="6175415" cy="4872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757" y="2057400"/>
            <a:ext cx="3934815"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986307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757" y="457200"/>
            <a:ext cx="3934815" cy="1600200"/>
          </a:xfrm>
        </p:spPr>
        <p:txBody>
          <a:bodyPr anchor="b"/>
          <a:lstStyle>
            <a:lvl1pPr>
              <a:defRPr sz="4267"/>
            </a:lvl1pPr>
          </a:lstStyle>
          <a:p>
            <a:r>
              <a:rPr lang="zh-CN" altLang="en-US"/>
              <a:t>单击此处编辑母版标题样式</a:t>
            </a:r>
          </a:p>
        </p:txBody>
      </p:sp>
      <p:sp>
        <p:nvSpPr>
          <p:cNvPr id="3" name="图片占位符 2"/>
          <p:cNvSpPr>
            <a:spLocks noGrp="1"/>
          </p:cNvSpPr>
          <p:nvPr>
            <p:ph type="pic" idx="1"/>
          </p:nvPr>
        </p:nvSpPr>
        <p:spPr>
          <a:xfrm>
            <a:off x="5186417" y="988486"/>
            <a:ext cx="6175415" cy="48725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840757" y="2057400"/>
            <a:ext cx="3934815"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83073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583243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9446" y="366186"/>
            <a:ext cx="2630269" cy="58102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637" y="366186"/>
            <a:ext cx="7687502" cy="58102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2372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7" y="1981204"/>
            <a:ext cx="10368598" cy="1362075"/>
          </a:xfrm>
        </p:spPr>
        <p:txBody>
          <a:bodyPr anchor="b">
            <a:noAutofit/>
          </a:bodyPr>
          <a:lstStyle>
            <a:lvl1pPr algn="l">
              <a:buNone/>
              <a:defRPr sz="48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587" y="3367091"/>
            <a:ext cx="10368598" cy="1509711"/>
          </a:xfrm>
        </p:spPr>
        <p:txBody>
          <a:bodyPr/>
          <a:lstStyle>
            <a:lvl1pPr marL="60949" indent="0">
              <a:buNone/>
              <a:defRPr sz="2800" b="0">
                <a:solidFill>
                  <a:schemeClr val="tx2"/>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a:r>
              <a:rPr lang="zh-CN" altLang="en-US"/>
              <a:t>单击此处编辑母版文本样式</a:t>
            </a:r>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142579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923" y="2357681"/>
            <a:ext cx="5387606" cy="4417711"/>
          </a:xfrm>
        </p:spPr>
        <p:txBody>
          <a:bodyPr/>
          <a:lstStyle>
            <a:lvl1pPr>
              <a:defRPr sz="2667"/>
            </a:lvl1pPr>
            <a:lvl2pPr>
              <a:defRPr sz="2533"/>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6200834" y="2357681"/>
            <a:ext cx="5387606" cy="4417711"/>
          </a:xfrm>
        </p:spPr>
        <p:txBody>
          <a:bodyPr/>
          <a:lstStyle>
            <a:lvl1pPr>
              <a:defRPr sz="2667"/>
            </a:lvl1pPr>
            <a:lvl2pPr>
              <a:defRPr sz="2533"/>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48496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270" y="1145683"/>
            <a:ext cx="11181821" cy="997732"/>
          </a:xfrm>
        </p:spPr>
        <p:txBody>
          <a:bodyPr/>
          <a:lstStyle>
            <a:lvl1pPr>
              <a:defRPr sz="5333"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267" y="1500175"/>
            <a:ext cx="5391671" cy="457200"/>
          </a:xfrm>
          <a:solidFill>
            <a:schemeClr val="accent2">
              <a:satMod val="150000"/>
              <a:alpha val="25000"/>
            </a:schemeClr>
          </a:solidFill>
          <a:ln w="12700">
            <a:solidFill>
              <a:schemeClr val="accent2"/>
            </a:solidFill>
          </a:ln>
        </p:spPr>
        <p:txBody>
          <a:bodyPr anchor="ctr">
            <a:noAutofit/>
          </a:bodyPr>
          <a:lstStyle>
            <a:lvl1pPr marL="60949"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a:r>
              <a:rPr lang="zh-CN" altLang="en-US"/>
              <a:t>单击此处编辑母版文本样式</a:t>
            </a:r>
          </a:p>
        </p:txBody>
      </p:sp>
      <p:sp>
        <p:nvSpPr>
          <p:cNvPr id="4" name="文本占位符 3"/>
          <p:cNvSpPr>
            <a:spLocks noGrp="1"/>
          </p:cNvSpPr>
          <p:nvPr>
            <p:ph type="body" sz="half" idx="3"/>
          </p:nvPr>
        </p:nvSpPr>
        <p:spPr>
          <a:xfrm>
            <a:off x="6298248" y="1500175"/>
            <a:ext cx="5391839" cy="457200"/>
          </a:xfrm>
          <a:solidFill>
            <a:schemeClr val="accent2">
              <a:satMod val="150000"/>
              <a:alpha val="25000"/>
            </a:schemeClr>
          </a:solidFill>
          <a:ln w="12700">
            <a:solidFill>
              <a:schemeClr val="accent2"/>
            </a:solidFill>
          </a:ln>
        </p:spPr>
        <p:txBody>
          <a:bodyPr anchor="ctr">
            <a:noAutofit/>
          </a:bodyPr>
          <a:lstStyle>
            <a:lvl1pPr marL="60949"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a:r>
              <a:rPr lang="zh-CN" altLang="en-US"/>
              <a:t>单击此处编辑母版文本样式</a:t>
            </a:r>
          </a:p>
        </p:txBody>
      </p:sp>
      <p:sp>
        <p:nvSpPr>
          <p:cNvPr id="5" name="内容占位符 4"/>
          <p:cNvSpPr>
            <a:spLocks noGrp="1"/>
          </p:cNvSpPr>
          <p:nvPr>
            <p:ph sz="quarter" idx="2"/>
          </p:nvPr>
        </p:nvSpPr>
        <p:spPr>
          <a:xfrm>
            <a:off x="508267" y="2286260"/>
            <a:ext cx="5391671" cy="4308465"/>
          </a:xfrm>
        </p:spPr>
        <p:txBody>
          <a:bodyPr/>
          <a:lstStyle>
            <a:lvl1pPr>
              <a:defRPr sz="2667"/>
            </a:lvl1pPr>
            <a:lvl2pPr>
              <a:defRPr sz="2667"/>
            </a:lvl2pPr>
            <a:lvl3pPr>
              <a:defRPr sz="2400"/>
            </a:lvl3pPr>
            <a:lvl4pPr>
              <a:defRPr sz="2133"/>
            </a:lvl4pPr>
            <a:lvl5pPr>
              <a:defRPr sz="2133"/>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4351" y="2286260"/>
            <a:ext cx="5391839" cy="4308465"/>
          </a:xfrm>
        </p:spPr>
        <p:txBody>
          <a:bodyPr/>
          <a:lstStyle>
            <a:lvl1pPr>
              <a:defRPr sz="2667"/>
            </a:lvl1pPr>
            <a:lvl2pPr>
              <a:defRPr sz="2667"/>
            </a:lvl2pPr>
            <a:lvl3pPr>
              <a:defRPr sz="2400"/>
            </a:lvl3pPr>
            <a:lvl4pPr>
              <a:defRPr sz="2133"/>
            </a:lvl4pPr>
            <a:lvl5pPr>
              <a:defRPr sz="2133"/>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3"/>
          <p:cNvSpPr>
            <a:spLocks noGrp="1"/>
          </p:cNvSpPr>
          <p:nvPr>
            <p:ph type="sldNum" sz="quarter" idx="10"/>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0604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9" y="1143000"/>
            <a:ext cx="10978515" cy="1069848"/>
          </a:xfrm>
        </p:spPr>
        <p:txBody>
          <a:bodyPr/>
          <a:lstStyle>
            <a:lvl1pPr>
              <a:defRPr sz="4267">
                <a:solidFill>
                  <a:schemeClr val="tx2"/>
                </a:solidFill>
              </a:defRPr>
            </a:lvl1pPr>
          </a:lstStyle>
          <a:p>
            <a:r>
              <a:rPr lang="zh-CN" altLang="en-US"/>
              <a:t>单击此处编辑母版标题样式</a:t>
            </a:r>
            <a:endParaRPr lang="en-US"/>
          </a:p>
        </p:txBody>
      </p:sp>
      <p:sp>
        <p:nvSpPr>
          <p:cNvPr id="4"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52543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24999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41715" y="1214936"/>
            <a:ext cx="4513390" cy="764861"/>
          </a:xfrm>
        </p:spPr>
        <p:txBody>
          <a:bodyPr anchor="b"/>
          <a:lstStyle>
            <a:lvl1pPr algn="l">
              <a:buNone/>
              <a:defRPr sz="2400" b="1"/>
            </a:lvl1pPr>
          </a:lstStyle>
          <a:p>
            <a:r>
              <a:rPr lang="zh-CN" altLang="en-US"/>
              <a:t>单击此处编辑母版标题样式</a:t>
            </a:r>
            <a:endParaRPr lang="en-US"/>
          </a:p>
        </p:txBody>
      </p:sp>
      <p:sp>
        <p:nvSpPr>
          <p:cNvPr id="3" name="文本占位符 2"/>
          <p:cNvSpPr>
            <a:spLocks noGrp="1"/>
          </p:cNvSpPr>
          <p:nvPr>
            <p:ph type="body" idx="2"/>
          </p:nvPr>
        </p:nvSpPr>
        <p:spPr>
          <a:xfrm>
            <a:off x="7141715" y="2010728"/>
            <a:ext cx="4513390" cy="4617720"/>
          </a:xfrm>
        </p:spPr>
        <p:txBody>
          <a:bodyPr/>
          <a:lstStyle>
            <a:lvl1pPr marL="12190" indent="0">
              <a:buNone/>
              <a:defRPr sz="1867"/>
            </a:lvl1pPr>
            <a:lvl2pPr>
              <a:buNone/>
              <a:defRPr sz="1733"/>
            </a:lvl2pPr>
            <a:lvl3pPr>
              <a:buNone/>
              <a:defRPr sz="1333"/>
            </a:lvl3pPr>
            <a:lvl4pPr>
              <a:buNone/>
              <a:defRPr sz="1200"/>
            </a:lvl4pPr>
            <a:lvl5pPr>
              <a:buNone/>
              <a:defRPr sz="1200"/>
            </a:lvl5pPr>
          </a:lstStyle>
          <a:p>
            <a:pPr lvl="0"/>
            <a:r>
              <a:rPr lang="zh-CN" altLang="en-US"/>
              <a:t>单击此处编辑母版文本样式</a:t>
            </a:r>
          </a:p>
        </p:txBody>
      </p:sp>
      <p:sp>
        <p:nvSpPr>
          <p:cNvPr id="4" name="内容占位符 3"/>
          <p:cNvSpPr>
            <a:spLocks noGrp="1"/>
          </p:cNvSpPr>
          <p:nvPr>
            <p:ph sz="half" idx="1"/>
          </p:nvPr>
        </p:nvSpPr>
        <p:spPr>
          <a:xfrm>
            <a:off x="203307" y="1214935"/>
            <a:ext cx="6806679" cy="5413512"/>
          </a:xfrm>
        </p:spPr>
        <p:txBody>
          <a:bodyPr/>
          <a:lstStyle>
            <a:lvl1pPr>
              <a:defRPr sz="4267"/>
            </a:lvl1pPr>
            <a:lvl2pPr>
              <a:defRPr sz="3867"/>
            </a:lvl2pPr>
            <a:lvl3pPr>
              <a:defRPr sz="3200"/>
            </a:lvl3pPr>
            <a:lvl4pPr>
              <a:defRPr sz="2667"/>
            </a:lvl4pPr>
            <a:lvl5pPr>
              <a:defRPr sz="2667"/>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366107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7691" y="1109163"/>
            <a:ext cx="782813" cy="4681637"/>
          </a:xfrm>
        </p:spPr>
        <p:txBody>
          <a:bodyPr vert="vert270" lIns="45713" tIns="0" rIns="45713" anchor="t"/>
          <a:lstStyle>
            <a:lvl1pPr algn="ctr">
              <a:buNone/>
              <a:defRPr sz="2667" b="1"/>
            </a:lvl1pPr>
          </a:lstStyle>
          <a:p>
            <a:r>
              <a:rPr lang="zh-CN" altLang="en-US"/>
              <a:t>单击此处编辑母版标题样式</a:t>
            </a:r>
            <a:endParaRPr lang="en-US"/>
          </a:p>
        </p:txBody>
      </p:sp>
      <p:sp>
        <p:nvSpPr>
          <p:cNvPr id="3" name="图片占位符 2"/>
          <p:cNvSpPr>
            <a:spLocks noGrp="1"/>
          </p:cNvSpPr>
          <p:nvPr>
            <p:ph type="pic" idx="1"/>
          </p:nvPr>
        </p:nvSpPr>
        <p:spPr>
          <a:xfrm>
            <a:off x="538508" y="1143001"/>
            <a:ext cx="6099175"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267"/>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2155" y="3274313"/>
            <a:ext cx="3456199" cy="2516489"/>
          </a:xfrm>
        </p:spPr>
        <p:txBody>
          <a:bodyPr lIns="0" tIns="0" rIns="45713"/>
          <a:lstStyle>
            <a:lvl1pPr marL="0" indent="0">
              <a:lnSpc>
                <a:spcPct val="100000"/>
              </a:lnSpc>
              <a:spcBef>
                <a:spcPts val="0"/>
              </a:spcBef>
              <a:buFontTx/>
              <a:buNone/>
              <a:defRPr sz="1733"/>
            </a:lvl1pPr>
            <a:lvl2pPr>
              <a:buFontTx/>
              <a:buNone/>
              <a:defRPr sz="1733"/>
            </a:lvl2pPr>
            <a:lvl3pPr>
              <a:buFontTx/>
              <a:buNone/>
              <a:defRPr sz="1333"/>
            </a:lvl3pPr>
            <a:lvl4pPr>
              <a:buFontTx/>
              <a:buNone/>
              <a:defRPr sz="1200"/>
            </a:lvl4pPr>
            <a:lvl5pPr>
              <a:buFontTx/>
              <a:buNone/>
              <a:defRPr sz="1200"/>
            </a:lvl5pPr>
          </a:lstStyle>
          <a:p>
            <a:pPr lvl="0"/>
            <a:r>
              <a:rPr lang="zh-CN" altLang="en-US"/>
              <a:t>单击此处编辑母版文本样式</a:t>
            </a:r>
          </a:p>
        </p:txBody>
      </p:sp>
      <p:sp>
        <p:nvSpPr>
          <p:cNvPr id="6"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73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6" name="标题占位符 21"/>
          <p:cNvSpPr>
            <a:spLocks noGrp="1"/>
          </p:cNvSpPr>
          <p:nvPr>
            <p:ph type="title"/>
          </p:nvPr>
        </p:nvSpPr>
        <p:spPr bwMode="auto">
          <a:xfrm>
            <a:off x="609919" y="1028736"/>
            <a:ext cx="10978515"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ctr" anchorCtr="0" compatLnSpc="1">
            <a:prstTxWarp prst="textNoShape">
              <a:avLst/>
            </a:prstTxWarp>
          </a:bodyPr>
          <a:lstStyle/>
          <a:p>
            <a:pPr lvl="0"/>
            <a:r>
              <a:rPr lang="zh-CN" altLang="en-US"/>
              <a:t>单击此处编辑母版标题样式</a:t>
            </a:r>
            <a:endParaRPr lang="en-US" altLang="zh-CN"/>
          </a:p>
        </p:txBody>
      </p:sp>
      <p:sp>
        <p:nvSpPr>
          <p:cNvPr id="3077" name="文本占位符 12"/>
          <p:cNvSpPr>
            <a:spLocks noGrp="1"/>
          </p:cNvSpPr>
          <p:nvPr>
            <p:ph type="body" idx="1"/>
          </p:nvPr>
        </p:nvSpPr>
        <p:spPr bwMode="auto">
          <a:xfrm>
            <a:off x="609919" y="1988842"/>
            <a:ext cx="10978515" cy="458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8" name="TextBox 17"/>
          <p:cNvSpPr txBox="1"/>
          <p:nvPr/>
        </p:nvSpPr>
        <p:spPr>
          <a:xfrm>
            <a:off x="8116451" y="6501343"/>
            <a:ext cx="4047057" cy="348860"/>
          </a:xfrm>
          <a:prstGeom prst="rect">
            <a:avLst/>
          </a:prstGeom>
          <a:noFill/>
        </p:spPr>
        <p:txBody>
          <a:bodyPr wrap="square" lIns="121903" tIns="60951" rIns="121903" bIns="60951">
            <a:spAutoFit/>
          </a:bodyPr>
          <a:lstStyle/>
          <a:p>
            <a:pPr>
              <a:defRPr/>
            </a:pPr>
            <a:r>
              <a:rPr lang="en-US" altLang="zh-CN" sz="1467" dirty="0">
                <a:latin typeface="+mn-ea"/>
                <a:ea typeface="+mn-ea"/>
              </a:rPr>
              <a:t>C++</a:t>
            </a:r>
            <a:r>
              <a:rPr lang="zh-CN" altLang="en-US" sz="1467" dirty="0">
                <a:latin typeface="+mn-ea"/>
                <a:ea typeface="+mn-ea"/>
              </a:rPr>
              <a:t>语言程序设计（第</a:t>
            </a:r>
            <a:r>
              <a:rPr lang="en-US" altLang="zh-CN" sz="1467" dirty="0">
                <a:latin typeface="+mn-ea"/>
                <a:ea typeface="+mn-ea"/>
              </a:rPr>
              <a:t>5</a:t>
            </a:r>
            <a:r>
              <a:rPr lang="zh-CN" altLang="en-US" sz="1467" dirty="0">
                <a:latin typeface="+mn-ea"/>
                <a:ea typeface="+mn-ea"/>
              </a:rPr>
              <a:t>版），郑莉，清华大学</a:t>
            </a:r>
          </a:p>
        </p:txBody>
      </p:sp>
      <p:sp>
        <p:nvSpPr>
          <p:cNvPr id="4"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13" r:id="rId1"/>
    <p:sldLayoutId id="2147484304" r:id="rId2"/>
    <p:sldLayoutId id="2147484305" r:id="rId3"/>
    <p:sldLayoutId id="2147484306" r:id="rId4"/>
    <p:sldLayoutId id="2147484307" r:id="rId5"/>
    <p:sldLayoutId id="2147484308" r:id="rId6"/>
    <p:sldLayoutId id="2147484309" r:id="rId7"/>
    <p:sldLayoutId id="2147484314" r:id="rId8"/>
    <p:sldLayoutId id="2147484310" r:id="rId9"/>
    <p:sldLayoutId id="2147484311" r:id="rId10"/>
    <p:sldLayoutId id="2147484312" r:id="rId11"/>
    <p:sldLayoutId id="2147484315" r:id="rId12"/>
  </p:sldLayoutIdLst>
  <p:hf hdr="0" ftr="0" dt="0"/>
  <p:txStyles>
    <p:titleStyle>
      <a:lvl1pPr algn="l" rtl="0" eaLnBrk="0" fontAlgn="base" hangingPunct="0">
        <a:spcBef>
          <a:spcPct val="0"/>
        </a:spcBef>
        <a:spcAft>
          <a:spcPct val="0"/>
        </a:spcAft>
        <a:defRPr sz="40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5333">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5333">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5333">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5333">
          <a:solidFill>
            <a:schemeClr val="tx2"/>
          </a:solidFill>
          <a:latin typeface="Trebuchet MS" pitchFamily="34" charset="0"/>
          <a:ea typeface="方正姚体" pitchFamily="2" charset="-122"/>
        </a:defRPr>
      </a:lvl5pPr>
      <a:lvl6pPr marL="609502" algn="l" rtl="0" fontAlgn="base">
        <a:spcBef>
          <a:spcPct val="0"/>
        </a:spcBef>
        <a:spcAft>
          <a:spcPct val="0"/>
        </a:spcAft>
        <a:defRPr sz="5333">
          <a:solidFill>
            <a:schemeClr val="tx2"/>
          </a:solidFill>
          <a:latin typeface="Trebuchet MS" pitchFamily="34" charset="0"/>
          <a:ea typeface="方正姚体" pitchFamily="2" charset="-122"/>
        </a:defRPr>
      </a:lvl6pPr>
      <a:lvl7pPr marL="1219003" algn="l" rtl="0" fontAlgn="base">
        <a:spcBef>
          <a:spcPct val="0"/>
        </a:spcBef>
        <a:spcAft>
          <a:spcPct val="0"/>
        </a:spcAft>
        <a:defRPr sz="5333">
          <a:solidFill>
            <a:schemeClr val="tx2"/>
          </a:solidFill>
          <a:latin typeface="Trebuchet MS" pitchFamily="34" charset="0"/>
          <a:ea typeface="方正姚体" pitchFamily="2" charset="-122"/>
        </a:defRPr>
      </a:lvl7pPr>
      <a:lvl8pPr marL="1828506" algn="l" rtl="0" fontAlgn="base">
        <a:spcBef>
          <a:spcPct val="0"/>
        </a:spcBef>
        <a:spcAft>
          <a:spcPct val="0"/>
        </a:spcAft>
        <a:defRPr sz="5333">
          <a:solidFill>
            <a:schemeClr val="tx2"/>
          </a:solidFill>
          <a:latin typeface="Trebuchet MS" pitchFamily="34" charset="0"/>
          <a:ea typeface="方正姚体" pitchFamily="2" charset="-122"/>
        </a:defRPr>
      </a:lvl8pPr>
      <a:lvl9pPr marL="2438007" algn="l" rtl="0" fontAlgn="base">
        <a:spcBef>
          <a:spcPct val="0"/>
        </a:spcBef>
        <a:spcAft>
          <a:spcPct val="0"/>
        </a:spcAft>
        <a:defRPr sz="5333">
          <a:solidFill>
            <a:schemeClr val="tx2"/>
          </a:solidFill>
          <a:latin typeface="Trebuchet MS" pitchFamily="34" charset="0"/>
          <a:ea typeface="方正姚体" pitchFamily="2" charset="-122"/>
        </a:defRPr>
      </a:lvl9pPr>
    </p:titleStyle>
    <p:bodyStyle>
      <a:lvl1pPr marL="484705" indent="-338658" algn="l" rtl="0" eaLnBrk="0" fontAlgn="base" hangingPunct="0">
        <a:spcBef>
          <a:spcPts val="400"/>
        </a:spcBef>
        <a:spcAft>
          <a:spcPct val="0"/>
        </a:spcAft>
        <a:buClr>
          <a:srgbClr val="A04DA3"/>
        </a:buClr>
        <a:buFont typeface="Georgia" panose="02040502050405020303" pitchFamily="18"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874162" indent="-325959" algn="l" rtl="0" eaLnBrk="0" fontAlgn="base" hangingPunct="0">
        <a:spcBef>
          <a:spcPts val="400"/>
        </a:spcBef>
        <a:spcAft>
          <a:spcPct val="0"/>
        </a:spcAft>
        <a:buClr>
          <a:schemeClr val="accent2"/>
        </a:buClr>
        <a:buFont typeface="Georgia" panose="02040502050405020303" pitchFamily="18" charset="0"/>
        <a:buChar char="▫"/>
        <a:defRPr sz="2400" kern="1200">
          <a:solidFill>
            <a:schemeClr val="accent1"/>
          </a:solidFill>
          <a:latin typeface="微软雅黑" panose="020B0503020204020204" pitchFamily="34" charset="-122"/>
          <a:ea typeface="微软雅黑" panose="020B0503020204020204" pitchFamily="34" charset="-122"/>
          <a:cs typeface="+mn-cs"/>
        </a:defRPr>
      </a:lvl2pPr>
      <a:lvl3pPr marL="1227636" indent="-289977"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570527" indent="-264577"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849920" indent="-241294" algn="l" rtl="0" eaLnBrk="0" fontAlgn="base" hangingPunct="0">
        <a:spcBef>
          <a:spcPts val="400"/>
        </a:spcBef>
        <a:spcAft>
          <a:spcPct val="0"/>
        </a:spcAft>
        <a:buClr>
          <a:srgbClr val="A04DA3"/>
        </a:buClr>
        <a:buFont typeface="Georgia" panose="02040502050405020303" pitchFamily="18" charset="0"/>
        <a:buChar char="▫"/>
        <a:defRPr sz="1800" kern="1200">
          <a:solidFill>
            <a:srgbClr val="A04DA3"/>
          </a:solidFill>
          <a:latin typeface="微软雅黑" panose="020B0503020204020204" pitchFamily="34" charset="-122"/>
          <a:ea typeface="微软雅黑" panose="020B0503020204020204" pitchFamily="34" charset="-122"/>
          <a:cs typeface="+mn-cs"/>
        </a:defRPr>
      </a:lvl5pPr>
      <a:lvl6pPr marL="2145446" indent="-243802" algn="l" rtl="0" eaLnBrk="1" latinLnBrk="0" hangingPunct="1">
        <a:spcBef>
          <a:spcPts val="400"/>
        </a:spcBef>
        <a:buClr>
          <a:schemeClr val="accent3"/>
        </a:buClr>
        <a:buFont typeface="Georgia"/>
        <a:buChar char="▫"/>
        <a:defRPr kumimoji="0" sz="2400" kern="1200">
          <a:solidFill>
            <a:schemeClr val="accent3"/>
          </a:solidFill>
          <a:latin typeface="+mn-lt"/>
          <a:ea typeface="+mn-ea"/>
          <a:cs typeface="+mn-cs"/>
        </a:defRPr>
      </a:lvl6pPr>
      <a:lvl7pPr marL="2438007" indent="-243802" algn="l" rtl="0" eaLnBrk="1" latinLnBrk="0" hangingPunct="1">
        <a:spcBef>
          <a:spcPts val="400"/>
        </a:spcBef>
        <a:buClr>
          <a:schemeClr val="accent3"/>
        </a:buClr>
        <a:buFont typeface="Georgia"/>
        <a:buChar char="▫"/>
        <a:defRPr kumimoji="0" sz="2133" kern="1200">
          <a:solidFill>
            <a:schemeClr val="accent3"/>
          </a:solidFill>
          <a:latin typeface="+mn-lt"/>
          <a:ea typeface="+mn-ea"/>
          <a:cs typeface="+mn-cs"/>
        </a:defRPr>
      </a:lvl7pPr>
      <a:lvl8pPr marL="2706188" indent="-243802" algn="l" rtl="0" eaLnBrk="1" latinLnBrk="0" hangingPunct="1">
        <a:spcBef>
          <a:spcPts val="400"/>
        </a:spcBef>
        <a:buClr>
          <a:schemeClr val="accent3"/>
        </a:buClr>
        <a:buFont typeface="Georgia"/>
        <a:buChar char="◦"/>
        <a:defRPr kumimoji="0" sz="2000" kern="1200">
          <a:solidFill>
            <a:schemeClr val="accent3"/>
          </a:solidFill>
          <a:latin typeface="+mn-lt"/>
          <a:ea typeface="+mn-ea"/>
          <a:cs typeface="+mn-cs"/>
        </a:defRPr>
      </a:lvl8pPr>
      <a:lvl9pPr marL="2986559" indent="-243802" algn="l" rtl="0" eaLnBrk="1" latinLnBrk="0" hangingPunct="1">
        <a:spcBef>
          <a:spcPts val="400"/>
        </a:spcBef>
        <a:buClr>
          <a:schemeClr val="accent3"/>
        </a:buClr>
        <a:buFont typeface="Georgia"/>
        <a:buChar char="◦"/>
        <a:defRPr kumimoji="0" sz="186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02" algn="l" rtl="0" eaLnBrk="1" latinLnBrk="0" hangingPunct="1">
        <a:defRPr kumimoji="0" kern="1200">
          <a:solidFill>
            <a:schemeClr val="tx1"/>
          </a:solidFill>
          <a:latin typeface="+mn-lt"/>
          <a:ea typeface="+mn-ea"/>
          <a:cs typeface="+mn-cs"/>
        </a:defRPr>
      </a:lvl2pPr>
      <a:lvl3pPr marL="1219003" algn="l" rtl="0" eaLnBrk="1" latinLnBrk="0" hangingPunct="1">
        <a:defRPr kumimoji="0" kern="1200">
          <a:solidFill>
            <a:schemeClr val="tx1"/>
          </a:solidFill>
          <a:latin typeface="+mn-lt"/>
          <a:ea typeface="+mn-ea"/>
          <a:cs typeface="+mn-cs"/>
        </a:defRPr>
      </a:lvl3pPr>
      <a:lvl4pPr marL="1828506" algn="l" rtl="0" eaLnBrk="1" latinLnBrk="0" hangingPunct="1">
        <a:defRPr kumimoji="0" kern="1200">
          <a:solidFill>
            <a:schemeClr val="tx1"/>
          </a:solidFill>
          <a:latin typeface="+mn-lt"/>
          <a:ea typeface="+mn-ea"/>
          <a:cs typeface="+mn-cs"/>
        </a:defRPr>
      </a:lvl4pPr>
      <a:lvl5pPr marL="2438007" algn="l" rtl="0" eaLnBrk="1" latinLnBrk="0" hangingPunct="1">
        <a:defRPr kumimoji="0" kern="1200">
          <a:solidFill>
            <a:schemeClr val="tx1"/>
          </a:solidFill>
          <a:latin typeface="+mn-lt"/>
          <a:ea typeface="+mn-ea"/>
          <a:cs typeface="+mn-cs"/>
        </a:defRPr>
      </a:lvl5pPr>
      <a:lvl6pPr marL="3047509" algn="l" rtl="0" eaLnBrk="1" latinLnBrk="0" hangingPunct="1">
        <a:defRPr kumimoji="0" kern="1200">
          <a:solidFill>
            <a:schemeClr val="tx1"/>
          </a:solidFill>
          <a:latin typeface="+mn-lt"/>
          <a:ea typeface="+mn-ea"/>
          <a:cs typeface="+mn-cs"/>
        </a:defRPr>
      </a:lvl6pPr>
      <a:lvl7pPr marL="3657011" algn="l" rtl="0" eaLnBrk="1" latinLnBrk="0" hangingPunct="1">
        <a:defRPr kumimoji="0" kern="1200">
          <a:solidFill>
            <a:schemeClr val="tx1"/>
          </a:solidFill>
          <a:latin typeface="+mn-lt"/>
          <a:ea typeface="+mn-ea"/>
          <a:cs typeface="+mn-cs"/>
        </a:defRPr>
      </a:lvl7pPr>
      <a:lvl8pPr marL="4266513" algn="l" rtl="0" eaLnBrk="1" latinLnBrk="0" hangingPunct="1">
        <a:defRPr kumimoji="0" kern="1200">
          <a:solidFill>
            <a:schemeClr val="tx1"/>
          </a:solidFill>
          <a:latin typeface="+mn-lt"/>
          <a:ea typeface="+mn-ea"/>
          <a:cs typeface="+mn-cs"/>
        </a:defRPr>
      </a:lvl8pPr>
      <a:lvl9pPr marL="487601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638" y="366186"/>
            <a:ext cx="10521077"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638" y="1826684"/>
            <a:ext cx="10521077"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636" y="6356353"/>
            <a:ext cx="2744629"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40705" y="6356353"/>
            <a:ext cx="4116943"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5086" y="6356353"/>
            <a:ext cx="2744629"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402315025"/>
      </p:ext>
    </p:extLst>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p:txBody>
          <a:bodyPr/>
          <a:lstStyle/>
          <a:p>
            <a:r>
              <a:rPr lang="zh-CN" altLang="zh-CN"/>
              <a:t>第</a:t>
            </a:r>
            <a:r>
              <a:rPr lang="en-US" altLang="zh-CN"/>
              <a:t> 1 </a:t>
            </a:r>
            <a:r>
              <a:rPr lang="zh-CN" altLang="en-US"/>
              <a:t>章</a:t>
            </a:r>
            <a:r>
              <a:rPr lang="en-US" altLang="zh-CN"/>
              <a:t>  </a:t>
            </a:r>
            <a:r>
              <a:rPr lang="zh-CN" altLang="en-US"/>
              <a:t>绪论</a:t>
            </a:r>
            <a:endParaRPr lang="zh-CN" altLang="en-US" dirty="0"/>
          </a:p>
        </p:txBody>
      </p:sp>
      <p:sp>
        <p:nvSpPr>
          <p:cNvPr id="7" name="Rectangle 3"/>
          <p:cNvSpPr txBox="1">
            <a:spLocks noChangeArrowheads="1"/>
          </p:cNvSpPr>
          <p:nvPr/>
        </p:nvSpPr>
        <p:spPr bwMode="auto">
          <a:xfrm>
            <a:off x="6313611" y="6018927"/>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面向对象的方法</a:t>
            </a:r>
            <a:endParaRPr lang="zh-CN" altLang="en-US" dirty="0"/>
          </a:p>
        </p:txBody>
      </p:sp>
      <p:sp>
        <p:nvSpPr>
          <p:cNvPr id="15363" name="内容占位符 2"/>
          <p:cNvSpPr>
            <a:spLocks noGrp="1"/>
          </p:cNvSpPr>
          <p:nvPr>
            <p:ph idx="1"/>
          </p:nvPr>
        </p:nvSpPr>
        <p:spPr/>
        <p:txBody>
          <a:bodyPr/>
          <a:lstStyle/>
          <a:p>
            <a:r>
              <a:rPr lang="zh-CN" altLang="en-US"/>
              <a:t>将数据及对数据的操作方法封装在一起，作为一个相互依存、不可分离的整体</a:t>
            </a:r>
            <a:r>
              <a:rPr lang="en-US" altLang="zh-CN"/>
              <a:t>——</a:t>
            </a:r>
            <a:r>
              <a:rPr lang="zh-CN" altLang="en-US"/>
              <a:t>对象。</a:t>
            </a:r>
          </a:p>
          <a:p>
            <a:r>
              <a:rPr lang="zh-CN" altLang="en-US"/>
              <a:t>对同类型对象抽象出其共性，形成类。</a:t>
            </a:r>
          </a:p>
          <a:p>
            <a:r>
              <a:rPr lang="zh-CN" altLang="en-US"/>
              <a:t>类通过一个简单的外部接口，与外界发生关系。</a:t>
            </a:r>
          </a:p>
          <a:p>
            <a:r>
              <a:rPr lang="zh-CN" altLang="en-US"/>
              <a:t>对象与对象之间通过消息进行通信。</a:t>
            </a:r>
            <a:endParaRPr lang="en-US" altLang="zh-CN"/>
          </a:p>
          <a:p>
            <a:r>
              <a:rPr lang="zh-CN" altLang="en-US"/>
              <a:t>优点：</a:t>
            </a:r>
          </a:p>
          <a:p>
            <a:pPr lvl="1"/>
            <a:r>
              <a:rPr lang="zh-CN" altLang="en-US"/>
              <a:t>程序模块间的关系更为简单，程序模块的独立性、数据的安全性就有了良好的保障。</a:t>
            </a:r>
          </a:p>
          <a:p>
            <a:pPr lvl="1"/>
            <a:r>
              <a:rPr lang="zh-CN" altLang="en-US"/>
              <a:t>通过继承与多态性，可以大大提高程序的可重用性，使得软件的开发和维护都更为方便。</a:t>
            </a:r>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10</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面向对象的基本概念</a:t>
            </a:r>
            <a:r>
              <a:rPr lang="en-US" altLang="zh-CN"/>
              <a:t>——</a:t>
            </a:r>
            <a:r>
              <a:rPr lang="zh-CN" altLang="en-US"/>
              <a:t>对象</a:t>
            </a:r>
          </a:p>
        </p:txBody>
      </p:sp>
      <p:sp>
        <p:nvSpPr>
          <p:cNvPr id="16387" name="内容占位符 2"/>
          <p:cNvSpPr>
            <a:spLocks noGrp="1"/>
          </p:cNvSpPr>
          <p:nvPr>
            <p:ph idx="1"/>
          </p:nvPr>
        </p:nvSpPr>
        <p:spPr/>
        <p:txBody>
          <a:bodyPr/>
          <a:lstStyle/>
          <a:p>
            <a:r>
              <a:rPr lang="zh-CN" altLang="en-US"/>
              <a:t>一般意义上的对象：</a:t>
            </a:r>
          </a:p>
          <a:p>
            <a:pPr lvl="1"/>
            <a:r>
              <a:rPr lang="zh-CN" altLang="en-US"/>
              <a:t>是现实世界中一个实际存在的事物。</a:t>
            </a:r>
          </a:p>
          <a:p>
            <a:pPr lvl="1"/>
            <a:r>
              <a:rPr lang="zh-CN" altLang="en-US"/>
              <a:t>可以是有形的（比如一辆汽车），也可以是无形的（比如一项计划）。</a:t>
            </a:r>
          </a:p>
          <a:p>
            <a:pPr lvl="1"/>
            <a:r>
              <a:rPr lang="zh-CN" altLang="en-US"/>
              <a:t>是构成世界的一个独立单位，具有</a:t>
            </a:r>
          </a:p>
          <a:p>
            <a:pPr lvl="2"/>
            <a:r>
              <a:rPr lang="zh-CN" altLang="en-US"/>
              <a:t>静态特征：可以用某种数据来描述</a:t>
            </a:r>
          </a:p>
          <a:p>
            <a:pPr lvl="2"/>
            <a:r>
              <a:rPr lang="zh-CN" altLang="en-US"/>
              <a:t>动态特征：对象所表现的行为或具有的功能</a:t>
            </a:r>
          </a:p>
          <a:p>
            <a:r>
              <a:rPr lang="zh-CN" altLang="en-US"/>
              <a:t>面向对象方法中的对象：</a:t>
            </a:r>
          </a:p>
          <a:p>
            <a:pPr lvl="1"/>
            <a:r>
              <a:rPr lang="zh-CN" altLang="en-US"/>
              <a:t>是系统中用来描述客观事物的一个实体，它是用来构成系统的一个基本单位。对象由一组属性和一组行为构成。</a:t>
            </a:r>
          </a:p>
          <a:p>
            <a:pPr lvl="1"/>
            <a:r>
              <a:rPr lang="zh-CN" altLang="en-US"/>
              <a:t>属性：用来描述对象静态特征的数据项。</a:t>
            </a:r>
          </a:p>
          <a:p>
            <a:pPr lvl="1"/>
            <a:r>
              <a:rPr lang="zh-CN" altLang="en-US"/>
              <a:t>行为：用来描述对象动态特征的操作序列。</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11</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类</a:t>
            </a:r>
          </a:p>
        </p:txBody>
      </p:sp>
      <p:sp>
        <p:nvSpPr>
          <p:cNvPr id="17411" name="内容占位符 2"/>
          <p:cNvSpPr>
            <a:spLocks noGrp="1"/>
          </p:cNvSpPr>
          <p:nvPr>
            <p:ph idx="1"/>
          </p:nvPr>
        </p:nvSpPr>
        <p:spPr>
          <a:xfrm>
            <a:off x="612775" y="1988843"/>
            <a:ext cx="11247040" cy="4585527"/>
          </a:xfrm>
        </p:spPr>
        <p:txBody>
          <a:bodyPr/>
          <a:lstStyle/>
          <a:p>
            <a:r>
              <a:rPr lang="zh-CN" altLang="en-US"/>
              <a:t>分类</a:t>
            </a:r>
            <a:r>
              <a:rPr lang="en-US" altLang="zh-CN"/>
              <a:t>——</a:t>
            </a:r>
            <a:r>
              <a:rPr lang="zh-CN" altLang="en-US"/>
              <a:t>人类通常的思维方法</a:t>
            </a:r>
          </a:p>
          <a:p>
            <a:r>
              <a:rPr lang="zh-CN" altLang="en-US"/>
              <a:t>分类所依据的原则</a:t>
            </a:r>
            <a:r>
              <a:rPr lang="en-US" altLang="zh-CN"/>
              <a:t>——</a:t>
            </a:r>
            <a:r>
              <a:rPr lang="zh-CN" altLang="en-US"/>
              <a:t>抽象</a:t>
            </a:r>
          </a:p>
          <a:p>
            <a:pPr lvl="1"/>
            <a:r>
              <a:rPr lang="zh-CN" altLang="en-US"/>
              <a:t>忽略事物的非本质特征，只注意那些与当前目标有关的本质特征，从而找出事物的共性，把具有共同性质的事物划分为一类，得出一个抽象的概念。</a:t>
            </a:r>
          </a:p>
          <a:p>
            <a:pPr lvl="1"/>
            <a:r>
              <a:rPr lang="zh-CN" altLang="en-US"/>
              <a:t>例如，石头、树木、汽车、房屋等都是人们在长期的生产和生活实践中抽象出的概念。</a:t>
            </a:r>
            <a:endParaRPr lang="en-US" altLang="zh-CN"/>
          </a:p>
          <a:p>
            <a:r>
              <a:rPr lang="zh-CN" altLang="en-US"/>
              <a:t>面向对象方法中的</a:t>
            </a:r>
            <a:r>
              <a:rPr lang="en-US" altLang="zh-CN"/>
              <a:t>"</a:t>
            </a:r>
            <a:r>
              <a:rPr lang="zh-CN" altLang="en-US"/>
              <a:t>类</a:t>
            </a:r>
            <a:r>
              <a:rPr lang="en-US" altLang="zh-CN"/>
              <a:t>"</a:t>
            </a:r>
          </a:p>
          <a:p>
            <a:pPr lvl="1"/>
            <a:r>
              <a:rPr lang="zh-CN" altLang="en-US"/>
              <a:t>具有相同属性和服务的一组对象的集合</a:t>
            </a:r>
          </a:p>
          <a:p>
            <a:pPr lvl="1"/>
            <a:r>
              <a:rPr lang="zh-CN" altLang="en-US"/>
              <a:t>为属于该类的全部对象提供了抽象的描述，包括属性和行为两个主要部分。</a:t>
            </a:r>
          </a:p>
          <a:p>
            <a:pPr lvl="1"/>
            <a:r>
              <a:rPr lang="zh-CN" altLang="en-US"/>
              <a:t>类与对象的关系：</a:t>
            </a:r>
            <a:br>
              <a:rPr lang="zh-CN" altLang="en-US"/>
            </a:br>
            <a:r>
              <a:rPr lang="zh-CN" altLang="en-US"/>
              <a:t>犹如模具与铸件之间的关系，一个属于某类的对象称为该类的一个实例。</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12</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封装</a:t>
            </a:r>
          </a:p>
        </p:txBody>
      </p:sp>
      <p:sp>
        <p:nvSpPr>
          <p:cNvPr id="18435" name="内容占位符 2"/>
          <p:cNvSpPr>
            <a:spLocks noGrp="1"/>
          </p:cNvSpPr>
          <p:nvPr>
            <p:ph idx="1"/>
          </p:nvPr>
        </p:nvSpPr>
        <p:spPr/>
        <p:txBody>
          <a:bodyPr/>
          <a:lstStyle/>
          <a:p>
            <a:r>
              <a:rPr lang="zh-CN" altLang="en-US"/>
              <a:t>把对象的属性和服务结合成一个独立的系统单元。</a:t>
            </a:r>
          </a:p>
          <a:p>
            <a:r>
              <a:rPr lang="zh-CN" altLang="en-US"/>
              <a:t>尽可能隐蔽对象的内部细节。对外形成一个边界（或者说一道屏障），只保留有限的对外接口使之与外部发生联系。</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13</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继承</a:t>
            </a:r>
          </a:p>
        </p:txBody>
      </p:sp>
      <p:sp>
        <p:nvSpPr>
          <p:cNvPr id="19459" name="内容占位符 2"/>
          <p:cNvSpPr>
            <a:spLocks noGrp="1"/>
          </p:cNvSpPr>
          <p:nvPr>
            <p:ph idx="1"/>
          </p:nvPr>
        </p:nvSpPr>
        <p:spPr/>
        <p:txBody>
          <a:bodyPr/>
          <a:lstStyle/>
          <a:p>
            <a:r>
              <a:rPr lang="zh-CN" altLang="en-US"/>
              <a:t>继承对于软件复用有着重要意义，是面向对象技术能够提高软件开发效率的重要原因之一。</a:t>
            </a:r>
          </a:p>
          <a:p>
            <a:r>
              <a:rPr lang="zh-CN" altLang="en-US"/>
              <a:t>定义：特殊类的对象拥有其一般类的全部属性与服务，称作特殊类对一般类的继承。</a:t>
            </a:r>
          </a:p>
          <a:p>
            <a:r>
              <a:rPr lang="zh-CN" altLang="en-US"/>
              <a:t>例如：将图形作为一个一般类，圆形便是一个特殊类。</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14</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多态性</a:t>
            </a:r>
          </a:p>
        </p:txBody>
      </p:sp>
      <p:sp>
        <p:nvSpPr>
          <p:cNvPr id="20483" name="内容占位符 2"/>
          <p:cNvSpPr>
            <a:spLocks noGrp="1"/>
          </p:cNvSpPr>
          <p:nvPr>
            <p:ph idx="1"/>
          </p:nvPr>
        </p:nvSpPr>
        <p:spPr/>
        <p:txBody>
          <a:bodyPr/>
          <a:lstStyle/>
          <a:p>
            <a:r>
              <a:rPr lang="zh-CN" altLang="en-US"/>
              <a:t>多态是指在一般类中定义的属性或行为，被特殊类继承之后，可以具有不同的数据类型或表现出不同的行为。这使得同一个属性或行为在一般类及其各个特殊类中具有不同的语义。</a:t>
            </a:r>
          </a:p>
          <a:p>
            <a:r>
              <a:rPr lang="zh-CN" altLang="en-US"/>
              <a:t>例如：</a:t>
            </a:r>
          </a:p>
          <a:p>
            <a:pPr lvl="1"/>
            <a:r>
              <a:rPr lang="zh-CN" altLang="en-US"/>
              <a:t>图形类：计算图形面积</a:t>
            </a:r>
            <a:r>
              <a:rPr lang="en-US" altLang="zh-CN"/>
              <a:t>-&gt;</a:t>
            </a:r>
            <a:r>
              <a:rPr lang="zh-CN" altLang="en-US"/>
              <a:t>圆类计算圆面积</a:t>
            </a:r>
            <a:br>
              <a:rPr lang="zh-CN" altLang="en-US"/>
            </a:br>
            <a:r>
              <a:rPr lang="zh-CN" altLang="en-US"/>
              <a:t>                             </a:t>
            </a:r>
            <a:r>
              <a:rPr lang="en-US" altLang="zh-CN"/>
              <a:t>-&gt;</a:t>
            </a:r>
            <a:r>
              <a:rPr lang="zh-CN" altLang="en-US"/>
              <a:t>矩形类计算机型面积</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15</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面向对象的软件工程</a:t>
            </a:r>
          </a:p>
        </p:txBody>
      </p:sp>
      <p:sp>
        <p:nvSpPr>
          <p:cNvPr id="21507" name="内容占位符 2"/>
          <p:cNvSpPr>
            <a:spLocks noGrp="1"/>
          </p:cNvSpPr>
          <p:nvPr>
            <p:ph idx="1"/>
          </p:nvPr>
        </p:nvSpPr>
        <p:spPr/>
        <p:txBody>
          <a:bodyPr/>
          <a:lstStyle/>
          <a:p>
            <a:r>
              <a:rPr lang="zh-CN" altLang="en-US"/>
              <a:t>面向对象的软件工程是面向对象方法在软件工程领域的全面应用。</a:t>
            </a:r>
            <a:endParaRPr lang="en-US" altLang="zh-CN"/>
          </a:p>
          <a:p>
            <a:pPr lvl="1"/>
            <a:r>
              <a:rPr lang="zh-CN" altLang="en-US"/>
              <a:t>面向对象的分析（</a:t>
            </a:r>
            <a:r>
              <a:rPr lang="en-US" altLang="zh-CN"/>
              <a:t>OOA</a:t>
            </a:r>
            <a:r>
              <a:rPr lang="zh-CN" altLang="en-US"/>
              <a:t>）</a:t>
            </a:r>
          </a:p>
          <a:p>
            <a:pPr lvl="1"/>
            <a:r>
              <a:rPr lang="zh-CN" altLang="en-US"/>
              <a:t>面向对象的设计（</a:t>
            </a:r>
            <a:r>
              <a:rPr lang="en-US" altLang="zh-CN"/>
              <a:t>OOD</a:t>
            </a:r>
            <a:r>
              <a:rPr lang="zh-CN" altLang="en-US"/>
              <a:t>）</a:t>
            </a:r>
          </a:p>
          <a:p>
            <a:pPr lvl="1"/>
            <a:r>
              <a:rPr lang="zh-CN" altLang="en-US"/>
              <a:t>面向对象的编程（</a:t>
            </a:r>
            <a:r>
              <a:rPr lang="en-US" altLang="zh-CN"/>
              <a:t>OOP</a:t>
            </a:r>
            <a:r>
              <a:rPr lang="zh-CN" altLang="en-US"/>
              <a:t>）</a:t>
            </a:r>
          </a:p>
          <a:p>
            <a:pPr lvl="1"/>
            <a:r>
              <a:rPr lang="zh-CN" altLang="en-US"/>
              <a:t>面向对象的测试（</a:t>
            </a:r>
            <a:r>
              <a:rPr lang="en-US" altLang="zh-CN"/>
              <a:t>OOT</a:t>
            </a:r>
            <a:r>
              <a:rPr lang="zh-CN" altLang="en-US"/>
              <a:t>）</a:t>
            </a:r>
          </a:p>
          <a:p>
            <a:pPr lvl="1"/>
            <a:r>
              <a:rPr lang="zh-CN" altLang="en-US"/>
              <a:t>面向对象的软件维护（</a:t>
            </a:r>
            <a:r>
              <a:rPr lang="en-US" altLang="zh-CN"/>
              <a:t>OOSM</a:t>
            </a:r>
            <a:r>
              <a:rPr lang="zh-CN" altLang="en-US"/>
              <a:t>）</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16</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分析</a:t>
            </a:r>
          </a:p>
        </p:txBody>
      </p:sp>
      <p:sp>
        <p:nvSpPr>
          <p:cNvPr id="22531" name="内容占位符 2"/>
          <p:cNvSpPr>
            <a:spLocks noGrp="1"/>
          </p:cNvSpPr>
          <p:nvPr>
            <p:ph idx="1"/>
          </p:nvPr>
        </p:nvSpPr>
        <p:spPr/>
        <p:txBody>
          <a:bodyPr/>
          <a:lstStyle/>
          <a:p>
            <a:r>
              <a:rPr lang="zh-CN" altLang="en-US"/>
              <a:t>系统分析阶段应该扼要精确地抽象出系统必须做什么，但是不关心如何去实现。</a:t>
            </a:r>
          </a:p>
          <a:p>
            <a:r>
              <a:rPr lang="zh-CN" altLang="en-US"/>
              <a:t>面向对象的系统分析，直接用问题域中客观存在的事物建立模型中的对象，对单个事物及事物之间的关系，都保留他们的原貌，不做转换，也不打破原有界限而重新组合，因此能够很好地映射客观事物。</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17</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设计</a:t>
            </a:r>
          </a:p>
        </p:txBody>
      </p:sp>
      <p:sp>
        <p:nvSpPr>
          <p:cNvPr id="23555" name="内容占位符 2"/>
          <p:cNvSpPr>
            <a:spLocks noGrp="1"/>
          </p:cNvSpPr>
          <p:nvPr>
            <p:ph idx="1"/>
          </p:nvPr>
        </p:nvSpPr>
        <p:spPr/>
        <p:txBody>
          <a:bodyPr/>
          <a:lstStyle/>
          <a:p>
            <a:r>
              <a:rPr lang="zh-CN" altLang="en-US"/>
              <a:t>针对系统的一个具体实现运用面向对象的方法。包括两方面的工作：</a:t>
            </a:r>
          </a:p>
          <a:p>
            <a:pPr lvl="1"/>
            <a:r>
              <a:rPr lang="zh-CN" altLang="en-US"/>
              <a:t>把</a:t>
            </a:r>
            <a:r>
              <a:rPr lang="en-US" altLang="zh-CN"/>
              <a:t>OOA</a:t>
            </a:r>
            <a:r>
              <a:rPr lang="zh-CN" altLang="en-US"/>
              <a:t>模型直接搬到</a:t>
            </a:r>
            <a:r>
              <a:rPr lang="en-US" altLang="zh-CN"/>
              <a:t>OOD</a:t>
            </a:r>
            <a:r>
              <a:rPr lang="zh-CN" altLang="en-US"/>
              <a:t>，作为</a:t>
            </a:r>
            <a:r>
              <a:rPr lang="en-US" altLang="zh-CN"/>
              <a:t>OOD</a:t>
            </a:r>
            <a:r>
              <a:rPr lang="zh-CN" altLang="en-US"/>
              <a:t>的一部分</a:t>
            </a:r>
          </a:p>
          <a:p>
            <a:pPr lvl="1"/>
            <a:r>
              <a:rPr lang="zh-CN" altLang="en-US"/>
              <a:t>针对具体实现中的人机界面、数据存储、任务管理等因素补充一些与实现有关的部分。</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18</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编程</a:t>
            </a:r>
          </a:p>
        </p:txBody>
      </p:sp>
      <p:sp>
        <p:nvSpPr>
          <p:cNvPr id="24579" name="内容占位符 2"/>
          <p:cNvSpPr>
            <a:spLocks noGrp="1"/>
          </p:cNvSpPr>
          <p:nvPr>
            <p:ph idx="1"/>
          </p:nvPr>
        </p:nvSpPr>
        <p:spPr/>
        <p:txBody>
          <a:bodyPr/>
          <a:lstStyle/>
          <a:p>
            <a:pPr marL="146047" indent="0">
              <a:buNone/>
            </a:pPr>
            <a:r>
              <a:rPr lang="en-US" altLang="zh-CN"/>
              <a:t>     OOP</a:t>
            </a:r>
            <a:r>
              <a:rPr lang="zh-CN" altLang="en-US"/>
              <a:t>工作就是用一种面向对象的编程语言把</a:t>
            </a:r>
            <a:r>
              <a:rPr lang="en-US" altLang="zh-CN"/>
              <a:t>OOD</a:t>
            </a:r>
            <a:r>
              <a:rPr lang="zh-CN" altLang="en-US"/>
              <a:t>模型中的每个成分书写出来，是面向对象的软件开发最终落实的重要阶段。</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19</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zh-CN" altLang="en-US"/>
              <a:t>目录</a:t>
            </a:r>
          </a:p>
        </p:txBody>
      </p:sp>
      <p:sp>
        <p:nvSpPr>
          <p:cNvPr id="7171" name="Rectangle 5"/>
          <p:cNvSpPr>
            <a:spLocks noGrp="1" noChangeArrowheads="1"/>
          </p:cNvSpPr>
          <p:nvPr>
            <p:ph idx="1"/>
          </p:nvPr>
        </p:nvSpPr>
        <p:spPr/>
        <p:txBody>
          <a:bodyPr/>
          <a:lstStyle/>
          <a:p>
            <a:r>
              <a:rPr lang="zh-CN" altLang="en-US" dirty="0"/>
              <a:t>计算机程序设计语言的发展</a:t>
            </a:r>
            <a:endParaRPr lang="en-US" altLang="zh-CN" dirty="0"/>
          </a:p>
          <a:p>
            <a:r>
              <a:rPr lang="zh-CN" altLang="en-US" dirty="0"/>
              <a:t>面向对象的方法</a:t>
            </a:r>
            <a:endParaRPr lang="en-US" altLang="zh-CN" dirty="0"/>
          </a:p>
          <a:p>
            <a:r>
              <a:rPr lang="zh-CN" altLang="en-US" dirty="0"/>
              <a:t>面向对象的软件开发</a:t>
            </a:r>
            <a:endParaRPr lang="en-US" altLang="zh-CN" dirty="0"/>
          </a:p>
          <a:p>
            <a:r>
              <a:rPr lang="zh-CN" altLang="en-US" dirty="0"/>
              <a:t>信息的表示与存储</a:t>
            </a:r>
            <a:endParaRPr lang="en-US" altLang="zh-CN" dirty="0"/>
          </a:p>
          <a:p>
            <a:r>
              <a:rPr lang="zh-CN" altLang="en-US" dirty="0"/>
              <a:t>程序的开发过程</a:t>
            </a:r>
            <a:endParaRPr lang="en-US" altLang="zh-CN" dirty="0"/>
          </a:p>
          <a:p>
            <a:r>
              <a:rPr lang="zh-CN" altLang="en-US" dirty="0"/>
              <a:t>小结</a:t>
            </a:r>
          </a:p>
        </p:txBody>
      </p:sp>
      <p:sp>
        <p:nvSpPr>
          <p:cNvPr id="6" name="灯片编号占位符 5"/>
          <p:cNvSpPr>
            <a:spLocks noGrp="1"/>
          </p:cNvSpPr>
          <p:nvPr>
            <p:ph type="sldNum" sz="quarter" idx="4"/>
          </p:nvPr>
        </p:nvSpPr>
        <p:spPr/>
        <p:txBody>
          <a:bodyPr/>
          <a:lstStyle/>
          <a:p>
            <a:fld id="{6E3C607E-F127-4720-88EB-758311D88FE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测试</a:t>
            </a:r>
          </a:p>
        </p:txBody>
      </p:sp>
      <p:sp>
        <p:nvSpPr>
          <p:cNvPr id="25603" name="内容占位符 2"/>
          <p:cNvSpPr>
            <a:spLocks noGrp="1"/>
          </p:cNvSpPr>
          <p:nvPr>
            <p:ph idx="1"/>
          </p:nvPr>
        </p:nvSpPr>
        <p:spPr/>
        <p:txBody>
          <a:bodyPr/>
          <a:lstStyle/>
          <a:p>
            <a:r>
              <a:rPr lang="zh-CN" altLang="en-US"/>
              <a:t>测试的任务是发现软件中的错误。</a:t>
            </a:r>
          </a:p>
          <a:p>
            <a:r>
              <a:rPr lang="zh-CN" altLang="en-US"/>
              <a:t>在面向对象的软件测试中继续运用面向对象的概念与原则来组织测试，以对象的类作为基本测试单位，可以更准确地发现程序错误并提高测试效率。</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20</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维护</a:t>
            </a:r>
          </a:p>
        </p:txBody>
      </p:sp>
      <p:sp>
        <p:nvSpPr>
          <p:cNvPr id="3" name="内容占位符 2"/>
          <p:cNvSpPr>
            <a:spLocks noGrp="1"/>
          </p:cNvSpPr>
          <p:nvPr>
            <p:ph idx="1"/>
          </p:nvPr>
        </p:nvSpPr>
        <p:spPr/>
        <p:txBody>
          <a:bodyPr/>
          <a:lstStyle/>
          <a:p>
            <a:r>
              <a:rPr lang="zh-CN" altLang="en-US"/>
              <a:t>将软件交付使用后，工作并没有完结，还要根据软件的运行情况和用户的需求，不断改进系统。</a:t>
            </a:r>
          </a:p>
          <a:p>
            <a:r>
              <a:rPr lang="zh-CN" altLang="en-US"/>
              <a:t>使用面向对象的方法开发的软件，其程序与问题域是一致的，因此，在维护阶段运用面向对象的方法可以大大提高软件维护的效率。</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21</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基本术语</a:t>
            </a:r>
          </a:p>
        </p:txBody>
      </p:sp>
      <p:sp>
        <p:nvSpPr>
          <p:cNvPr id="41987" name="内容占位符 2"/>
          <p:cNvSpPr>
            <a:spLocks noGrp="1"/>
          </p:cNvSpPr>
          <p:nvPr>
            <p:ph idx="1"/>
          </p:nvPr>
        </p:nvSpPr>
        <p:spPr/>
        <p:txBody>
          <a:bodyPr/>
          <a:lstStyle/>
          <a:p>
            <a:r>
              <a:rPr lang="zh-CN" altLang="en-US"/>
              <a:t>源程序：</a:t>
            </a:r>
          </a:p>
          <a:p>
            <a:pPr lvl="1"/>
            <a:r>
              <a:rPr lang="zh-CN" altLang="en-US"/>
              <a:t>用源语言写的，有待翻译的程序</a:t>
            </a:r>
          </a:p>
          <a:p>
            <a:r>
              <a:rPr lang="zh-CN" altLang="en-US"/>
              <a:t>目标程序：</a:t>
            </a:r>
          </a:p>
          <a:p>
            <a:pPr lvl="1"/>
            <a:r>
              <a:rPr lang="zh-CN" altLang="en-US"/>
              <a:t>也称为</a:t>
            </a:r>
            <a:r>
              <a:rPr lang="en-US" altLang="zh-CN"/>
              <a:t>"</a:t>
            </a:r>
            <a:r>
              <a:rPr lang="zh-CN" altLang="en-US"/>
              <a:t>结果程序</a:t>
            </a:r>
            <a:r>
              <a:rPr lang="en-US" altLang="zh-CN"/>
              <a:t>"</a:t>
            </a:r>
            <a:r>
              <a:rPr lang="zh-CN" altLang="en-US"/>
              <a:t>，是源程序通过翻译程序加工以后所生成的程序。</a:t>
            </a:r>
          </a:p>
          <a:p>
            <a:r>
              <a:rPr lang="zh-CN" altLang="en-US"/>
              <a:t>翻译程序：</a:t>
            </a:r>
          </a:p>
          <a:p>
            <a:pPr lvl="1"/>
            <a:r>
              <a:rPr lang="zh-CN" altLang="en-US"/>
              <a:t>是指一个把源程序翻译成等价的目标程序的程序。</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22</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a:t>
            </a:r>
          </a:p>
        </p:txBody>
      </p:sp>
    </p:spTree>
    <p:extLst>
      <p:ext uri="{BB962C8B-B14F-4D97-AF65-F5344CB8AC3E}">
        <p14:creationId xmlns:p14="http://schemas.microsoft.com/office/powerpoint/2010/main" val="403012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三种不同类型的翻译程序</a:t>
            </a:r>
          </a:p>
        </p:txBody>
      </p:sp>
      <p:sp>
        <p:nvSpPr>
          <p:cNvPr id="43011" name="内容占位符 2"/>
          <p:cNvSpPr>
            <a:spLocks noGrp="1"/>
          </p:cNvSpPr>
          <p:nvPr>
            <p:ph idx="1"/>
          </p:nvPr>
        </p:nvSpPr>
        <p:spPr/>
        <p:txBody>
          <a:bodyPr/>
          <a:lstStyle/>
          <a:p>
            <a:r>
              <a:rPr lang="zh-CN" altLang="en-US"/>
              <a:t>汇编程序：</a:t>
            </a:r>
          </a:p>
          <a:p>
            <a:pPr lvl="1"/>
            <a:r>
              <a:rPr lang="zh-CN" altLang="en-US"/>
              <a:t>其任务是把用汇编语言写成的源程序，翻译成机器语言形式的目标程序。</a:t>
            </a:r>
          </a:p>
          <a:p>
            <a:r>
              <a:rPr lang="zh-CN" altLang="en-US"/>
              <a:t>编译程序：</a:t>
            </a:r>
          </a:p>
          <a:p>
            <a:pPr lvl="1"/>
            <a:r>
              <a:rPr lang="zh-CN" altLang="en-US"/>
              <a:t>若源程序是用高级程序设计语言所写，经翻译程序加工生成目标程序，那么，该翻译程序就称为</a:t>
            </a:r>
            <a:r>
              <a:rPr lang="en-US" altLang="zh-CN"/>
              <a:t>"</a:t>
            </a:r>
            <a:r>
              <a:rPr lang="zh-CN" altLang="en-US"/>
              <a:t>编译程序</a:t>
            </a:r>
            <a:r>
              <a:rPr lang="en-US" altLang="zh-CN"/>
              <a:t>"</a:t>
            </a:r>
            <a:r>
              <a:rPr lang="zh-CN" altLang="en-US"/>
              <a:t>。</a:t>
            </a:r>
            <a:endParaRPr lang="en-US" altLang="zh-CN"/>
          </a:p>
          <a:p>
            <a:r>
              <a:rPr lang="zh-CN" altLang="en-US"/>
              <a:t>解释程序：</a:t>
            </a:r>
          </a:p>
          <a:p>
            <a:pPr lvl="1"/>
            <a:r>
              <a:rPr lang="zh-CN" altLang="en-US"/>
              <a:t>这也是一种翻译程序，同样是将高级语言源程序翻译成机器指令。它与编译程序不同点就在于：它是边翻译边执行的，即输入一句、翻译一句、 执行一句，直至将整个源程序翻译并执行完毕。</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23</a:t>
            </a:fld>
            <a:endParaRPr lang="zh-CN" altLang="en-US"/>
          </a:p>
        </p:txBody>
      </p:sp>
      <p:sp>
        <p:nvSpPr>
          <p:cNvPr id="6"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基本</a:t>
            </a:r>
            <a:r>
              <a:rPr kumimoji="0" lang="zh-CN" altLang="en-US" sz="1600" dirty="0">
                <a:solidFill>
                  <a:schemeClr val="bg1"/>
                </a:solidFill>
                <a:latin typeface="+mj-lt"/>
                <a:ea typeface="+mj-ea"/>
                <a:cs typeface="+mj-cs"/>
              </a:rPr>
              <a:t>术语</a:t>
            </a:r>
          </a:p>
        </p:txBody>
      </p:sp>
    </p:spTree>
    <p:extLst>
      <p:ext uri="{BB962C8B-B14F-4D97-AF65-F5344CB8AC3E}">
        <p14:creationId xmlns:p14="http://schemas.microsoft.com/office/powerpoint/2010/main" val="341779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程序的开发过程</a:t>
            </a:r>
          </a:p>
        </p:txBody>
      </p:sp>
      <p:sp>
        <p:nvSpPr>
          <p:cNvPr id="44035" name="内容占位符 2"/>
          <p:cNvSpPr>
            <a:spLocks noGrp="1"/>
          </p:cNvSpPr>
          <p:nvPr>
            <p:ph idx="1"/>
          </p:nvPr>
        </p:nvSpPr>
        <p:spPr/>
        <p:txBody>
          <a:bodyPr/>
          <a:lstStyle/>
          <a:p>
            <a:r>
              <a:rPr lang="zh-CN" altLang="en-US"/>
              <a:t>编辑</a:t>
            </a:r>
          </a:p>
          <a:p>
            <a:pPr lvl="1"/>
            <a:r>
              <a:rPr lang="zh-CN" altLang="en-US"/>
              <a:t>将源程序输入到计算机中，生成后缀为</a:t>
            </a:r>
            <a:r>
              <a:rPr lang="en-US" altLang="zh-CN"/>
              <a:t>cpp</a:t>
            </a:r>
            <a:r>
              <a:rPr lang="zh-CN" altLang="en-US"/>
              <a:t>的磁盘文件。</a:t>
            </a:r>
          </a:p>
          <a:p>
            <a:r>
              <a:rPr lang="zh-CN" altLang="en-US"/>
              <a:t>编译</a:t>
            </a:r>
          </a:p>
          <a:p>
            <a:pPr lvl="1"/>
            <a:r>
              <a:rPr lang="zh-CN" altLang="en-US"/>
              <a:t>将程序的源代码转换为机器语言代码。</a:t>
            </a:r>
          </a:p>
          <a:p>
            <a:r>
              <a:rPr lang="zh-CN" altLang="en-US"/>
              <a:t>连接</a:t>
            </a:r>
          </a:p>
          <a:p>
            <a:pPr lvl="1"/>
            <a:r>
              <a:rPr lang="zh-CN" altLang="en-US"/>
              <a:t>将多个源程序文件以及库中的某些文件连在一起，生成一个后缀为</a:t>
            </a:r>
            <a:r>
              <a:rPr lang="en-US" altLang="zh-CN"/>
              <a:t>exe</a:t>
            </a:r>
            <a:r>
              <a:rPr lang="zh-CN" altLang="en-US"/>
              <a:t>的可执行文件。</a:t>
            </a:r>
          </a:p>
          <a:p>
            <a:r>
              <a:rPr lang="zh-CN" altLang="en-US"/>
              <a:t>运行调试</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24</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a:t>
            </a:r>
          </a:p>
        </p:txBody>
      </p:sp>
    </p:spTree>
    <p:extLst>
      <p:ext uri="{BB962C8B-B14F-4D97-AF65-F5344CB8AC3E}">
        <p14:creationId xmlns:p14="http://schemas.microsoft.com/office/powerpoint/2010/main" val="2032348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信息的表示与存储</a:t>
            </a:r>
          </a:p>
        </p:txBody>
      </p:sp>
      <p:sp>
        <p:nvSpPr>
          <p:cNvPr id="2" name="文本占位符 1"/>
          <p:cNvSpPr>
            <a:spLocks noGrp="1"/>
          </p:cNvSpPr>
          <p:nvPr>
            <p:ph type="body" idx="1"/>
          </p:nvPr>
        </p:nvSpPr>
        <p:spPr/>
        <p:txBody>
          <a:bodyPr/>
          <a:lstStyle/>
          <a:p>
            <a:r>
              <a:rPr lang="zh-CN" altLang="en-US"/>
              <a:t>自学</a:t>
            </a:r>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计算机中的信息</a:t>
            </a:r>
          </a:p>
        </p:txBody>
      </p:sp>
      <p:sp>
        <p:nvSpPr>
          <p:cNvPr id="9" name="内容占位符 8"/>
          <p:cNvSpPr>
            <a:spLocks noGrp="1"/>
          </p:cNvSpPr>
          <p:nvPr>
            <p:ph idx="1"/>
          </p:nvPr>
        </p:nvSpPr>
        <p:spPr/>
        <p:txBody>
          <a:bodyPr/>
          <a:lstStyle/>
          <a:p>
            <a:pPr eaLnBrk="1" hangingPunct="1">
              <a:buFont typeface="Arial" panose="020B0604020202020204" pitchFamily="34" charset="0"/>
              <a:buChar char="•"/>
            </a:pPr>
            <a:r>
              <a:rPr lang="zh-CN" altLang="en-US"/>
              <a:t>计算机内部的信息可以分成二大类：</a:t>
            </a:r>
            <a:endParaRPr lang="en-US" altLang="zh-CN"/>
          </a:p>
          <a:p>
            <a:pPr lvl="1" eaLnBrk="1" hangingPunct="1">
              <a:buFont typeface="Arial" panose="020B0604020202020204" pitchFamily="34" charset="0"/>
              <a:buChar char="•"/>
            </a:pPr>
            <a:r>
              <a:rPr lang="zh-CN" altLang="en-US">
                <a:solidFill>
                  <a:srgbClr val="00B0F0"/>
                </a:solidFill>
              </a:rPr>
              <a:t>数据信息</a:t>
            </a:r>
            <a:r>
              <a:rPr lang="en-US" altLang="zh-CN">
                <a:solidFill>
                  <a:srgbClr val="00B0F0"/>
                </a:solidFill>
              </a:rPr>
              <a:t>——</a:t>
            </a:r>
            <a:r>
              <a:rPr lang="zh-CN" altLang="en-US">
                <a:solidFill>
                  <a:srgbClr val="00B0F0"/>
                </a:solidFill>
              </a:rPr>
              <a:t>计算机程序加工的对象</a:t>
            </a:r>
            <a:endParaRPr lang="en-US" altLang="zh-CN">
              <a:solidFill>
                <a:srgbClr val="00B0F0"/>
              </a:solidFill>
            </a:endParaRPr>
          </a:p>
          <a:p>
            <a:pPr lvl="1" eaLnBrk="1" hangingPunct="1">
              <a:buFont typeface="Arial" panose="020B0604020202020204" pitchFamily="34" charset="0"/>
              <a:buChar char="•"/>
            </a:pPr>
            <a:r>
              <a:rPr lang="zh-CN" altLang="en-US">
                <a:solidFill>
                  <a:srgbClr val="00B0F0"/>
                </a:solidFill>
              </a:rPr>
              <a:t>控制信息</a:t>
            </a:r>
            <a:r>
              <a:rPr lang="en-US" altLang="zh-CN">
                <a:solidFill>
                  <a:srgbClr val="00B0F0"/>
                </a:solidFill>
              </a:rPr>
              <a:t>——</a:t>
            </a:r>
            <a:r>
              <a:rPr lang="zh-CN" altLang="en-US">
                <a:solidFill>
                  <a:srgbClr val="00B0F0"/>
                </a:solidFill>
              </a:rPr>
              <a:t>指挥计算机操作</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26</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pSp>
        <p:nvGrpSpPr>
          <p:cNvPr id="27653" name="组合 20"/>
          <p:cNvGrpSpPr>
            <a:grpSpLocks/>
          </p:cNvGrpSpPr>
          <p:nvPr/>
        </p:nvGrpSpPr>
        <p:grpSpPr bwMode="auto">
          <a:xfrm>
            <a:off x="2737912" y="3401484"/>
            <a:ext cx="5069546" cy="3149669"/>
            <a:chOff x="661988" y="2928938"/>
            <a:chExt cx="3750359" cy="3107583"/>
          </a:xfrm>
        </p:grpSpPr>
        <p:sp>
          <p:nvSpPr>
            <p:cNvPr id="27654" name="矩形 18"/>
            <p:cNvSpPr>
              <a:spLocks noChangeArrowheads="1"/>
            </p:cNvSpPr>
            <p:nvPr/>
          </p:nvSpPr>
          <p:spPr bwMode="auto">
            <a:xfrm>
              <a:off x="661988" y="4000501"/>
              <a:ext cx="53243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cs typeface="经典平黑简" pitchFamily="49" charset="-122"/>
                </a:rPr>
                <a:t>信息</a:t>
              </a:r>
            </a:p>
          </p:txBody>
        </p:sp>
        <p:sp>
          <p:nvSpPr>
            <p:cNvPr id="20" name="左大括号 19"/>
            <p:cNvSpPr/>
            <p:nvPr/>
          </p:nvSpPr>
          <p:spPr>
            <a:xfrm>
              <a:off x="1144277" y="3572160"/>
              <a:ext cx="156587" cy="11423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56" name="矩形 20"/>
            <p:cNvSpPr>
              <a:spLocks noChangeArrowheads="1"/>
            </p:cNvSpPr>
            <p:nvPr/>
          </p:nvSpPr>
          <p:spPr bwMode="auto">
            <a:xfrm>
              <a:off x="1277938" y="3275014"/>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控制信息</a:t>
              </a:r>
            </a:p>
          </p:txBody>
        </p:sp>
        <p:sp>
          <p:nvSpPr>
            <p:cNvPr id="27657" name="矩形 21"/>
            <p:cNvSpPr>
              <a:spLocks noChangeArrowheads="1"/>
            </p:cNvSpPr>
            <p:nvPr/>
          </p:nvSpPr>
          <p:spPr bwMode="auto">
            <a:xfrm>
              <a:off x="1304925" y="4643439"/>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数据信息</a:t>
              </a:r>
            </a:p>
          </p:txBody>
        </p:sp>
        <p:sp>
          <p:nvSpPr>
            <p:cNvPr id="23" name="左大括号 22"/>
            <p:cNvSpPr/>
            <p:nvPr/>
          </p:nvSpPr>
          <p:spPr>
            <a:xfrm>
              <a:off x="2162093" y="3144041"/>
              <a:ext cx="106479" cy="64113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59" name="矩形 24"/>
            <p:cNvSpPr>
              <a:spLocks noChangeArrowheads="1"/>
            </p:cNvSpPr>
            <p:nvPr/>
          </p:nvSpPr>
          <p:spPr bwMode="auto">
            <a:xfrm>
              <a:off x="2322513" y="2928938"/>
              <a:ext cx="53243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指令</a:t>
              </a:r>
            </a:p>
          </p:txBody>
        </p:sp>
        <p:sp>
          <p:nvSpPr>
            <p:cNvPr id="27660" name="矩形 26"/>
            <p:cNvSpPr>
              <a:spLocks noChangeArrowheads="1"/>
            </p:cNvSpPr>
            <p:nvPr/>
          </p:nvSpPr>
          <p:spPr bwMode="auto">
            <a:xfrm>
              <a:off x="2319338" y="3630613"/>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控制字</a:t>
              </a:r>
            </a:p>
          </p:txBody>
        </p:sp>
        <p:sp>
          <p:nvSpPr>
            <p:cNvPr id="27661" name="矩形 27"/>
            <p:cNvSpPr>
              <a:spLocks noChangeArrowheads="1"/>
            </p:cNvSpPr>
            <p:nvPr/>
          </p:nvSpPr>
          <p:spPr bwMode="auto">
            <a:xfrm>
              <a:off x="2322513" y="4130675"/>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数值信息</a:t>
              </a:r>
            </a:p>
          </p:txBody>
        </p:sp>
        <p:sp>
          <p:nvSpPr>
            <p:cNvPr id="27662" name="矩形 28"/>
            <p:cNvSpPr>
              <a:spLocks noChangeArrowheads="1"/>
            </p:cNvSpPr>
            <p:nvPr/>
          </p:nvSpPr>
          <p:spPr bwMode="auto">
            <a:xfrm>
              <a:off x="2322513" y="5273675"/>
              <a:ext cx="110164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非数值信息</a:t>
              </a:r>
            </a:p>
          </p:txBody>
        </p:sp>
        <p:sp>
          <p:nvSpPr>
            <p:cNvPr id="30" name="左大括号 29"/>
            <p:cNvSpPr/>
            <p:nvPr/>
          </p:nvSpPr>
          <p:spPr>
            <a:xfrm>
              <a:off x="3339629" y="5142625"/>
              <a:ext cx="106479" cy="6453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31" name="左大括号 30"/>
            <p:cNvSpPr/>
            <p:nvPr/>
          </p:nvSpPr>
          <p:spPr>
            <a:xfrm>
              <a:off x="3323970" y="4000278"/>
              <a:ext cx="108046" cy="64322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32" name="左大括号 31"/>
            <p:cNvSpPr/>
            <p:nvPr/>
          </p:nvSpPr>
          <p:spPr>
            <a:xfrm>
              <a:off x="2108854" y="4286387"/>
              <a:ext cx="155022" cy="114443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66" name="矩形 32"/>
            <p:cNvSpPr>
              <a:spLocks noChangeArrowheads="1"/>
            </p:cNvSpPr>
            <p:nvPr/>
          </p:nvSpPr>
          <p:spPr bwMode="auto">
            <a:xfrm>
              <a:off x="3538538" y="3786188"/>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定点数</a:t>
              </a:r>
            </a:p>
          </p:txBody>
        </p:sp>
        <p:sp>
          <p:nvSpPr>
            <p:cNvPr id="27667" name="矩形 33"/>
            <p:cNvSpPr>
              <a:spLocks noChangeArrowheads="1"/>
            </p:cNvSpPr>
            <p:nvPr/>
          </p:nvSpPr>
          <p:spPr bwMode="auto">
            <a:xfrm>
              <a:off x="3538538" y="4429125"/>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浮点数</a:t>
              </a:r>
            </a:p>
          </p:txBody>
        </p:sp>
        <p:sp>
          <p:nvSpPr>
            <p:cNvPr id="27668" name="矩形 34"/>
            <p:cNvSpPr>
              <a:spLocks noChangeArrowheads="1"/>
            </p:cNvSpPr>
            <p:nvPr/>
          </p:nvSpPr>
          <p:spPr bwMode="auto">
            <a:xfrm>
              <a:off x="3500438" y="4929189"/>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字符数据</a:t>
              </a:r>
            </a:p>
          </p:txBody>
        </p:sp>
        <p:sp>
          <p:nvSpPr>
            <p:cNvPr id="27669" name="矩形 36"/>
            <p:cNvSpPr>
              <a:spLocks noChangeArrowheads="1"/>
            </p:cNvSpPr>
            <p:nvPr/>
          </p:nvSpPr>
          <p:spPr bwMode="auto">
            <a:xfrm>
              <a:off x="3500438" y="5630863"/>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逻辑数据</a:t>
              </a:r>
            </a:p>
          </p:txBody>
        </p:sp>
      </p:grpSp>
    </p:spTree>
    <p:extLst>
      <p:ext uri="{BB962C8B-B14F-4D97-AF65-F5344CB8AC3E}">
        <p14:creationId xmlns:p14="http://schemas.microsoft.com/office/powerpoint/2010/main" val="699845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信息的存储单位</a:t>
            </a:r>
          </a:p>
        </p:txBody>
      </p:sp>
      <p:sp>
        <p:nvSpPr>
          <p:cNvPr id="28675" name="内容占位符 2"/>
          <p:cNvSpPr>
            <a:spLocks noGrp="1"/>
          </p:cNvSpPr>
          <p:nvPr>
            <p:ph idx="1"/>
          </p:nvPr>
        </p:nvSpPr>
        <p:spPr/>
        <p:txBody>
          <a:bodyPr/>
          <a:lstStyle/>
          <a:p>
            <a:r>
              <a:rPr lang="zh-CN" altLang="en-US"/>
              <a:t>位</a:t>
            </a:r>
            <a:r>
              <a:rPr lang="en-US" altLang="zh-CN"/>
              <a:t>(bit</a:t>
            </a:r>
            <a:r>
              <a:rPr lang="zh-CN" altLang="en-US"/>
              <a:t>，</a:t>
            </a:r>
            <a:r>
              <a:rPr lang="en-US" altLang="zh-CN"/>
              <a:t>b)</a:t>
            </a:r>
            <a:r>
              <a:rPr lang="zh-CN" altLang="en-US"/>
              <a:t>：度量数据的最小单位，表示一位二进制信息。</a:t>
            </a:r>
          </a:p>
          <a:p>
            <a:r>
              <a:rPr lang="zh-CN" altLang="en-US"/>
              <a:t>字节</a:t>
            </a:r>
            <a:r>
              <a:rPr lang="en-US" altLang="zh-CN"/>
              <a:t>(byte</a:t>
            </a:r>
            <a:r>
              <a:rPr lang="zh-CN" altLang="en-US"/>
              <a:t>，</a:t>
            </a:r>
            <a:r>
              <a:rPr lang="en-US" altLang="zh-CN"/>
              <a:t>B)</a:t>
            </a:r>
            <a:r>
              <a:rPr lang="zh-CN" altLang="en-US"/>
              <a:t>：由八位二进制数字组成</a:t>
            </a:r>
            <a:r>
              <a:rPr lang="en-US" altLang="zh-CN"/>
              <a:t>(1 byte = 8 bit)</a:t>
            </a:r>
            <a:r>
              <a:rPr lang="zh-CN" altLang="en-US"/>
              <a:t>。</a:t>
            </a:r>
          </a:p>
          <a:p>
            <a:pPr lvl="1"/>
            <a:r>
              <a:rPr lang="zh-CN" altLang="en-US"/>
              <a:t>千字节    </a:t>
            </a:r>
            <a:r>
              <a:rPr lang="en-US" altLang="zh-CN"/>
              <a:t>1 KB = 1024 B</a:t>
            </a:r>
          </a:p>
          <a:p>
            <a:pPr lvl="1"/>
            <a:r>
              <a:rPr lang="zh-CN" altLang="en-US"/>
              <a:t>兆字节    </a:t>
            </a:r>
            <a:r>
              <a:rPr lang="en-US" altLang="zh-CN"/>
              <a:t>1 MB = 1024 K</a:t>
            </a:r>
          </a:p>
          <a:p>
            <a:pPr lvl="1"/>
            <a:r>
              <a:rPr lang="zh-CN" altLang="en-US"/>
              <a:t>吉字节    </a:t>
            </a:r>
            <a:r>
              <a:rPr lang="en-US" altLang="zh-CN"/>
              <a:t>1 GB = 1024 M</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27</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计算机的数字系统</a:t>
            </a:r>
          </a:p>
        </p:txBody>
      </p:sp>
      <p:sp>
        <p:nvSpPr>
          <p:cNvPr id="3" name="内容占位符 2"/>
          <p:cNvSpPr>
            <a:spLocks noGrp="1"/>
          </p:cNvSpPr>
          <p:nvPr>
            <p:ph idx="1"/>
          </p:nvPr>
        </p:nvSpPr>
        <p:spPr/>
        <p:txBody>
          <a:bodyPr/>
          <a:lstStyle/>
          <a:p>
            <a:r>
              <a:rPr lang="zh-CN" altLang="en-US"/>
              <a:t>计算机采用的是二进制数字系统。</a:t>
            </a:r>
          </a:p>
          <a:p>
            <a:r>
              <a:rPr lang="zh-CN" altLang="en-US"/>
              <a:t>基本符号：</a:t>
            </a:r>
            <a:r>
              <a:rPr lang="en-US" altLang="zh-CN"/>
              <a:t>0</a:t>
            </a:r>
            <a:r>
              <a:rPr lang="zh-CN" altLang="en-US"/>
              <a:t>、</a:t>
            </a:r>
            <a:r>
              <a:rPr lang="en-US" altLang="zh-CN"/>
              <a:t>1</a:t>
            </a:r>
          </a:p>
          <a:p>
            <a:r>
              <a:rPr lang="zh-CN" altLang="en-US"/>
              <a:t>进位原则：逢二进一</a:t>
            </a:r>
          </a:p>
          <a:p>
            <a:r>
              <a:rPr lang="zh-CN" altLang="en-US"/>
              <a:t>优点：</a:t>
            </a:r>
          </a:p>
          <a:p>
            <a:pPr lvl="1"/>
            <a:r>
              <a:rPr lang="zh-CN" altLang="en-US"/>
              <a:t>易于物理实现</a:t>
            </a:r>
          </a:p>
          <a:p>
            <a:pPr lvl="1"/>
            <a:r>
              <a:rPr lang="zh-CN" altLang="en-US"/>
              <a:t>二进制数运算简单</a:t>
            </a:r>
          </a:p>
          <a:p>
            <a:pPr lvl="1"/>
            <a:r>
              <a:rPr lang="zh-CN" altLang="en-US"/>
              <a:t>机器可靠性高</a:t>
            </a:r>
          </a:p>
          <a:p>
            <a:pPr lvl="1"/>
            <a:r>
              <a:rPr lang="zh-CN" altLang="en-US"/>
              <a:t>通用性强</a:t>
            </a:r>
          </a:p>
          <a:p>
            <a:r>
              <a:rPr lang="zh-CN" altLang="en-US"/>
              <a:t>缺点：对人来说可读性差</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28</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a:t>程序设计中常用的数制</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959992863"/>
              </p:ext>
            </p:extLst>
          </p:nvPr>
        </p:nvGraphicFramePr>
        <p:xfrm>
          <a:off x="1682684" y="2372883"/>
          <a:ext cx="8928992" cy="3957459"/>
        </p:xfrm>
        <a:graphic>
          <a:graphicData uri="http://schemas.openxmlformats.org/presentationml/2006/ole">
            <mc:AlternateContent xmlns:mc="http://schemas.openxmlformats.org/markup-compatibility/2006">
              <mc:Choice xmlns:v="urn:schemas-microsoft-com:vml" Requires="v">
                <p:oleObj spid="_x0000_s1060" name="Document" r:id="rId3" imgW="7954028" imgH="3524694" progId="Word.Document.8">
                  <p:embed/>
                </p:oleObj>
              </mc:Choice>
              <mc:Fallback>
                <p:oleObj name="Document" r:id="rId3" imgW="7954028" imgH="3524694" progId="Word.Document.8">
                  <p:embed/>
                  <p:pic>
                    <p:nvPicPr>
                      <p:cNvPr id="0" name="Object 2"/>
                      <p:cNvPicPr>
                        <a:picLocks noChangeAspect="1" noChangeArrowheads="1"/>
                      </p:cNvPicPr>
                      <p:nvPr/>
                    </p:nvPicPr>
                    <p:blipFill>
                      <a:blip r:embed="rId4"/>
                      <a:srcRect/>
                      <a:stretch>
                        <a:fillRect/>
                      </a:stretch>
                    </p:blipFill>
                    <p:spPr bwMode="auto">
                      <a:xfrm>
                        <a:off x="1682684" y="2372883"/>
                        <a:ext cx="8928992" cy="3957459"/>
                      </a:xfrm>
                      <a:prstGeom prst="rect">
                        <a:avLst/>
                      </a:prstGeom>
                    </p:spPr>
                  </p:pic>
                </p:oleObj>
              </mc:Fallback>
            </mc:AlternateContent>
          </a:graphicData>
        </a:graphic>
      </p:graphicFrame>
      <p:sp>
        <p:nvSpPr>
          <p:cNvPr id="2" name="灯片编号占位符 1"/>
          <p:cNvSpPr>
            <a:spLocks noGrp="1"/>
          </p:cNvSpPr>
          <p:nvPr>
            <p:ph type="sldNum" sz="quarter" idx="4"/>
          </p:nvPr>
        </p:nvSpPr>
        <p:spPr/>
        <p:txBody>
          <a:bodyPr/>
          <a:lstStyle/>
          <a:p>
            <a:fld id="{6E3C607E-F127-4720-88EB-758311D88FEF}" type="slidenum">
              <a:rPr lang="zh-CN" altLang="en-US" smtClean="0"/>
              <a:pPr/>
              <a:t>29</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计算机程序</a:t>
            </a:r>
          </a:p>
        </p:txBody>
      </p:sp>
      <p:sp>
        <p:nvSpPr>
          <p:cNvPr id="5124" name="Rectangle 3"/>
          <p:cNvSpPr>
            <a:spLocks noGrp="1" noChangeArrowheads="1"/>
          </p:cNvSpPr>
          <p:nvPr>
            <p:ph idx="1"/>
          </p:nvPr>
        </p:nvSpPr>
        <p:spPr/>
        <p:txBody>
          <a:bodyPr/>
          <a:lstStyle/>
          <a:p>
            <a:r>
              <a:rPr lang="zh-CN" altLang="en-US"/>
              <a:t>计算机的工作是用程序来控制的</a:t>
            </a:r>
          </a:p>
          <a:p>
            <a:r>
              <a:rPr lang="zh-CN" altLang="en-US"/>
              <a:t>程序是指令的集合。</a:t>
            </a:r>
          </a:p>
          <a:p>
            <a:r>
              <a:rPr lang="zh-CN" altLang="en-US"/>
              <a:t>指令是计算机可以识别的命令。</a:t>
            </a:r>
          </a:p>
          <a:p>
            <a:endParaRPr lang="zh-CN" altLang="en-US" dirty="0"/>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3</a:t>
            </a:fld>
            <a:endParaRPr lang="zh-CN" altLang="en-US"/>
          </a:p>
        </p:txBody>
      </p:sp>
      <p:sp>
        <p:nvSpPr>
          <p:cNvPr id="10" name="标题 4"/>
          <p:cNvSpPr txBox="1">
            <a:spLocks/>
          </p:cNvSpPr>
          <p:nvPr/>
        </p:nvSpPr>
        <p:spPr>
          <a:xfrm>
            <a:off x="3175" y="0"/>
            <a:ext cx="7239000" cy="499533"/>
          </a:xfrm>
          <a:prstGeom prst="rect">
            <a:avLst/>
          </a:prstGeom>
        </p:spPr>
        <p:txBody>
          <a:bodyPr lIns="121903" tIns="60951" rIns="121903" bIns="60951" anchor="ctr">
            <a:normAutofit fontScale="77500" lnSpcReduction="20000"/>
          </a:bodyPr>
          <a:lstStyle/>
          <a:p>
            <a:pPr fontAlgn="auto">
              <a:spcAft>
                <a:spcPts val="0"/>
              </a:spcAft>
              <a:defRPr/>
            </a:pPr>
            <a:endParaRPr kumimoji="0" lang="zh-CN" altLang="en-US" sz="3867" dirty="0">
              <a:solidFill>
                <a:schemeClr val="bg1"/>
              </a:solidFill>
              <a:latin typeface="+mj-lt"/>
              <a:ea typeface="+mj-ea"/>
              <a:cs typeface="+mj-cs"/>
            </a:endParaRPr>
          </a:p>
        </p:txBody>
      </p:sp>
      <p:sp>
        <p:nvSpPr>
          <p:cNvPr id="6" name="标题 4"/>
          <p:cNvSpPr txBox="1">
            <a:spLocks/>
          </p:cNvSpPr>
          <p:nvPr/>
        </p:nvSpPr>
        <p:spPr>
          <a:xfrm>
            <a:off x="574679" y="3"/>
            <a:ext cx="7025217"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a:t>R </a:t>
            </a:r>
            <a:r>
              <a:rPr lang="zh-CN" altLang="en-US"/>
              <a:t>进制→十进制</a:t>
            </a:r>
          </a:p>
        </p:txBody>
      </p:sp>
      <p:sp>
        <p:nvSpPr>
          <p:cNvPr id="30723" name="内容占位符 2"/>
          <p:cNvSpPr>
            <a:spLocks noGrp="1"/>
          </p:cNvSpPr>
          <p:nvPr>
            <p:ph idx="1"/>
          </p:nvPr>
        </p:nvSpPr>
        <p:spPr/>
        <p:txBody>
          <a:bodyPr/>
          <a:lstStyle/>
          <a:p>
            <a:r>
              <a:rPr lang="zh-CN" altLang="en-US"/>
              <a:t>各位数字与它的权相乘，其积相加。</a:t>
            </a:r>
          </a:p>
          <a:p>
            <a:r>
              <a:rPr lang="zh-CN" altLang="en-US"/>
              <a:t>例如</a:t>
            </a:r>
            <a:r>
              <a:rPr lang="en-US" altLang="zh-CN"/>
              <a:t>:</a:t>
            </a:r>
          </a:p>
          <a:p>
            <a:pPr lvl="1" eaLnBrk="1" hangingPunct="1">
              <a:buFontTx/>
              <a:buNone/>
            </a:pPr>
            <a:endParaRPr lang="en-US" altLang="zh-CN" sz="2133"/>
          </a:p>
          <a:p>
            <a:pPr lvl="1" eaLnBrk="1" hangingPunct="1">
              <a:buFontTx/>
              <a:buNone/>
            </a:pPr>
            <a:r>
              <a:rPr lang="en-US" altLang="zh-CN" sz="2133"/>
              <a:t>(11111111.11)</a:t>
            </a:r>
            <a:r>
              <a:rPr lang="en-US" altLang="zh-CN" sz="2133" baseline="-25000"/>
              <a:t>2</a:t>
            </a:r>
          </a:p>
          <a:p>
            <a:pPr lvl="1" eaLnBrk="1" hangingPunct="1">
              <a:buFontTx/>
              <a:buNone/>
            </a:pPr>
            <a:r>
              <a:rPr lang="en-US" altLang="zh-CN" sz="2133"/>
              <a:t>=1×2</a:t>
            </a:r>
            <a:r>
              <a:rPr lang="en-US" altLang="zh-CN" sz="2133" baseline="30000"/>
              <a:t>7</a:t>
            </a:r>
            <a:r>
              <a:rPr lang="en-US" altLang="zh-CN" sz="2133"/>
              <a:t>+1×2</a:t>
            </a:r>
            <a:r>
              <a:rPr lang="en-US" altLang="zh-CN" sz="2133" baseline="30000"/>
              <a:t>6</a:t>
            </a:r>
            <a:r>
              <a:rPr lang="en-US" altLang="zh-CN" sz="2133"/>
              <a:t>+1×2</a:t>
            </a:r>
            <a:r>
              <a:rPr lang="en-US" altLang="zh-CN" sz="2133" baseline="30000"/>
              <a:t>5</a:t>
            </a:r>
            <a:r>
              <a:rPr lang="en-US" altLang="zh-CN" sz="2133"/>
              <a:t>+1×2</a:t>
            </a:r>
            <a:r>
              <a:rPr lang="en-US" altLang="zh-CN" sz="2133" baseline="30000"/>
              <a:t>4</a:t>
            </a:r>
            <a:r>
              <a:rPr lang="en-US" altLang="zh-CN" sz="2133"/>
              <a:t>+1×2</a:t>
            </a:r>
            <a:r>
              <a:rPr lang="en-US" altLang="zh-CN" sz="2133" baseline="30000"/>
              <a:t>3</a:t>
            </a:r>
            <a:r>
              <a:rPr lang="en-US" altLang="zh-CN" sz="2133"/>
              <a:t>+1×2</a:t>
            </a:r>
            <a:r>
              <a:rPr lang="en-US" altLang="zh-CN" sz="2133" baseline="30000"/>
              <a:t>2</a:t>
            </a:r>
            <a:r>
              <a:rPr lang="en-US" altLang="zh-CN" sz="2133"/>
              <a:t>+1×2</a:t>
            </a:r>
            <a:r>
              <a:rPr lang="en-US" altLang="zh-CN" sz="2133" baseline="30000"/>
              <a:t>1</a:t>
            </a:r>
            <a:r>
              <a:rPr lang="en-US" altLang="zh-CN" sz="2133"/>
              <a:t>+1×2</a:t>
            </a:r>
            <a:r>
              <a:rPr lang="en-US" altLang="zh-CN" sz="2133" baseline="30000"/>
              <a:t>0</a:t>
            </a:r>
            <a:r>
              <a:rPr lang="en-US" altLang="zh-CN" sz="2133"/>
              <a:t>+1×2</a:t>
            </a:r>
            <a:r>
              <a:rPr lang="en-US" altLang="zh-CN" sz="2133" baseline="30000"/>
              <a:t>-1</a:t>
            </a:r>
            <a:r>
              <a:rPr lang="en-US" altLang="zh-CN" sz="2133"/>
              <a:t>+1×2</a:t>
            </a:r>
            <a:r>
              <a:rPr lang="en-US" altLang="zh-CN" sz="2133" baseline="30000"/>
              <a:t>-2</a:t>
            </a:r>
          </a:p>
          <a:p>
            <a:pPr lvl="1" eaLnBrk="1" hangingPunct="1">
              <a:buFontTx/>
              <a:buNone/>
            </a:pPr>
            <a:r>
              <a:rPr lang="en-US" altLang="zh-CN" sz="2133"/>
              <a:t>=(255.75)</a:t>
            </a:r>
            <a:r>
              <a:rPr lang="en-US" altLang="zh-CN" sz="2133" baseline="-25000"/>
              <a:t>10</a:t>
            </a:r>
            <a:endParaRPr lang="en-US" altLang="zh-CN" sz="2133"/>
          </a:p>
          <a:p>
            <a:pPr lvl="1" eaLnBrk="1" hangingPunct="1">
              <a:buFontTx/>
              <a:buNone/>
            </a:pPr>
            <a:endParaRPr lang="en-US" altLang="zh-CN" sz="2133"/>
          </a:p>
          <a:p>
            <a:pPr lvl="1" eaLnBrk="1" hangingPunct="1">
              <a:buFontTx/>
              <a:buNone/>
            </a:pPr>
            <a:r>
              <a:rPr lang="en-US" altLang="zh-CN" sz="2133"/>
              <a:t>(3506.2)</a:t>
            </a:r>
            <a:r>
              <a:rPr lang="en-US" altLang="zh-CN" sz="2133" baseline="-25000"/>
              <a:t>8</a:t>
            </a:r>
            <a:r>
              <a:rPr lang="en-US" altLang="zh-CN" sz="2133"/>
              <a:t>=3×8</a:t>
            </a:r>
            <a:r>
              <a:rPr lang="en-US" altLang="zh-CN" sz="2133" baseline="30000"/>
              <a:t>3</a:t>
            </a:r>
            <a:r>
              <a:rPr lang="en-US" altLang="zh-CN" sz="2133"/>
              <a:t>+5×8</a:t>
            </a:r>
            <a:r>
              <a:rPr lang="en-US" altLang="zh-CN" sz="2133" baseline="30000"/>
              <a:t>2</a:t>
            </a:r>
            <a:r>
              <a:rPr lang="en-US" altLang="zh-CN" sz="2133"/>
              <a:t>+0×8</a:t>
            </a:r>
            <a:r>
              <a:rPr lang="en-US" altLang="zh-CN" sz="2133" baseline="30000"/>
              <a:t>1</a:t>
            </a:r>
            <a:r>
              <a:rPr lang="en-US" altLang="zh-CN" sz="2133"/>
              <a:t>+6×8</a:t>
            </a:r>
            <a:r>
              <a:rPr lang="en-US" altLang="zh-CN" sz="2133" baseline="30000"/>
              <a:t>0</a:t>
            </a:r>
            <a:r>
              <a:rPr lang="en-US" altLang="zh-CN" sz="2133"/>
              <a:t>+2×8</a:t>
            </a:r>
            <a:r>
              <a:rPr lang="en-US" altLang="zh-CN" sz="2133" baseline="30000"/>
              <a:t>-1</a:t>
            </a:r>
            <a:r>
              <a:rPr lang="en-US" altLang="zh-CN" sz="2133"/>
              <a:t>=(1862.25)</a:t>
            </a:r>
            <a:r>
              <a:rPr lang="en-US" altLang="zh-CN" sz="2133" baseline="-25000"/>
              <a:t>10</a:t>
            </a:r>
            <a:endParaRPr lang="en-US" altLang="zh-CN" sz="2133"/>
          </a:p>
          <a:p>
            <a:pPr lvl="1" eaLnBrk="1" hangingPunct="1">
              <a:buFontTx/>
              <a:buNone/>
            </a:pPr>
            <a:endParaRPr lang="en-US" altLang="zh-CN" sz="2133"/>
          </a:p>
          <a:p>
            <a:pPr lvl="1" eaLnBrk="1" hangingPunct="1">
              <a:buFontTx/>
              <a:buNone/>
            </a:pPr>
            <a:r>
              <a:rPr lang="en-US" altLang="zh-CN" sz="2133"/>
              <a:t>(0.2A)</a:t>
            </a:r>
            <a:r>
              <a:rPr lang="en-US" altLang="zh-CN" sz="2133" baseline="-25000"/>
              <a:t>16</a:t>
            </a:r>
            <a:r>
              <a:rPr lang="en-US" altLang="zh-CN" sz="2133"/>
              <a:t>=2×16</a:t>
            </a:r>
            <a:r>
              <a:rPr lang="en-US" altLang="zh-CN" sz="2133" baseline="30000"/>
              <a:t>-1</a:t>
            </a:r>
            <a:r>
              <a:rPr lang="en-US" altLang="zh-CN" sz="2133"/>
              <a:t>+10×16</a:t>
            </a:r>
            <a:r>
              <a:rPr lang="en-US" altLang="zh-CN" sz="2133" baseline="30000"/>
              <a:t>-2</a:t>
            </a:r>
            <a:r>
              <a:rPr lang="en-US" altLang="zh-CN" sz="2133"/>
              <a:t>=(0.1640625)</a:t>
            </a:r>
            <a:r>
              <a:rPr lang="en-US" altLang="zh-CN" sz="2133" baseline="-25000"/>
              <a:t>10</a:t>
            </a:r>
          </a:p>
          <a:p>
            <a:pPr marL="146047" indent="0">
              <a:buNone/>
            </a:pPr>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30</a:t>
            </a:fld>
            <a:endParaRPr lang="zh-CN" altLang="en-US"/>
          </a:p>
        </p:txBody>
      </p:sp>
      <p:sp>
        <p:nvSpPr>
          <p:cNvPr id="5" name="标题 4"/>
          <p:cNvSpPr txBox="1">
            <a:spLocks/>
          </p:cNvSpPr>
          <p:nvPr/>
        </p:nvSpPr>
        <p:spPr>
          <a:xfrm>
            <a:off x="600078"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a:t>
            </a:r>
            <a:r>
              <a:rPr kumimoji="0" lang="zh-CN" altLang="en-US" sz="1600">
                <a:solidFill>
                  <a:schemeClr val="bg1"/>
                </a:solidFill>
                <a:latin typeface="+mj-lt"/>
                <a:ea typeface="+mj-ea"/>
                <a:cs typeface="+mj-cs"/>
              </a:rPr>
              <a:t>存储</a:t>
            </a:r>
            <a:r>
              <a:rPr kumimoji="0" lang="en-US" altLang="zh-CN" sz="1600">
                <a:solidFill>
                  <a:schemeClr val="bg1"/>
                </a:solidFill>
                <a:latin typeface="+mj-lt"/>
                <a:ea typeface="+mj-ea"/>
                <a:cs typeface="+mj-cs"/>
              </a:rPr>
              <a:t> -&gt;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十进制→ </a:t>
            </a:r>
            <a:r>
              <a:rPr lang="en-US" altLang="zh-CN"/>
              <a:t>R </a:t>
            </a:r>
            <a:r>
              <a:rPr lang="zh-CN" altLang="en-US"/>
              <a:t>进制</a:t>
            </a:r>
          </a:p>
        </p:txBody>
      </p:sp>
      <p:sp>
        <p:nvSpPr>
          <p:cNvPr id="29" name="内容占位符 2"/>
          <p:cNvSpPr>
            <a:spLocks noGrp="1"/>
          </p:cNvSpPr>
          <p:nvPr>
            <p:ph idx="1"/>
          </p:nvPr>
        </p:nvSpPr>
        <p:spPr/>
        <p:txBody>
          <a:bodyPr/>
          <a:lstStyle/>
          <a:p>
            <a:r>
              <a:rPr lang="zh-CN" altLang="en-US"/>
              <a:t>十进制整数转换成</a:t>
            </a:r>
            <a:r>
              <a:rPr lang="en-US" altLang="zh-CN"/>
              <a:t>R</a:t>
            </a:r>
            <a:r>
              <a:rPr lang="zh-CN" altLang="en-US"/>
              <a:t>进制的整数：“除</a:t>
            </a:r>
            <a:r>
              <a:rPr lang="en-US" altLang="zh-CN"/>
              <a:t>R</a:t>
            </a:r>
            <a:r>
              <a:rPr lang="zh-CN" altLang="en-US"/>
              <a:t>取余”法，例如：</a:t>
            </a:r>
            <a:endParaRPr lang="en-US" altLang="zh-CN"/>
          </a:p>
          <a:p>
            <a:endParaRPr lang="zh-CN" altLang="en-US"/>
          </a:p>
          <a:p>
            <a:pPr lvl="1" eaLnBrk="1" hangingPunct="1">
              <a:spcBef>
                <a:spcPts val="0"/>
              </a:spcBef>
              <a:buNone/>
              <a:defRPr/>
            </a:pPr>
            <a:r>
              <a:rPr lang="en-US" altLang="zh-CN" sz="2667">
                <a:latin typeface="+mn-ea"/>
                <a:ea typeface="+mn-ea"/>
              </a:rPr>
              <a:t>2   68                        </a:t>
            </a:r>
            <a:r>
              <a:rPr lang="zh-CN" altLang="en-US" sz="2667">
                <a:latin typeface="+mn-ea"/>
                <a:ea typeface="+mn-ea"/>
              </a:rPr>
              <a:t>余 数</a:t>
            </a:r>
          </a:p>
          <a:p>
            <a:pPr lvl="1" eaLnBrk="1" hangingPunct="1">
              <a:spcBef>
                <a:spcPts val="0"/>
              </a:spcBef>
              <a:buNone/>
              <a:defRPr/>
            </a:pPr>
            <a:r>
              <a:rPr lang="zh-CN" altLang="en-US" sz="2667">
                <a:latin typeface="+mn-ea"/>
                <a:ea typeface="+mn-ea"/>
              </a:rPr>
              <a:t> </a:t>
            </a:r>
            <a:r>
              <a:rPr lang="en-US" altLang="zh-CN" sz="2667">
                <a:latin typeface="+mn-ea"/>
                <a:ea typeface="+mn-ea"/>
              </a:rPr>
              <a:t>2   34 ┄┄┄┄┄┄┄┄┄┄┄  0   </a:t>
            </a:r>
            <a:r>
              <a:rPr lang="zh-CN" altLang="en-US" sz="2667">
                <a:latin typeface="+mn-ea"/>
                <a:ea typeface="+mn-ea"/>
              </a:rPr>
              <a:t>低位</a:t>
            </a:r>
          </a:p>
          <a:p>
            <a:pPr lvl="1" eaLnBrk="1" hangingPunct="1">
              <a:spcBef>
                <a:spcPts val="0"/>
              </a:spcBef>
              <a:buNone/>
              <a:defRPr/>
            </a:pPr>
            <a:r>
              <a:rPr lang="zh-CN" altLang="en-US" sz="2667">
                <a:latin typeface="+mn-ea"/>
                <a:ea typeface="+mn-ea"/>
              </a:rPr>
              <a:t>  </a:t>
            </a:r>
            <a:r>
              <a:rPr lang="en-US" altLang="zh-CN" sz="2667">
                <a:latin typeface="+mn-ea"/>
                <a:ea typeface="+mn-ea"/>
              </a:rPr>
              <a:t>2   17 ┄┄┄┄┄┄┄┄┄┄┄ 0</a:t>
            </a:r>
          </a:p>
          <a:p>
            <a:pPr lvl="1" eaLnBrk="1" hangingPunct="1">
              <a:spcBef>
                <a:spcPts val="0"/>
              </a:spcBef>
              <a:buNone/>
              <a:defRPr/>
            </a:pPr>
            <a:r>
              <a:rPr lang="en-US" altLang="zh-CN" sz="2667">
                <a:latin typeface="+mn-ea"/>
                <a:ea typeface="+mn-ea"/>
              </a:rPr>
              <a:t>   2   8 ┄┄┄┄┄┄┄┄┄┄┄ 1</a:t>
            </a:r>
          </a:p>
          <a:p>
            <a:pPr lvl="1" eaLnBrk="1" hangingPunct="1">
              <a:spcBef>
                <a:spcPts val="0"/>
              </a:spcBef>
              <a:buNone/>
              <a:defRPr/>
            </a:pPr>
            <a:r>
              <a:rPr lang="en-US" altLang="zh-CN" sz="2667">
                <a:latin typeface="+mn-ea"/>
                <a:ea typeface="+mn-ea"/>
              </a:rPr>
              <a:t>    2   4  ┄┄┄┄┄┄┄┄┄┄ 0</a:t>
            </a:r>
          </a:p>
          <a:p>
            <a:pPr lvl="1" eaLnBrk="1" hangingPunct="1">
              <a:spcBef>
                <a:spcPts val="0"/>
              </a:spcBef>
              <a:buNone/>
              <a:defRPr/>
            </a:pPr>
            <a:r>
              <a:rPr lang="en-US" altLang="zh-CN" sz="2667">
                <a:latin typeface="+mn-ea"/>
                <a:ea typeface="+mn-ea"/>
              </a:rPr>
              <a:t>     2   2 ┄┄┄┄┄┄┄┄┄┄ 0</a:t>
            </a:r>
          </a:p>
          <a:p>
            <a:pPr lvl="1" eaLnBrk="1" hangingPunct="1">
              <a:spcBef>
                <a:spcPts val="0"/>
              </a:spcBef>
              <a:buNone/>
              <a:defRPr/>
            </a:pPr>
            <a:r>
              <a:rPr lang="en-US" altLang="zh-CN" sz="2667">
                <a:latin typeface="+mn-ea"/>
                <a:ea typeface="+mn-ea"/>
              </a:rPr>
              <a:t>      2   1  ┄┄┄┄┄┄┄┄┄ 0</a:t>
            </a:r>
          </a:p>
          <a:p>
            <a:pPr lvl="1" eaLnBrk="1" hangingPunct="1">
              <a:spcBef>
                <a:spcPts val="0"/>
              </a:spcBef>
              <a:buNone/>
              <a:defRPr/>
            </a:pPr>
            <a:r>
              <a:rPr lang="en-US" altLang="zh-CN" sz="2667">
                <a:latin typeface="+mn-ea"/>
                <a:ea typeface="+mn-ea"/>
              </a:rPr>
              <a:t>          0  ┄┄┄┄┄┄┄┄┄ 1   </a:t>
            </a:r>
            <a:r>
              <a:rPr lang="zh-CN" altLang="en-US" sz="2667">
                <a:latin typeface="+mn-ea"/>
                <a:ea typeface="+mn-ea"/>
              </a:rPr>
              <a:t>高位</a:t>
            </a:r>
          </a:p>
          <a:p>
            <a:pPr marL="484705" lvl="1" indent="-338658" eaLnBrk="1" hangingPunct="1">
              <a:lnSpc>
                <a:spcPct val="90000"/>
              </a:lnSpc>
              <a:buClr>
                <a:srgbClr val="A04DA3"/>
              </a:buClr>
              <a:buNone/>
              <a:defRPr/>
            </a:pPr>
            <a:r>
              <a:rPr lang="zh-CN" altLang="en-US" sz="2667">
                <a:solidFill>
                  <a:schemeClr val="tx1"/>
                </a:solidFill>
                <a:latin typeface="+mn-ea"/>
                <a:ea typeface="+mn-ea"/>
              </a:rPr>
              <a:t>所以 </a:t>
            </a:r>
            <a:r>
              <a:rPr lang="en-US" altLang="zh-CN" sz="2667">
                <a:solidFill>
                  <a:schemeClr val="tx1"/>
                </a:solidFill>
                <a:latin typeface="+mn-ea"/>
                <a:ea typeface="+mn-ea"/>
              </a:rPr>
              <a:t>6810</a:t>
            </a:r>
            <a:r>
              <a:rPr lang="zh-CN" altLang="en-US" sz="2667">
                <a:solidFill>
                  <a:schemeClr val="tx1"/>
                </a:solidFill>
                <a:latin typeface="+mn-ea"/>
                <a:ea typeface="+mn-ea"/>
              </a:rPr>
              <a:t>＝</a:t>
            </a:r>
            <a:r>
              <a:rPr lang="en-US" altLang="zh-CN" sz="2667">
                <a:solidFill>
                  <a:schemeClr val="tx1"/>
                </a:solidFill>
                <a:latin typeface="+mn-ea"/>
                <a:ea typeface="+mn-ea"/>
              </a:rPr>
              <a:t>1000100</a:t>
            </a:r>
            <a:r>
              <a:rPr lang="en-US" altLang="zh-CN" sz="2667" baseline="-25000">
                <a:solidFill>
                  <a:schemeClr val="tx1"/>
                </a:solidFill>
                <a:latin typeface="+mn-ea"/>
                <a:ea typeface="+mn-ea"/>
              </a:rPr>
              <a:t>2</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31</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grpSp>
        <p:nvGrpSpPr>
          <p:cNvPr id="31749" name="Group 5"/>
          <p:cNvGrpSpPr>
            <a:grpSpLocks/>
          </p:cNvGrpSpPr>
          <p:nvPr/>
        </p:nvGrpSpPr>
        <p:grpSpPr bwMode="auto">
          <a:xfrm>
            <a:off x="1768508" y="2948947"/>
            <a:ext cx="1930400" cy="2819400"/>
            <a:chOff x="1980" y="12672"/>
            <a:chExt cx="1155" cy="2184"/>
          </a:xfrm>
        </p:grpSpPr>
        <p:grpSp>
          <p:nvGrpSpPr>
            <p:cNvPr id="31751" name="Group 6"/>
            <p:cNvGrpSpPr>
              <a:grpSpLocks/>
            </p:cNvGrpSpPr>
            <p:nvPr/>
          </p:nvGrpSpPr>
          <p:grpSpPr bwMode="auto">
            <a:xfrm>
              <a:off x="1980" y="12672"/>
              <a:ext cx="540" cy="312"/>
              <a:chOff x="1980" y="12672"/>
              <a:chExt cx="540" cy="312"/>
            </a:xfrm>
          </p:grpSpPr>
          <p:sp>
            <p:nvSpPr>
              <p:cNvPr id="31770" name="Line 7"/>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71" name="Line 8"/>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2" name="Group 9"/>
            <p:cNvGrpSpPr>
              <a:grpSpLocks/>
            </p:cNvGrpSpPr>
            <p:nvPr/>
          </p:nvGrpSpPr>
          <p:grpSpPr bwMode="auto">
            <a:xfrm>
              <a:off x="2070" y="12984"/>
              <a:ext cx="540" cy="312"/>
              <a:chOff x="1980" y="12672"/>
              <a:chExt cx="540" cy="312"/>
            </a:xfrm>
          </p:grpSpPr>
          <p:sp>
            <p:nvSpPr>
              <p:cNvPr id="31768" name="Line 10"/>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9" name="Line 11"/>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3" name="Group 12"/>
            <p:cNvGrpSpPr>
              <a:grpSpLocks/>
            </p:cNvGrpSpPr>
            <p:nvPr/>
          </p:nvGrpSpPr>
          <p:grpSpPr bwMode="auto">
            <a:xfrm>
              <a:off x="2175" y="13296"/>
              <a:ext cx="540" cy="312"/>
              <a:chOff x="1980" y="12672"/>
              <a:chExt cx="540" cy="312"/>
            </a:xfrm>
          </p:grpSpPr>
          <p:sp>
            <p:nvSpPr>
              <p:cNvPr id="31766" name="Line 13"/>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7" name="Line 14"/>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4" name="Group 15"/>
            <p:cNvGrpSpPr>
              <a:grpSpLocks/>
            </p:cNvGrpSpPr>
            <p:nvPr/>
          </p:nvGrpSpPr>
          <p:grpSpPr bwMode="auto">
            <a:xfrm>
              <a:off x="2295" y="13608"/>
              <a:ext cx="540" cy="312"/>
              <a:chOff x="1980" y="12672"/>
              <a:chExt cx="540" cy="312"/>
            </a:xfrm>
          </p:grpSpPr>
          <p:sp>
            <p:nvSpPr>
              <p:cNvPr id="31764" name="Line 16"/>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5" name="Line 17"/>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5" name="Group 18"/>
            <p:cNvGrpSpPr>
              <a:grpSpLocks/>
            </p:cNvGrpSpPr>
            <p:nvPr/>
          </p:nvGrpSpPr>
          <p:grpSpPr bwMode="auto">
            <a:xfrm>
              <a:off x="2400" y="13920"/>
              <a:ext cx="540" cy="312"/>
              <a:chOff x="1980" y="12672"/>
              <a:chExt cx="540" cy="312"/>
            </a:xfrm>
          </p:grpSpPr>
          <p:sp>
            <p:nvSpPr>
              <p:cNvPr id="31762" name="Line 19"/>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3" name="Line 20"/>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6" name="Group 21"/>
            <p:cNvGrpSpPr>
              <a:grpSpLocks/>
            </p:cNvGrpSpPr>
            <p:nvPr/>
          </p:nvGrpSpPr>
          <p:grpSpPr bwMode="auto">
            <a:xfrm>
              <a:off x="2520" y="14232"/>
              <a:ext cx="540" cy="312"/>
              <a:chOff x="1980" y="12672"/>
              <a:chExt cx="540" cy="312"/>
            </a:xfrm>
          </p:grpSpPr>
          <p:sp>
            <p:nvSpPr>
              <p:cNvPr id="31760" name="Line 22"/>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1" name="Line 23"/>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7" name="Group 24"/>
            <p:cNvGrpSpPr>
              <a:grpSpLocks/>
            </p:cNvGrpSpPr>
            <p:nvPr/>
          </p:nvGrpSpPr>
          <p:grpSpPr bwMode="auto">
            <a:xfrm>
              <a:off x="2595" y="14544"/>
              <a:ext cx="540" cy="312"/>
              <a:chOff x="1980" y="12672"/>
              <a:chExt cx="540" cy="312"/>
            </a:xfrm>
          </p:grpSpPr>
          <p:sp>
            <p:nvSpPr>
              <p:cNvPr id="31758" name="Line 25"/>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59" name="Line 26"/>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sp>
        <p:nvSpPr>
          <p:cNvPr id="31750" name="Line 27"/>
          <p:cNvSpPr>
            <a:spLocks noChangeShapeType="1"/>
          </p:cNvSpPr>
          <p:nvPr/>
        </p:nvSpPr>
        <p:spPr bwMode="auto">
          <a:xfrm>
            <a:off x="7731126" y="3813442"/>
            <a:ext cx="0" cy="1919817"/>
          </a:xfrm>
          <a:prstGeom prst="line">
            <a:avLst/>
          </a:prstGeom>
          <a:noFill/>
          <a:ln w="12700"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sz="4268"/>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十进制→ </a:t>
            </a:r>
            <a:r>
              <a:rPr lang="en-US" altLang="zh-CN"/>
              <a:t>R </a:t>
            </a:r>
            <a:r>
              <a:rPr lang="zh-CN" altLang="en-US"/>
              <a:t>进制（续）</a:t>
            </a:r>
          </a:p>
        </p:txBody>
      </p:sp>
      <p:sp>
        <p:nvSpPr>
          <p:cNvPr id="32772" name="内容占位符 2"/>
          <p:cNvSpPr>
            <a:spLocks noGrp="1"/>
          </p:cNvSpPr>
          <p:nvPr>
            <p:ph idx="1"/>
          </p:nvPr>
        </p:nvSpPr>
        <p:spPr/>
        <p:txBody>
          <a:bodyPr/>
          <a:lstStyle/>
          <a:p>
            <a:r>
              <a:rPr lang="zh-CN" altLang="en-US"/>
              <a:t>十进制小数转换成</a:t>
            </a:r>
            <a:r>
              <a:rPr lang="en-US" altLang="zh-CN"/>
              <a:t>R</a:t>
            </a:r>
            <a:r>
              <a:rPr lang="zh-CN" altLang="en-US"/>
              <a:t>进制小数</a:t>
            </a:r>
          </a:p>
          <a:p>
            <a:pPr marL="548204" lvl="1" indent="0">
              <a:buNone/>
            </a:pPr>
            <a:r>
              <a:rPr lang="zh-CN" altLang="en-US"/>
              <a:t>“乘 </a:t>
            </a:r>
            <a:r>
              <a:rPr lang="en-US" altLang="zh-CN"/>
              <a:t>R </a:t>
            </a:r>
            <a:r>
              <a:rPr lang="zh-CN" altLang="en-US"/>
              <a:t>取整”法，例如：</a:t>
            </a:r>
          </a:p>
          <a:p>
            <a:pPr lvl="1" algn="just" eaLnBrk="1" hangingPunct="1">
              <a:spcBef>
                <a:spcPct val="0"/>
              </a:spcBef>
              <a:buNone/>
            </a:pPr>
            <a:r>
              <a:rPr lang="zh-CN" altLang="en-US" sz="3200">
                <a:latin typeface="宋体" panose="02010600030101010101" pitchFamily="2" charset="-122"/>
                <a:ea typeface="+mn-ea"/>
              </a:rPr>
              <a:t>                               高位</a:t>
            </a:r>
          </a:p>
          <a:p>
            <a:pPr lvl="1" algn="just" eaLnBrk="1" hangingPunct="1">
              <a:spcBef>
                <a:spcPct val="0"/>
              </a:spcBef>
              <a:buNone/>
            </a:pPr>
            <a:r>
              <a:rPr lang="zh-CN" altLang="en-US" sz="3200">
                <a:latin typeface="宋体" panose="02010600030101010101" pitchFamily="2" charset="-122"/>
                <a:ea typeface="+mn-ea"/>
              </a:rPr>
              <a:t>     </a:t>
            </a:r>
            <a:r>
              <a:rPr lang="en-US" altLang="zh-CN" sz="3200">
                <a:latin typeface="宋体" panose="02010600030101010101" pitchFamily="2" charset="-122"/>
                <a:ea typeface="+mn-ea"/>
              </a:rPr>
              <a:t>0.3125 ×2 = 0 .625</a:t>
            </a:r>
          </a:p>
          <a:p>
            <a:pPr lvl="1" algn="just" eaLnBrk="1" hangingPunct="1">
              <a:spcBef>
                <a:spcPct val="0"/>
              </a:spcBef>
              <a:buNone/>
            </a:pPr>
            <a:r>
              <a:rPr lang="en-US" altLang="zh-CN" sz="3200">
                <a:latin typeface="宋体" panose="02010600030101010101" pitchFamily="2" charset="-122"/>
                <a:ea typeface="+mn-ea"/>
              </a:rPr>
              <a:t>     0.625  ×2 = 1 .25</a:t>
            </a:r>
          </a:p>
          <a:p>
            <a:pPr lvl="1" algn="just" eaLnBrk="1" hangingPunct="1">
              <a:spcBef>
                <a:spcPct val="0"/>
              </a:spcBef>
              <a:buNone/>
            </a:pPr>
            <a:r>
              <a:rPr lang="en-US" altLang="zh-CN" sz="3200">
                <a:latin typeface="宋体" panose="02010600030101010101" pitchFamily="2" charset="-122"/>
                <a:ea typeface="+mn-ea"/>
              </a:rPr>
              <a:t>     0.25   ×2 = 0 .5</a:t>
            </a:r>
          </a:p>
          <a:p>
            <a:pPr lvl="1" algn="just" eaLnBrk="1" hangingPunct="1">
              <a:spcBef>
                <a:spcPct val="0"/>
              </a:spcBef>
              <a:buNone/>
            </a:pPr>
            <a:r>
              <a:rPr lang="en-US" altLang="zh-CN" sz="3200">
                <a:latin typeface="宋体" panose="02010600030101010101" pitchFamily="2" charset="-122"/>
                <a:ea typeface="+mn-ea"/>
              </a:rPr>
              <a:t>     0.5    ×2 = 1 .0</a:t>
            </a:r>
          </a:p>
          <a:p>
            <a:pPr marL="548204" lvl="1" indent="0">
              <a:buNone/>
            </a:pPr>
            <a:endParaRPr lang="en-US" altLang="zh-CN"/>
          </a:p>
          <a:p>
            <a:pPr lvl="1" eaLnBrk="1" hangingPunct="1">
              <a:spcBef>
                <a:spcPct val="0"/>
              </a:spcBef>
              <a:buNone/>
            </a:pPr>
            <a:r>
              <a:rPr lang="zh-CN" altLang="en-US"/>
              <a:t>所以 </a:t>
            </a:r>
            <a:r>
              <a:rPr lang="en-US" altLang="zh-CN"/>
              <a:t>0.3125</a:t>
            </a:r>
            <a:r>
              <a:rPr lang="en-US" altLang="zh-CN" baseline="-25000"/>
              <a:t>10</a:t>
            </a:r>
            <a:r>
              <a:rPr lang="en-US" altLang="zh-CN"/>
              <a:t>  = 0.0101</a:t>
            </a:r>
            <a:r>
              <a:rPr lang="en-US" altLang="zh-CN" baseline="-25000"/>
              <a:t>2</a:t>
            </a:r>
            <a:r>
              <a:rPr lang="en-US" altLang="zh-CN"/>
              <a:t> </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32</a:t>
            </a:fld>
            <a:endParaRPr lang="zh-CN" altLang="en-US"/>
          </a:p>
        </p:txBody>
      </p:sp>
      <p:sp>
        <p:nvSpPr>
          <p:cNvPr id="11"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a:t>
            </a:r>
            <a:r>
              <a:rPr kumimoji="0" lang="zh-CN" altLang="en-US" sz="1600">
                <a:solidFill>
                  <a:schemeClr val="bg1"/>
                </a:solidFill>
                <a:latin typeface="+mj-lt"/>
                <a:ea typeface="+mj-ea"/>
                <a:cs typeface="+mj-cs"/>
              </a:rPr>
              <a:t>存储</a:t>
            </a:r>
            <a:r>
              <a:rPr kumimoji="0" lang="en-US" altLang="zh-CN" sz="1600">
                <a:solidFill>
                  <a:schemeClr val="bg1"/>
                </a:solidFill>
                <a:latin typeface="+mj-lt"/>
                <a:ea typeface="+mj-ea"/>
                <a:cs typeface="+mj-cs"/>
              </a:rPr>
              <a:t> -&gt;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grpSp>
        <p:nvGrpSpPr>
          <p:cNvPr id="32773" name="Group 7"/>
          <p:cNvGrpSpPr>
            <a:grpSpLocks/>
          </p:cNvGrpSpPr>
          <p:nvPr/>
        </p:nvGrpSpPr>
        <p:grpSpPr bwMode="auto">
          <a:xfrm>
            <a:off x="4850345" y="3236387"/>
            <a:ext cx="2764367" cy="2067983"/>
            <a:chOff x="1658" y="1139"/>
            <a:chExt cx="546" cy="494"/>
          </a:xfrm>
        </p:grpSpPr>
        <p:sp>
          <p:nvSpPr>
            <p:cNvPr id="32774" name="Rectangle 5"/>
            <p:cNvSpPr>
              <a:spLocks noChangeArrowheads="1"/>
            </p:cNvSpPr>
            <p:nvPr/>
          </p:nvSpPr>
          <p:spPr bwMode="auto">
            <a:xfrm>
              <a:off x="1658" y="1190"/>
              <a:ext cx="84" cy="4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3200"/>
            </a:p>
          </p:txBody>
        </p:sp>
        <p:sp>
          <p:nvSpPr>
            <p:cNvPr id="32775" name="Freeform 6"/>
            <p:cNvSpPr>
              <a:spLocks/>
            </p:cNvSpPr>
            <p:nvPr/>
          </p:nvSpPr>
          <p:spPr bwMode="auto">
            <a:xfrm>
              <a:off x="1696" y="1139"/>
              <a:ext cx="508" cy="55"/>
            </a:xfrm>
            <a:custGeom>
              <a:avLst/>
              <a:gdLst>
                <a:gd name="T0" fmla="*/ 0 w 1635"/>
                <a:gd name="T1" fmla="*/ 0 h 150"/>
                <a:gd name="T2" fmla="*/ 0 w 1635"/>
                <a:gd name="T3" fmla="*/ 0 h 150"/>
                <a:gd name="T4" fmla="*/ 0 w 1635"/>
                <a:gd name="T5" fmla="*/ 0 h 150"/>
                <a:gd name="T6" fmla="*/ 0 60000 65536"/>
                <a:gd name="T7" fmla="*/ 0 60000 65536"/>
                <a:gd name="T8" fmla="*/ 0 60000 65536"/>
                <a:gd name="T9" fmla="*/ 0 w 1635"/>
                <a:gd name="T10" fmla="*/ 0 h 150"/>
                <a:gd name="T11" fmla="*/ 1635 w 1635"/>
                <a:gd name="T12" fmla="*/ 150 h 150"/>
              </a:gdLst>
              <a:ahLst/>
              <a:cxnLst>
                <a:cxn ang="T6">
                  <a:pos x="T0" y="T1"/>
                </a:cxn>
                <a:cxn ang="T7">
                  <a:pos x="T2" y="T3"/>
                </a:cxn>
                <a:cxn ang="T8">
                  <a:pos x="T4" y="T5"/>
                </a:cxn>
              </a:cxnLst>
              <a:rect l="T9" t="T10" r="T11" b="T12"/>
              <a:pathLst>
                <a:path w="1635" h="150">
                  <a:moveTo>
                    <a:pt x="0" y="150"/>
                  </a:moveTo>
                  <a:lnTo>
                    <a:pt x="0" y="0"/>
                  </a:lnTo>
                  <a:lnTo>
                    <a:pt x="163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4268"/>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二、八、十六进制的相互转换</a:t>
            </a:r>
          </a:p>
        </p:txBody>
      </p:sp>
      <p:sp>
        <p:nvSpPr>
          <p:cNvPr id="33795" name="内容占位符 2"/>
          <p:cNvSpPr>
            <a:spLocks noGrp="1"/>
          </p:cNvSpPr>
          <p:nvPr>
            <p:ph idx="1"/>
          </p:nvPr>
        </p:nvSpPr>
        <p:spPr/>
        <p:txBody>
          <a:bodyPr/>
          <a:lstStyle/>
          <a:p>
            <a:r>
              <a:rPr lang="zh-CN" altLang="en-US"/>
              <a:t>每位八进制数相当于三位二进制数</a:t>
            </a:r>
          </a:p>
          <a:p>
            <a:r>
              <a:rPr lang="zh-CN" altLang="en-US"/>
              <a:t>每位十六进制数相当于四位二进制数</a:t>
            </a:r>
          </a:p>
          <a:p>
            <a:pPr lvl="1" eaLnBrk="1" hangingPunct="1">
              <a:lnSpc>
                <a:spcPct val="150000"/>
              </a:lnSpc>
              <a:buFontTx/>
              <a:buNone/>
            </a:pPr>
            <a:r>
              <a:rPr lang="en-US" altLang="zh-CN"/>
              <a:t>(1011010.10)</a:t>
            </a:r>
            <a:r>
              <a:rPr lang="en-US" altLang="zh-CN" baseline="-25000"/>
              <a:t>2</a:t>
            </a:r>
            <a:r>
              <a:rPr lang="en-US" altLang="zh-CN"/>
              <a:t>=(</a:t>
            </a:r>
            <a:r>
              <a:rPr lang="en-US" altLang="zh-CN" u="sng"/>
              <a:t>001</a:t>
            </a:r>
            <a:r>
              <a:rPr lang="en-US" altLang="zh-CN"/>
              <a:t> </a:t>
            </a:r>
            <a:r>
              <a:rPr lang="en-US" altLang="zh-CN" u="sng"/>
              <a:t>011</a:t>
            </a:r>
            <a:r>
              <a:rPr lang="en-US" altLang="zh-CN"/>
              <a:t> </a:t>
            </a:r>
            <a:r>
              <a:rPr lang="en-US" altLang="zh-CN" u="sng"/>
              <a:t>010</a:t>
            </a:r>
            <a:r>
              <a:rPr lang="en-US" altLang="zh-CN"/>
              <a:t> .</a:t>
            </a:r>
            <a:r>
              <a:rPr lang="en-US" altLang="zh-CN" u="sng"/>
              <a:t>100</a:t>
            </a:r>
            <a:r>
              <a:rPr lang="en-US" altLang="zh-CN"/>
              <a:t>)</a:t>
            </a:r>
            <a:r>
              <a:rPr lang="en-US" altLang="zh-CN" baseline="-25000"/>
              <a:t>2</a:t>
            </a:r>
            <a:r>
              <a:rPr lang="en-US" altLang="zh-CN"/>
              <a:t>=(132.4)</a:t>
            </a:r>
            <a:r>
              <a:rPr lang="en-US" altLang="zh-CN" baseline="-25000"/>
              <a:t>8</a:t>
            </a:r>
            <a:endParaRPr lang="en-US" altLang="zh-CN"/>
          </a:p>
          <a:p>
            <a:pPr lvl="1" eaLnBrk="1" hangingPunct="1">
              <a:lnSpc>
                <a:spcPct val="150000"/>
              </a:lnSpc>
              <a:buFontTx/>
              <a:buNone/>
            </a:pPr>
            <a:r>
              <a:rPr lang="en-US" altLang="zh-CN"/>
              <a:t>(1011010.10)</a:t>
            </a:r>
            <a:r>
              <a:rPr lang="en-US" altLang="zh-CN" baseline="-25000"/>
              <a:t>2</a:t>
            </a:r>
            <a:r>
              <a:rPr lang="en-US" altLang="zh-CN"/>
              <a:t>=(</a:t>
            </a:r>
            <a:r>
              <a:rPr lang="en-US" altLang="zh-CN" u="sng"/>
              <a:t>0101</a:t>
            </a:r>
            <a:r>
              <a:rPr lang="en-US" altLang="zh-CN"/>
              <a:t> </a:t>
            </a:r>
            <a:r>
              <a:rPr lang="en-US" altLang="zh-CN" u="sng"/>
              <a:t>1010</a:t>
            </a:r>
            <a:r>
              <a:rPr lang="en-US" altLang="zh-CN"/>
              <a:t> .</a:t>
            </a:r>
            <a:r>
              <a:rPr lang="en-US" altLang="zh-CN" u="sng"/>
              <a:t>1000</a:t>
            </a:r>
            <a:r>
              <a:rPr lang="en-US" altLang="zh-CN"/>
              <a:t>)</a:t>
            </a:r>
            <a:r>
              <a:rPr lang="en-US" altLang="zh-CN" baseline="-25000"/>
              <a:t>2</a:t>
            </a:r>
            <a:r>
              <a:rPr lang="en-US" altLang="zh-CN"/>
              <a:t>=(5A.8)</a:t>
            </a:r>
            <a:r>
              <a:rPr lang="en-US" altLang="zh-CN" baseline="-25000"/>
              <a:t>16</a:t>
            </a:r>
          </a:p>
          <a:p>
            <a:pPr lvl="1" eaLnBrk="1" hangingPunct="1">
              <a:lnSpc>
                <a:spcPct val="150000"/>
              </a:lnSpc>
              <a:buFontTx/>
              <a:buNone/>
            </a:pPr>
            <a:r>
              <a:rPr lang="en-US" altLang="zh-CN"/>
              <a:t>(F7)</a:t>
            </a:r>
            <a:r>
              <a:rPr lang="en-US" altLang="zh-CN" baseline="-25000"/>
              <a:t>16</a:t>
            </a:r>
            <a:r>
              <a:rPr lang="zh-CN" altLang="en-US"/>
              <a:t>＝</a:t>
            </a:r>
            <a:r>
              <a:rPr lang="en-US" altLang="zh-CN"/>
              <a:t>(</a:t>
            </a:r>
            <a:r>
              <a:rPr lang="en-US" altLang="zh-CN" u="sng"/>
              <a:t>1111</a:t>
            </a:r>
            <a:r>
              <a:rPr lang="en-US" altLang="zh-CN"/>
              <a:t> </a:t>
            </a:r>
            <a:r>
              <a:rPr lang="en-US" altLang="zh-CN" u="sng"/>
              <a:t>0111</a:t>
            </a:r>
            <a:r>
              <a:rPr lang="en-US" altLang="zh-CN"/>
              <a:t>)</a:t>
            </a:r>
            <a:r>
              <a:rPr lang="en-US" altLang="zh-CN" baseline="-25000"/>
              <a:t>2</a:t>
            </a:r>
            <a:r>
              <a:rPr lang="zh-CN" altLang="en-US"/>
              <a:t>＝</a:t>
            </a:r>
            <a:r>
              <a:rPr lang="en-US" altLang="zh-CN"/>
              <a:t>(11110111)</a:t>
            </a:r>
            <a:r>
              <a:rPr lang="en-US" altLang="zh-CN" baseline="-25000"/>
              <a:t>2</a:t>
            </a:r>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33</a:t>
            </a:fld>
            <a:endParaRPr lang="zh-CN" altLang="en-US"/>
          </a:p>
        </p:txBody>
      </p:sp>
      <p:sp>
        <p:nvSpPr>
          <p:cNvPr id="5" name="标题 4"/>
          <p:cNvSpPr txBox="1">
            <a:spLocks/>
          </p:cNvSpPr>
          <p:nvPr/>
        </p:nvSpPr>
        <p:spPr>
          <a:xfrm>
            <a:off x="600078"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二进制数的编码表示</a:t>
            </a:r>
            <a:r>
              <a:rPr lang="en-US" altLang="zh-CN"/>
              <a:t>:</a:t>
            </a:r>
            <a:r>
              <a:rPr lang="zh-CN" altLang="en-US"/>
              <a:t>原码</a:t>
            </a:r>
          </a:p>
        </p:txBody>
      </p:sp>
      <p:sp>
        <p:nvSpPr>
          <p:cNvPr id="34819" name="内容占位符 2"/>
          <p:cNvSpPr>
            <a:spLocks noGrp="1"/>
          </p:cNvSpPr>
          <p:nvPr>
            <p:ph idx="1"/>
          </p:nvPr>
        </p:nvSpPr>
        <p:spPr>
          <a:xfrm>
            <a:off x="612775" y="2372886"/>
            <a:ext cx="10972800" cy="4201484"/>
          </a:xfrm>
        </p:spPr>
        <p:txBody>
          <a:bodyPr/>
          <a:lstStyle/>
          <a:p>
            <a:pPr eaLnBrk="1" hangingPunct="1">
              <a:lnSpc>
                <a:spcPct val="80000"/>
              </a:lnSpc>
            </a:pPr>
            <a:r>
              <a:rPr lang="en-US" altLang="zh-CN"/>
              <a:t>"</a:t>
            </a:r>
            <a:r>
              <a:rPr lang="zh-CN" altLang="en-US"/>
              <a:t>符号──绝对值表示</a:t>
            </a:r>
            <a:r>
              <a:rPr lang="en-US" altLang="zh-CN"/>
              <a:t>"</a:t>
            </a:r>
            <a:r>
              <a:rPr lang="zh-CN" altLang="en-US"/>
              <a:t>的编码</a:t>
            </a:r>
          </a:p>
          <a:p>
            <a:pPr lvl="1" eaLnBrk="1" hangingPunct="1">
              <a:lnSpc>
                <a:spcPct val="80000"/>
              </a:lnSpc>
              <a:buFontTx/>
              <a:buNone/>
            </a:pPr>
            <a:r>
              <a:rPr lang="zh-CN" altLang="en-US" sz="2667"/>
              <a:t>例如：</a:t>
            </a:r>
          </a:p>
          <a:p>
            <a:pPr lvl="1" eaLnBrk="1" hangingPunct="1">
              <a:lnSpc>
                <a:spcPct val="80000"/>
              </a:lnSpc>
              <a:buFontTx/>
              <a:buNone/>
            </a:pPr>
            <a:r>
              <a:rPr lang="en-US" altLang="zh-CN" sz="2667"/>
              <a:t>X=+0101011    [X]</a:t>
            </a:r>
            <a:r>
              <a:rPr lang="zh-CN" altLang="en-US" sz="2667" baseline="-25000"/>
              <a:t>原</a:t>
            </a:r>
            <a:r>
              <a:rPr lang="en-US" altLang="zh-CN" sz="2667"/>
              <a:t>= 0 0101011</a:t>
            </a:r>
          </a:p>
          <a:p>
            <a:pPr lvl="1" eaLnBrk="1" hangingPunct="1">
              <a:lnSpc>
                <a:spcPct val="80000"/>
              </a:lnSpc>
              <a:buFontTx/>
              <a:buNone/>
            </a:pPr>
            <a:r>
              <a:rPr lang="en-US" altLang="zh-CN" sz="2667"/>
              <a:t>X=- 0101011    [X]</a:t>
            </a:r>
            <a:r>
              <a:rPr lang="zh-CN" altLang="en-US" sz="2667" baseline="-25000"/>
              <a:t>原</a:t>
            </a:r>
            <a:r>
              <a:rPr lang="en-US" altLang="zh-CN" sz="2667"/>
              <a:t>= 1 0101011</a:t>
            </a:r>
          </a:p>
          <a:p>
            <a:pPr lvl="1" eaLnBrk="1" hangingPunct="1">
              <a:lnSpc>
                <a:spcPct val="80000"/>
              </a:lnSpc>
              <a:buFontTx/>
              <a:buNone/>
            </a:pPr>
            <a:r>
              <a:rPr lang="en-US" altLang="zh-CN" sz="2667"/>
              <a:t>                                          </a:t>
            </a:r>
            <a:r>
              <a:rPr lang="zh-CN" altLang="en-US" sz="2667"/>
              <a:t>符号位</a:t>
            </a:r>
          </a:p>
          <a:p>
            <a:pPr eaLnBrk="1" hangingPunct="1">
              <a:lnSpc>
                <a:spcPct val="80000"/>
              </a:lnSpc>
            </a:pPr>
            <a:r>
              <a:rPr lang="zh-CN" altLang="en-US"/>
              <a:t>缺点：</a:t>
            </a:r>
          </a:p>
          <a:p>
            <a:pPr lvl="1" eaLnBrk="1" hangingPunct="1">
              <a:lnSpc>
                <a:spcPct val="130000"/>
              </a:lnSpc>
            </a:pPr>
            <a:r>
              <a:rPr lang="zh-CN" altLang="en-US" sz="2667"/>
              <a:t>零的表示不惟一：</a:t>
            </a:r>
            <a:br>
              <a:rPr lang="zh-CN" altLang="en-US" sz="2667"/>
            </a:br>
            <a:r>
              <a:rPr lang="en-US" altLang="zh-CN" sz="2667"/>
              <a:t>[+0]</a:t>
            </a:r>
            <a:r>
              <a:rPr lang="zh-CN" altLang="en-US" sz="2667" baseline="-25000"/>
              <a:t>原</a:t>
            </a:r>
            <a:r>
              <a:rPr lang="zh-CN" altLang="en-US" sz="2667"/>
              <a:t> </a:t>
            </a:r>
            <a:r>
              <a:rPr lang="en-US" altLang="zh-CN" sz="2667"/>
              <a:t>=000...0 [-0]</a:t>
            </a:r>
            <a:r>
              <a:rPr lang="zh-CN" altLang="en-US" sz="2667" baseline="-25000"/>
              <a:t>原</a:t>
            </a:r>
            <a:r>
              <a:rPr lang="zh-CN" altLang="en-US" sz="2667"/>
              <a:t> </a:t>
            </a:r>
            <a:r>
              <a:rPr lang="en-US" altLang="zh-CN" sz="2667"/>
              <a:t>=100...0</a:t>
            </a:r>
          </a:p>
          <a:p>
            <a:pPr lvl="1" eaLnBrk="1" hangingPunct="1">
              <a:lnSpc>
                <a:spcPct val="130000"/>
              </a:lnSpc>
            </a:pPr>
            <a:r>
              <a:rPr lang="zh-CN" altLang="en-US" sz="2667"/>
              <a:t>进行四则运算时，符号位须单独处理，且运算规则复杂。</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34</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pSp>
        <p:nvGrpSpPr>
          <p:cNvPr id="34821" name="Group 7"/>
          <p:cNvGrpSpPr>
            <a:grpSpLocks/>
          </p:cNvGrpSpPr>
          <p:nvPr/>
        </p:nvGrpSpPr>
        <p:grpSpPr bwMode="auto">
          <a:xfrm>
            <a:off x="4704293" y="3132670"/>
            <a:ext cx="768349" cy="935567"/>
            <a:chOff x="3504" y="2256"/>
            <a:chExt cx="384" cy="816"/>
          </a:xfrm>
        </p:grpSpPr>
        <p:sp>
          <p:nvSpPr>
            <p:cNvPr id="34822"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3200"/>
            </a:p>
          </p:txBody>
        </p:sp>
        <p:sp>
          <p:nvSpPr>
            <p:cNvPr id="34823" name="Freeform 6"/>
            <p:cNvSpPr>
              <a:spLocks/>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lnTo>
                    <a:pt x="0" y="192"/>
                  </a:lnTo>
                  <a:lnTo>
                    <a:pt x="288" y="192"/>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4268"/>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二进制数的编码表示</a:t>
            </a:r>
            <a:r>
              <a:rPr lang="en-US" altLang="zh-CN"/>
              <a:t>:</a:t>
            </a:r>
            <a:r>
              <a:rPr lang="zh-CN" altLang="en-US"/>
              <a:t>反码</a:t>
            </a:r>
          </a:p>
        </p:txBody>
      </p:sp>
      <p:sp>
        <p:nvSpPr>
          <p:cNvPr id="35843" name="内容占位符 2"/>
          <p:cNvSpPr>
            <a:spLocks noGrp="1"/>
          </p:cNvSpPr>
          <p:nvPr>
            <p:ph idx="1"/>
          </p:nvPr>
        </p:nvSpPr>
        <p:spPr/>
        <p:txBody>
          <a:bodyPr/>
          <a:lstStyle/>
          <a:p>
            <a:r>
              <a:rPr lang="zh-CN" altLang="en-US"/>
              <a:t>正数的反码与原码表示相同。</a:t>
            </a:r>
          </a:p>
          <a:p>
            <a:r>
              <a:rPr lang="zh-CN" altLang="en-US"/>
              <a:t>负数的反码与原码有如下关系：</a:t>
            </a:r>
          </a:p>
          <a:p>
            <a:pPr marL="607469" lvl="1" indent="0" eaLnBrk="1" hangingPunct="1">
              <a:lnSpc>
                <a:spcPct val="120000"/>
              </a:lnSpc>
              <a:buNone/>
            </a:pPr>
            <a:r>
              <a:rPr lang="zh-CN" altLang="en-US"/>
              <a:t>符号位相同</a:t>
            </a:r>
            <a:r>
              <a:rPr lang="en-US" altLang="zh-CN"/>
              <a:t>(</a:t>
            </a:r>
            <a:r>
              <a:rPr lang="zh-CN" altLang="en-US"/>
              <a:t>仍用</a:t>
            </a:r>
            <a:r>
              <a:rPr lang="en-US" altLang="zh-CN"/>
              <a:t>1</a:t>
            </a:r>
            <a:r>
              <a:rPr lang="zh-CN" altLang="en-US"/>
              <a:t>表示</a:t>
            </a:r>
            <a:r>
              <a:rPr lang="en-US" altLang="zh-CN"/>
              <a:t>)</a:t>
            </a:r>
            <a:r>
              <a:rPr lang="zh-CN" altLang="en-US"/>
              <a:t>，其余各位取反</a:t>
            </a:r>
            <a:r>
              <a:rPr lang="en-US" altLang="zh-CN"/>
              <a:t>(0</a:t>
            </a:r>
            <a:r>
              <a:rPr lang="zh-CN" altLang="en-US"/>
              <a:t>变</a:t>
            </a:r>
            <a:r>
              <a:rPr lang="en-US" altLang="zh-CN"/>
              <a:t>1</a:t>
            </a:r>
            <a:r>
              <a:rPr lang="zh-CN" altLang="en-US"/>
              <a:t>，</a:t>
            </a:r>
            <a:r>
              <a:rPr lang="en-US" altLang="zh-CN"/>
              <a:t>1</a:t>
            </a:r>
            <a:r>
              <a:rPr lang="zh-CN" altLang="en-US"/>
              <a:t>变</a:t>
            </a:r>
            <a:r>
              <a:rPr lang="en-US" altLang="zh-CN"/>
              <a:t>0)</a:t>
            </a:r>
            <a:r>
              <a:rPr lang="zh-CN" altLang="en-US"/>
              <a:t>。例如：</a:t>
            </a:r>
            <a:br>
              <a:rPr lang="zh-CN" altLang="en-US"/>
            </a:br>
            <a:r>
              <a:rPr lang="en-US" altLang="zh-CN"/>
              <a:t>X=-1100110    [X]</a:t>
            </a:r>
            <a:r>
              <a:rPr lang="zh-CN" altLang="en-US" baseline="-25000"/>
              <a:t>原</a:t>
            </a:r>
            <a:r>
              <a:rPr lang="zh-CN" altLang="en-US"/>
              <a:t> </a:t>
            </a:r>
            <a:r>
              <a:rPr lang="en-US" altLang="zh-CN"/>
              <a:t>=11100110    [X]</a:t>
            </a:r>
            <a:r>
              <a:rPr lang="zh-CN" altLang="en-US" baseline="-25000"/>
              <a:t>反</a:t>
            </a:r>
            <a:r>
              <a:rPr lang="zh-CN" altLang="en-US"/>
              <a:t> </a:t>
            </a:r>
            <a:r>
              <a:rPr lang="en-US" altLang="zh-CN"/>
              <a:t>=10011001</a:t>
            </a:r>
            <a:br>
              <a:rPr lang="en-US" altLang="zh-CN"/>
            </a:br>
            <a:r>
              <a:rPr lang="en-US" altLang="zh-CN"/>
              <a:t>X=+0000000   [X]</a:t>
            </a:r>
            <a:r>
              <a:rPr lang="zh-CN" altLang="en-US" baseline="-25000"/>
              <a:t>原</a:t>
            </a:r>
            <a:r>
              <a:rPr lang="zh-CN" altLang="en-US"/>
              <a:t> </a:t>
            </a:r>
            <a:r>
              <a:rPr lang="en-US" altLang="zh-CN"/>
              <a:t>=00000000    [X]</a:t>
            </a:r>
            <a:r>
              <a:rPr lang="zh-CN" altLang="en-US" baseline="-25000"/>
              <a:t>反</a:t>
            </a:r>
            <a:r>
              <a:rPr lang="zh-CN" altLang="en-US"/>
              <a:t> </a:t>
            </a:r>
            <a:r>
              <a:rPr lang="en-US" altLang="zh-CN"/>
              <a:t>=00000000</a:t>
            </a:r>
          </a:p>
          <a:p>
            <a:r>
              <a:rPr lang="zh-CN" altLang="en-US"/>
              <a:t>反码中零的表示也不惟一</a:t>
            </a:r>
          </a:p>
          <a:p>
            <a:pPr marL="607469" lvl="1" indent="0" algn="just" eaLnBrk="1" hangingPunct="1">
              <a:buNone/>
            </a:pPr>
            <a:r>
              <a:rPr lang="en-US" altLang="zh-CN"/>
              <a:t>X=-0000000    [X]</a:t>
            </a:r>
            <a:r>
              <a:rPr lang="zh-CN" altLang="en-US" baseline="-25000"/>
              <a:t>原</a:t>
            </a:r>
            <a:r>
              <a:rPr lang="zh-CN" altLang="en-US"/>
              <a:t> </a:t>
            </a:r>
            <a:r>
              <a:rPr lang="en-US" altLang="zh-CN"/>
              <a:t>=10000000    [X]</a:t>
            </a:r>
            <a:r>
              <a:rPr lang="zh-CN" altLang="en-US" baseline="-25000"/>
              <a:t>反</a:t>
            </a:r>
            <a:r>
              <a:rPr lang="zh-CN" altLang="en-US"/>
              <a:t> </a:t>
            </a:r>
            <a:r>
              <a:rPr lang="en-US" altLang="zh-CN"/>
              <a:t>=11111111</a:t>
            </a:r>
          </a:p>
          <a:p>
            <a:r>
              <a:rPr lang="zh-CN" altLang="en-US"/>
              <a:t>反码只是求补码的中间码</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35</a:t>
            </a:fld>
            <a:endParaRPr lang="zh-CN" altLang="en-US"/>
          </a:p>
        </p:txBody>
      </p:sp>
      <p:sp>
        <p:nvSpPr>
          <p:cNvPr id="6"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二进制数的编码表示</a:t>
            </a:r>
            <a:r>
              <a:rPr lang="en-US" altLang="zh-CN"/>
              <a:t>:</a:t>
            </a:r>
            <a:r>
              <a:rPr lang="zh-CN" altLang="en-US"/>
              <a:t>补码</a:t>
            </a:r>
          </a:p>
        </p:txBody>
      </p:sp>
      <p:sp>
        <p:nvSpPr>
          <p:cNvPr id="36867" name="内容占位符 2"/>
          <p:cNvSpPr>
            <a:spLocks noGrp="1"/>
          </p:cNvSpPr>
          <p:nvPr>
            <p:ph idx="1"/>
          </p:nvPr>
        </p:nvSpPr>
        <p:spPr/>
        <p:txBody>
          <a:bodyPr/>
          <a:lstStyle/>
          <a:p>
            <a:pPr>
              <a:lnSpc>
                <a:spcPct val="120000"/>
              </a:lnSpc>
            </a:pPr>
            <a:r>
              <a:rPr lang="zh-CN" altLang="en-US"/>
              <a:t>模数：</a:t>
            </a:r>
          </a:p>
          <a:p>
            <a:pPr lvl="1" eaLnBrk="1" hangingPunct="1">
              <a:lnSpc>
                <a:spcPct val="120000"/>
              </a:lnSpc>
            </a:pPr>
            <a:r>
              <a:rPr lang="en-US" altLang="zh-CN"/>
              <a:t>n</a:t>
            </a:r>
            <a:r>
              <a:rPr lang="zh-CN" altLang="en-US"/>
              <a:t>位整数</a:t>
            </a:r>
            <a:r>
              <a:rPr lang="en-US" altLang="zh-CN"/>
              <a:t>(</a:t>
            </a:r>
            <a:r>
              <a:rPr lang="zh-CN" altLang="en-US"/>
              <a:t>包括一位符号位</a:t>
            </a:r>
            <a:r>
              <a:rPr lang="en-US" altLang="zh-CN"/>
              <a:t>)</a:t>
            </a:r>
            <a:r>
              <a:rPr lang="zh-CN" altLang="en-US"/>
              <a:t>，则它的模数为 </a:t>
            </a:r>
            <a:r>
              <a:rPr lang="en-US" altLang="zh-CN"/>
              <a:t>2</a:t>
            </a:r>
            <a:r>
              <a:rPr lang="en-US" altLang="zh-CN" baseline="30000"/>
              <a:t>n </a:t>
            </a:r>
            <a:r>
              <a:rPr lang="zh-CN" altLang="en-US"/>
              <a:t>。</a:t>
            </a:r>
            <a:r>
              <a:rPr lang="zh-CN" altLang="en-US" baseline="30000"/>
              <a:t> </a:t>
            </a:r>
            <a:r>
              <a:rPr lang="en-US" altLang="zh-CN"/>
              <a:t>n</a:t>
            </a:r>
            <a:r>
              <a:rPr lang="zh-CN" altLang="en-US"/>
              <a:t>位小数，小数点前一位为符号位，则它的模数为 </a:t>
            </a:r>
            <a:r>
              <a:rPr lang="en-US" altLang="zh-CN"/>
              <a:t>2</a:t>
            </a:r>
            <a:r>
              <a:rPr lang="zh-CN" altLang="en-US"/>
              <a:t>。</a:t>
            </a:r>
          </a:p>
          <a:p>
            <a:pPr>
              <a:lnSpc>
                <a:spcPct val="120000"/>
              </a:lnSpc>
            </a:pPr>
            <a:r>
              <a:rPr lang="zh-CN" altLang="en-US"/>
              <a:t>补数：</a:t>
            </a:r>
          </a:p>
          <a:p>
            <a:pPr lvl="1">
              <a:lnSpc>
                <a:spcPct val="120000"/>
              </a:lnSpc>
            </a:pPr>
            <a:r>
              <a:rPr lang="zh-CN" altLang="en-US"/>
              <a:t>一个数减去另一个数，或者说一个数加上一个负数，等于第一个数加上第二个数的补数。例（时钟指针）：</a:t>
            </a:r>
            <a:endParaRPr lang="en-US" altLang="zh-CN"/>
          </a:p>
          <a:p>
            <a:pPr marL="937659" lvl="2" indent="0">
              <a:lnSpc>
                <a:spcPct val="120000"/>
              </a:lnSpc>
              <a:buNone/>
            </a:pPr>
            <a:r>
              <a:rPr lang="en-US" altLang="zh-CN"/>
              <a:t> 8+(-2)=8+10 ( mod  12 )</a:t>
            </a:r>
          </a:p>
          <a:p>
            <a:pPr lvl="1">
              <a:lnSpc>
                <a:spcPct val="120000"/>
              </a:lnSpc>
            </a:pPr>
            <a:r>
              <a:rPr lang="zh-CN" altLang="en-US"/>
              <a:t>一个二进制负数可用其模数与真值做加法 </a:t>
            </a:r>
            <a:r>
              <a:rPr lang="en-US" altLang="zh-CN"/>
              <a:t>(</a:t>
            </a:r>
            <a:r>
              <a:rPr lang="zh-CN" altLang="en-US"/>
              <a:t>模减去该数的绝对值</a:t>
            </a:r>
            <a:r>
              <a:rPr lang="en-US" altLang="zh-CN"/>
              <a:t>) </a:t>
            </a:r>
            <a:r>
              <a:rPr lang="zh-CN" altLang="en-US"/>
              <a:t>求得其补</a:t>
            </a:r>
            <a:br>
              <a:rPr lang="zh-CN" altLang="en-US"/>
            </a:br>
            <a:r>
              <a:rPr lang="zh-CN" altLang="en-US"/>
              <a:t>码。</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36</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二进制数的编码表示</a:t>
            </a:r>
            <a:r>
              <a:rPr lang="en-US" altLang="zh-CN"/>
              <a:t>:</a:t>
            </a:r>
            <a:r>
              <a:rPr lang="zh-CN" altLang="en-US"/>
              <a:t>补码（续）</a:t>
            </a:r>
          </a:p>
        </p:txBody>
      </p:sp>
      <p:sp>
        <p:nvSpPr>
          <p:cNvPr id="3" name="内容占位符 2"/>
          <p:cNvSpPr>
            <a:spLocks noGrp="1"/>
          </p:cNvSpPr>
          <p:nvPr>
            <p:ph idx="1"/>
          </p:nvPr>
        </p:nvSpPr>
        <p:spPr/>
        <p:txBody>
          <a:bodyPr/>
          <a:lstStyle/>
          <a:p>
            <a:r>
              <a:rPr lang="zh-CN" altLang="en-US"/>
              <a:t>计算机中的补码表示法</a:t>
            </a:r>
          </a:p>
          <a:p>
            <a:pPr lvl="1"/>
            <a:r>
              <a:rPr lang="zh-CN" altLang="en-US"/>
              <a:t>负数的补码由该数反码的末位加 </a:t>
            </a:r>
            <a:r>
              <a:rPr lang="en-US" altLang="zh-CN"/>
              <a:t>1 </a:t>
            </a:r>
            <a:r>
              <a:rPr lang="zh-CN" altLang="en-US"/>
              <a:t>求得</a:t>
            </a:r>
          </a:p>
          <a:p>
            <a:pPr lvl="1"/>
            <a:r>
              <a:rPr lang="zh-CN" altLang="en-US"/>
              <a:t>对补码再求补即得到原码</a:t>
            </a:r>
          </a:p>
          <a:p>
            <a:r>
              <a:rPr lang="zh-CN" altLang="en-US"/>
              <a:t>补码运算规则</a:t>
            </a:r>
          </a:p>
          <a:p>
            <a:pPr lvl="1"/>
            <a:r>
              <a:rPr lang="zh-CN" altLang="en-US"/>
              <a:t>符号位可作为数值参加运算</a:t>
            </a:r>
          </a:p>
          <a:p>
            <a:pPr lvl="1"/>
            <a:r>
              <a:rPr lang="zh-CN" altLang="en-US"/>
              <a:t>减法运算可转换为加法运算：</a:t>
            </a:r>
          </a:p>
          <a:p>
            <a:pPr lvl="2"/>
            <a:r>
              <a:rPr lang="zh-CN" altLang="en-US"/>
              <a:t>加上一个负数等于加上该数的补码</a:t>
            </a:r>
          </a:p>
          <a:p>
            <a:pPr lvl="1"/>
            <a:r>
              <a:rPr lang="zh-CN" altLang="en-US"/>
              <a:t>补码运算的结果仍为补码</a:t>
            </a:r>
          </a:p>
          <a:p>
            <a:pPr lvl="1"/>
            <a:r>
              <a:rPr lang="zh-CN" altLang="en-US"/>
              <a:t>运算结果溢出：</a:t>
            </a:r>
          </a:p>
          <a:p>
            <a:pPr lvl="2"/>
            <a:r>
              <a:rPr lang="zh-CN" altLang="en-US"/>
              <a:t>负数之和得正数，或正数之和得负数</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37</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实数的浮点表示</a:t>
            </a:r>
          </a:p>
        </p:txBody>
      </p:sp>
      <p:sp>
        <p:nvSpPr>
          <p:cNvPr id="38915" name="内容占位符 2"/>
          <p:cNvSpPr>
            <a:spLocks noGrp="1"/>
          </p:cNvSpPr>
          <p:nvPr>
            <p:ph idx="1"/>
          </p:nvPr>
        </p:nvSpPr>
        <p:spPr>
          <a:xfrm>
            <a:off x="612775" y="1988843"/>
            <a:ext cx="10972800" cy="4585527"/>
          </a:xfrm>
        </p:spPr>
        <p:txBody>
          <a:bodyPr/>
          <a:lstStyle/>
          <a:p>
            <a:r>
              <a:rPr lang="zh-CN" altLang="en-US"/>
              <a:t>计算机中通常采用浮点方式表示小数</a:t>
            </a:r>
            <a:br>
              <a:rPr lang="zh-CN" altLang="en-US"/>
            </a:br>
            <a:r>
              <a:rPr lang="zh-CN" altLang="en-US"/>
              <a:t>一个数 </a:t>
            </a:r>
            <a:r>
              <a:rPr lang="en-US" altLang="zh-CN"/>
              <a:t>N </a:t>
            </a:r>
            <a:r>
              <a:rPr lang="zh-CN" altLang="en-US"/>
              <a:t>用浮点形式表示可以写成：</a:t>
            </a:r>
            <a:br>
              <a:rPr lang="zh-CN" altLang="en-US"/>
            </a:br>
            <a:r>
              <a:rPr lang="zh-CN" altLang="en-US"/>
              <a:t>      </a:t>
            </a:r>
            <a:r>
              <a:rPr lang="en-US" altLang="zh-CN"/>
              <a:t>N=M×2</a:t>
            </a:r>
            <a:r>
              <a:rPr lang="en-US" altLang="zh-CN" baseline="30000"/>
              <a:t>E</a:t>
            </a:r>
            <a:r>
              <a:rPr lang="en-US" altLang="zh-CN"/>
              <a:t>  </a:t>
            </a:r>
          </a:p>
          <a:p>
            <a:pPr lvl="1"/>
            <a:r>
              <a:rPr lang="en-US" altLang="zh-CN" sz="2667"/>
              <a:t>E</a:t>
            </a:r>
            <a:r>
              <a:rPr lang="zh-CN" altLang="en-US" sz="2667"/>
              <a:t>表示</a:t>
            </a:r>
            <a:r>
              <a:rPr lang="en-US" altLang="zh-CN" sz="2667"/>
              <a:t>2</a:t>
            </a:r>
            <a:r>
              <a:rPr lang="zh-CN" altLang="en-US" sz="2667"/>
              <a:t>的幂，称为数</a:t>
            </a:r>
            <a:r>
              <a:rPr lang="en-US" altLang="zh-CN" sz="2667"/>
              <a:t>N</a:t>
            </a:r>
            <a:r>
              <a:rPr lang="zh-CN" altLang="en-US" sz="2667"/>
              <a:t>的阶码。阶码确定了数</a:t>
            </a:r>
            <a:r>
              <a:rPr lang="en-US" altLang="zh-CN" sz="2667"/>
              <a:t>N</a:t>
            </a:r>
            <a:r>
              <a:rPr lang="zh-CN" altLang="en-US" sz="2667"/>
              <a:t>的小数点的位置，其位数反映了该浮点数所表示的数的范围。</a:t>
            </a:r>
          </a:p>
          <a:p>
            <a:pPr lvl="1"/>
            <a:r>
              <a:rPr lang="en-US" altLang="zh-CN" sz="2667"/>
              <a:t>M</a:t>
            </a:r>
            <a:r>
              <a:rPr lang="zh-CN" altLang="en-US" sz="2667"/>
              <a:t>表示数</a:t>
            </a:r>
            <a:r>
              <a:rPr lang="en-US" altLang="zh-CN" sz="2667"/>
              <a:t>N</a:t>
            </a:r>
            <a:r>
              <a:rPr lang="zh-CN" altLang="en-US" sz="2667"/>
              <a:t>的全部</a:t>
            </a:r>
            <a:r>
              <a:rPr lang="zh-CN" altLang="en-US"/>
              <a:t>有效数字，称为数</a:t>
            </a:r>
            <a:r>
              <a:rPr lang="en-US" altLang="zh-CN"/>
              <a:t>N</a:t>
            </a:r>
            <a:r>
              <a:rPr lang="zh-CN" altLang="en-US"/>
              <a:t>的尾数。其位数反映了数据的精度。</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38</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实数的浮点表示（续）</a:t>
            </a:r>
          </a:p>
        </p:txBody>
      </p:sp>
      <p:sp>
        <p:nvSpPr>
          <p:cNvPr id="39939" name="内容占位符 2"/>
          <p:cNvSpPr>
            <a:spLocks noGrp="1"/>
          </p:cNvSpPr>
          <p:nvPr>
            <p:ph idx="1"/>
          </p:nvPr>
        </p:nvSpPr>
        <p:spPr>
          <a:xfrm>
            <a:off x="612775" y="2180865"/>
            <a:ext cx="10972800" cy="4393505"/>
          </a:xfrm>
        </p:spPr>
        <p:txBody>
          <a:bodyPr/>
          <a:lstStyle/>
          <a:p>
            <a:r>
              <a:rPr lang="zh-CN" altLang="zh-CN"/>
              <a:t>浮点数的具体格式随不同机器而有所区别。例如，假设有一台</a:t>
            </a:r>
            <a:r>
              <a:rPr lang="en-US" altLang="zh-CN"/>
              <a:t>16</a:t>
            </a:r>
            <a:r>
              <a:rPr lang="zh-CN" altLang="zh-CN"/>
              <a:t>位机，其二进制浮点数组成为阶码</a:t>
            </a:r>
            <a:r>
              <a:rPr lang="en-US" altLang="zh-CN"/>
              <a:t>4</a:t>
            </a:r>
            <a:r>
              <a:rPr lang="zh-CN" altLang="zh-CN"/>
              <a:t>位，尾数</a:t>
            </a:r>
            <a:r>
              <a:rPr lang="en-US" altLang="zh-CN"/>
              <a:t>12</a:t>
            </a:r>
            <a:r>
              <a:rPr lang="zh-CN" altLang="zh-CN"/>
              <a:t>位，则浮点数格式如下：</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39</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9" y="3524254"/>
            <a:ext cx="6745817" cy="232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机器语言与汇编语言</a:t>
            </a:r>
          </a:p>
        </p:txBody>
      </p:sp>
      <p:sp>
        <p:nvSpPr>
          <p:cNvPr id="9219" name="内容占位符 2"/>
          <p:cNvSpPr>
            <a:spLocks noGrp="1"/>
          </p:cNvSpPr>
          <p:nvPr>
            <p:ph idx="1"/>
          </p:nvPr>
        </p:nvSpPr>
        <p:spPr/>
        <p:txBody>
          <a:bodyPr/>
          <a:lstStyle/>
          <a:p>
            <a:r>
              <a:rPr lang="zh-CN" altLang="en-US" dirty="0"/>
              <a:t>由计算机硬件系统可以识别的二进制指令组成的语言称为机器语言。</a:t>
            </a:r>
          </a:p>
          <a:p>
            <a:pPr lvl="1"/>
            <a:r>
              <a:rPr lang="zh-CN" altLang="en-US" dirty="0"/>
              <a:t>计算机发展的初期，软件工程师们只能用机器语言来编写程序。这一阶段，在人类的自然语言和计算机编程语言之间存在着巨大的鸿沟。</a:t>
            </a:r>
            <a:endParaRPr lang="en-US" altLang="zh-CN" dirty="0"/>
          </a:p>
          <a:p>
            <a:r>
              <a:rPr lang="zh-CN" altLang="en-US" dirty="0"/>
              <a:t>汇编语言将机器指令映射为一些可以被人读懂的助记符，如</a:t>
            </a:r>
            <a:r>
              <a:rPr lang="en-US" altLang="zh-CN" dirty="0"/>
              <a:t>ADD</a:t>
            </a:r>
            <a:r>
              <a:rPr lang="zh-CN" altLang="en-US" dirty="0"/>
              <a:t>、</a:t>
            </a:r>
            <a:r>
              <a:rPr lang="en-US" altLang="zh-CN" dirty="0"/>
              <a:t>SUB</a:t>
            </a:r>
            <a:r>
              <a:rPr lang="zh-CN" altLang="en-US" dirty="0"/>
              <a:t>等。</a:t>
            </a:r>
          </a:p>
          <a:p>
            <a:pPr lvl="1"/>
            <a:r>
              <a:rPr lang="zh-CN" altLang="en-US" dirty="0"/>
              <a:t>此时编程语言与人类自然语言间的鸿沟略有缩小，但仍与人类的思维相差甚远。因为它的抽象层次太低，程序员需要考虑大量的机器细节。</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a:t>
            </a:fld>
            <a:endParaRPr lang="zh-CN" altLang="en-US"/>
          </a:p>
        </p:txBody>
      </p:sp>
      <p:sp>
        <p:nvSpPr>
          <p:cNvPr id="5" name="标题 4"/>
          <p:cNvSpPr txBox="1">
            <a:spLocks/>
          </p:cNvSpPr>
          <p:nvPr/>
        </p:nvSpPr>
        <p:spPr>
          <a:xfrm>
            <a:off x="502708" y="3"/>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
        <p:nvSpPr>
          <p:cNvPr id="3" name="文本框 2"/>
          <p:cNvSpPr txBox="1"/>
          <p:nvPr/>
        </p:nvSpPr>
        <p:spPr>
          <a:xfrm>
            <a:off x="1490663" y="4941168"/>
            <a:ext cx="3029997" cy="1754326"/>
          </a:xfrm>
          <a:prstGeom prst="rect">
            <a:avLst/>
          </a:prstGeom>
          <a:noFill/>
        </p:spPr>
        <p:txBody>
          <a:bodyPr wrap="none" rtlCol="0">
            <a:spAutoFit/>
          </a:bodyPr>
          <a:lstStyle/>
          <a:p>
            <a:pPr>
              <a:tabLst>
                <a:tab pos="895350" algn="l"/>
                <a:tab pos="1438275" algn="l"/>
              </a:tabLst>
            </a:pPr>
            <a:r>
              <a:rPr lang="en-US" altLang="zh-CN" sz="1800" dirty="0" smtClean="0">
                <a:solidFill>
                  <a:schemeClr val="accent1"/>
                </a:solidFill>
                <a:latin typeface="Consolas" panose="020B0609020204030204" pitchFamily="49" charset="0"/>
              </a:rPr>
              <a:t>LOOP1:</a:t>
            </a:r>
            <a:r>
              <a:rPr lang="zh-CN" altLang="en-US" sz="1800" dirty="0">
                <a:solidFill>
                  <a:schemeClr val="accent1"/>
                </a:solidFill>
                <a:latin typeface="Consolas" panose="020B0609020204030204" pitchFamily="49" charset="0"/>
              </a:rPr>
              <a:t>	</a:t>
            </a:r>
            <a:r>
              <a:rPr lang="en-US" altLang="zh-CN" sz="1800" dirty="0">
                <a:solidFill>
                  <a:schemeClr val="accent1"/>
                </a:solidFill>
                <a:latin typeface="Consolas" panose="020B0609020204030204" pitchFamily="49" charset="0"/>
              </a:rPr>
              <a:t>MOV	</a:t>
            </a:r>
            <a:r>
              <a:rPr lang="en-US" altLang="zh-CN" sz="1800" dirty="0" smtClean="0">
                <a:solidFill>
                  <a:schemeClr val="accent1"/>
                </a:solidFill>
                <a:latin typeface="Consolas" panose="020B0609020204030204" pitchFamily="49" charset="0"/>
              </a:rPr>
              <a:t>AH, BUF[BX</a:t>
            </a:r>
            <a:r>
              <a:rPr lang="en-US" altLang="zh-CN" sz="1800" dirty="0">
                <a:solidFill>
                  <a:schemeClr val="accent1"/>
                </a:solidFill>
                <a:latin typeface="Consolas" panose="020B0609020204030204" pitchFamily="49" charset="0"/>
              </a:rPr>
              <a:t>]</a:t>
            </a:r>
          </a:p>
          <a:p>
            <a:pPr>
              <a:tabLst>
                <a:tab pos="895350" algn="l"/>
                <a:tab pos="1438275" algn="l"/>
              </a:tabLst>
            </a:pPr>
            <a:r>
              <a:rPr lang="en-US" altLang="zh-CN" sz="1800" dirty="0">
                <a:solidFill>
                  <a:schemeClr val="accent1"/>
                </a:solidFill>
                <a:latin typeface="Consolas" panose="020B0609020204030204" pitchFamily="49" charset="0"/>
              </a:rPr>
              <a:t>	CMP	</a:t>
            </a:r>
            <a:r>
              <a:rPr lang="en-US" altLang="zh-CN" sz="1800" dirty="0" smtClean="0">
                <a:solidFill>
                  <a:schemeClr val="accent1"/>
                </a:solidFill>
                <a:latin typeface="Consolas" panose="020B0609020204030204" pitchFamily="49" charset="0"/>
              </a:rPr>
              <a:t>AH, 30H</a:t>
            </a:r>
            <a:endParaRPr lang="en-US" altLang="zh-CN" sz="1800" dirty="0">
              <a:solidFill>
                <a:schemeClr val="accent1"/>
              </a:solidFill>
              <a:latin typeface="Consolas" panose="020B0609020204030204" pitchFamily="49" charset="0"/>
            </a:endParaRPr>
          </a:p>
          <a:p>
            <a:pPr>
              <a:tabLst>
                <a:tab pos="895350" algn="l"/>
                <a:tab pos="1438275" algn="l"/>
              </a:tabLst>
            </a:pPr>
            <a:r>
              <a:rPr lang="en-US" altLang="zh-CN" sz="1800" dirty="0">
                <a:solidFill>
                  <a:schemeClr val="accent1"/>
                </a:solidFill>
                <a:latin typeface="Consolas" panose="020B0609020204030204" pitchFamily="49" charset="0"/>
              </a:rPr>
              <a:t>	JL	NEXT</a:t>
            </a:r>
          </a:p>
          <a:p>
            <a:pPr>
              <a:tabLst>
                <a:tab pos="895350" algn="l"/>
                <a:tab pos="1438275" algn="l"/>
              </a:tabLst>
            </a:pPr>
            <a:r>
              <a:rPr lang="en-US" altLang="zh-CN" sz="1800" dirty="0">
                <a:solidFill>
                  <a:schemeClr val="accent1"/>
                </a:solidFill>
                <a:latin typeface="Consolas" panose="020B0609020204030204" pitchFamily="49" charset="0"/>
              </a:rPr>
              <a:t>	CMP	</a:t>
            </a:r>
            <a:r>
              <a:rPr lang="en-US" altLang="zh-CN" sz="1800" dirty="0" smtClean="0">
                <a:solidFill>
                  <a:schemeClr val="accent1"/>
                </a:solidFill>
                <a:latin typeface="Consolas" panose="020B0609020204030204" pitchFamily="49" charset="0"/>
              </a:rPr>
              <a:t>AH, 39H</a:t>
            </a:r>
            <a:endParaRPr lang="en-US" altLang="zh-CN" sz="1800" dirty="0">
              <a:solidFill>
                <a:schemeClr val="accent1"/>
              </a:solidFill>
              <a:latin typeface="Consolas" panose="020B0609020204030204" pitchFamily="49" charset="0"/>
            </a:endParaRPr>
          </a:p>
          <a:p>
            <a:pPr>
              <a:tabLst>
                <a:tab pos="895350" algn="l"/>
                <a:tab pos="1438275" algn="l"/>
              </a:tabLst>
            </a:pPr>
            <a:r>
              <a:rPr lang="en-US" altLang="zh-CN" sz="1800" dirty="0">
                <a:solidFill>
                  <a:schemeClr val="accent1"/>
                </a:solidFill>
                <a:latin typeface="Consolas" panose="020B0609020204030204" pitchFamily="49" charset="0"/>
              </a:rPr>
              <a:t>	JG	ABC</a:t>
            </a:r>
          </a:p>
          <a:p>
            <a:pPr>
              <a:tabLst>
                <a:tab pos="895350" algn="l"/>
                <a:tab pos="1438275" algn="l"/>
              </a:tabLst>
            </a:pPr>
            <a:r>
              <a:rPr lang="en-US" altLang="zh-CN" sz="1800" dirty="0">
                <a:solidFill>
                  <a:schemeClr val="accent1"/>
                </a:solidFill>
                <a:latin typeface="Consolas" panose="020B0609020204030204" pitchFamily="49" charset="0"/>
              </a:rPr>
              <a:t>	INC	DH</a:t>
            </a:r>
            <a:endParaRPr lang="zh-CN" altLang="en-US" sz="1800" dirty="0">
              <a:solidFill>
                <a:schemeClr val="accent1"/>
              </a:solidFill>
              <a:latin typeface="Consolas" panose="020B0609020204030204" pitchFamily="49"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zh-CN" altLang="en-US"/>
              <a:t>数的表示范围</a:t>
            </a:r>
          </a:p>
        </p:txBody>
      </p:sp>
      <p:sp>
        <p:nvSpPr>
          <p:cNvPr id="3" name="内容占位符 2"/>
          <p:cNvSpPr>
            <a:spLocks noGrp="1"/>
          </p:cNvSpPr>
          <p:nvPr>
            <p:ph idx="1"/>
          </p:nvPr>
        </p:nvSpPr>
        <p:spPr/>
        <p:txBody>
          <a:bodyPr/>
          <a:lstStyle/>
          <a:p>
            <a:r>
              <a:rPr lang="zh-CN" altLang="en-US"/>
              <a:t>机器中数的表示范围与数据位数及表示方法有关。一个</a:t>
            </a:r>
            <a:r>
              <a:rPr lang="en-US"/>
              <a:t>M</a:t>
            </a:r>
            <a:r>
              <a:rPr lang="zh-CN" altLang="en-US"/>
              <a:t>位整数</a:t>
            </a:r>
            <a:r>
              <a:rPr lang="en-US"/>
              <a:t>(</a:t>
            </a:r>
            <a:r>
              <a:rPr lang="zh-CN" altLang="en-US"/>
              <a:t>包括一位符号位</a:t>
            </a:r>
            <a:r>
              <a:rPr lang="en-US"/>
              <a:t>)</a:t>
            </a:r>
            <a:r>
              <a:rPr lang="zh-CN" altLang="en-US"/>
              <a:t>：</a:t>
            </a:r>
            <a:endParaRPr lang="en-US" altLang="zh-CN"/>
          </a:p>
          <a:p>
            <a:pPr marL="877683" lvl="1" indent="-329130" eaLnBrk="1" fontAlgn="auto" hangingPunct="1">
              <a:spcBef>
                <a:spcPts val="0"/>
              </a:spcBef>
              <a:spcAft>
                <a:spcPts val="0"/>
              </a:spcAft>
              <a:buFont typeface="Georgia"/>
              <a:buChar char="▫"/>
              <a:defRPr/>
            </a:pPr>
            <a:r>
              <a:rPr lang="zh-CN" altLang="en-US"/>
              <a:t>如果采用原码或反码表示法，能表示的最大数为</a:t>
            </a:r>
            <a:r>
              <a:rPr lang="en-US" altLang="zh-CN"/>
              <a:t>2</a:t>
            </a:r>
            <a:r>
              <a:rPr lang="en-US" altLang="zh-CN" baseline="30000"/>
              <a:t>m-1</a:t>
            </a:r>
            <a:r>
              <a:rPr lang="en-US" altLang="zh-CN"/>
              <a:t> -1</a:t>
            </a:r>
            <a:r>
              <a:rPr lang="zh-CN" altLang="en-US"/>
              <a:t>，最小数为</a:t>
            </a:r>
            <a:r>
              <a:rPr lang="en-US" altLang="zh-CN"/>
              <a:t>-(2</a:t>
            </a:r>
            <a:r>
              <a:rPr lang="en-US" altLang="zh-CN" baseline="30000"/>
              <a:t>m-1</a:t>
            </a:r>
            <a:r>
              <a:rPr lang="en-US" altLang="zh-CN"/>
              <a:t> -1)</a:t>
            </a:r>
            <a:r>
              <a:rPr lang="zh-CN" altLang="en-US"/>
              <a:t>。</a:t>
            </a:r>
            <a:endParaRPr lang="en-US" altLang="zh-CN"/>
          </a:p>
          <a:p>
            <a:pPr marL="877683" lvl="1" indent="-329130" eaLnBrk="1" fontAlgn="auto" hangingPunct="1">
              <a:spcBef>
                <a:spcPts val="0"/>
              </a:spcBef>
              <a:spcAft>
                <a:spcPts val="0"/>
              </a:spcAft>
              <a:buFont typeface="Georgia"/>
              <a:buChar char="▫"/>
              <a:defRPr/>
            </a:pPr>
            <a:r>
              <a:rPr lang="zh-CN" altLang="en-US"/>
              <a:t>若用补码表示，表示范围为</a:t>
            </a:r>
            <a:r>
              <a:rPr lang="en-US" altLang="zh-CN"/>
              <a:t>-2</a:t>
            </a:r>
            <a:r>
              <a:rPr lang="en-US" altLang="zh-CN" baseline="30000"/>
              <a:t>m-1</a:t>
            </a:r>
            <a:r>
              <a:rPr lang="en-US" altLang="zh-CN"/>
              <a:t> ~ 2</a:t>
            </a:r>
            <a:r>
              <a:rPr lang="en-US" altLang="zh-CN" baseline="30000"/>
              <a:t>m-1</a:t>
            </a:r>
            <a:r>
              <a:rPr lang="en-US" altLang="zh-CN"/>
              <a:t> -1</a:t>
            </a:r>
            <a:r>
              <a:rPr lang="zh-CN" altLang="en-US"/>
              <a:t>。</a:t>
            </a:r>
            <a:endParaRPr lang="en-US" altLang="zh-CN" sz="2667"/>
          </a:p>
          <a:p>
            <a:r>
              <a:rPr lang="en-US"/>
              <a:t>n</a:t>
            </a:r>
            <a:r>
              <a:rPr lang="zh-CN" altLang="en-US"/>
              <a:t>位定点小数</a:t>
            </a:r>
            <a:endParaRPr lang="en-US" altLang="zh-CN"/>
          </a:p>
          <a:p>
            <a:pPr marL="877058" lvl="1" indent="-341322" eaLnBrk="1" fontAlgn="auto" hangingPunct="1">
              <a:spcBef>
                <a:spcPts val="0"/>
              </a:spcBef>
              <a:spcAft>
                <a:spcPts val="0"/>
              </a:spcAft>
              <a:buClr>
                <a:schemeClr val="accent3"/>
              </a:buClr>
              <a:buFont typeface="Georgia"/>
              <a:buChar char="•"/>
              <a:defRPr/>
            </a:pPr>
            <a:r>
              <a:rPr lang="zh-CN" altLang="en-US"/>
              <a:t>采用原码或反码表示时，范围为</a:t>
            </a:r>
            <a:r>
              <a:rPr lang="en-US" altLang="zh-CN"/>
              <a:t>-(1-2</a:t>
            </a:r>
            <a:r>
              <a:rPr lang="en-US" altLang="zh-CN" baseline="30000"/>
              <a:t>-n</a:t>
            </a:r>
            <a:r>
              <a:rPr lang="en-US" altLang="zh-CN"/>
              <a:t> )</a:t>
            </a:r>
            <a:r>
              <a:rPr lang="zh-CN" altLang="en-US"/>
              <a:t>～</a:t>
            </a:r>
            <a:r>
              <a:rPr lang="en-US" altLang="zh-CN"/>
              <a:t>(1-2</a:t>
            </a:r>
            <a:r>
              <a:rPr lang="en-US" altLang="zh-CN" baseline="30000"/>
              <a:t>-n</a:t>
            </a:r>
            <a:r>
              <a:rPr lang="en-US" altLang="zh-CN"/>
              <a:t> )</a:t>
            </a:r>
          </a:p>
          <a:p>
            <a:pPr marL="877058" lvl="1" indent="-341322" eaLnBrk="1" fontAlgn="auto" hangingPunct="1">
              <a:spcBef>
                <a:spcPts val="0"/>
              </a:spcBef>
              <a:spcAft>
                <a:spcPts val="0"/>
              </a:spcAft>
              <a:buClr>
                <a:schemeClr val="accent3"/>
              </a:buClr>
              <a:buFont typeface="Georgia"/>
              <a:buChar char="•"/>
              <a:defRPr/>
            </a:pPr>
            <a:r>
              <a:rPr lang="zh-CN" altLang="en-US"/>
              <a:t>采用补码表示时，范围为</a:t>
            </a:r>
            <a:r>
              <a:rPr lang="en-US" altLang="zh-CN"/>
              <a:t>-1 </a:t>
            </a:r>
            <a:r>
              <a:rPr lang="zh-CN" altLang="en-US"/>
              <a:t>～</a:t>
            </a:r>
            <a:r>
              <a:rPr lang="en-US" altLang="zh-CN"/>
              <a:t>(1-2</a:t>
            </a:r>
            <a:r>
              <a:rPr lang="en-US" altLang="zh-CN" baseline="30000"/>
              <a:t>-n</a:t>
            </a:r>
            <a:r>
              <a:rPr lang="en-US" altLang="zh-CN"/>
              <a:t> )</a:t>
            </a:r>
            <a:r>
              <a:rPr lang="zh-CN" altLang="en-US"/>
              <a:t>。</a:t>
            </a:r>
          </a:p>
          <a:p>
            <a:r>
              <a:rPr lang="zh-CN" altLang="en-US"/>
              <a:t>浮点数的表示范围由阶码位数和尾数位数决定</a:t>
            </a:r>
            <a:endParaRPr lang="en-US" altLang="zh-CN"/>
          </a:p>
          <a:p>
            <a:pPr lvl="1"/>
            <a:r>
              <a:rPr lang="zh-CN" altLang="en-US"/>
              <a:t>若阶码用</a:t>
            </a:r>
            <a:r>
              <a:rPr lang="en-US"/>
              <a:t>r</a:t>
            </a:r>
            <a:r>
              <a:rPr lang="zh-CN" altLang="en-US"/>
              <a:t>位整数</a:t>
            </a:r>
            <a:r>
              <a:rPr lang="en-US"/>
              <a:t>(</a:t>
            </a:r>
            <a:r>
              <a:rPr lang="zh-CN" altLang="en-US"/>
              <a:t>补码</a:t>
            </a:r>
            <a:r>
              <a:rPr lang="en-US"/>
              <a:t>)</a:t>
            </a:r>
            <a:r>
              <a:rPr lang="zh-CN" altLang="en-US"/>
              <a:t>表示，尾数用</a:t>
            </a:r>
            <a:r>
              <a:rPr lang="en-US"/>
              <a:t>n</a:t>
            </a:r>
            <a:r>
              <a:rPr lang="zh-CN" altLang="en-US"/>
              <a:t>位定点小数</a:t>
            </a:r>
            <a:r>
              <a:rPr lang="en-US"/>
              <a:t>(</a:t>
            </a:r>
            <a:r>
              <a:rPr lang="zh-CN" altLang="en-US"/>
              <a:t>原码</a:t>
            </a:r>
            <a:r>
              <a:rPr lang="en-US"/>
              <a:t>)</a:t>
            </a:r>
            <a:r>
              <a:rPr lang="zh-CN" altLang="en-US"/>
              <a:t>表示，则浮点数范围是：</a:t>
            </a:r>
            <a:r>
              <a:rPr lang="en-US" altLang="zh-CN"/>
              <a:t>	</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40</a:t>
            </a:fld>
            <a:endParaRPr lang="zh-CN" altLang="en-US"/>
          </a:p>
        </p:txBody>
      </p:sp>
      <p:sp>
        <p:nvSpPr>
          <p:cNvPr id="6" name="标题 4"/>
          <p:cNvSpPr txBox="1">
            <a:spLocks/>
          </p:cNvSpPr>
          <p:nvPr/>
        </p:nvSpPr>
        <p:spPr>
          <a:xfrm>
            <a:off x="600078"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aphicFrame>
        <p:nvGraphicFramePr>
          <p:cNvPr id="2050" name="Object 2"/>
          <p:cNvGraphicFramePr>
            <a:graphicFrameLocks noChangeAspect="1"/>
          </p:cNvGraphicFramePr>
          <p:nvPr>
            <p:extLst>
              <p:ext uri="{D42A27DB-BD31-4B8C-83A1-F6EECF244321}">
                <p14:modId xmlns:p14="http://schemas.microsoft.com/office/powerpoint/2010/main" val="549300979"/>
              </p:ext>
            </p:extLst>
          </p:nvPr>
        </p:nvGraphicFramePr>
        <p:xfrm>
          <a:off x="2727129" y="5975650"/>
          <a:ext cx="5484284" cy="429684"/>
        </p:xfrm>
        <a:graphic>
          <a:graphicData uri="http://schemas.openxmlformats.org/presentationml/2006/ole">
            <mc:AlternateContent xmlns:mc="http://schemas.openxmlformats.org/markup-compatibility/2006">
              <mc:Choice xmlns:v="urn:schemas-microsoft-com:vml" Requires="v">
                <p:oleObj spid="_x0000_s2085" name="公式" r:id="rId3" imgW="2438280" imgH="253800" progId="Equation.3">
                  <p:embed/>
                </p:oleObj>
              </mc:Choice>
              <mc:Fallback>
                <p:oleObj name="公式" r:id="rId3" imgW="243828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129" y="5975650"/>
                        <a:ext cx="5484284" cy="42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非数值信息的表示</a:t>
            </a:r>
          </a:p>
        </p:txBody>
      </p:sp>
      <p:sp>
        <p:nvSpPr>
          <p:cNvPr id="40963" name="内容占位符 2"/>
          <p:cNvSpPr>
            <a:spLocks noGrp="1"/>
          </p:cNvSpPr>
          <p:nvPr>
            <p:ph idx="1"/>
          </p:nvPr>
        </p:nvSpPr>
        <p:spPr/>
        <p:txBody>
          <a:bodyPr/>
          <a:lstStyle/>
          <a:p>
            <a:r>
              <a:rPr lang="zh-CN" altLang="en-US"/>
              <a:t>字符在计算机中是通过编码来表示的</a:t>
            </a:r>
            <a:endParaRPr lang="en-US" altLang="zh-CN"/>
          </a:p>
          <a:p>
            <a:pPr lvl="1"/>
            <a:r>
              <a:rPr lang="en-US" altLang="zh-CN"/>
              <a:t>ASCII</a:t>
            </a:r>
            <a:r>
              <a:rPr lang="zh-CN" altLang="en-US"/>
              <a:t>码是一种常用的西文字符编码：用</a:t>
            </a:r>
            <a:r>
              <a:rPr lang="en-US" altLang="zh-CN"/>
              <a:t>7</a:t>
            </a:r>
            <a:r>
              <a:rPr lang="zh-CN" altLang="en-US"/>
              <a:t>位二进制数表示一个字符，最多可以表示</a:t>
            </a:r>
            <a:r>
              <a:rPr lang="en-US" altLang="zh-CN"/>
              <a:t>2</a:t>
            </a:r>
            <a:r>
              <a:rPr lang="en-US" altLang="zh-CN" baseline="30000"/>
              <a:t>7</a:t>
            </a:r>
            <a:r>
              <a:rPr lang="en-US" altLang="zh-CN"/>
              <a:t>=128</a:t>
            </a:r>
            <a:r>
              <a:rPr lang="zh-CN" altLang="en-US"/>
              <a:t>个字符</a:t>
            </a:r>
          </a:p>
          <a:p>
            <a:pPr lvl="1"/>
            <a:r>
              <a:rPr lang="en-US" altLang="zh-CN"/>
              <a:t>EBCDIC</a:t>
            </a:r>
            <a:r>
              <a:rPr lang="zh-CN" altLang="en-US"/>
              <a:t>码：用</a:t>
            </a:r>
            <a:r>
              <a:rPr lang="en-US" altLang="zh-CN"/>
              <a:t>8</a:t>
            </a:r>
            <a:r>
              <a:rPr lang="zh-CN" altLang="en-US"/>
              <a:t>位二进制数表示一个字符，最多可以表示</a:t>
            </a:r>
            <a:r>
              <a:rPr lang="en-US" altLang="zh-CN"/>
              <a:t>2</a:t>
            </a:r>
            <a:r>
              <a:rPr lang="en-US" altLang="zh-CN" baseline="30000"/>
              <a:t>8</a:t>
            </a:r>
            <a:r>
              <a:rPr lang="en-US" altLang="zh-CN"/>
              <a:t>=256</a:t>
            </a:r>
            <a:r>
              <a:rPr lang="zh-CN" altLang="en-US"/>
              <a:t>个字符</a:t>
            </a:r>
          </a:p>
          <a:p>
            <a:pPr lvl="1"/>
            <a:r>
              <a:rPr lang="en-US" altLang="zh-CN"/>
              <a:t>"</a:t>
            </a:r>
            <a:r>
              <a:rPr lang="zh-CN" altLang="en-US"/>
              <a:t>信息交换用汉字编码字符集</a:t>
            </a:r>
            <a:r>
              <a:rPr lang="en-US" altLang="zh-CN"/>
              <a:t>·</a:t>
            </a:r>
            <a:r>
              <a:rPr lang="zh-CN" altLang="en-US"/>
              <a:t>基本集</a:t>
            </a:r>
            <a:r>
              <a:rPr lang="en-US" altLang="zh-CN"/>
              <a:t>"(GB2312-80</a:t>
            </a:r>
            <a:r>
              <a:rPr lang="zh-CN" altLang="en-US"/>
              <a:t>标准</a:t>
            </a:r>
            <a:r>
              <a:rPr lang="en-US" altLang="zh-CN"/>
              <a:t>)</a:t>
            </a:r>
            <a:r>
              <a:rPr lang="zh-CN" altLang="en-US"/>
              <a:t>，简称国标码：是应用较为广泛的汉字编码。二字节码，用二个七位二进制数编码表示一个汉字。</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41</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高级语言</a:t>
            </a:r>
          </a:p>
        </p:txBody>
      </p:sp>
      <p:sp>
        <p:nvSpPr>
          <p:cNvPr id="10243" name="内容占位符 2"/>
          <p:cNvSpPr>
            <a:spLocks noGrp="1"/>
          </p:cNvSpPr>
          <p:nvPr>
            <p:ph idx="1"/>
          </p:nvPr>
        </p:nvSpPr>
        <p:spPr/>
        <p:txBody>
          <a:bodyPr/>
          <a:lstStyle/>
          <a:p>
            <a:r>
              <a:rPr lang="zh-CN" altLang="en-US"/>
              <a:t>高级语言屏蔽了机器的细节，提高了语言的抽象层次，程序中可以采用具有一定含义的数据命名和容易理解的执行语句。这使得在书写程序时可以联系到程序所描述的具体事物。</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5</a:t>
            </a:fld>
            <a:endParaRPr lang="zh-CN" altLang="en-US"/>
          </a:p>
        </p:txBody>
      </p:sp>
      <p:sp>
        <p:nvSpPr>
          <p:cNvPr id="5" name="标题 4"/>
          <p:cNvSpPr txBox="1">
            <a:spLocks/>
          </p:cNvSpPr>
          <p:nvPr/>
        </p:nvSpPr>
        <p:spPr>
          <a:xfrm>
            <a:off x="574675" y="3"/>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
        <p:nvSpPr>
          <p:cNvPr id="6" name="文本框 5"/>
          <p:cNvSpPr txBox="1"/>
          <p:nvPr/>
        </p:nvSpPr>
        <p:spPr>
          <a:xfrm>
            <a:off x="1058615" y="3534600"/>
            <a:ext cx="7200800" cy="2031325"/>
          </a:xfrm>
          <a:prstGeom prst="rect">
            <a:avLst/>
          </a:prstGeom>
          <a:noFill/>
        </p:spPr>
        <p:txBody>
          <a:bodyPr wrap="square" rtlCol="0">
            <a:spAutoFit/>
          </a:bodyPr>
          <a:lstStyle/>
          <a:p>
            <a:pPr>
              <a:tabLst>
                <a:tab pos="895350" algn="l"/>
                <a:tab pos="1438275" algn="l"/>
              </a:tabLst>
            </a:pPr>
            <a:r>
              <a:rPr lang="en-US" altLang="zh-CN" sz="1800" dirty="0">
                <a:solidFill>
                  <a:schemeClr val="accent1"/>
                </a:solidFill>
                <a:latin typeface="Consolas" panose="020B0609020204030204" pitchFamily="49" charset="0"/>
              </a:rPr>
              <a:t>if (</a:t>
            </a:r>
            <a:r>
              <a:rPr lang="en-US" altLang="zh-CN" sz="1800" dirty="0" err="1">
                <a:solidFill>
                  <a:schemeClr val="accent1"/>
                </a:solidFill>
                <a:latin typeface="Consolas" panose="020B0609020204030204" pitchFamily="49" charset="0"/>
              </a:rPr>
              <a:t>rmInfo</a:t>
            </a:r>
            <a:r>
              <a:rPr lang="en-US" altLang="zh-CN" sz="1800" dirty="0">
                <a:solidFill>
                  <a:schemeClr val="accent1"/>
                </a:solidFill>
                <a:latin typeface="Consolas" panose="020B0609020204030204" pitchFamily="49" charset="0"/>
              </a:rPr>
              <a:t> == null)</a:t>
            </a:r>
          </a:p>
          <a:p>
            <a:pPr>
              <a:tabLst>
                <a:tab pos="895350" algn="l"/>
                <a:tab pos="1438275" algn="l"/>
              </a:tabLst>
            </a:pPr>
            <a:r>
              <a:rPr lang="en-US" altLang="zh-CN" sz="1800" dirty="0">
                <a:solidFill>
                  <a:schemeClr val="accent1"/>
                </a:solidFill>
                <a:latin typeface="Consolas" panose="020B0609020204030204" pitchFamily="49" charset="0"/>
              </a:rPr>
              <a:t>    continue;</a:t>
            </a:r>
          </a:p>
          <a:p>
            <a:pPr>
              <a:tabLst>
                <a:tab pos="895350" algn="l"/>
                <a:tab pos="1438275" algn="l"/>
              </a:tabLst>
            </a:pPr>
            <a:r>
              <a:rPr lang="en-US" altLang="zh-CN" sz="1800" dirty="0">
                <a:solidFill>
                  <a:schemeClr val="accent1"/>
                </a:solidFill>
                <a:latin typeface="Consolas" panose="020B0609020204030204" pitchFamily="49" charset="0"/>
              </a:rPr>
              <a:t>for (String path : </a:t>
            </a:r>
            <a:r>
              <a:rPr lang="en-US" altLang="zh-CN" sz="1800" dirty="0" err="1">
                <a:solidFill>
                  <a:schemeClr val="accent1"/>
                </a:solidFill>
                <a:latin typeface="Consolas" panose="020B0609020204030204" pitchFamily="49" charset="0"/>
              </a:rPr>
              <a:t>rmInfo.getMap</a:t>
            </a:r>
            <a:r>
              <a:rPr lang="en-US" altLang="zh-CN" sz="1800" dirty="0">
                <a:solidFill>
                  <a:schemeClr val="accent1"/>
                </a:solidFill>
                <a:latin typeface="Consolas" panose="020B0609020204030204" pitchFamily="49" charset="0"/>
              </a:rPr>
              <a:t>().</a:t>
            </a:r>
            <a:r>
              <a:rPr lang="en-US" altLang="zh-CN" sz="1800" dirty="0" err="1">
                <a:solidFill>
                  <a:schemeClr val="accent1"/>
                </a:solidFill>
                <a:latin typeface="Consolas" panose="020B0609020204030204" pitchFamily="49" charset="0"/>
              </a:rPr>
              <a:t>keySet</a:t>
            </a:r>
            <a:r>
              <a:rPr lang="en-US" altLang="zh-CN" sz="1800" dirty="0">
                <a:solidFill>
                  <a:schemeClr val="accent1"/>
                </a:solidFill>
                <a:latin typeface="Consolas" panose="020B0609020204030204" pitchFamily="49" charset="0"/>
              </a:rPr>
              <a:t>()) {</a:t>
            </a:r>
          </a:p>
          <a:p>
            <a:pPr>
              <a:tabLst>
                <a:tab pos="895350" algn="l"/>
                <a:tab pos="1438275" algn="l"/>
              </a:tabLst>
            </a:pPr>
            <a:r>
              <a:rPr lang="en-US" altLang="zh-CN" sz="1800" dirty="0">
                <a:solidFill>
                  <a:schemeClr val="accent1"/>
                </a:solidFill>
                <a:latin typeface="Consolas" panose="020B0609020204030204" pitchFamily="49" charset="0"/>
              </a:rPr>
              <a:t>    </a:t>
            </a:r>
            <a:r>
              <a:rPr lang="en-US" altLang="zh-CN" sz="1800" dirty="0" err="1">
                <a:solidFill>
                  <a:schemeClr val="accent1"/>
                </a:solidFill>
                <a:latin typeface="Consolas" panose="020B0609020204030204" pitchFamily="49" charset="0"/>
              </a:rPr>
              <a:t>pathList.add</a:t>
            </a:r>
            <a:r>
              <a:rPr lang="en-US" altLang="zh-CN" sz="1800" dirty="0">
                <a:solidFill>
                  <a:schemeClr val="accent1"/>
                </a:solidFill>
                <a:latin typeface="Consolas" panose="020B0609020204030204" pitchFamily="49" charset="0"/>
              </a:rPr>
              <a:t>(path);</a:t>
            </a:r>
          </a:p>
          <a:p>
            <a:pPr>
              <a:tabLst>
                <a:tab pos="895350" algn="l"/>
                <a:tab pos="1438275" algn="l"/>
              </a:tabLst>
            </a:pPr>
            <a:r>
              <a:rPr lang="en-US" altLang="zh-CN" sz="1800" dirty="0">
                <a:solidFill>
                  <a:schemeClr val="accent1"/>
                </a:solidFill>
                <a:latin typeface="Consolas" panose="020B0609020204030204" pitchFamily="49" charset="0"/>
              </a:rPr>
              <a:t>    </a:t>
            </a:r>
            <a:r>
              <a:rPr lang="en-US" altLang="zh-CN" sz="1800" dirty="0" err="1">
                <a:solidFill>
                  <a:schemeClr val="accent1"/>
                </a:solidFill>
                <a:latin typeface="Consolas" panose="020B0609020204030204" pitchFamily="49" charset="0"/>
              </a:rPr>
              <a:t>methodList.add</a:t>
            </a:r>
            <a:r>
              <a:rPr lang="en-US" altLang="zh-CN" sz="1800" dirty="0">
                <a:solidFill>
                  <a:schemeClr val="accent1"/>
                </a:solidFill>
                <a:latin typeface="Consolas" panose="020B0609020204030204" pitchFamily="49" charset="0"/>
              </a:rPr>
              <a:t>(</a:t>
            </a:r>
            <a:r>
              <a:rPr lang="en-US" altLang="zh-CN" sz="1800" dirty="0" err="1">
                <a:solidFill>
                  <a:schemeClr val="accent1"/>
                </a:solidFill>
                <a:latin typeface="Consolas" panose="020B0609020204030204" pitchFamily="49" charset="0"/>
              </a:rPr>
              <a:t>rmInfo.getMap</a:t>
            </a:r>
            <a:r>
              <a:rPr lang="en-US" altLang="zh-CN" sz="1800" dirty="0">
                <a:solidFill>
                  <a:schemeClr val="accent1"/>
                </a:solidFill>
                <a:latin typeface="Consolas" panose="020B0609020204030204" pitchFamily="49" charset="0"/>
              </a:rPr>
              <a:t>().get(path));</a:t>
            </a:r>
          </a:p>
          <a:p>
            <a:pPr>
              <a:tabLst>
                <a:tab pos="895350" algn="l"/>
                <a:tab pos="1438275" algn="l"/>
              </a:tabLst>
            </a:pPr>
            <a:r>
              <a:rPr lang="en-US" altLang="zh-CN" sz="1800" dirty="0">
                <a:solidFill>
                  <a:schemeClr val="accent1"/>
                </a:solidFill>
                <a:latin typeface="Consolas" panose="020B0609020204030204" pitchFamily="49" charset="0"/>
              </a:rPr>
              <a:t>    </a:t>
            </a:r>
            <a:r>
              <a:rPr lang="en-US" altLang="zh-CN" sz="1800" dirty="0" err="1">
                <a:solidFill>
                  <a:schemeClr val="accent1"/>
                </a:solidFill>
                <a:latin typeface="Consolas" panose="020B0609020204030204" pitchFamily="49" charset="0"/>
              </a:rPr>
              <a:t>controllerList.add</a:t>
            </a:r>
            <a:r>
              <a:rPr lang="en-US" altLang="zh-CN" sz="1800" dirty="0">
                <a:solidFill>
                  <a:schemeClr val="accent1"/>
                </a:solidFill>
                <a:latin typeface="Consolas" panose="020B0609020204030204" pitchFamily="49" charset="0"/>
              </a:rPr>
              <a:t>(</a:t>
            </a:r>
            <a:r>
              <a:rPr lang="en-US" altLang="zh-CN" sz="1800" dirty="0" err="1">
                <a:solidFill>
                  <a:schemeClr val="accent1"/>
                </a:solidFill>
                <a:latin typeface="Consolas" panose="020B0609020204030204" pitchFamily="49" charset="0"/>
              </a:rPr>
              <a:t>rmInfo.getControllerObject</a:t>
            </a:r>
            <a:r>
              <a:rPr lang="en-US" altLang="zh-CN" sz="1800" dirty="0">
                <a:solidFill>
                  <a:schemeClr val="accent1"/>
                </a:solidFill>
                <a:latin typeface="Consolas" panose="020B0609020204030204" pitchFamily="49" charset="0"/>
              </a:rPr>
              <a:t>());</a:t>
            </a:r>
          </a:p>
          <a:p>
            <a:pPr>
              <a:tabLst>
                <a:tab pos="895350" algn="l"/>
                <a:tab pos="1438275" algn="l"/>
              </a:tabLst>
            </a:pPr>
            <a:r>
              <a:rPr lang="en-US" altLang="zh-CN" sz="1800" dirty="0">
                <a:solidFill>
                  <a:schemeClr val="accent1"/>
                </a:solidFill>
                <a:latin typeface="Consolas" panose="020B0609020204030204" pitchFamily="49" charset="0"/>
              </a:rPr>
              <a:t>}</a:t>
            </a:r>
            <a:endParaRPr lang="zh-CN" altLang="en-US" sz="1800" dirty="0">
              <a:solidFill>
                <a:schemeClr val="accent1"/>
              </a:solidFill>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面向对象的语言</a:t>
            </a:r>
          </a:p>
        </p:txBody>
      </p:sp>
      <p:sp>
        <p:nvSpPr>
          <p:cNvPr id="3" name="内容占位符 2"/>
          <p:cNvSpPr>
            <a:spLocks noGrp="1"/>
          </p:cNvSpPr>
          <p:nvPr>
            <p:ph idx="1"/>
          </p:nvPr>
        </p:nvSpPr>
        <p:spPr/>
        <p:txBody>
          <a:bodyPr/>
          <a:lstStyle/>
          <a:p>
            <a:r>
              <a:rPr lang="zh-CN" altLang="en-US"/>
              <a:t>出发点：</a:t>
            </a:r>
          </a:p>
          <a:p>
            <a:pPr lvl="1"/>
            <a:r>
              <a:rPr lang="zh-CN" altLang="en-US"/>
              <a:t>更直接地描述客观世界中存在的事物</a:t>
            </a:r>
            <a:r>
              <a:rPr lang="en-US" altLang="zh-CN"/>
              <a:t>(</a:t>
            </a:r>
            <a:r>
              <a:rPr lang="zh-CN" altLang="en-US"/>
              <a:t>对象</a:t>
            </a:r>
            <a:r>
              <a:rPr lang="en-US" altLang="zh-CN"/>
              <a:t>)</a:t>
            </a:r>
            <a:r>
              <a:rPr lang="zh-CN" altLang="en-US"/>
              <a:t>以及它们之间的关系。</a:t>
            </a:r>
          </a:p>
          <a:p>
            <a:r>
              <a:rPr lang="zh-CN" altLang="en-US"/>
              <a:t>特点：</a:t>
            </a:r>
          </a:p>
          <a:p>
            <a:pPr lvl="1"/>
            <a:r>
              <a:rPr lang="zh-CN" altLang="en-US"/>
              <a:t>是高级语言。</a:t>
            </a:r>
          </a:p>
          <a:p>
            <a:pPr lvl="1"/>
            <a:r>
              <a:rPr lang="zh-CN" altLang="en-US"/>
              <a:t>将客观事物看作具有属性和行为的对象。</a:t>
            </a:r>
          </a:p>
          <a:p>
            <a:pPr lvl="1"/>
            <a:r>
              <a:rPr lang="zh-CN" altLang="en-US"/>
              <a:t>通过抽象找出同一类对象的共同属性和行为，形成类。</a:t>
            </a:r>
          </a:p>
          <a:p>
            <a:pPr lvl="1"/>
            <a:r>
              <a:rPr lang="zh-CN" altLang="en-US"/>
              <a:t>通过类的继承与多态实现代码重用</a:t>
            </a:r>
            <a:endParaRPr lang="en-US" altLang="zh-CN"/>
          </a:p>
          <a:p>
            <a:r>
              <a:rPr lang="zh-CN" altLang="en-US"/>
              <a:t>优点：</a:t>
            </a:r>
            <a:endParaRPr lang="en-US" altLang="zh-CN"/>
          </a:p>
          <a:p>
            <a:pPr lvl="1"/>
            <a:r>
              <a:rPr lang="zh-CN" altLang="en-US"/>
              <a:t>使程序能够比较直接地反映问题域的本来面目，软件开发人员能够利用人类认识事物所采用的一般思维方法来进行软件开发。</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6</a:t>
            </a:fld>
            <a:endParaRPr lang="zh-CN" altLang="en-US"/>
          </a:p>
        </p:txBody>
      </p:sp>
      <p:sp>
        <p:nvSpPr>
          <p:cNvPr id="5" name="标题 4"/>
          <p:cNvSpPr txBox="1">
            <a:spLocks/>
          </p:cNvSpPr>
          <p:nvPr/>
        </p:nvSpPr>
        <p:spPr>
          <a:xfrm>
            <a:off x="574675" y="3"/>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最早的程序</a:t>
            </a:r>
          </a:p>
        </p:txBody>
      </p:sp>
      <p:sp>
        <p:nvSpPr>
          <p:cNvPr id="12291" name="内容占位符 2"/>
          <p:cNvSpPr>
            <a:spLocks noGrp="1"/>
          </p:cNvSpPr>
          <p:nvPr>
            <p:ph idx="1"/>
          </p:nvPr>
        </p:nvSpPr>
        <p:spPr/>
        <p:txBody>
          <a:bodyPr/>
          <a:lstStyle/>
          <a:p>
            <a:r>
              <a:rPr lang="zh-CN" altLang="en-US"/>
              <a:t>目的：用于数学计算</a:t>
            </a:r>
          </a:p>
          <a:p>
            <a:r>
              <a:rPr lang="zh-CN" altLang="en-US"/>
              <a:t>主要工作：设计求解问题的过程</a:t>
            </a:r>
          </a:p>
          <a:p>
            <a:r>
              <a:rPr lang="zh-CN" altLang="en-US"/>
              <a:t>缺点：对于庞大、复杂的程序难以开发和维护</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7</a:t>
            </a:fld>
            <a:endParaRPr lang="zh-CN" altLang="en-US"/>
          </a:p>
        </p:txBody>
      </p:sp>
      <p:sp>
        <p:nvSpPr>
          <p:cNvPr id="6" name="标题 4"/>
          <p:cNvSpPr txBox="1">
            <a:spLocks/>
          </p:cNvSpPr>
          <p:nvPr/>
        </p:nvSpPr>
        <p:spPr>
          <a:xfrm>
            <a:off x="574675" y="3"/>
            <a:ext cx="69532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面向过程的结构化程序设计方法</a:t>
            </a:r>
          </a:p>
        </p:txBody>
      </p:sp>
      <p:sp>
        <p:nvSpPr>
          <p:cNvPr id="13315" name="内容占位符 2"/>
          <p:cNvSpPr>
            <a:spLocks noGrp="1"/>
          </p:cNvSpPr>
          <p:nvPr>
            <p:ph idx="1"/>
          </p:nvPr>
        </p:nvSpPr>
        <p:spPr/>
        <p:txBody>
          <a:bodyPr/>
          <a:lstStyle/>
          <a:p>
            <a:r>
              <a:rPr lang="zh-CN" altLang="en-US"/>
              <a:t>设计思路</a:t>
            </a:r>
          </a:p>
          <a:p>
            <a:pPr lvl="1"/>
            <a:r>
              <a:rPr lang="zh-CN" altLang="en-US"/>
              <a:t>自顶向下、逐步求精。采用模块分解与功能抽象，自顶向下、分而治之。</a:t>
            </a:r>
          </a:p>
          <a:p>
            <a:r>
              <a:rPr lang="zh-CN" altLang="en-US"/>
              <a:t>程序结构：</a:t>
            </a:r>
          </a:p>
          <a:p>
            <a:pPr lvl="1"/>
            <a:r>
              <a:rPr lang="zh-CN" altLang="en-US"/>
              <a:t>按功能划分为若干个基本模块。</a:t>
            </a:r>
          </a:p>
          <a:p>
            <a:pPr lvl="1"/>
            <a:r>
              <a:rPr lang="zh-CN" altLang="en-US"/>
              <a:t>各模块间的关系尽可能简单，功能上相对独立；每一模块内部均是由顺序、选择和循环三种基本结构组成。</a:t>
            </a:r>
          </a:p>
          <a:p>
            <a:pPr lvl="1"/>
            <a:r>
              <a:rPr lang="zh-CN" altLang="en-US"/>
              <a:t>其模块化实现的具体方法是使用子程序。</a:t>
            </a:r>
            <a:endParaRPr lang="en-US" altLang="zh-CN"/>
          </a:p>
          <a:p>
            <a:r>
              <a:rPr lang="zh-CN" altLang="en-US"/>
              <a:t>优点：</a:t>
            </a:r>
          </a:p>
          <a:p>
            <a:pPr lvl="1"/>
            <a:r>
              <a:rPr lang="zh-CN" altLang="en-US"/>
              <a:t>有效地将一个较复杂的程序系统设计任务分解成许多易于控制和处理的子任务，便于开发和维护。</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8</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面向过程的结构化程序设计方法（续）</a:t>
            </a:r>
          </a:p>
        </p:txBody>
      </p:sp>
      <p:sp>
        <p:nvSpPr>
          <p:cNvPr id="14339" name="内容占位符 2"/>
          <p:cNvSpPr>
            <a:spLocks noGrp="1"/>
          </p:cNvSpPr>
          <p:nvPr>
            <p:ph idx="1"/>
          </p:nvPr>
        </p:nvSpPr>
        <p:spPr/>
        <p:txBody>
          <a:bodyPr/>
          <a:lstStyle/>
          <a:p>
            <a:r>
              <a:rPr lang="zh-CN" altLang="en-US"/>
              <a:t>缺点：可重用性差、数据安全性差、难以开发大型软件和图形界面的应用软件</a:t>
            </a:r>
          </a:p>
          <a:p>
            <a:pPr lvl="1"/>
            <a:r>
              <a:rPr lang="zh-CN" altLang="en-US"/>
              <a:t>把数据和处理数据的过程分离为相互独立的实体。</a:t>
            </a:r>
          </a:p>
          <a:p>
            <a:pPr lvl="1"/>
            <a:r>
              <a:rPr lang="zh-CN" altLang="en-US"/>
              <a:t>当数据结构改变时，所有相关的处理过程都要进行相应的修改。</a:t>
            </a:r>
          </a:p>
          <a:p>
            <a:pPr lvl="1"/>
            <a:r>
              <a:rPr lang="zh-CN" altLang="en-US"/>
              <a:t>每一种相对于老问题的新方法都要带来额外的开销。</a:t>
            </a:r>
          </a:p>
          <a:p>
            <a:pPr lvl="1"/>
            <a:r>
              <a:rPr lang="zh-CN" altLang="en-US"/>
              <a:t>图形用户界面的应用程序，很难用过程来描述和实现，开发和维护也都很困难。</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9</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1582</TotalTime>
  <Words>2877</Words>
  <Application>Microsoft Office PowerPoint</Application>
  <PresentationFormat>自定义</PresentationFormat>
  <Paragraphs>356</Paragraphs>
  <Slides>41</Slides>
  <Notes>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58" baseType="lpstr">
      <vt:lpstr>方正姚体</vt:lpstr>
      <vt:lpstr>经典平黑简</vt:lpstr>
      <vt:lpstr>隶书</vt:lpstr>
      <vt:lpstr>宋体</vt:lpstr>
      <vt:lpstr>微软雅黑</vt:lpstr>
      <vt:lpstr>Arial</vt:lpstr>
      <vt:lpstr>Calibri</vt:lpstr>
      <vt:lpstr>Calibri Light</vt:lpstr>
      <vt:lpstr>Consolas</vt:lpstr>
      <vt:lpstr>Georgia</vt:lpstr>
      <vt:lpstr>Times New Roman</vt:lpstr>
      <vt:lpstr>Trebuchet MS</vt:lpstr>
      <vt:lpstr>Wingdings 2</vt:lpstr>
      <vt:lpstr>C++语言程序设计V4</vt:lpstr>
      <vt:lpstr>自定义设计方案</vt:lpstr>
      <vt:lpstr>Document</vt:lpstr>
      <vt:lpstr>公式</vt:lpstr>
      <vt:lpstr>第 1 章  绪论</vt:lpstr>
      <vt:lpstr>目录</vt:lpstr>
      <vt:lpstr>计算机程序</vt:lpstr>
      <vt:lpstr>机器语言与汇编语言</vt:lpstr>
      <vt:lpstr>高级语言</vt:lpstr>
      <vt:lpstr>面向对象的语言</vt:lpstr>
      <vt:lpstr>最早的程序</vt:lpstr>
      <vt:lpstr>面向过程的结构化程序设计方法</vt:lpstr>
      <vt:lpstr>面向过程的结构化程序设计方法（续）</vt:lpstr>
      <vt:lpstr>面向对象的方法</vt:lpstr>
      <vt:lpstr>面向对象的基本概念——对象</vt:lpstr>
      <vt:lpstr>类</vt:lpstr>
      <vt:lpstr>封装</vt:lpstr>
      <vt:lpstr>继承</vt:lpstr>
      <vt:lpstr>多态性</vt:lpstr>
      <vt:lpstr>面向对象的软件工程</vt:lpstr>
      <vt:lpstr>分析</vt:lpstr>
      <vt:lpstr>设计</vt:lpstr>
      <vt:lpstr>编程</vt:lpstr>
      <vt:lpstr>测试</vt:lpstr>
      <vt:lpstr>维护</vt:lpstr>
      <vt:lpstr>基本术语</vt:lpstr>
      <vt:lpstr>三种不同类型的翻译程序</vt:lpstr>
      <vt:lpstr>程序的开发过程</vt:lpstr>
      <vt:lpstr>信息的表示与存储</vt:lpstr>
      <vt:lpstr>计算机中的信息</vt:lpstr>
      <vt:lpstr>信息的存储单位</vt:lpstr>
      <vt:lpstr>计算机的数字系统</vt:lpstr>
      <vt:lpstr>程序设计中常用的数制</vt:lpstr>
      <vt:lpstr>R 进制→十进制</vt:lpstr>
      <vt:lpstr>十进制→ R 进制</vt:lpstr>
      <vt:lpstr>十进制→ R 进制（续）</vt:lpstr>
      <vt:lpstr>二、八、十六进制的相互转换</vt:lpstr>
      <vt:lpstr>二进制数的编码表示:原码</vt:lpstr>
      <vt:lpstr>二进制数的编码表示:反码</vt:lpstr>
      <vt:lpstr>二进制数的编码表示:补码</vt:lpstr>
      <vt:lpstr>二进制数的编码表示:补码（续）</vt:lpstr>
      <vt:lpstr>实数的浮点表示</vt:lpstr>
      <vt:lpstr>实数的浮点表示（续）</vt:lpstr>
      <vt:lpstr>数的表示范围</vt:lpstr>
      <vt:lpstr>非数值信息的表示</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Copper</cp:lastModifiedBy>
  <cp:revision>143</cp:revision>
  <dcterms:created xsi:type="dcterms:W3CDTF">2010-07-19T03:57:47Z</dcterms:created>
  <dcterms:modified xsi:type="dcterms:W3CDTF">2022-01-23T17:24:32Z</dcterms:modified>
</cp:coreProperties>
</file>