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68"/>
  </p:notesMasterIdLst>
  <p:handoutMasterIdLst>
    <p:handoutMasterId r:id="rId69"/>
  </p:handoutMasterIdLst>
  <p:sldIdLst>
    <p:sldId id="724" r:id="rId2"/>
    <p:sldId id="257" r:id="rId3"/>
    <p:sldId id="619" r:id="rId4"/>
    <p:sldId id="620" r:id="rId5"/>
    <p:sldId id="621" r:id="rId6"/>
    <p:sldId id="837" r:id="rId7"/>
    <p:sldId id="838" r:id="rId8"/>
    <p:sldId id="622" r:id="rId9"/>
    <p:sldId id="623" r:id="rId10"/>
    <p:sldId id="834" r:id="rId11"/>
    <p:sldId id="624" r:id="rId12"/>
    <p:sldId id="813" r:id="rId13"/>
    <p:sldId id="810" r:id="rId14"/>
    <p:sldId id="811" r:id="rId15"/>
    <p:sldId id="812" r:id="rId16"/>
    <p:sldId id="844" r:id="rId17"/>
    <p:sldId id="769" r:id="rId18"/>
    <p:sldId id="814" r:id="rId19"/>
    <p:sldId id="770" r:id="rId20"/>
    <p:sldId id="815" r:id="rId21"/>
    <p:sldId id="843" r:id="rId22"/>
    <p:sldId id="839" r:id="rId23"/>
    <p:sldId id="840" r:id="rId24"/>
    <p:sldId id="841" r:id="rId25"/>
    <p:sldId id="842" r:id="rId26"/>
    <p:sldId id="772" r:id="rId27"/>
    <p:sldId id="773" r:id="rId28"/>
    <p:sldId id="782" r:id="rId29"/>
    <p:sldId id="783" r:id="rId30"/>
    <p:sldId id="784" r:id="rId31"/>
    <p:sldId id="785" r:id="rId32"/>
    <p:sldId id="668" r:id="rId33"/>
    <p:sldId id="669" r:id="rId34"/>
    <p:sldId id="670" r:id="rId35"/>
    <p:sldId id="671" r:id="rId36"/>
    <p:sldId id="672" r:id="rId37"/>
    <p:sldId id="673" r:id="rId38"/>
    <p:sldId id="681" r:id="rId39"/>
    <p:sldId id="682" r:id="rId40"/>
    <p:sldId id="683" r:id="rId41"/>
    <p:sldId id="684" r:id="rId42"/>
    <p:sldId id="685" r:id="rId43"/>
    <p:sldId id="686" r:id="rId44"/>
    <p:sldId id="728" r:id="rId45"/>
    <p:sldId id="568" r:id="rId46"/>
    <p:sldId id="569" r:id="rId47"/>
    <p:sldId id="825" r:id="rId48"/>
    <p:sldId id="848" r:id="rId49"/>
    <p:sldId id="849" r:id="rId50"/>
    <p:sldId id="850" r:id="rId51"/>
    <p:sldId id="852" r:id="rId52"/>
    <p:sldId id="854" r:id="rId53"/>
    <p:sldId id="855" r:id="rId54"/>
    <p:sldId id="856" r:id="rId55"/>
    <p:sldId id="857" r:id="rId56"/>
    <p:sldId id="762" r:id="rId57"/>
    <p:sldId id="858" r:id="rId58"/>
    <p:sldId id="859" r:id="rId59"/>
    <p:sldId id="860" r:id="rId60"/>
    <p:sldId id="861" r:id="rId61"/>
    <p:sldId id="767" r:id="rId62"/>
    <p:sldId id="768" r:id="rId63"/>
    <p:sldId id="862" r:id="rId64"/>
    <p:sldId id="863" r:id="rId65"/>
    <p:sldId id="771" r:id="rId66"/>
    <p:sldId id="826" r:id="rId67"/>
  </p:sldIdLst>
  <p:sldSz cx="12195175" cy="6858000"/>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5FFFF"/>
    <a:srgbClr val="009999"/>
    <a:srgbClr val="6699FF"/>
    <a:srgbClr val="00CC99"/>
    <a:srgbClr val="FFCC00"/>
    <a:srgbClr val="CCFFCC"/>
    <a:srgbClr val="66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6" autoAdjust="0"/>
    <p:restoredTop sz="94414" autoAdjust="0"/>
  </p:normalViewPr>
  <p:slideViewPr>
    <p:cSldViewPr>
      <p:cViewPr varScale="1">
        <p:scale>
          <a:sx n="70" d="100"/>
          <a:sy n="70" d="100"/>
        </p:scale>
        <p:origin x="516" y="78"/>
      </p:cViewPr>
      <p:guideLst>
        <p:guide orient="horz" pos="2160"/>
        <p:guide pos="3841"/>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14556"/>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lvl1pPr>
          </a:lstStyle>
          <a:p>
            <a:fld id="{A3159DD0-17C8-4037-9696-F2097459D7D0}" type="slidenum">
              <a:rPr lang="en-US" altLang="zh-CN"/>
              <a:pPr/>
              <a:t>‹#›</a:t>
            </a:fld>
            <a:endParaRPr lang="en-US" altLang="zh-CN"/>
          </a:p>
        </p:txBody>
      </p:sp>
    </p:spTree>
    <p:extLst>
      <p:ext uri="{BB962C8B-B14F-4D97-AF65-F5344CB8AC3E}">
        <p14:creationId xmlns:p14="http://schemas.microsoft.com/office/powerpoint/2010/main" val="853880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124932" name="Rectangle 4"/>
          <p:cNvSpPr>
            <a:spLocks noGrp="1" noRot="1" noChangeAspect="1" noChangeArrowheads="1" noTextEdit="1"/>
          </p:cNvSpPr>
          <p:nvPr>
            <p:ph type="sldImg" idx="2"/>
          </p:nvPr>
        </p:nvSpPr>
        <p:spPr bwMode="auto">
          <a:xfrm>
            <a:off x="139700" y="768350"/>
            <a:ext cx="6821488"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lvl1pPr>
          </a:lstStyle>
          <a:p>
            <a:fld id="{69E06E7C-7773-4CE7-AF42-99D00C6AA830}" type="slidenum">
              <a:rPr lang="en-US" altLang="zh-CN"/>
              <a:pPr/>
              <a:t>‹#›</a:t>
            </a:fld>
            <a:endParaRPr lang="en-US" altLang="zh-CN"/>
          </a:p>
        </p:txBody>
      </p:sp>
    </p:spTree>
    <p:extLst>
      <p:ext uri="{BB962C8B-B14F-4D97-AF65-F5344CB8AC3E}">
        <p14:creationId xmlns:p14="http://schemas.microsoft.com/office/powerpoint/2010/main" val="2987886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25ACFC4-13B5-4420-AB2B-70431D2ABA55}" type="slidenum">
              <a:rPr lang="en-US" altLang="zh-CN" sz="1300"/>
              <a:pPr eaLnBrk="1" hangingPunct="1"/>
              <a:t>1</a:t>
            </a:fld>
            <a:endParaRPr lang="en-US" altLang="zh-CN" sz="13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07881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4336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6C36B9B-C82A-42BF-9CB5-0C0B9D88132B}" type="slidenum">
              <a:rPr lang="en-US" altLang="zh-CN" sz="1300"/>
              <a:pPr eaLnBrk="1" hangingPunct="1"/>
              <a:t>30</a:t>
            </a:fld>
            <a:endParaRPr lang="en-US" altLang="zh-CN" sz="1300"/>
          </a:p>
        </p:txBody>
      </p:sp>
    </p:spTree>
    <p:extLst>
      <p:ext uri="{BB962C8B-B14F-4D97-AF65-F5344CB8AC3E}">
        <p14:creationId xmlns:p14="http://schemas.microsoft.com/office/powerpoint/2010/main" val="2967436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32</a:t>
            </a:fld>
            <a:endParaRPr lang="en-US" altLang="zh-CN"/>
          </a:p>
        </p:txBody>
      </p:sp>
    </p:spTree>
    <p:extLst>
      <p:ext uri="{BB962C8B-B14F-4D97-AF65-F5344CB8AC3E}">
        <p14:creationId xmlns:p14="http://schemas.microsoft.com/office/powerpoint/2010/main" val="272709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33</a:t>
            </a:fld>
            <a:endParaRPr lang="en-US" altLang="zh-CN"/>
          </a:p>
        </p:txBody>
      </p:sp>
    </p:spTree>
    <p:extLst>
      <p:ext uri="{BB962C8B-B14F-4D97-AF65-F5344CB8AC3E}">
        <p14:creationId xmlns:p14="http://schemas.microsoft.com/office/powerpoint/2010/main" val="2034829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4950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AADF522-733A-4EB9-B4B7-13099511ECBC}" type="slidenum">
              <a:rPr lang="en-US" altLang="zh-CN" sz="1300"/>
              <a:pPr eaLnBrk="1" hangingPunct="1"/>
              <a:t>35</a:t>
            </a:fld>
            <a:endParaRPr lang="en-US" altLang="zh-CN" sz="1300"/>
          </a:p>
        </p:txBody>
      </p:sp>
    </p:spTree>
    <p:extLst>
      <p:ext uri="{BB962C8B-B14F-4D97-AF65-F5344CB8AC3E}">
        <p14:creationId xmlns:p14="http://schemas.microsoft.com/office/powerpoint/2010/main" val="1675543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5462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D0EB7678-ADCC-4FEE-9C49-F9D456B22DF2}" type="slidenum">
              <a:rPr lang="en-US" altLang="zh-CN" sz="1300"/>
              <a:pPr eaLnBrk="1" hangingPunct="1"/>
              <a:t>40</a:t>
            </a:fld>
            <a:endParaRPr lang="en-US" altLang="zh-CN" sz="1300"/>
          </a:p>
        </p:txBody>
      </p:sp>
    </p:spTree>
    <p:extLst>
      <p:ext uri="{BB962C8B-B14F-4D97-AF65-F5344CB8AC3E}">
        <p14:creationId xmlns:p14="http://schemas.microsoft.com/office/powerpoint/2010/main" val="352467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5565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52E9E494-DD40-42AB-B091-80AB1C376CF2}" type="slidenum">
              <a:rPr lang="en-US" altLang="zh-CN" sz="1300"/>
              <a:pPr eaLnBrk="1" hangingPunct="1"/>
              <a:t>42</a:t>
            </a:fld>
            <a:endParaRPr lang="en-US" altLang="zh-CN" sz="1300"/>
          </a:p>
        </p:txBody>
      </p:sp>
    </p:spTree>
    <p:extLst>
      <p:ext uri="{BB962C8B-B14F-4D97-AF65-F5344CB8AC3E}">
        <p14:creationId xmlns:p14="http://schemas.microsoft.com/office/powerpoint/2010/main" val="1087798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43</a:t>
            </a:fld>
            <a:endParaRPr lang="en-US" altLang="zh-CN"/>
          </a:p>
        </p:txBody>
      </p:sp>
    </p:spTree>
    <p:extLst>
      <p:ext uri="{BB962C8B-B14F-4D97-AF65-F5344CB8AC3E}">
        <p14:creationId xmlns:p14="http://schemas.microsoft.com/office/powerpoint/2010/main" val="2193878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44</a:t>
            </a:fld>
            <a:endParaRPr lang="en-US" altLang="zh-CN"/>
          </a:p>
        </p:txBody>
      </p:sp>
    </p:spTree>
    <p:extLst>
      <p:ext uri="{BB962C8B-B14F-4D97-AF65-F5344CB8AC3E}">
        <p14:creationId xmlns:p14="http://schemas.microsoft.com/office/powerpoint/2010/main" val="4076572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48</a:t>
            </a:fld>
            <a:endParaRPr lang="en-US" altLang="zh-CN"/>
          </a:p>
        </p:txBody>
      </p:sp>
    </p:spTree>
    <p:extLst>
      <p:ext uri="{BB962C8B-B14F-4D97-AF65-F5344CB8AC3E}">
        <p14:creationId xmlns:p14="http://schemas.microsoft.com/office/powerpoint/2010/main" val="3851093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49</a:t>
            </a:fld>
            <a:endParaRPr lang="en-US" altLang="zh-CN"/>
          </a:p>
        </p:txBody>
      </p:sp>
    </p:spTree>
    <p:extLst>
      <p:ext uri="{BB962C8B-B14F-4D97-AF65-F5344CB8AC3E}">
        <p14:creationId xmlns:p14="http://schemas.microsoft.com/office/powerpoint/2010/main" val="2705449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5F065B5-E624-4DEA-A719-E5B0825CD833}" type="slidenum">
              <a:rPr lang="en-US" altLang="zh-CN" sz="1300"/>
              <a:pPr eaLnBrk="1" hangingPunct="1"/>
              <a:t>2</a:t>
            </a:fld>
            <a:endParaRPr lang="en-US" altLang="zh-CN" sz="1300"/>
          </a:p>
        </p:txBody>
      </p:sp>
      <p:sp>
        <p:nvSpPr>
          <p:cNvPr id="126979" name="Rectangle 2"/>
          <p:cNvSpPr>
            <a:spLocks noGrp="1" noRot="1" noChangeAspect="1" noChangeArrowheads="1" noTextEdit="1"/>
          </p:cNvSpPr>
          <p:nvPr>
            <p:ph type="sldImg"/>
          </p:nvPr>
        </p:nvSpPr>
        <p:spPr>
          <a:ln/>
        </p:spPr>
      </p:sp>
      <p:sp>
        <p:nvSpPr>
          <p:cNvPr id="12698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30004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50</a:t>
            </a:fld>
            <a:endParaRPr lang="en-US" altLang="zh-CN"/>
          </a:p>
        </p:txBody>
      </p:sp>
    </p:spTree>
    <p:extLst>
      <p:ext uri="{BB962C8B-B14F-4D97-AF65-F5344CB8AC3E}">
        <p14:creationId xmlns:p14="http://schemas.microsoft.com/office/powerpoint/2010/main" val="2248614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51</a:t>
            </a:fld>
            <a:endParaRPr lang="en-US" altLang="zh-CN"/>
          </a:p>
        </p:txBody>
      </p:sp>
    </p:spTree>
    <p:extLst>
      <p:ext uri="{BB962C8B-B14F-4D97-AF65-F5344CB8AC3E}">
        <p14:creationId xmlns:p14="http://schemas.microsoft.com/office/powerpoint/2010/main" val="1855687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53</a:t>
            </a:fld>
            <a:endParaRPr lang="en-US" altLang="zh-CN"/>
          </a:p>
        </p:txBody>
      </p:sp>
    </p:spTree>
    <p:extLst>
      <p:ext uri="{BB962C8B-B14F-4D97-AF65-F5344CB8AC3E}">
        <p14:creationId xmlns:p14="http://schemas.microsoft.com/office/powerpoint/2010/main" val="2646603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5974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35281DD4-D16E-42CB-A272-390EC5BEFB70}" type="slidenum">
              <a:rPr lang="en-US" altLang="zh-CN" sz="1300"/>
              <a:pPr eaLnBrk="1" hangingPunct="1"/>
              <a:t>55</a:t>
            </a:fld>
            <a:endParaRPr lang="en-US" altLang="zh-CN" sz="1300"/>
          </a:p>
        </p:txBody>
      </p:sp>
    </p:spTree>
    <p:extLst>
      <p:ext uri="{BB962C8B-B14F-4D97-AF65-F5344CB8AC3E}">
        <p14:creationId xmlns:p14="http://schemas.microsoft.com/office/powerpoint/2010/main" val="1429372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6077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760E61C-81CD-4ADE-86F8-1B2B648EA00F}" type="slidenum">
              <a:rPr lang="en-US" altLang="zh-CN" sz="1300"/>
              <a:pPr eaLnBrk="1" hangingPunct="1"/>
              <a:t>59</a:t>
            </a:fld>
            <a:endParaRPr lang="en-US" altLang="zh-CN" sz="1300"/>
          </a:p>
        </p:txBody>
      </p:sp>
    </p:spTree>
    <p:extLst>
      <p:ext uri="{BB962C8B-B14F-4D97-AF65-F5344CB8AC3E}">
        <p14:creationId xmlns:p14="http://schemas.microsoft.com/office/powerpoint/2010/main" val="1332504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ln/>
        </p:spPr>
      </p:sp>
      <p:sp>
        <p:nvSpPr>
          <p:cNvPr id="1617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6179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BE7AA2BF-BD58-4E68-A5DD-E1AFAA168E3D}" type="slidenum">
              <a:rPr lang="en-US" altLang="zh-CN" sz="1300"/>
              <a:pPr eaLnBrk="1" hangingPunct="1"/>
              <a:t>60</a:t>
            </a:fld>
            <a:endParaRPr lang="en-US" altLang="zh-CN" sz="1300"/>
          </a:p>
        </p:txBody>
      </p:sp>
    </p:spTree>
    <p:extLst>
      <p:ext uri="{BB962C8B-B14F-4D97-AF65-F5344CB8AC3E}">
        <p14:creationId xmlns:p14="http://schemas.microsoft.com/office/powerpoint/2010/main" val="3406905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思考：循环中结条件的改进</a:t>
            </a:r>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61</a:t>
            </a:fld>
            <a:endParaRPr lang="en-US" altLang="zh-CN"/>
          </a:p>
        </p:txBody>
      </p:sp>
    </p:spTree>
    <p:extLst>
      <p:ext uri="{BB962C8B-B14F-4D97-AF65-F5344CB8AC3E}">
        <p14:creationId xmlns:p14="http://schemas.microsoft.com/office/powerpoint/2010/main" val="599226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6282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99FF0E33-1391-4E5B-BE79-70F3DAC465DF}" type="slidenum">
              <a:rPr lang="en-US" altLang="zh-CN" sz="1300"/>
              <a:pPr eaLnBrk="1" hangingPunct="1"/>
              <a:t>62</a:t>
            </a:fld>
            <a:endParaRPr lang="en-US" altLang="zh-CN" sz="1300"/>
          </a:p>
        </p:txBody>
      </p:sp>
    </p:spTree>
    <p:extLst>
      <p:ext uri="{BB962C8B-B14F-4D97-AF65-F5344CB8AC3E}">
        <p14:creationId xmlns:p14="http://schemas.microsoft.com/office/powerpoint/2010/main" val="268330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63</a:t>
            </a:fld>
            <a:endParaRPr lang="en-US" altLang="zh-CN"/>
          </a:p>
        </p:txBody>
      </p:sp>
    </p:spTree>
    <p:extLst>
      <p:ext uri="{BB962C8B-B14F-4D97-AF65-F5344CB8AC3E}">
        <p14:creationId xmlns:p14="http://schemas.microsoft.com/office/powerpoint/2010/main" val="487471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思考：是否有冗余的判断？如何修改？</a:t>
            </a:r>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64</a:t>
            </a:fld>
            <a:endParaRPr lang="en-US" altLang="zh-CN"/>
          </a:p>
        </p:txBody>
      </p:sp>
    </p:spTree>
    <p:extLst>
      <p:ext uri="{BB962C8B-B14F-4D97-AF65-F5344CB8AC3E}">
        <p14:creationId xmlns:p14="http://schemas.microsoft.com/office/powerpoint/2010/main" val="122209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6C6F1796-D52C-4A7B-9D84-41D9676876CC}" type="slidenum">
              <a:rPr lang="en-US" altLang="zh-CN" sz="1300"/>
              <a:pPr eaLnBrk="1" hangingPunct="1"/>
              <a:t>3</a:t>
            </a:fld>
            <a:endParaRPr lang="en-US" altLang="zh-CN" sz="1300"/>
          </a:p>
        </p:txBody>
      </p:sp>
      <p:sp>
        <p:nvSpPr>
          <p:cNvPr id="128003" name="Rectangle 2"/>
          <p:cNvSpPr>
            <a:spLocks noGrp="1" noRot="1" noChangeAspect="1" noChangeArrowheads="1" noTextEdit="1"/>
          </p:cNvSpPr>
          <p:nvPr>
            <p:ph type="sldImg"/>
          </p:nvPr>
        </p:nvSpPr>
        <p:spPr>
          <a:ln/>
        </p:spPr>
      </p:sp>
      <p:sp>
        <p:nvSpPr>
          <p:cNvPr id="1280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17115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6384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2AD245B4-E0D3-4BB2-9C8C-BF4BED57D191}" type="slidenum">
              <a:rPr lang="en-US" altLang="zh-CN" sz="1300"/>
              <a:pPr eaLnBrk="1" hangingPunct="1"/>
              <a:t>66</a:t>
            </a:fld>
            <a:endParaRPr lang="en-US" altLang="zh-CN" sz="1300"/>
          </a:p>
        </p:txBody>
      </p:sp>
    </p:spTree>
    <p:extLst>
      <p:ext uri="{BB962C8B-B14F-4D97-AF65-F5344CB8AC3E}">
        <p14:creationId xmlns:p14="http://schemas.microsoft.com/office/powerpoint/2010/main" val="2292529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2902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3FF9E781-D46F-4091-B353-38098278EDF3}" type="slidenum">
              <a:rPr lang="en-US" altLang="zh-CN" sz="1300"/>
              <a:pPr eaLnBrk="1" hangingPunct="1"/>
              <a:t>5</a:t>
            </a:fld>
            <a:endParaRPr lang="en-US" altLang="zh-CN" sz="1300"/>
          </a:p>
        </p:txBody>
      </p:sp>
    </p:spTree>
    <p:extLst>
      <p:ext uri="{BB962C8B-B14F-4D97-AF65-F5344CB8AC3E}">
        <p14:creationId xmlns:p14="http://schemas.microsoft.com/office/powerpoint/2010/main" val="1256957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14</a:t>
            </a:fld>
            <a:endParaRPr lang="en-US" altLang="zh-CN"/>
          </a:p>
        </p:txBody>
      </p:sp>
    </p:spTree>
    <p:extLst>
      <p:ext uri="{BB962C8B-B14F-4D97-AF65-F5344CB8AC3E}">
        <p14:creationId xmlns:p14="http://schemas.microsoft.com/office/powerpoint/2010/main" val="363934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16</a:t>
            </a:fld>
            <a:endParaRPr lang="en-US" altLang="zh-CN"/>
          </a:p>
        </p:txBody>
      </p:sp>
    </p:spTree>
    <p:extLst>
      <p:ext uri="{BB962C8B-B14F-4D97-AF65-F5344CB8AC3E}">
        <p14:creationId xmlns:p14="http://schemas.microsoft.com/office/powerpoint/2010/main" val="421211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23</a:t>
            </a:fld>
            <a:endParaRPr lang="en-US" altLang="zh-CN"/>
          </a:p>
        </p:txBody>
      </p:sp>
    </p:spTree>
    <p:extLst>
      <p:ext uri="{BB962C8B-B14F-4D97-AF65-F5344CB8AC3E}">
        <p14:creationId xmlns:p14="http://schemas.microsoft.com/office/powerpoint/2010/main" val="3794795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28</a:t>
            </a:fld>
            <a:endParaRPr lang="en-US" altLang="zh-CN"/>
          </a:p>
        </p:txBody>
      </p:sp>
    </p:spTree>
    <p:extLst>
      <p:ext uri="{BB962C8B-B14F-4D97-AF65-F5344CB8AC3E}">
        <p14:creationId xmlns:p14="http://schemas.microsoft.com/office/powerpoint/2010/main" val="207193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06E7C-7773-4CE7-AF42-99D00C6AA830}" type="slidenum">
              <a:rPr lang="en-US" altLang="zh-CN" smtClean="0"/>
              <a:pPr/>
              <a:t>29</a:t>
            </a:fld>
            <a:endParaRPr lang="en-US" altLang="zh-CN"/>
          </a:p>
        </p:txBody>
      </p:sp>
    </p:spTree>
    <p:extLst>
      <p:ext uri="{BB962C8B-B14F-4D97-AF65-F5344CB8AC3E}">
        <p14:creationId xmlns:p14="http://schemas.microsoft.com/office/powerpoint/2010/main" val="12804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2" descr="C:\Users\Administrator\Desktop\C++简单程序设计.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51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438772" y="2564904"/>
            <a:ext cx="11280537" cy="1080120"/>
          </a:xfrm>
        </p:spPr>
        <p:txBody>
          <a:bodyPr anchor="b"/>
          <a:lstStyle>
            <a:lvl1pPr algn="ct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2776180" y="4052664"/>
            <a:ext cx="6605720" cy="1752600"/>
          </a:xfrm>
        </p:spPr>
        <p:txBody>
          <a:bodyPr/>
          <a:lstStyle>
            <a:lvl1pPr marL="0" indent="0" algn="ctr">
              <a:buNone/>
              <a:defRPr sz="2400">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146005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5802" y="1109161"/>
            <a:ext cx="782608"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538368" y="1143000"/>
            <a:ext cx="6097588"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120038" y="3274309"/>
            <a:ext cx="34553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7" name="灯片编号占位符 1"/>
          <p:cNvSpPr>
            <a:spLocks noGrp="1"/>
          </p:cNvSpPr>
          <p:nvPr>
            <p:ph type="sldNum" sz="quarter" idx="4"/>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215648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
          <p:cNvSpPr>
            <a:spLocks noGrp="1"/>
          </p:cNvSpPr>
          <p:nvPr>
            <p:ph type="sldNum" sz="quarter" idx="4"/>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86769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4755" y="1143000"/>
            <a:ext cx="2540661"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759" y="1143000"/>
            <a:ext cx="833337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
          <p:cNvSpPr>
            <a:spLocks noGrp="1"/>
          </p:cNvSpPr>
          <p:nvPr>
            <p:ph type="sldNum" sz="quarter" idx="4"/>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418650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52736"/>
            <a:ext cx="10975975" cy="1008112"/>
          </a:xfrm>
        </p:spPr>
        <p:txBody>
          <a:bodyPr/>
          <a:lstStyle>
            <a:lvl1pPr>
              <a:defRPr>
                <a:solidFill>
                  <a:schemeClr val="accent4">
                    <a:lumMod val="75000"/>
                  </a:schemeClr>
                </a:solidFill>
              </a:defRPr>
            </a:lvl1pPr>
          </a:lstStyle>
          <a:p>
            <a:r>
              <a:rPr lang="zh-CN" altLang="en-US"/>
              <a:t>单击此处编辑母版标题样式</a:t>
            </a:r>
            <a:endParaRPr lang="en-US"/>
          </a:p>
        </p:txBody>
      </p:sp>
      <p:sp>
        <p:nvSpPr>
          <p:cNvPr id="3" name="内容占位符 2"/>
          <p:cNvSpPr>
            <a:spLocks noGrp="1"/>
          </p:cNvSpPr>
          <p:nvPr>
            <p:ph idx="1"/>
          </p:nvPr>
        </p:nvSpPr>
        <p:spPr>
          <a:xfrm>
            <a:off x="609600" y="2132856"/>
            <a:ext cx="10975975" cy="4440982"/>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灯片编号占位符 1"/>
          <p:cNvSpPr>
            <a:spLocks noGrp="1"/>
          </p:cNvSpPr>
          <p:nvPr>
            <p:ph type="sldNum" sz="quarter" idx="4"/>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28697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B35989D9-FF90-4520-BDBA-103DA693B05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 t="2" r="-4" b="21261"/>
          <a:stretch/>
        </p:blipFill>
        <p:spPr>
          <a:xfrm>
            <a:off x="1587" y="0"/>
            <a:ext cx="12193200" cy="5400000"/>
          </a:xfrm>
          <a:prstGeom prst="rect">
            <a:avLst/>
          </a:prstGeom>
        </p:spPr>
      </p:pic>
      <p:sp>
        <p:nvSpPr>
          <p:cNvPr id="2" name="标题 1"/>
          <p:cNvSpPr>
            <a:spLocks noGrp="1"/>
          </p:cNvSpPr>
          <p:nvPr>
            <p:ph type="title"/>
          </p:nvPr>
        </p:nvSpPr>
        <p:spPr>
          <a:xfrm>
            <a:off x="2425179" y="44624"/>
            <a:ext cx="9160396" cy="864096"/>
          </a:xfrm>
        </p:spPr>
        <p:txBody>
          <a:bodyPr/>
          <a:lstStyle>
            <a:lvl1pPr>
              <a:defRPr>
                <a:solidFill>
                  <a:schemeClr val="tx1"/>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2425179" y="1268760"/>
            <a:ext cx="9160396" cy="5305078"/>
          </a:xfrm>
        </p:spPr>
        <p:txBody>
          <a:bodyPr/>
          <a:lstStyle>
            <a:lvl1pPr marL="109537" indent="0">
              <a:spcBef>
                <a:spcPts val="0"/>
              </a:spcBef>
              <a:buNone/>
              <a:defRPr sz="2400">
                <a:latin typeface="微软雅黑" panose="020B0503020204020204" pitchFamily="34" charset="-122"/>
                <a:ea typeface="微软雅黑" panose="020B0503020204020204" pitchFamily="34" charset="-122"/>
              </a:defRPr>
            </a:lvl1pPr>
            <a:lvl2pPr marL="411162" indent="0">
              <a:spcBef>
                <a:spcPts val="0"/>
              </a:spcBef>
              <a:buNone/>
              <a:defRPr sz="2400">
                <a:latin typeface="微软雅黑" panose="020B0503020204020204" pitchFamily="34" charset="-122"/>
                <a:ea typeface="微软雅黑" panose="020B0503020204020204" pitchFamily="34" charset="-122"/>
              </a:defRPr>
            </a:lvl2pPr>
            <a:lvl3pPr marL="703263" indent="0">
              <a:spcBef>
                <a:spcPts val="0"/>
              </a:spcBef>
              <a:buNone/>
              <a:defRPr sz="2000">
                <a:latin typeface="微软雅黑" panose="020B0503020204020204" pitchFamily="34" charset="-122"/>
                <a:ea typeface="微软雅黑" panose="020B0503020204020204" pitchFamily="34" charset="-122"/>
              </a:defRPr>
            </a:lvl3pPr>
            <a:lvl4pPr marL="979488" indent="0">
              <a:spcBef>
                <a:spcPts val="0"/>
              </a:spcBef>
              <a:buNone/>
              <a:defRPr sz="2000">
                <a:latin typeface="微软雅黑" panose="020B0503020204020204" pitchFamily="34" charset="-122"/>
                <a:ea typeface="微软雅黑" panose="020B0503020204020204" pitchFamily="34" charset="-122"/>
              </a:defRPr>
            </a:lvl4pPr>
            <a:lvl5pPr marL="1206500" indent="0">
              <a:spcBef>
                <a:spcPts val="0"/>
              </a:spcBef>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extBox 17">
            <a:extLst>
              <a:ext uri="{FF2B5EF4-FFF2-40B4-BE49-F238E27FC236}">
                <a16:creationId xmlns:a16="http://schemas.microsoft.com/office/drawing/2014/main" xmlns="" id="{06A0A28F-E5A1-4C39-A4EA-4936037C8992}"/>
              </a:ext>
            </a:extLst>
          </p:cNvPr>
          <p:cNvSpPr txBox="1"/>
          <p:nvPr userDrawn="1"/>
        </p:nvSpPr>
        <p:spPr>
          <a:xfrm>
            <a:off x="8977907" y="6597650"/>
            <a:ext cx="3072806" cy="261938"/>
          </a:xfrm>
          <a:prstGeom prst="rect">
            <a:avLst/>
          </a:prstGeom>
          <a:noFill/>
        </p:spPr>
        <p:txBody>
          <a:bodyPr wrap="square">
            <a:spAutoFit/>
          </a:bodyPr>
          <a:lstStyle/>
          <a:p>
            <a:pPr>
              <a:defRPr/>
            </a:pPr>
            <a:r>
              <a:rPr lang="en-US" altLang="zh-CN" sz="1100" dirty="0">
                <a:latin typeface="+mn-ea"/>
                <a:ea typeface="+mn-ea"/>
              </a:rPr>
              <a:t>C++</a:t>
            </a:r>
            <a:r>
              <a:rPr lang="zh-CN" altLang="en-US" sz="1100" dirty="0">
                <a:latin typeface="+mn-ea"/>
                <a:ea typeface="+mn-ea"/>
              </a:rPr>
              <a:t>语言程序设计（第</a:t>
            </a:r>
            <a:r>
              <a:rPr lang="en-US" altLang="zh-CN" sz="1100" dirty="0">
                <a:latin typeface="+mn-ea"/>
                <a:ea typeface="+mn-ea"/>
              </a:rPr>
              <a:t>5</a:t>
            </a:r>
            <a:r>
              <a:rPr lang="zh-CN" altLang="en-US" sz="1100" dirty="0">
                <a:latin typeface="+mn-ea"/>
                <a:ea typeface="+mn-ea"/>
              </a:rPr>
              <a:t>版），郑莉，清华大学</a:t>
            </a:r>
          </a:p>
        </p:txBody>
      </p:sp>
    </p:spTree>
    <p:extLst>
      <p:ext uri="{BB962C8B-B14F-4D97-AF65-F5344CB8AC3E}">
        <p14:creationId xmlns:p14="http://schemas.microsoft.com/office/powerpoint/2010/main" val="392444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1981201"/>
            <a:ext cx="10365899" cy="1362075"/>
          </a:xfrm>
        </p:spPr>
        <p:txBody>
          <a:bodyPr anchor="b">
            <a:noAutofit/>
          </a:bodyPr>
          <a:lstStyle>
            <a:lvl1pPr algn="l">
              <a:buNone/>
              <a:defRPr sz="40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963335" y="3367088"/>
            <a:ext cx="10365899"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灯片编号占位符 1"/>
          <p:cNvSpPr>
            <a:spLocks noGrp="1"/>
          </p:cNvSpPr>
          <p:nvPr>
            <p:ph type="sldNum" sz="quarter" idx="4"/>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168740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759" y="1785927"/>
            <a:ext cx="5386202"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6199214" y="1785927"/>
            <a:ext cx="5386202"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灯片编号占位符 1"/>
          <p:cNvSpPr>
            <a:spLocks noGrp="1"/>
          </p:cNvSpPr>
          <p:nvPr>
            <p:ph type="sldNum" sz="quarter" idx="4"/>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1831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133" y="991000"/>
            <a:ext cx="1117891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508132" y="1500174"/>
            <a:ext cx="5390267"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6296607" y="1500174"/>
            <a:ext cx="5390437"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508132" y="1928803"/>
            <a:ext cx="5390267"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6292711" y="1928803"/>
            <a:ext cx="5390437"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
          <p:cNvSpPr>
            <a:spLocks noGrp="1"/>
          </p:cNvSpPr>
          <p:nvPr>
            <p:ph type="sldNum" sz="quarter" idx="10"/>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178879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1143000"/>
            <a:ext cx="10975658" cy="1069848"/>
          </a:xfrm>
        </p:spPr>
        <p:txBody>
          <a:bodyPr/>
          <a:lstStyle>
            <a:lvl1pPr>
              <a:defRPr sz="4000">
                <a:solidFill>
                  <a:schemeClr val="tx2"/>
                </a:solidFill>
              </a:defRPr>
            </a:lvl1pPr>
          </a:lstStyle>
          <a:p>
            <a:r>
              <a:rPr lang="zh-CN" altLang="en-US"/>
              <a:t>单击此处编辑母版标题样式</a:t>
            </a:r>
            <a:endParaRPr lang="en-US"/>
          </a:p>
        </p:txBody>
      </p:sp>
      <p:sp>
        <p:nvSpPr>
          <p:cNvPr id="5" name="灯片编号占位符 1"/>
          <p:cNvSpPr>
            <a:spLocks noGrp="1"/>
          </p:cNvSpPr>
          <p:nvPr>
            <p:ph type="sldNum" sz="quarter" idx="4"/>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209555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1"/>
          <p:cNvSpPr>
            <a:spLocks noGrp="1"/>
          </p:cNvSpPr>
          <p:nvPr>
            <p:ph type="sldNum" sz="quarter" idx="4"/>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412677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39853" y="1101970"/>
            <a:ext cx="4512215"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7139853" y="2010727"/>
            <a:ext cx="4512215"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203253" y="1101969"/>
            <a:ext cx="6804908" cy="5526477"/>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
          <p:cNvSpPr>
            <a:spLocks noGrp="1"/>
          </p:cNvSpPr>
          <p:nvPr>
            <p:ph type="sldNum" sz="quarter" idx="4"/>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extLst>
      <p:ext uri="{BB962C8B-B14F-4D97-AF65-F5344CB8AC3E}">
        <p14:creationId xmlns:p14="http://schemas.microsoft.com/office/powerpoint/2010/main" val="333974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useBgFill="1">
        <p:nvSpPr>
          <p:cNvPr id="33" name="圆角矩形 32"/>
          <p:cNvSpPr/>
          <p:nvPr/>
        </p:nvSpPr>
        <p:spPr bwMode="white">
          <a:xfrm>
            <a:off x="7212013" y="496888"/>
            <a:ext cx="408622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useBgFill="1">
        <p:nvSpPr>
          <p:cNvPr id="34" name="圆角矩形 33"/>
          <p:cNvSpPr/>
          <p:nvPr/>
        </p:nvSpPr>
        <p:spPr bwMode="white">
          <a:xfrm>
            <a:off x="9834563"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028" name="标题占位符 21"/>
          <p:cNvSpPr>
            <a:spLocks noGrp="1"/>
          </p:cNvSpPr>
          <p:nvPr>
            <p:ph type="title"/>
          </p:nvPr>
        </p:nvSpPr>
        <p:spPr bwMode="auto">
          <a:xfrm>
            <a:off x="609600" y="1052736"/>
            <a:ext cx="10975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9" name="文本占位符 12"/>
          <p:cNvSpPr>
            <a:spLocks noGrp="1"/>
          </p:cNvSpPr>
          <p:nvPr>
            <p:ph type="body" idx="1"/>
          </p:nvPr>
        </p:nvSpPr>
        <p:spPr bwMode="auto">
          <a:xfrm>
            <a:off x="609600" y="2276872"/>
            <a:ext cx="10975975" cy="429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8" name="TextBox 17"/>
          <p:cNvSpPr txBox="1"/>
          <p:nvPr/>
        </p:nvSpPr>
        <p:spPr>
          <a:xfrm>
            <a:off x="8977907" y="6597650"/>
            <a:ext cx="3072806" cy="261938"/>
          </a:xfrm>
          <a:prstGeom prst="rect">
            <a:avLst/>
          </a:prstGeom>
          <a:noFill/>
        </p:spPr>
        <p:txBody>
          <a:bodyPr wrap="square">
            <a:spAutoFit/>
          </a:bodyPr>
          <a:lstStyle/>
          <a:p>
            <a:pPr>
              <a:defRPr/>
            </a:pPr>
            <a:r>
              <a:rPr lang="en-US" altLang="zh-CN" sz="1100" dirty="0">
                <a:latin typeface="+mn-ea"/>
                <a:ea typeface="+mn-ea"/>
              </a:rPr>
              <a:t>C++</a:t>
            </a:r>
            <a:r>
              <a:rPr lang="zh-CN" altLang="en-US" sz="1100" dirty="0">
                <a:latin typeface="+mn-ea"/>
                <a:ea typeface="+mn-ea"/>
              </a:rPr>
              <a:t>语言程序设计（第</a:t>
            </a:r>
            <a:r>
              <a:rPr lang="en-US" altLang="zh-CN" sz="1100" dirty="0">
                <a:latin typeface="+mn-ea"/>
                <a:ea typeface="+mn-ea"/>
              </a:rPr>
              <a:t>5</a:t>
            </a:r>
            <a:r>
              <a:rPr lang="zh-CN" altLang="en-US" sz="1100" dirty="0">
                <a:latin typeface="+mn-ea"/>
                <a:ea typeface="+mn-ea"/>
              </a:rPr>
              <a:t>版），郑莉，清华大学</a:t>
            </a:r>
          </a:p>
        </p:txBody>
      </p:sp>
      <p:sp>
        <p:nvSpPr>
          <p:cNvPr id="2" name="灯片编号占位符 1"/>
          <p:cNvSpPr>
            <a:spLocks noGrp="1"/>
          </p:cNvSpPr>
          <p:nvPr>
            <p:ph type="sldNum" sz="quarter" idx="4"/>
          </p:nvPr>
        </p:nvSpPr>
        <p:spPr>
          <a:xfrm>
            <a:off x="9401472" y="39539"/>
            <a:ext cx="2744787" cy="365125"/>
          </a:xfrm>
          <a:prstGeom prst="rect">
            <a:avLst/>
          </a:prstGeom>
        </p:spPr>
        <p:txBody>
          <a:bodyPr vert="horz" lIns="91440" tIns="45720" rIns="91440" bIns="45720" rtlCol="0" anchor="ctr"/>
          <a:lstStyle>
            <a:lvl1pPr algn="r">
              <a:defRPr sz="1800">
                <a:solidFill>
                  <a:schemeClr val="bg1"/>
                </a:solidFill>
              </a:defRPr>
            </a:lvl1pPr>
          </a:lstStyle>
          <a:p>
            <a:fld id="{DEA904C8-CD7B-4714-BAE1-F1A91095C3E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972" r:id="rId1"/>
    <p:sldLayoutId id="2147484973" r:id="rId2"/>
    <p:sldLayoutId id="2147484982" r:id="rId3"/>
    <p:sldLayoutId id="2147484974" r:id="rId4"/>
    <p:sldLayoutId id="2147484975" r:id="rId5"/>
    <p:sldLayoutId id="2147484971" r:id="rId6"/>
    <p:sldLayoutId id="2147484976" r:id="rId7"/>
    <p:sldLayoutId id="2147484977" r:id="rId8"/>
    <p:sldLayoutId id="2147484978" r:id="rId9"/>
    <p:sldLayoutId id="2147484979" r:id="rId10"/>
    <p:sldLayoutId id="2147484980" r:id="rId11"/>
    <p:sldLayoutId id="2147484981" r:id="rId12"/>
  </p:sldLayoutIdLst>
  <p:hf hdr="0" ftr="0" dt="0"/>
  <p:txStyles>
    <p:titleStyle>
      <a:lvl1pPr algn="l" rtl="0" eaLnBrk="0" fontAlgn="base" hangingPunct="0">
        <a:spcBef>
          <a:spcPct val="0"/>
        </a:spcBef>
        <a:spcAft>
          <a:spcPct val="0"/>
        </a:spcAft>
        <a:defRPr sz="3600" kern="1200">
          <a:solidFill>
            <a:schemeClr val="accent4">
              <a:lumMod val="75000"/>
            </a:schemeClr>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000">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4000">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4000">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4000">
          <a:solidFill>
            <a:schemeClr val="tx2"/>
          </a:solidFill>
          <a:latin typeface="Trebuchet MS" pitchFamily="34" charset="0"/>
          <a:ea typeface="方正姚体"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ctrTitle"/>
          </p:nvPr>
        </p:nvSpPr>
        <p:spPr/>
        <p:txBody>
          <a:bodyPr/>
          <a:lstStyle/>
          <a:p>
            <a:r>
              <a:rPr lang="zh-CN" altLang="zh-CN" dirty="0"/>
              <a:t>第</a:t>
            </a:r>
            <a:r>
              <a:rPr lang="zh-CN" altLang="en-US" dirty="0"/>
              <a:t> </a:t>
            </a:r>
            <a:r>
              <a:rPr lang="en-US" altLang="zh-CN" dirty="0"/>
              <a:t>2 </a:t>
            </a:r>
            <a:r>
              <a:rPr lang="zh-CN" altLang="zh-CN" dirty="0"/>
              <a:t>章</a:t>
            </a:r>
            <a:r>
              <a:rPr lang="en-US" altLang="zh-CN" dirty="0"/>
              <a:t>  C++</a:t>
            </a:r>
            <a:r>
              <a:rPr lang="zh-CN" altLang="en-US" dirty="0"/>
              <a:t>简单程序设计</a:t>
            </a:r>
          </a:p>
        </p:txBody>
      </p:sp>
      <p:sp>
        <p:nvSpPr>
          <p:cNvPr id="6" name="Rectangle 3"/>
          <p:cNvSpPr txBox="1">
            <a:spLocks noChangeArrowheads="1"/>
          </p:cNvSpPr>
          <p:nvPr/>
        </p:nvSpPr>
        <p:spPr bwMode="auto">
          <a:xfrm>
            <a:off x="6241603" y="6094599"/>
            <a:ext cx="5688210" cy="67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marL="61913"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pPr>
            <a:r>
              <a:rPr kumimoji="0" lang="zh-CN" altLang="en-US" sz="1600" dirty="0">
                <a:solidFill>
                  <a:schemeClr val="bg1"/>
                </a:solidFill>
                <a:latin typeface="+mn-ea"/>
                <a:ea typeface="+mn-ea"/>
              </a:rPr>
              <a:t>教材：</a:t>
            </a:r>
            <a:r>
              <a:rPr kumimoji="0" lang="en-US" altLang="zh-CN" sz="1600" dirty="0">
                <a:solidFill>
                  <a:schemeClr val="bg1"/>
                </a:solidFill>
                <a:latin typeface="+mn-ea"/>
                <a:ea typeface="+mn-ea"/>
              </a:rPr>
              <a:t>C++</a:t>
            </a:r>
            <a:r>
              <a:rPr kumimoji="0" lang="zh-CN" altLang="en-US" sz="1600" dirty="0">
                <a:solidFill>
                  <a:schemeClr val="bg1"/>
                </a:solidFill>
                <a:latin typeface="+mn-ea"/>
                <a:ea typeface="+mn-ea"/>
              </a:rPr>
              <a:t>语言程序设计（第</a:t>
            </a:r>
            <a:r>
              <a:rPr kumimoji="0" lang="en-US" altLang="zh-CN" sz="1600" dirty="0">
                <a:solidFill>
                  <a:schemeClr val="bg1"/>
                </a:solidFill>
                <a:latin typeface="+mn-ea"/>
                <a:ea typeface="+mn-ea"/>
              </a:rPr>
              <a:t>5</a:t>
            </a:r>
            <a:r>
              <a:rPr kumimoji="0" lang="zh-CN" altLang="en-US" sz="1600" dirty="0">
                <a:solidFill>
                  <a:schemeClr val="bg1"/>
                </a:solidFill>
                <a:latin typeface="+mn-ea"/>
                <a:ea typeface="+mn-ea"/>
              </a:rPr>
              <a:t>版） 郑莉  清华大学出版社</a:t>
            </a:r>
            <a:endParaRPr kumimoji="0" lang="en-US" altLang="zh-CN" sz="1600" dirty="0">
              <a:solidFill>
                <a:schemeClr val="bg1"/>
              </a:solidFill>
              <a:latin typeface="+mn-ea"/>
              <a:ea typeface="+mn-ea"/>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5975" cy="1066800"/>
          </a:xfrm>
        </p:spPr>
        <p:txBody>
          <a:bodyPr/>
          <a:lstStyle/>
          <a:p>
            <a:pPr eaLnBrk="1" hangingPunct="1">
              <a:defRPr/>
            </a:pPr>
            <a:r>
              <a:rPr lang="zh-CN" altLang="en-US">
                <a:solidFill>
                  <a:schemeClr val="bg1"/>
                </a:solidFill>
                <a:latin typeface="微软雅黑" pitchFamily="34" charset="-122"/>
                <a:ea typeface="微软雅黑" pitchFamily="34" charset="-122"/>
              </a:rPr>
              <a:t>关键字</a:t>
            </a:r>
          </a:p>
        </p:txBody>
      </p:sp>
      <p:sp>
        <p:nvSpPr>
          <p:cNvPr id="3" name="内容占位符 2"/>
          <p:cNvSpPr>
            <a:spLocks noGrp="1"/>
          </p:cNvSpPr>
          <p:nvPr>
            <p:ph idx="1"/>
          </p:nvPr>
        </p:nvSpPr>
        <p:spPr>
          <a:xfrm>
            <a:off x="609600" y="1268760"/>
            <a:ext cx="11392643" cy="5305078"/>
          </a:xfrm>
        </p:spPr>
        <p:txBody>
          <a:bodyPr/>
          <a:lstStyle/>
          <a:p>
            <a:pPr marL="109537" indent="0">
              <a:buNone/>
            </a:pPr>
            <a:r>
              <a:rPr lang="en-US" altLang="zh-CN" sz="2400" dirty="0" err="1">
                <a:latin typeface="+mn-ea"/>
              </a:rPr>
              <a:t>alignas</a:t>
            </a:r>
            <a:r>
              <a:rPr lang="en-US" altLang="zh-CN" sz="2400" dirty="0">
                <a:latin typeface="+mn-ea"/>
              </a:rPr>
              <a:t>	</a:t>
            </a:r>
            <a:r>
              <a:rPr lang="en-US" altLang="zh-CN" sz="2400" dirty="0" err="1">
                <a:latin typeface="+mn-ea"/>
              </a:rPr>
              <a:t>alignof</a:t>
            </a:r>
            <a:r>
              <a:rPr lang="en-US" altLang="zh-CN" sz="2400" dirty="0">
                <a:latin typeface="+mn-ea"/>
              </a:rPr>
              <a:t>	</a:t>
            </a:r>
            <a:r>
              <a:rPr lang="en-US" altLang="zh-CN" sz="2400" dirty="0" err="1">
                <a:latin typeface="+mn-ea"/>
              </a:rPr>
              <a:t>asm</a:t>
            </a:r>
            <a:r>
              <a:rPr lang="en-US" altLang="zh-CN" sz="2400" dirty="0">
                <a:latin typeface="+mn-ea"/>
              </a:rPr>
              <a:t>	auto	bool	break	case</a:t>
            </a:r>
            <a:endParaRPr lang="zh-CN" altLang="zh-CN" sz="2400" dirty="0">
              <a:latin typeface="+mn-ea"/>
            </a:endParaRPr>
          </a:p>
          <a:p>
            <a:pPr marL="109537" indent="0">
              <a:buNone/>
            </a:pPr>
            <a:r>
              <a:rPr lang="en-US" altLang="zh-CN" sz="2400" dirty="0">
                <a:latin typeface="+mn-ea"/>
              </a:rPr>
              <a:t>catch	char	char16_t	char32_t	class	const	</a:t>
            </a:r>
            <a:r>
              <a:rPr lang="en-US" altLang="zh-CN" sz="2400" dirty="0" err="1">
                <a:latin typeface="+mn-ea"/>
              </a:rPr>
              <a:t>constexpr</a:t>
            </a:r>
            <a:endParaRPr lang="zh-CN" altLang="zh-CN" sz="2400" dirty="0">
              <a:latin typeface="+mn-ea"/>
            </a:endParaRPr>
          </a:p>
          <a:p>
            <a:pPr marL="109537" indent="0">
              <a:buNone/>
            </a:pPr>
            <a:r>
              <a:rPr lang="en-US" altLang="zh-CN" sz="2400" dirty="0" err="1">
                <a:latin typeface="+mn-ea"/>
              </a:rPr>
              <a:t>const_cast</a:t>
            </a:r>
            <a:r>
              <a:rPr lang="en-US" altLang="zh-CN" sz="2400" dirty="0">
                <a:latin typeface="+mn-ea"/>
              </a:rPr>
              <a:t>	continue	</a:t>
            </a:r>
            <a:r>
              <a:rPr lang="en-US" altLang="zh-CN" sz="2400" dirty="0" err="1">
                <a:latin typeface="+mn-ea"/>
              </a:rPr>
              <a:t>decltype</a:t>
            </a:r>
            <a:r>
              <a:rPr lang="en-US" altLang="zh-CN" sz="2400" dirty="0">
                <a:latin typeface="+mn-ea"/>
              </a:rPr>
              <a:t>	default	delete	do	double</a:t>
            </a:r>
            <a:endParaRPr lang="zh-CN" altLang="zh-CN" sz="2400" dirty="0">
              <a:latin typeface="+mn-ea"/>
            </a:endParaRPr>
          </a:p>
          <a:p>
            <a:pPr marL="109537" indent="0">
              <a:buNone/>
            </a:pPr>
            <a:r>
              <a:rPr lang="en-US" altLang="zh-CN" sz="2400" dirty="0" err="1">
                <a:latin typeface="+mn-ea"/>
              </a:rPr>
              <a:t>dynamic_cast</a:t>
            </a:r>
            <a:r>
              <a:rPr lang="en-US" altLang="zh-CN" sz="2400" dirty="0">
                <a:latin typeface="+mn-ea"/>
              </a:rPr>
              <a:t>	else	</a:t>
            </a:r>
            <a:r>
              <a:rPr lang="en-US" altLang="zh-CN" sz="2400" dirty="0" err="1">
                <a:latin typeface="+mn-ea"/>
              </a:rPr>
              <a:t>enum</a:t>
            </a:r>
            <a:r>
              <a:rPr lang="en-US" altLang="zh-CN" sz="2400" dirty="0">
                <a:latin typeface="+mn-ea"/>
              </a:rPr>
              <a:t>	explicit	export	extern	false</a:t>
            </a:r>
            <a:endParaRPr lang="zh-CN" altLang="zh-CN" sz="2400" dirty="0">
              <a:latin typeface="+mn-ea"/>
            </a:endParaRPr>
          </a:p>
          <a:p>
            <a:pPr marL="109537" indent="0">
              <a:buNone/>
            </a:pPr>
            <a:r>
              <a:rPr lang="en-US" altLang="zh-CN" sz="2400" dirty="0">
                <a:latin typeface="+mn-ea"/>
              </a:rPr>
              <a:t>float	for	friend	</a:t>
            </a:r>
            <a:r>
              <a:rPr lang="en-US" altLang="zh-CN" sz="2400" dirty="0" err="1">
                <a:latin typeface="+mn-ea"/>
              </a:rPr>
              <a:t>goto</a:t>
            </a:r>
            <a:r>
              <a:rPr lang="en-US" altLang="zh-CN" sz="2400" dirty="0">
                <a:latin typeface="+mn-ea"/>
              </a:rPr>
              <a:t>	if	inline	int</a:t>
            </a:r>
            <a:endParaRPr lang="zh-CN" altLang="zh-CN" sz="2400" dirty="0">
              <a:latin typeface="+mn-ea"/>
            </a:endParaRPr>
          </a:p>
          <a:p>
            <a:pPr marL="109537" indent="0">
              <a:buNone/>
            </a:pPr>
            <a:r>
              <a:rPr lang="en-US" altLang="zh-CN" sz="2400" dirty="0">
                <a:latin typeface="+mn-ea"/>
              </a:rPr>
              <a:t>long	mutable	namespace	new	</a:t>
            </a:r>
            <a:r>
              <a:rPr lang="en-US" altLang="zh-CN" sz="2400" dirty="0" err="1">
                <a:latin typeface="+mn-ea"/>
              </a:rPr>
              <a:t>noexcept</a:t>
            </a:r>
            <a:r>
              <a:rPr lang="en-US" altLang="zh-CN" sz="2400" dirty="0">
                <a:latin typeface="+mn-ea"/>
              </a:rPr>
              <a:t>	</a:t>
            </a:r>
            <a:r>
              <a:rPr lang="en-US" altLang="zh-CN" sz="2400" dirty="0" err="1">
                <a:latin typeface="+mn-ea"/>
              </a:rPr>
              <a:t>nullptr</a:t>
            </a:r>
            <a:r>
              <a:rPr lang="en-US" altLang="zh-CN" sz="2400" dirty="0">
                <a:latin typeface="+mn-ea"/>
              </a:rPr>
              <a:t>	operator</a:t>
            </a:r>
            <a:endParaRPr lang="zh-CN" altLang="zh-CN" sz="2400" dirty="0">
              <a:latin typeface="+mn-ea"/>
            </a:endParaRPr>
          </a:p>
          <a:p>
            <a:pPr marL="109537" indent="0">
              <a:buNone/>
            </a:pPr>
            <a:r>
              <a:rPr lang="en-US" altLang="zh-CN" sz="2400" dirty="0">
                <a:latin typeface="+mn-ea"/>
              </a:rPr>
              <a:t>private	protected	public	</a:t>
            </a:r>
            <a:r>
              <a:rPr lang="en-US" altLang="zh-CN" sz="2400" dirty="0" err="1">
                <a:latin typeface="+mn-ea"/>
              </a:rPr>
              <a:t>reinterpret_cast</a:t>
            </a:r>
            <a:r>
              <a:rPr lang="en-US" altLang="zh-CN" sz="2400" dirty="0">
                <a:latin typeface="+mn-ea"/>
              </a:rPr>
              <a:t>	return</a:t>
            </a:r>
            <a:endParaRPr lang="zh-CN" altLang="zh-CN" sz="2400" dirty="0">
              <a:latin typeface="+mn-ea"/>
            </a:endParaRPr>
          </a:p>
          <a:p>
            <a:pPr marL="109537" indent="0">
              <a:buNone/>
            </a:pPr>
            <a:r>
              <a:rPr lang="en-US" altLang="zh-CN" sz="2400" dirty="0">
                <a:latin typeface="+mn-ea"/>
              </a:rPr>
              <a:t>short	signed	</a:t>
            </a:r>
            <a:r>
              <a:rPr lang="en-US" altLang="zh-CN" sz="2400" dirty="0" err="1">
                <a:latin typeface="+mn-ea"/>
              </a:rPr>
              <a:t>sizeof</a:t>
            </a:r>
            <a:r>
              <a:rPr lang="en-US" altLang="zh-CN" sz="2400" dirty="0">
                <a:latin typeface="+mn-ea"/>
              </a:rPr>
              <a:t>	static	</a:t>
            </a:r>
            <a:r>
              <a:rPr lang="en-US" altLang="zh-CN" sz="2400" dirty="0" err="1">
                <a:latin typeface="+mn-ea"/>
              </a:rPr>
              <a:t>static_cast</a:t>
            </a:r>
            <a:r>
              <a:rPr lang="en-US" altLang="zh-CN" sz="2400" dirty="0">
                <a:latin typeface="+mn-ea"/>
              </a:rPr>
              <a:t>	struct	switch</a:t>
            </a:r>
            <a:endParaRPr lang="zh-CN" altLang="zh-CN" sz="2400" dirty="0">
              <a:latin typeface="+mn-ea"/>
            </a:endParaRPr>
          </a:p>
          <a:p>
            <a:pPr marL="109537" indent="0">
              <a:buNone/>
            </a:pPr>
            <a:r>
              <a:rPr lang="en-US" altLang="zh-CN" sz="2400" dirty="0">
                <a:latin typeface="+mn-ea"/>
              </a:rPr>
              <a:t>template	this	</a:t>
            </a:r>
            <a:r>
              <a:rPr lang="en-US" altLang="zh-CN" sz="2400" dirty="0" err="1">
                <a:latin typeface="+mn-ea"/>
              </a:rPr>
              <a:t>thread_local</a:t>
            </a:r>
            <a:r>
              <a:rPr lang="en-US" altLang="zh-CN" sz="2400" dirty="0">
                <a:latin typeface="+mn-ea"/>
              </a:rPr>
              <a:t>	throw	true	try	typedef</a:t>
            </a:r>
            <a:endParaRPr lang="zh-CN" altLang="zh-CN" sz="2400" dirty="0">
              <a:latin typeface="+mn-ea"/>
            </a:endParaRPr>
          </a:p>
          <a:p>
            <a:pPr marL="109537" indent="0">
              <a:buNone/>
            </a:pPr>
            <a:r>
              <a:rPr lang="en-US" altLang="zh-CN" sz="2400" dirty="0" err="1">
                <a:latin typeface="+mn-ea"/>
              </a:rPr>
              <a:t>typeid</a:t>
            </a:r>
            <a:r>
              <a:rPr lang="en-US" altLang="zh-CN" sz="2400" dirty="0">
                <a:latin typeface="+mn-ea"/>
              </a:rPr>
              <a:t>	</a:t>
            </a:r>
            <a:r>
              <a:rPr lang="en-US" altLang="zh-CN" sz="2400" dirty="0" err="1">
                <a:latin typeface="+mn-ea"/>
              </a:rPr>
              <a:t>typename</a:t>
            </a:r>
            <a:r>
              <a:rPr lang="en-US" altLang="zh-CN" sz="2400" dirty="0">
                <a:latin typeface="+mn-ea"/>
              </a:rPr>
              <a:t>	union	unsigned	using	virtual	void</a:t>
            </a:r>
            <a:endParaRPr lang="zh-CN" altLang="zh-CN" sz="2400" dirty="0">
              <a:latin typeface="+mn-ea"/>
            </a:endParaRPr>
          </a:p>
          <a:p>
            <a:pPr marL="109537" indent="0">
              <a:buNone/>
            </a:pPr>
            <a:r>
              <a:rPr lang="en-US" altLang="zh-CN" sz="2400" dirty="0">
                <a:latin typeface="+mn-ea"/>
              </a:rPr>
              <a:t>volatile	</a:t>
            </a:r>
            <a:r>
              <a:rPr lang="en-US" altLang="zh-CN" sz="2400" dirty="0" err="1">
                <a:latin typeface="+mn-ea"/>
              </a:rPr>
              <a:t>wchar_t</a:t>
            </a:r>
            <a:r>
              <a:rPr lang="en-US" altLang="zh-CN" sz="2400" dirty="0">
                <a:latin typeface="+mn-ea"/>
              </a:rPr>
              <a:t>	while</a:t>
            </a:r>
            <a:endParaRPr lang="zh-CN" altLang="zh-CN" sz="2400" dirty="0">
              <a:latin typeface="+mn-ea"/>
            </a:endParaRPr>
          </a:p>
          <a:p>
            <a:pPr marL="109537" indent="0">
              <a:buNone/>
            </a:pPr>
            <a:endParaRPr lang="zh-CN" altLang="en-US" sz="2400" dirty="0">
              <a:latin typeface="+mn-ea"/>
            </a:endParaRPr>
          </a:p>
        </p:txBody>
      </p:sp>
      <p:sp>
        <p:nvSpPr>
          <p:cNvPr id="4" name="灯片编号占位符 3"/>
          <p:cNvSpPr>
            <a:spLocks noGrp="1"/>
          </p:cNvSpPr>
          <p:nvPr>
            <p:ph type="sldNum" sz="quarter" idx="4"/>
          </p:nvPr>
        </p:nvSpPr>
        <p:spPr/>
        <p:txBody>
          <a:bodyPr/>
          <a:lstStyle/>
          <a:p>
            <a:fld id="{DEA904C8-CD7B-4714-BAE1-F1A91095C3EA}" type="slidenum">
              <a:rPr lang="zh-CN" altLang="en-US" smtClean="0"/>
              <a:pPr/>
              <a:t>10</a:t>
            </a:fld>
            <a:endParaRPr lang="zh-CN" altLang="en-US"/>
          </a:p>
        </p:txBody>
      </p:sp>
    </p:spTree>
    <p:extLst>
      <p:ext uri="{BB962C8B-B14F-4D97-AF65-F5344CB8AC3E}">
        <p14:creationId xmlns:p14="http://schemas.microsoft.com/office/powerpoint/2010/main" val="228592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609600" y="1076325"/>
            <a:ext cx="10975975" cy="1066800"/>
          </a:xfrm>
        </p:spPr>
        <p:txBody>
          <a:bodyPr/>
          <a:lstStyle/>
          <a:p>
            <a:pPr eaLnBrk="1" hangingPunct="1">
              <a:defRPr/>
            </a:pPr>
            <a:r>
              <a:rPr lang="zh-CN" altLang="en-US" dirty="0">
                <a:solidFill>
                  <a:schemeClr val="accent4">
                    <a:lumMod val="75000"/>
                  </a:schemeClr>
                </a:solidFill>
                <a:latin typeface="微软雅黑" pitchFamily="34" charset="-122"/>
                <a:ea typeface="微软雅黑" pitchFamily="34" charset="-122"/>
              </a:rPr>
              <a:t>标识符的构成规则</a:t>
            </a:r>
          </a:p>
        </p:txBody>
      </p:sp>
      <p:sp>
        <p:nvSpPr>
          <p:cNvPr id="19459" name="内容占位符 2"/>
          <p:cNvSpPr>
            <a:spLocks noGrp="1"/>
          </p:cNvSpPr>
          <p:nvPr>
            <p:ph idx="1"/>
          </p:nvPr>
        </p:nvSpPr>
        <p:spPr>
          <a:xfrm>
            <a:off x="609600" y="2428875"/>
            <a:ext cx="10601325" cy="3736975"/>
          </a:xfrm>
        </p:spPr>
        <p:txBody>
          <a:bodyPr/>
          <a:lstStyle/>
          <a:p>
            <a:pPr eaLnBrk="1" hangingPunct="1">
              <a:lnSpc>
                <a:spcPct val="120000"/>
              </a:lnSpc>
              <a:spcBef>
                <a:spcPts val="1200"/>
              </a:spcBef>
              <a:spcAft>
                <a:spcPts val="1200"/>
              </a:spcAft>
            </a:pPr>
            <a:r>
              <a:rPr lang="zh-CN" altLang="en-US" sz="2400">
                <a:latin typeface="微软雅黑" panose="020B0503020204020204" pitchFamily="34" charset="-122"/>
                <a:ea typeface="微软雅黑" panose="020B0503020204020204" pitchFamily="34" charset="-122"/>
              </a:rPr>
              <a:t>以大写字母、小写字母或下划线</a:t>
            </a:r>
            <a:r>
              <a:rPr lang="en-US" altLang="zh-CN" sz="2400">
                <a:latin typeface="微软雅黑" panose="020B0503020204020204" pitchFamily="34" charset="-122"/>
                <a:ea typeface="微软雅黑" panose="020B0503020204020204" pitchFamily="34" charset="-122"/>
              </a:rPr>
              <a:t>(_)</a:t>
            </a:r>
            <a:r>
              <a:rPr lang="zh-CN" altLang="en-US" sz="2400">
                <a:latin typeface="微软雅黑" panose="020B0503020204020204" pitchFamily="34" charset="-122"/>
                <a:ea typeface="微软雅黑" panose="020B0503020204020204" pitchFamily="34" charset="-122"/>
              </a:rPr>
              <a:t>开始。</a:t>
            </a:r>
          </a:p>
          <a:p>
            <a:pPr eaLnBrk="1" hangingPunct="1">
              <a:lnSpc>
                <a:spcPct val="120000"/>
              </a:lnSpc>
              <a:spcBef>
                <a:spcPts val="1200"/>
              </a:spcBef>
              <a:spcAft>
                <a:spcPts val="1200"/>
              </a:spcAft>
            </a:pPr>
            <a:r>
              <a:rPr lang="zh-CN" altLang="en-US" sz="2400">
                <a:latin typeface="微软雅黑" panose="020B0503020204020204" pitchFamily="34" charset="-122"/>
                <a:ea typeface="微软雅黑" panose="020B0503020204020204" pitchFamily="34" charset="-122"/>
              </a:rPr>
              <a:t>可以由以大写字母、小写字母、下划线</a:t>
            </a:r>
            <a:r>
              <a:rPr lang="en-US" altLang="zh-CN" sz="2400">
                <a:latin typeface="微软雅黑" panose="020B0503020204020204" pitchFamily="34" charset="-122"/>
                <a:ea typeface="微软雅黑" panose="020B0503020204020204" pitchFamily="34" charset="-122"/>
              </a:rPr>
              <a:t>(_)</a:t>
            </a:r>
            <a:r>
              <a:rPr lang="zh-CN" altLang="en-US" sz="2400">
                <a:latin typeface="微软雅黑" panose="020B0503020204020204" pitchFamily="34" charset="-122"/>
                <a:ea typeface="微软雅黑" panose="020B0503020204020204" pitchFamily="34" charset="-122"/>
              </a:rPr>
              <a:t>或数字</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9</a:t>
            </a:r>
            <a:r>
              <a:rPr lang="zh-CN" altLang="en-US" sz="2400">
                <a:latin typeface="微软雅黑" panose="020B0503020204020204" pitchFamily="34" charset="-122"/>
                <a:ea typeface="微软雅黑" panose="020B0503020204020204" pitchFamily="34" charset="-122"/>
              </a:rPr>
              <a:t>组成。</a:t>
            </a:r>
          </a:p>
          <a:p>
            <a:pPr eaLnBrk="1" hangingPunct="1">
              <a:lnSpc>
                <a:spcPct val="120000"/>
              </a:lnSpc>
              <a:spcBef>
                <a:spcPts val="1200"/>
              </a:spcBef>
              <a:spcAft>
                <a:spcPts val="1200"/>
              </a:spcAft>
            </a:pPr>
            <a:r>
              <a:rPr lang="zh-CN" altLang="en-US" sz="2400">
                <a:latin typeface="微软雅黑" panose="020B0503020204020204" pitchFamily="34" charset="-122"/>
                <a:ea typeface="微软雅黑" panose="020B0503020204020204" pitchFamily="34" charset="-122"/>
              </a:rPr>
              <a:t>大写字母和小写字母代表不同的标识符。</a:t>
            </a:r>
            <a:endParaRPr lang="en-US" altLang="zh-CN" sz="2400">
              <a:latin typeface="微软雅黑" panose="020B0503020204020204" pitchFamily="34" charset="-122"/>
              <a:ea typeface="微软雅黑" panose="020B0503020204020204" pitchFamily="34" charset="-122"/>
            </a:endParaRPr>
          </a:p>
          <a:p>
            <a:pPr eaLnBrk="1" hangingPunct="1">
              <a:lnSpc>
                <a:spcPct val="120000"/>
              </a:lnSpc>
              <a:spcBef>
                <a:spcPts val="1200"/>
              </a:spcBef>
              <a:spcAft>
                <a:spcPts val="1200"/>
              </a:spcAft>
            </a:pPr>
            <a:r>
              <a:rPr lang="zh-CN" altLang="en-US" sz="2400">
                <a:latin typeface="微软雅黑" panose="020B0503020204020204" pitchFamily="34" charset="-122"/>
                <a:ea typeface="微软雅黑" panose="020B0503020204020204" pitchFamily="34" charset="-122"/>
              </a:rPr>
              <a:t>不能是</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关键字或操作符。</a:t>
            </a:r>
          </a:p>
          <a:p>
            <a:pPr eaLnBrk="1" hangingPunct="1"/>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11</a:t>
            </a:fld>
            <a:endParaRPr lang="zh-CN"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609600" y="1076325"/>
            <a:ext cx="10975975" cy="840507"/>
          </a:xfrm>
        </p:spPr>
        <p:txBody>
          <a:bodyPr/>
          <a:lstStyle/>
          <a:p>
            <a:pPr eaLnBrk="1" hangingPunct="1">
              <a:defRPr/>
            </a:pPr>
            <a:r>
              <a:rPr lang="zh-CN" altLang="en-US">
                <a:solidFill>
                  <a:schemeClr val="accent4">
                    <a:lumMod val="75000"/>
                  </a:schemeClr>
                </a:solidFill>
                <a:latin typeface="微软雅黑" pitchFamily="34" charset="-122"/>
                <a:ea typeface="微软雅黑" pitchFamily="34" charset="-122"/>
              </a:rPr>
              <a:t>基本</a:t>
            </a:r>
            <a:r>
              <a:rPr lang="zh-CN" altLang="en-US" dirty="0">
                <a:solidFill>
                  <a:schemeClr val="accent4">
                    <a:lumMod val="75000"/>
                  </a:schemeClr>
                </a:solidFill>
                <a:latin typeface="微软雅黑" pitchFamily="34" charset="-122"/>
                <a:ea typeface="微软雅黑" pitchFamily="34" charset="-122"/>
              </a:rPr>
              <a:t>数据类型</a:t>
            </a:r>
          </a:p>
        </p:txBody>
      </p:sp>
      <p:sp>
        <p:nvSpPr>
          <p:cNvPr id="25603" name="内容占位符 5"/>
          <p:cNvSpPr>
            <a:spLocks noGrp="1"/>
          </p:cNvSpPr>
          <p:nvPr>
            <p:ph idx="1"/>
          </p:nvPr>
        </p:nvSpPr>
        <p:spPr>
          <a:xfrm>
            <a:off x="609599" y="1916832"/>
            <a:ext cx="10975975" cy="4607793"/>
          </a:xfrm>
        </p:spPr>
        <p:txBody>
          <a:bodyPr/>
          <a:lstStyle/>
          <a:p>
            <a:pPr eaLnBrk="1" hangingPunct="1"/>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能够处理的基本数据类型</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整数类型</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浮点数类型</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字符类型</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布尔类型</a:t>
            </a:r>
          </a:p>
          <a:p>
            <a:pPr eaLnBrk="1" hangingPunct="1"/>
            <a:r>
              <a:rPr lang="zh-CN" altLang="en-US" sz="2400">
                <a:latin typeface="微软雅黑" panose="020B0503020204020204" pitchFamily="34" charset="-122"/>
                <a:ea typeface="微软雅黑" panose="020B0503020204020204" pitchFamily="34" charset="-122"/>
              </a:rPr>
              <a:t>程序中的数据</a:t>
            </a:r>
          </a:p>
          <a:p>
            <a:pPr lvl="1" eaLnBrk="1" hangingPunct="1"/>
            <a:r>
              <a:rPr lang="zh-CN" altLang="en-US" sz="2400">
                <a:latin typeface="微软雅黑" panose="020B0503020204020204" pitchFamily="34" charset="-122"/>
                <a:ea typeface="微软雅黑" panose="020B0503020204020204" pitchFamily="34" charset="-122"/>
              </a:rPr>
              <a:t>常量</a:t>
            </a:r>
            <a:endParaRPr lang="en-US" altLang="zh-CN" sz="2400">
              <a:latin typeface="微软雅黑" panose="020B0503020204020204" pitchFamily="34" charset="-122"/>
              <a:ea typeface="微软雅黑" panose="020B0503020204020204" pitchFamily="34" charset="-122"/>
            </a:endParaRPr>
          </a:p>
          <a:p>
            <a:pPr lvl="2" eaLnBrk="1" hangingPunct="1"/>
            <a:r>
              <a:rPr lang="zh-CN" altLang="en-US">
                <a:latin typeface="微软雅黑" panose="020B0503020204020204" pitchFamily="34" charset="-122"/>
                <a:ea typeface="微软雅黑" panose="020B0503020204020204" pitchFamily="34" charset="-122"/>
              </a:rPr>
              <a:t>在源程序中直接写明的数据，其值在整个程序运行期间不可改变，这样的数据称为常量。</a:t>
            </a:r>
            <a:endParaRPr lang="en-US" altLang="zh-CN">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变量</a:t>
            </a:r>
            <a:endParaRPr lang="en-US" altLang="zh-CN" sz="2400">
              <a:latin typeface="微软雅黑" panose="020B0503020204020204" pitchFamily="34" charset="-122"/>
              <a:ea typeface="微软雅黑" panose="020B0503020204020204" pitchFamily="34" charset="-122"/>
            </a:endParaRPr>
          </a:p>
          <a:p>
            <a:pPr lvl="2" eaLnBrk="1" hangingPunct="1"/>
            <a:r>
              <a:rPr lang="zh-CN" altLang="en-US">
                <a:latin typeface="微软雅黑" panose="020B0503020204020204" pitchFamily="34" charset="-122"/>
                <a:ea typeface="微软雅黑" panose="020B0503020204020204" pitchFamily="34" charset="-122"/>
              </a:rPr>
              <a:t>在程序运行过程中允许改变的数据，称为变量。</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12</a:t>
            </a:fld>
            <a:endParaRPr lang="zh-CN" altLang="en-US"/>
          </a:p>
        </p:txBody>
      </p:sp>
    </p:spTree>
    <p:extLst>
      <p:ext uri="{BB962C8B-B14F-4D97-AF65-F5344CB8AC3E}">
        <p14:creationId xmlns:p14="http://schemas.microsoft.com/office/powerpoint/2010/main" val="2983755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additive="base">
                                        <p:cTn id="7" dur="10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 calcmode="lin" valueType="num">
                                      <p:cBhvr additive="base">
                                        <p:cTn id="13" dur="1000" fill="hold"/>
                                        <p:tgtEl>
                                          <p:spTgt spid="2560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anim calcmode="lin" valueType="num">
                                      <p:cBhvr additive="base">
                                        <p:cTn id="19" dur="1000" fill="hold"/>
                                        <p:tgtEl>
                                          <p:spTgt spid="2560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56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5603">
                                            <p:txEl>
                                              <p:pRg st="4" end="4"/>
                                            </p:txEl>
                                          </p:spTgt>
                                        </p:tgtEl>
                                        <p:attrNameLst>
                                          <p:attrName>style.visibility</p:attrName>
                                        </p:attrNameLst>
                                      </p:cBhvr>
                                      <p:to>
                                        <p:strVal val="visible"/>
                                      </p:to>
                                    </p:set>
                                    <p:anim calcmode="lin" valueType="num">
                                      <p:cBhvr additive="base">
                                        <p:cTn id="25" dur="1000" fill="hold"/>
                                        <p:tgtEl>
                                          <p:spTgt spid="2560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56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anim calcmode="lin" valueType="num">
                                      <p:cBhvr additive="base">
                                        <p:cTn id="31" dur="1000" fill="hold"/>
                                        <p:tgtEl>
                                          <p:spTgt spid="25603">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560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5603">
                                            <p:txEl>
                                              <p:pRg st="7" end="7"/>
                                            </p:txEl>
                                          </p:spTgt>
                                        </p:tgtEl>
                                        <p:attrNameLst>
                                          <p:attrName>style.visibility</p:attrName>
                                        </p:attrNameLst>
                                      </p:cBhvr>
                                      <p:to>
                                        <p:strVal val="visible"/>
                                      </p:to>
                                    </p:set>
                                    <p:anim calcmode="lin" valueType="num">
                                      <p:cBhvr additive="base">
                                        <p:cTn id="35" dur="1000" fill="hold"/>
                                        <p:tgtEl>
                                          <p:spTgt spid="25603">
                                            <p:txEl>
                                              <p:pRg st="7" end="7"/>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256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25603">
                                            <p:txEl>
                                              <p:pRg st="8" end="8"/>
                                            </p:txEl>
                                          </p:spTgt>
                                        </p:tgtEl>
                                        <p:attrNameLst>
                                          <p:attrName>style.visibility</p:attrName>
                                        </p:attrNameLst>
                                      </p:cBhvr>
                                      <p:to>
                                        <p:strVal val="visible"/>
                                      </p:to>
                                    </p:set>
                                    <p:anim calcmode="lin" valueType="num">
                                      <p:cBhvr additive="base">
                                        <p:cTn id="41" dur="1000" fill="hold"/>
                                        <p:tgtEl>
                                          <p:spTgt spid="25603">
                                            <p:txEl>
                                              <p:pRg st="8" end="8"/>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25603">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5603">
                                            <p:txEl>
                                              <p:pRg st="9" end="9"/>
                                            </p:txEl>
                                          </p:spTgt>
                                        </p:tgtEl>
                                        <p:attrNameLst>
                                          <p:attrName>style.visibility</p:attrName>
                                        </p:attrNameLst>
                                      </p:cBhvr>
                                      <p:to>
                                        <p:strVal val="visible"/>
                                      </p:to>
                                    </p:set>
                                    <p:anim calcmode="lin" valueType="num">
                                      <p:cBhvr additive="base">
                                        <p:cTn id="45" dur="1000" fill="hold"/>
                                        <p:tgtEl>
                                          <p:spTgt spid="25603">
                                            <p:txEl>
                                              <p:pRg st="9" end="9"/>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2560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609600" y="1076325"/>
            <a:ext cx="10975975" cy="1066800"/>
          </a:xfrm>
        </p:spPr>
        <p:txBody>
          <a:bodyPr/>
          <a:lstStyle/>
          <a:p>
            <a:pPr>
              <a:defRPr/>
            </a:pPr>
            <a:r>
              <a:rPr lang="zh-CN" altLang="en-US">
                <a:solidFill>
                  <a:schemeClr val="accent4">
                    <a:lumMod val="75000"/>
                  </a:schemeClr>
                </a:solidFill>
                <a:latin typeface="微软雅黑" pitchFamily="34" charset="-122"/>
                <a:ea typeface="微软雅黑" pitchFamily="34" charset="-122"/>
              </a:rPr>
              <a:t>文字常量</a:t>
            </a:r>
            <a:endParaRPr lang="zh-CN" altLang="en-US" dirty="0">
              <a:solidFill>
                <a:schemeClr val="accent4">
                  <a:lumMod val="75000"/>
                </a:schemeClr>
              </a:solidFill>
              <a:latin typeface="微软雅黑" pitchFamily="34" charset="-122"/>
              <a:ea typeface="微软雅黑" pitchFamily="34" charset="-122"/>
            </a:endParaRPr>
          </a:p>
        </p:txBody>
      </p:sp>
      <p:sp>
        <p:nvSpPr>
          <p:cNvPr id="25603" name="内容占位符 2"/>
          <p:cNvSpPr>
            <a:spLocks noGrp="1"/>
          </p:cNvSpPr>
          <p:nvPr>
            <p:ph idx="1"/>
          </p:nvPr>
        </p:nvSpPr>
        <p:spPr>
          <a:xfrm>
            <a:off x="609600" y="2141538"/>
            <a:ext cx="11033125" cy="4311650"/>
          </a:xfrm>
        </p:spPr>
        <p:txBody>
          <a:bodyPr/>
          <a:lstStyle/>
          <a:p>
            <a:r>
              <a:rPr lang="zh-CN" altLang="en-US" sz="2400">
                <a:latin typeface="微软雅黑" panose="020B0503020204020204" pitchFamily="34" charset="-122"/>
                <a:ea typeface="微软雅黑" panose="020B0503020204020204" pitchFamily="34" charset="-122"/>
              </a:rPr>
              <a:t>所谓常量是指在程序运行的整个过程中其值始终不可改变的量，文字常量是直接使用符号（文字）表示的值。例如：</a:t>
            </a:r>
            <a:r>
              <a:rPr lang="en-US" altLang="zh-CN" sz="2400">
                <a:latin typeface="微软雅黑" panose="020B0503020204020204" pitchFamily="34" charset="-122"/>
                <a:ea typeface="微软雅黑" panose="020B0503020204020204" pitchFamily="34" charset="-122"/>
              </a:rPr>
              <a:t>12</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3.5</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都是常量。</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13</a:t>
            </a:fld>
            <a:endParaRPr lang="zh-CN" altLang="en-US"/>
          </a:p>
        </p:txBody>
      </p:sp>
    </p:spTree>
    <p:extLst>
      <p:ext uri="{BB962C8B-B14F-4D97-AF65-F5344CB8AC3E}">
        <p14:creationId xmlns:p14="http://schemas.microsoft.com/office/powerpoint/2010/main" val="29380090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668338" y="980728"/>
            <a:ext cx="10975975" cy="792088"/>
          </a:xfrm>
        </p:spPr>
        <p:txBody>
          <a:bodyPr/>
          <a:lstStyle/>
          <a:p>
            <a:pPr eaLnBrk="1" hangingPunct="1">
              <a:defRPr/>
            </a:pPr>
            <a:r>
              <a:rPr lang="zh-CN" altLang="en-US">
                <a:solidFill>
                  <a:schemeClr val="accent5"/>
                </a:solidFill>
                <a:latin typeface="微软雅黑" pitchFamily="34" charset="-122"/>
                <a:ea typeface="微软雅黑" pitchFamily="34" charset="-122"/>
              </a:rPr>
              <a:t>变量</a:t>
            </a:r>
            <a:endParaRPr lang="zh-CN" altLang="en-US" dirty="0">
              <a:solidFill>
                <a:schemeClr val="accent5"/>
              </a:solidFill>
              <a:latin typeface="微软雅黑" pitchFamily="34" charset="-122"/>
              <a:ea typeface="微软雅黑" pitchFamily="34" charset="-122"/>
            </a:endParaRPr>
          </a:p>
        </p:txBody>
      </p:sp>
      <p:sp>
        <p:nvSpPr>
          <p:cNvPr id="3" name="内容占位符 2"/>
          <p:cNvSpPr>
            <a:spLocks noGrp="1"/>
          </p:cNvSpPr>
          <p:nvPr>
            <p:ph idx="1"/>
          </p:nvPr>
        </p:nvSpPr>
        <p:spPr>
          <a:xfrm>
            <a:off x="668338" y="1700809"/>
            <a:ext cx="10901857" cy="4896543"/>
          </a:xfrm>
        </p:spPr>
        <p:txBody>
          <a:bodyPr>
            <a:noAutofit/>
          </a:bodyPr>
          <a:lstStyle/>
          <a:p>
            <a:pPr marL="366268" indent="-246888" eaLnBrk="1" fontAlgn="auto" hangingPunct="1">
              <a:spcAft>
                <a:spcPts val="0"/>
              </a:spcAft>
              <a:buFont typeface="Georgia"/>
              <a:buChar char="▫"/>
              <a:defRPr/>
            </a:pPr>
            <a:r>
              <a:rPr lang="zh-CN" altLang="en-US">
                <a:latin typeface="微软雅黑" pitchFamily="34" charset="-122"/>
                <a:ea typeface="微软雅黑" pitchFamily="34" charset="-122"/>
              </a:rPr>
              <a:t>变量定义：</a:t>
            </a:r>
            <a:endParaRPr lang="en-US" altLang="zh-CN" dirty="0">
              <a:latin typeface="微软雅黑" pitchFamily="34" charset="-122"/>
              <a:ea typeface="微软雅黑" pitchFamily="34" charset="-122"/>
            </a:endParaRPr>
          </a:p>
          <a:p>
            <a:pPr marL="658431" lvl="1" indent="-219456" eaLnBrk="1" fontAlgn="auto" hangingPunct="1">
              <a:spcAft>
                <a:spcPts val="0"/>
              </a:spcAft>
              <a:buFont typeface="Wingdings 2"/>
              <a:buChar char=""/>
              <a:defRPr/>
            </a:pPr>
            <a:r>
              <a:rPr lang="zh-CN" altLang="en-US" dirty="0">
                <a:solidFill>
                  <a:schemeClr val="accent6"/>
                </a:solidFill>
                <a:latin typeface="微软雅黑" pitchFamily="34" charset="-122"/>
                <a:ea typeface="微软雅黑" pitchFamily="34" charset="-122"/>
              </a:rPr>
              <a:t>数据类型</a:t>
            </a:r>
            <a:r>
              <a:rPr lang="en-US" dirty="0">
                <a:solidFill>
                  <a:schemeClr val="accent6"/>
                </a:solidFill>
                <a:latin typeface="微软雅黑" pitchFamily="34" charset="-122"/>
                <a:ea typeface="微软雅黑" pitchFamily="34" charset="-122"/>
              </a:rPr>
              <a:t>    </a:t>
            </a:r>
            <a:r>
              <a:rPr lang="zh-CN" altLang="en-US" dirty="0">
                <a:solidFill>
                  <a:schemeClr val="accent6"/>
                </a:solidFill>
                <a:latin typeface="微软雅黑" pitchFamily="34" charset="-122"/>
                <a:ea typeface="微软雅黑" pitchFamily="34" charset="-122"/>
              </a:rPr>
              <a:t>变量名</a:t>
            </a:r>
            <a:r>
              <a:rPr lang="en-US" dirty="0">
                <a:solidFill>
                  <a:schemeClr val="accent6"/>
                </a:solidFill>
                <a:latin typeface="微软雅黑" pitchFamily="34" charset="-122"/>
                <a:ea typeface="微软雅黑" pitchFamily="34" charset="-122"/>
              </a:rPr>
              <a:t>1, </a:t>
            </a:r>
            <a:r>
              <a:rPr lang="zh-CN" altLang="en-US" dirty="0">
                <a:solidFill>
                  <a:schemeClr val="accent6"/>
                </a:solidFill>
                <a:latin typeface="微软雅黑" pitchFamily="34" charset="-122"/>
                <a:ea typeface="微软雅黑" pitchFamily="34" charset="-122"/>
              </a:rPr>
              <a:t>变量名</a:t>
            </a:r>
            <a:r>
              <a:rPr lang="en-US" dirty="0">
                <a:solidFill>
                  <a:schemeClr val="accent6"/>
                </a:solidFill>
                <a:latin typeface="微软雅黑" pitchFamily="34" charset="-122"/>
                <a:ea typeface="微软雅黑" pitchFamily="34" charset="-122"/>
              </a:rPr>
              <a:t>2, ..., </a:t>
            </a:r>
            <a:r>
              <a:rPr lang="zh-CN" altLang="en-US" dirty="0">
                <a:solidFill>
                  <a:schemeClr val="accent6"/>
                </a:solidFill>
                <a:latin typeface="微软雅黑" pitchFamily="34" charset="-122"/>
                <a:ea typeface="微软雅黑" pitchFamily="34" charset="-122"/>
              </a:rPr>
              <a:t>变量名</a:t>
            </a:r>
            <a:r>
              <a:rPr lang="en-US" dirty="0">
                <a:solidFill>
                  <a:schemeClr val="accent6"/>
                </a:solidFill>
                <a:latin typeface="微软雅黑" pitchFamily="34" charset="-122"/>
                <a:ea typeface="微软雅黑" pitchFamily="34" charset="-122"/>
              </a:rPr>
              <a:t>n;</a:t>
            </a:r>
            <a:endParaRPr lang="en-US" altLang="zh-CN" dirty="0">
              <a:solidFill>
                <a:schemeClr val="accent6"/>
              </a:solidFill>
              <a:latin typeface="微软雅黑" pitchFamily="34" charset="-122"/>
              <a:ea typeface="微软雅黑" pitchFamily="34" charset="-122"/>
            </a:endParaRPr>
          </a:p>
          <a:p>
            <a:pPr marL="366268" indent="-246888" eaLnBrk="1" fontAlgn="auto" hangingPunct="1">
              <a:spcAft>
                <a:spcPts val="0"/>
              </a:spcAft>
              <a:buFont typeface="Georgia"/>
              <a:buChar char="▫"/>
              <a:defRPr/>
            </a:pPr>
            <a:r>
              <a:rPr lang="zh-CN" altLang="en-US">
                <a:latin typeface="微软雅黑" pitchFamily="34" charset="-122"/>
                <a:ea typeface="微软雅黑" pitchFamily="34" charset="-122"/>
              </a:rPr>
              <a:t>在定义一个变量的同时，也可以对它初始化。</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语言中提供了多种初始化方式，例如：</a:t>
            </a:r>
          </a:p>
          <a:p>
            <a:pPr marL="658368" lvl="1" indent="-246888" eaLnBrk="1" fontAlgn="auto" hangingPunct="1">
              <a:spcAft>
                <a:spcPts val="0"/>
              </a:spcAft>
              <a:buFont typeface="Georgia"/>
              <a:buChar char="▫"/>
              <a:defRPr/>
            </a:pPr>
            <a:r>
              <a:rPr lang="en-US" altLang="zh-CN">
                <a:latin typeface="微软雅黑" pitchFamily="34" charset="-122"/>
                <a:ea typeface="微软雅黑" pitchFamily="34" charset="-122"/>
              </a:rPr>
              <a:t>int a = 0;</a:t>
            </a:r>
          </a:p>
          <a:p>
            <a:pPr marL="658368" lvl="1" indent="-246888" eaLnBrk="1" fontAlgn="auto" hangingPunct="1">
              <a:spcAft>
                <a:spcPts val="0"/>
              </a:spcAft>
              <a:buFont typeface="Georgia"/>
              <a:buChar char="▫"/>
              <a:defRPr/>
            </a:pPr>
            <a:r>
              <a:rPr lang="en-US" altLang="zh-CN">
                <a:latin typeface="微软雅黑" pitchFamily="34" charset="-122"/>
                <a:ea typeface="微软雅黑" pitchFamily="34" charset="-122"/>
              </a:rPr>
              <a:t>int a(0);</a:t>
            </a:r>
          </a:p>
          <a:p>
            <a:pPr marL="658368" lvl="1" indent="-246888" eaLnBrk="1" fontAlgn="auto" hangingPunct="1">
              <a:spcAft>
                <a:spcPts val="0"/>
              </a:spcAft>
              <a:buFont typeface="Georgia"/>
              <a:buChar char="▫"/>
              <a:defRPr/>
            </a:pPr>
            <a:r>
              <a:rPr lang="en-US" altLang="zh-CN">
                <a:latin typeface="微软雅黑" pitchFamily="34" charset="-122"/>
                <a:ea typeface="微软雅黑" pitchFamily="34" charset="-122"/>
              </a:rPr>
              <a:t>int a = {0};</a:t>
            </a:r>
          </a:p>
          <a:p>
            <a:pPr marL="658368" lvl="1" indent="-246888" eaLnBrk="1" fontAlgn="auto" hangingPunct="1">
              <a:spcAft>
                <a:spcPts val="0"/>
              </a:spcAft>
              <a:buFont typeface="Georgia"/>
              <a:buChar char="▫"/>
              <a:defRPr/>
            </a:pPr>
            <a:r>
              <a:rPr lang="en-US" altLang="zh-CN">
                <a:latin typeface="微软雅黑" pitchFamily="34" charset="-122"/>
                <a:ea typeface="微软雅黑" pitchFamily="34" charset="-122"/>
              </a:rPr>
              <a:t>int a{0};</a:t>
            </a:r>
          </a:p>
          <a:p>
            <a:pPr marL="658368" lvl="1" indent="-246888" eaLnBrk="1" fontAlgn="auto" hangingPunct="1">
              <a:spcAft>
                <a:spcPts val="0"/>
              </a:spcAft>
              <a:buFont typeface="Georgia"/>
              <a:buChar char="▫"/>
              <a:defRPr/>
            </a:pPr>
            <a:r>
              <a:rPr lang="zh-CN" altLang="en-US">
                <a:latin typeface="微软雅黑" pitchFamily="34" charset="-122"/>
                <a:ea typeface="微软雅黑" pitchFamily="34" charset="-122"/>
              </a:rPr>
              <a:t>其中使用大括号的初始化方式称为列表初始化，列表初始化时不允许信息的丢失。例如用</a:t>
            </a:r>
            <a:r>
              <a:rPr lang="en-US" altLang="zh-CN">
                <a:latin typeface="微软雅黑" pitchFamily="34" charset="-122"/>
                <a:ea typeface="微软雅黑" pitchFamily="34" charset="-122"/>
              </a:rPr>
              <a:t>double</a:t>
            </a:r>
            <a:r>
              <a:rPr lang="zh-CN" altLang="en-US">
                <a:latin typeface="微软雅黑" pitchFamily="34" charset="-122"/>
                <a:ea typeface="微软雅黑" pitchFamily="34" charset="-122"/>
              </a:rPr>
              <a:t>值初始化</a:t>
            </a:r>
            <a:r>
              <a:rPr lang="en-US" altLang="zh-CN">
                <a:latin typeface="微软雅黑" pitchFamily="34" charset="-122"/>
                <a:ea typeface="微软雅黑" pitchFamily="34" charset="-122"/>
              </a:rPr>
              <a:t>int</a:t>
            </a:r>
            <a:r>
              <a:rPr lang="zh-CN" altLang="en-US">
                <a:latin typeface="微软雅黑" pitchFamily="34" charset="-122"/>
                <a:ea typeface="微软雅黑" pitchFamily="34" charset="-122"/>
              </a:rPr>
              <a:t>变量，就会造成数据丢失。</a:t>
            </a:r>
          </a:p>
          <a:p>
            <a:pPr marL="366268" indent="-246888" eaLnBrk="1" fontAlgn="auto" hangingPunct="1">
              <a:spcAft>
                <a:spcPts val="0"/>
              </a:spcAft>
              <a:buFont typeface="Georgia"/>
              <a:buChar char="▫"/>
              <a:defRPr/>
            </a:pP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基本数据类型没有字符串类型，</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标准库中有</a:t>
            </a:r>
            <a:r>
              <a:rPr lang="en-US" altLang="zh-CN">
                <a:latin typeface="微软雅黑" pitchFamily="34" charset="-122"/>
                <a:ea typeface="微软雅黑" pitchFamily="34" charset="-122"/>
              </a:rPr>
              <a:t>string</a:t>
            </a:r>
            <a:r>
              <a:rPr lang="zh-CN" altLang="en-US">
                <a:latin typeface="微软雅黑" pitchFamily="34" charset="-122"/>
                <a:ea typeface="微软雅黑" pitchFamily="34" charset="-122"/>
              </a:rPr>
              <a:t>类。</a:t>
            </a:r>
            <a:endParaRPr lang="en-US" altLang="zh-CN" dirty="0">
              <a:latin typeface="微软雅黑" pitchFamily="34" charset="-122"/>
              <a:ea typeface="微软雅黑"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14</a:t>
            </a:fld>
            <a:endParaRPr lang="zh-CN" altLang="en-US"/>
          </a:p>
        </p:txBody>
      </p:sp>
    </p:spTree>
    <p:extLst>
      <p:ext uri="{BB962C8B-B14F-4D97-AF65-F5344CB8AC3E}">
        <p14:creationId xmlns:p14="http://schemas.microsoft.com/office/powerpoint/2010/main" val="1760683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3">
                                            <p:txEl>
                                              <p:pRg st="7" end="7"/>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1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609600" y="1076325"/>
            <a:ext cx="10975975" cy="768499"/>
          </a:xfrm>
        </p:spPr>
        <p:txBody>
          <a:bodyPr/>
          <a:lstStyle/>
          <a:p>
            <a:pPr eaLnBrk="1" hangingPunct="1">
              <a:defRPr/>
            </a:pPr>
            <a:r>
              <a:rPr lang="zh-CN" altLang="en-US">
                <a:solidFill>
                  <a:schemeClr val="accent5"/>
                </a:solidFill>
                <a:latin typeface="微软雅黑" pitchFamily="34" charset="-122"/>
                <a:ea typeface="微软雅黑" pitchFamily="34" charset="-122"/>
              </a:rPr>
              <a:t>符号常量（由</a:t>
            </a:r>
            <a:r>
              <a:rPr lang="en-US" altLang="zh-CN">
                <a:solidFill>
                  <a:schemeClr val="accent5"/>
                </a:solidFill>
                <a:latin typeface="微软雅黑" pitchFamily="34" charset="-122"/>
                <a:ea typeface="微软雅黑" pitchFamily="34" charset="-122"/>
              </a:rPr>
              <a:t>const</a:t>
            </a:r>
            <a:r>
              <a:rPr lang="zh-CN" altLang="en-US">
                <a:solidFill>
                  <a:schemeClr val="accent5"/>
                </a:solidFill>
                <a:latin typeface="微软雅黑" pitchFamily="34" charset="-122"/>
                <a:ea typeface="微软雅黑" pitchFamily="34" charset="-122"/>
              </a:rPr>
              <a:t>修饰的对象）</a:t>
            </a:r>
            <a:endParaRPr lang="zh-CN" altLang="en-US" dirty="0">
              <a:solidFill>
                <a:schemeClr val="accent5"/>
              </a:solidFill>
              <a:latin typeface="微软雅黑" pitchFamily="34" charset="-122"/>
              <a:ea typeface="微软雅黑" pitchFamily="34" charset="-122"/>
            </a:endParaRPr>
          </a:p>
        </p:txBody>
      </p:sp>
      <p:sp>
        <p:nvSpPr>
          <p:cNvPr id="35843" name="内容占位符 2"/>
          <p:cNvSpPr>
            <a:spLocks noGrp="1"/>
          </p:cNvSpPr>
          <p:nvPr>
            <p:ph idx="1"/>
          </p:nvPr>
        </p:nvSpPr>
        <p:spPr>
          <a:xfrm>
            <a:off x="609600" y="1916833"/>
            <a:ext cx="11104563" cy="4464496"/>
          </a:xfrm>
        </p:spPr>
        <p:txBody>
          <a:bodyPr/>
          <a:lstStyle/>
          <a:p>
            <a:r>
              <a:rPr lang="zh-CN" altLang="en-US" sz="2400" dirty="0">
                <a:latin typeface="微软雅黑" panose="020B0503020204020204" pitchFamily="34" charset="-122"/>
                <a:ea typeface="微软雅黑" panose="020B0503020204020204" pitchFamily="34" charset="-122"/>
              </a:rPr>
              <a:t>常量定义语句的形式为：</a:t>
            </a:r>
          </a:p>
          <a:p>
            <a:pPr lvl="1"/>
            <a:r>
              <a:rPr lang="en-US" altLang="zh-CN" sz="2200" dirty="0">
                <a:latin typeface="微软雅黑" panose="020B0503020204020204" pitchFamily="34" charset="-122"/>
                <a:ea typeface="微软雅黑" panose="020B0503020204020204" pitchFamily="34" charset="-122"/>
              </a:rPr>
              <a:t>const  </a:t>
            </a:r>
            <a:r>
              <a:rPr lang="zh-CN" altLang="en-US" sz="2200" dirty="0">
                <a:latin typeface="微软雅黑" panose="020B0503020204020204" pitchFamily="34" charset="-122"/>
                <a:ea typeface="微软雅黑" panose="020B0503020204020204" pitchFamily="34" charset="-122"/>
              </a:rPr>
              <a:t>数据类型说明符  常量名</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常量值；</a:t>
            </a:r>
          </a:p>
          <a:p>
            <a:pPr lvl="1"/>
            <a:r>
              <a:rPr lang="zh-CN" altLang="en-US" sz="2200" dirty="0">
                <a:latin typeface="微软雅黑" panose="020B0503020204020204" pitchFamily="34" charset="-122"/>
                <a:ea typeface="微软雅黑" panose="020B0503020204020204" pitchFamily="34" charset="-122"/>
              </a:rPr>
              <a:t>数据类型说明符  </a:t>
            </a:r>
            <a:r>
              <a:rPr lang="en-US" altLang="zh-CN" sz="2200" dirty="0">
                <a:latin typeface="微软雅黑" panose="020B0503020204020204" pitchFamily="34" charset="-122"/>
                <a:ea typeface="微软雅黑" panose="020B0503020204020204" pitchFamily="34" charset="-122"/>
              </a:rPr>
              <a:t>const  </a:t>
            </a:r>
            <a:r>
              <a:rPr lang="zh-CN" altLang="en-US" sz="2200" dirty="0">
                <a:latin typeface="微软雅黑" panose="020B0503020204020204" pitchFamily="34" charset="-122"/>
                <a:ea typeface="微软雅黑" panose="020B0503020204020204" pitchFamily="34" charset="-122"/>
              </a:rPr>
              <a:t>常量名</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常量值；</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err="1">
                <a:latin typeface="微软雅黑" panose="020B0503020204020204" pitchFamily="34" charset="-122"/>
                <a:ea typeface="微软雅黑" panose="020B0503020204020204" pitchFamily="34" charset="-122"/>
              </a:rPr>
              <a:t>constexpr</a:t>
            </a:r>
            <a:r>
              <a:rPr lang="zh-CN" altLang="en-US" sz="2200" dirty="0">
                <a:latin typeface="微软雅黑" panose="020B0503020204020204" pitchFamily="34" charset="-122"/>
                <a:ea typeface="微软雅黑" panose="020B0503020204020204" pitchFamily="34" charset="-122"/>
              </a:rPr>
              <a:t> 数据类型说明符 常量名</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常量</a:t>
            </a:r>
            <a:r>
              <a:rPr lang="zh-CN" altLang="en-US" sz="2200">
                <a:latin typeface="微软雅黑" panose="020B0503020204020204" pitchFamily="34" charset="-122"/>
                <a:ea typeface="微软雅黑" panose="020B0503020204020204" pitchFamily="34" charset="-122"/>
              </a:rPr>
              <a:t>表达式</a:t>
            </a:r>
            <a:r>
              <a:rPr lang="en-US" altLang="zh-CN" sz="2200">
                <a:latin typeface="微软雅黑" panose="020B0503020204020204" pitchFamily="34" charset="-122"/>
                <a:ea typeface="微软雅黑" panose="020B0503020204020204" pitchFamily="34" charset="-122"/>
              </a:rPr>
              <a:t>;</a:t>
            </a:r>
          </a:p>
          <a:p>
            <a:pPr marL="703263" lvl="2" indent="0">
              <a:buNone/>
            </a:pPr>
            <a:r>
              <a:rPr lang="en-US" altLang="zh-CN" sz="2000">
                <a:latin typeface="微软雅黑" panose="020B0503020204020204" pitchFamily="34" charset="-122"/>
                <a:ea typeface="微软雅黑" panose="020B0503020204020204" pitchFamily="34" charset="-122"/>
              </a:rPr>
              <a:t>// constexpr</a:t>
            </a:r>
            <a:r>
              <a:rPr lang="zh-CN" altLang="en-US" sz="2000">
                <a:latin typeface="微软雅黑" panose="020B0503020204020204" pitchFamily="34" charset="-122"/>
                <a:ea typeface="微软雅黑" panose="020B0503020204020204" pitchFamily="34" charset="-122"/>
              </a:rPr>
              <a:t>修饰的对象暗含了</a:t>
            </a:r>
            <a:r>
              <a:rPr lang="en-US" altLang="zh-CN" sz="2000">
                <a:latin typeface="微软雅黑" panose="020B0503020204020204" pitchFamily="34" charset="-122"/>
                <a:ea typeface="微软雅黑" panose="020B0503020204020204" pitchFamily="34" charset="-122"/>
              </a:rPr>
              <a:t>const</a:t>
            </a:r>
            <a:r>
              <a:rPr lang="zh-CN" altLang="en-US" sz="2000">
                <a:latin typeface="微软雅黑" panose="020B0503020204020204" pitchFamily="34" charset="-122"/>
                <a:ea typeface="微软雅黑" panose="020B0503020204020204" pitchFamily="34" charset="-122"/>
              </a:rPr>
              <a:t>属性，并且必须由常量表达式初始化。</a:t>
            </a:r>
            <a:endParaRPr lang="zh-CN" altLang="en-US" sz="20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例如，我们可以定义一个代表圆周率的符号常量：</a:t>
            </a:r>
          </a:p>
          <a:p>
            <a:pPr lvl="1"/>
            <a:r>
              <a:rPr lang="en-US" altLang="zh-CN" sz="2200" dirty="0">
                <a:latin typeface="微软雅黑" panose="020B0503020204020204" pitchFamily="34" charset="-122"/>
                <a:ea typeface="微软雅黑" panose="020B0503020204020204" pitchFamily="34" charset="-122"/>
              </a:rPr>
              <a:t>const float PI = 3.1415926</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err="1">
                <a:latin typeface="微软雅黑" panose="020B0503020204020204" pitchFamily="34" charset="-122"/>
                <a:ea typeface="微软雅黑" panose="020B0503020204020204" pitchFamily="34" charset="-122"/>
              </a:rPr>
              <a:t>constexpr</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size</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get_size</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 </a:t>
            </a:r>
            <a:endParaRPr lang="en-US" altLang="zh-CN" sz="2200">
              <a:latin typeface="微软雅黑" panose="020B0503020204020204" pitchFamily="34" charset="-122"/>
              <a:ea typeface="微软雅黑" panose="020B0503020204020204" pitchFamily="34" charset="-122"/>
            </a:endParaRPr>
          </a:p>
          <a:p>
            <a:pPr marL="703263" lvl="2" indent="0">
              <a:buNone/>
            </a:pP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要求</a:t>
            </a:r>
            <a:r>
              <a:rPr lang="en-US" altLang="zh-CN" sz="2000">
                <a:latin typeface="微软雅黑" panose="020B0503020204020204" pitchFamily="34" charset="-122"/>
                <a:ea typeface="微软雅黑" panose="020B0503020204020204" pitchFamily="34" charset="-122"/>
              </a:rPr>
              <a:t>get_size()</a:t>
            </a:r>
            <a:r>
              <a:rPr lang="zh-CN" altLang="en-US" sz="2000">
                <a:latin typeface="微软雅黑" panose="020B0503020204020204" pitchFamily="34" charset="-122"/>
                <a:ea typeface="微软雅黑" panose="020B0503020204020204" pitchFamily="34" charset="-122"/>
              </a:rPr>
              <a:t>为常量表达式，即函数</a:t>
            </a:r>
            <a:r>
              <a:rPr lang="zh-CN" altLang="en-US" sz="2000" dirty="0">
                <a:latin typeface="微软雅黑" panose="020B0503020204020204" pitchFamily="34" charset="-122"/>
                <a:ea typeface="微软雅黑" panose="020B0503020204020204" pitchFamily="34" charset="-122"/>
              </a:rPr>
              <a:t>返回</a:t>
            </a:r>
            <a:r>
              <a:rPr lang="zh-CN" altLang="en-US" sz="2000">
                <a:latin typeface="微软雅黑" panose="020B0503020204020204" pitchFamily="34" charset="-122"/>
                <a:ea typeface="微软雅黑" panose="020B0503020204020204" pitchFamily="34" charset="-122"/>
              </a:rPr>
              <a:t>常量表达式。</a:t>
            </a:r>
            <a:endParaRPr lang="zh-CN" altLang="en-US" sz="20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符号常量在定义时</a:t>
            </a:r>
            <a:r>
              <a:rPr lang="zh-CN" altLang="en-US" sz="2400">
                <a:latin typeface="微软雅黑" panose="020B0503020204020204" pitchFamily="34" charset="-122"/>
                <a:ea typeface="微软雅黑" panose="020B0503020204020204" pitchFamily="34" charset="-122"/>
              </a:rPr>
              <a:t>一定要初始化，</a:t>
            </a:r>
            <a:r>
              <a:rPr lang="zh-CN" altLang="en-US" sz="2400" dirty="0">
                <a:latin typeface="微软雅黑" panose="020B0503020204020204" pitchFamily="34" charset="-122"/>
                <a:ea typeface="微软雅黑" panose="020B0503020204020204" pitchFamily="34" charset="-122"/>
              </a:rPr>
              <a:t>而在程序中间不能改变其值。</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引入</a:t>
            </a:r>
            <a:r>
              <a:rPr lang="en-US" altLang="zh-CN" sz="2400" err="1">
                <a:latin typeface="微软雅黑" panose="020B0503020204020204" pitchFamily="34" charset="-122"/>
                <a:ea typeface="微软雅黑" panose="020B0503020204020204" pitchFamily="34" charset="-122"/>
              </a:rPr>
              <a:t>constexpr</a:t>
            </a:r>
            <a:r>
              <a:rPr lang="zh-CN" altLang="en-US" sz="2400">
                <a:latin typeface="微软雅黑" panose="020B0503020204020204" pitchFamily="34" charset="-122"/>
                <a:ea typeface="微软雅黑" panose="020B0503020204020204" pitchFamily="34" charset="-122"/>
              </a:rPr>
              <a:t>关键字要求编译器会验证初始值</a:t>
            </a:r>
            <a:r>
              <a:rPr lang="zh-CN" altLang="en-US" sz="2400" dirty="0">
                <a:latin typeface="微软雅黑" panose="020B0503020204020204" pitchFamily="34" charset="-122"/>
                <a:ea typeface="微软雅黑" panose="020B0503020204020204" pitchFamily="34" charset="-122"/>
              </a:rPr>
              <a:t>是否为</a:t>
            </a:r>
            <a:r>
              <a:rPr lang="zh-CN" altLang="en-US" sz="2400">
                <a:latin typeface="微软雅黑" panose="020B0503020204020204" pitchFamily="34" charset="-122"/>
                <a:ea typeface="微软雅黑" panose="020B0503020204020204" pitchFamily="34" charset="-122"/>
              </a:rPr>
              <a:t>常量表达式。</a:t>
            </a: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15</a:t>
            </a:fld>
            <a:endParaRPr lang="zh-CN" altLang="en-US"/>
          </a:p>
        </p:txBody>
      </p:sp>
    </p:spTree>
    <p:extLst>
      <p:ext uri="{BB962C8B-B14F-4D97-AF65-F5344CB8AC3E}">
        <p14:creationId xmlns:p14="http://schemas.microsoft.com/office/powerpoint/2010/main" val="3892115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668338" y="1138064"/>
            <a:ext cx="10975975" cy="706760"/>
          </a:xfrm>
        </p:spPr>
        <p:txBody>
          <a:bodyPr/>
          <a:lstStyle/>
          <a:p>
            <a:pPr eaLnBrk="1" hangingPunct="1">
              <a:defRPr/>
            </a:pPr>
            <a:r>
              <a:rPr lang="zh-CN" altLang="en-US">
                <a:solidFill>
                  <a:schemeClr val="accent5"/>
                </a:solidFill>
                <a:latin typeface="微软雅黑" pitchFamily="34" charset="-122"/>
                <a:ea typeface="微软雅黑" pitchFamily="34" charset="-122"/>
              </a:rPr>
              <a:t>常量表达式</a:t>
            </a:r>
            <a:endParaRPr lang="zh-CN" altLang="en-US" dirty="0">
              <a:solidFill>
                <a:schemeClr val="accent5"/>
              </a:solidFill>
              <a:latin typeface="微软雅黑" pitchFamily="34" charset="-122"/>
              <a:ea typeface="微软雅黑" pitchFamily="34" charset="-122"/>
            </a:endParaRPr>
          </a:p>
        </p:txBody>
      </p:sp>
      <p:sp>
        <p:nvSpPr>
          <p:cNvPr id="3" name="内容占位符 2"/>
          <p:cNvSpPr>
            <a:spLocks noGrp="1"/>
          </p:cNvSpPr>
          <p:nvPr>
            <p:ph idx="1"/>
          </p:nvPr>
        </p:nvSpPr>
        <p:spPr>
          <a:xfrm>
            <a:off x="696989" y="1988840"/>
            <a:ext cx="10801198" cy="4464495"/>
          </a:xfrm>
        </p:spPr>
        <p:txBody>
          <a:bodyPr>
            <a:noAutofit/>
          </a:bodyPr>
          <a:lstStyle/>
          <a:p>
            <a:pPr marL="576580" indent="-457200" eaLnBrk="1" fontAlgn="auto" hangingPunct="1">
              <a:spcAft>
                <a:spcPts val="0"/>
              </a:spcAft>
              <a:defRPr/>
            </a:pPr>
            <a:r>
              <a:rPr lang="zh-CN" altLang="en-US">
                <a:latin typeface="微软雅黑" pitchFamily="34" charset="-122"/>
                <a:ea typeface="微软雅黑" pitchFamily="34" charset="-122"/>
              </a:rPr>
              <a:t>常量表达式是一类</a:t>
            </a:r>
            <a:r>
              <a:rPr lang="zh-CN" altLang="en-US" b="1">
                <a:solidFill>
                  <a:srgbClr val="0070C0"/>
                </a:solidFill>
                <a:latin typeface="微软雅黑" pitchFamily="34" charset="-122"/>
                <a:ea typeface="微软雅黑" pitchFamily="34" charset="-122"/>
              </a:rPr>
              <a:t>值不能发生改变</a:t>
            </a:r>
            <a:r>
              <a:rPr lang="zh-CN" altLang="en-US">
                <a:latin typeface="微软雅黑" pitchFamily="34" charset="-122"/>
                <a:ea typeface="微软雅黑" pitchFamily="34" charset="-122"/>
              </a:rPr>
              <a:t>的表达式，其值在编译阶段确定，便于程序优化。文字常量是常量表达式，由常量表达式初始化的</a:t>
            </a:r>
            <a:r>
              <a:rPr lang="en-US" altLang="zh-CN">
                <a:latin typeface="微软雅黑" pitchFamily="34" charset="-122"/>
                <a:ea typeface="微软雅黑" pitchFamily="34" charset="-122"/>
              </a:rPr>
              <a:t>const</a:t>
            </a:r>
            <a:r>
              <a:rPr lang="zh-CN" altLang="en-US">
                <a:latin typeface="微软雅黑" pitchFamily="34" charset="-122"/>
                <a:ea typeface="微软雅黑" pitchFamily="34" charset="-122"/>
              </a:rPr>
              <a:t>对象也是常量表达式。一个对象或表达式是否为常量表达式取决于它的类型与初始值，例如：</a:t>
            </a:r>
          </a:p>
          <a:p>
            <a:pPr marL="576580" indent="-457200" eaLnBrk="1" fontAlgn="auto" hangingPunct="1">
              <a:spcAft>
                <a:spcPts val="0"/>
              </a:spcAft>
              <a:defRPr/>
            </a:pPr>
            <a:r>
              <a:rPr lang="en-US" altLang="zh-CN">
                <a:latin typeface="微软雅黑" pitchFamily="34" charset="-122"/>
                <a:ea typeface="微软雅黑" pitchFamily="34" charset="-122"/>
              </a:rPr>
              <a:t>const int max_size = 100;      // max_size</a:t>
            </a:r>
            <a:r>
              <a:rPr lang="zh-CN" altLang="en-US">
                <a:latin typeface="微软雅黑" pitchFamily="34" charset="-122"/>
                <a:ea typeface="微软雅黑" pitchFamily="34" charset="-122"/>
              </a:rPr>
              <a:t>是常量表达式</a:t>
            </a:r>
          </a:p>
          <a:p>
            <a:pPr marL="576580" indent="-457200" eaLnBrk="1" fontAlgn="auto" hangingPunct="1">
              <a:spcAft>
                <a:spcPts val="0"/>
              </a:spcAft>
              <a:defRPr/>
            </a:pPr>
            <a:r>
              <a:rPr lang="en-US" altLang="zh-CN">
                <a:latin typeface="微软雅黑" pitchFamily="34" charset="-122"/>
                <a:ea typeface="微软雅黑" pitchFamily="34" charset="-122"/>
              </a:rPr>
              <a:t>const int limit = max_size + 1;  // limit</a:t>
            </a:r>
            <a:r>
              <a:rPr lang="zh-CN" altLang="en-US">
                <a:latin typeface="微软雅黑" pitchFamily="34" charset="-122"/>
                <a:ea typeface="微软雅黑" pitchFamily="34" charset="-122"/>
              </a:rPr>
              <a:t>是常量表达式</a:t>
            </a:r>
          </a:p>
          <a:p>
            <a:pPr marL="576580" indent="-457200" eaLnBrk="1" fontAlgn="auto" hangingPunct="1">
              <a:spcAft>
                <a:spcPts val="0"/>
              </a:spcAft>
              <a:defRPr/>
            </a:pPr>
            <a:r>
              <a:rPr lang="en-US" altLang="zh-CN">
                <a:latin typeface="微软雅黑" pitchFamily="34" charset="-122"/>
                <a:ea typeface="微软雅黑" pitchFamily="34" charset="-122"/>
              </a:rPr>
              <a:t>int student_size = 30;         // studemt_size</a:t>
            </a:r>
            <a:r>
              <a:rPr lang="zh-CN" altLang="en-US">
                <a:latin typeface="微软雅黑" pitchFamily="34" charset="-122"/>
                <a:ea typeface="微软雅黑" pitchFamily="34" charset="-122"/>
              </a:rPr>
              <a:t>不是常量表达式</a:t>
            </a:r>
          </a:p>
          <a:p>
            <a:pPr marL="576580" indent="-457200" eaLnBrk="1" fontAlgn="auto" hangingPunct="1">
              <a:spcAft>
                <a:spcPts val="0"/>
              </a:spcAft>
              <a:defRPr/>
            </a:pPr>
            <a:r>
              <a:rPr lang="en-US" altLang="zh-CN">
                <a:latin typeface="微软雅黑" pitchFamily="34" charset="-122"/>
                <a:ea typeface="微软雅黑" pitchFamily="34" charset="-122"/>
              </a:rPr>
              <a:t>const int size = get_size();  // size</a:t>
            </a:r>
            <a:r>
              <a:rPr lang="zh-CN" altLang="en-US">
                <a:latin typeface="微软雅黑" pitchFamily="34" charset="-122"/>
                <a:ea typeface="微软雅黑" pitchFamily="34" charset="-122"/>
              </a:rPr>
              <a:t>不是常量表达式</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16</a:t>
            </a:fld>
            <a:endParaRPr lang="zh-CN" altLang="en-US"/>
          </a:p>
        </p:txBody>
      </p:sp>
    </p:spTree>
    <p:extLst>
      <p:ext uri="{BB962C8B-B14F-4D97-AF65-F5344CB8AC3E}">
        <p14:creationId xmlns:p14="http://schemas.microsoft.com/office/powerpoint/2010/main" val="709521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609600" y="1076325"/>
            <a:ext cx="10975975" cy="1066800"/>
          </a:xfrm>
        </p:spPr>
        <p:txBody>
          <a:bodyPr/>
          <a:lstStyle/>
          <a:p>
            <a:pPr>
              <a:defRPr/>
            </a:pPr>
            <a:r>
              <a:rPr lang="zh-CN" altLang="en-US">
                <a:solidFill>
                  <a:schemeClr val="accent4">
                    <a:lumMod val="75000"/>
                  </a:schemeClr>
                </a:solidFill>
                <a:latin typeface="微软雅黑" pitchFamily="34" charset="-122"/>
                <a:ea typeface="微软雅黑" pitchFamily="34" charset="-122"/>
              </a:rPr>
              <a:t>基本</a:t>
            </a:r>
            <a:r>
              <a:rPr lang="zh-CN" altLang="en-US" dirty="0">
                <a:solidFill>
                  <a:schemeClr val="accent4">
                    <a:lumMod val="75000"/>
                  </a:schemeClr>
                </a:solidFill>
                <a:latin typeface="微软雅黑" pitchFamily="34" charset="-122"/>
                <a:ea typeface="微软雅黑" pitchFamily="34" charset="-122"/>
              </a:rPr>
              <a:t>数据类型</a:t>
            </a:r>
          </a:p>
        </p:txBody>
      </p:sp>
      <p:sp>
        <p:nvSpPr>
          <p:cNvPr id="26627" name="内容占位符 2"/>
          <p:cNvSpPr>
            <a:spLocks noGrp="1"/>
          </p:cNvSpPr>
          <p:nvPr>
            <p:ph idx="1"/>
          </p:nvPr>
        </p:nvSpPr>
        <p:spPr>
          <a:xfrm>
            <a:off x="609600" y="2070100"/>
            <a:ext cx="10817225" cy="4383088"/>
          </a:xfrm>
        </p:spPr>
        <p:txBody>
          <a:bodyPr/>
          <a:lstStyle/>
          <a:p>
            <a:pPr eaLnBrk="1" hangingPunct="1"/>
            <a:r>
              <a:rPr lang="zh-CN" altLang="en-US" sz="2400">
                <a:latin typeface="微软雅黑" panose="020B0503020204020204" pitchFamily="34" charset="-122"/>
                <a:ea typeface="微软雅黑" panose="020B0503020204020204" pitchFamily="34" charset="-122"/>
              </a:rPr>
              <a:t>整数类型</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基本的整数类型</a:t>
            </a:r>
            <a:r>
              <a:rPr lang="en-US" altLang="zh-CN" sz="2400">
                <a:latin typeface="微软雅黑" panose="020B0503020204020204" pitchFamily="34" charset="-122"/>
                <a:ea typeface="微软雅黑" panose="020B0503020204020204" pitchFamily="34" charset="-122"/>
              </a:rPr>
              <a:t> </a:t>
            </a:r>
          </a:p>
          <a:p>
            <a:pPr lvl="2" eaLnBrk="1" hangingPunct="1"/>
            <a:r>
              <a:rPr lang="en-US" altLang="zh-CN">
                <a:latin typeface="微软雅黑" panose="020B0503020204020204" pitchFamily="34" charset="-122"/>
                <a:ea typeface="微软雅黑" panose="020B0503020204020204" pitchFamily="34" charset="-122"/>
              </a:rPr>
              <a:t>int</a:t>
            </a:r>
          </a:p>
          <a:p>
            <a:pPr lvl="1" eaLnBrk="1" hangingPunct="1"/>
            <a:r>
              <a:rPr lang="zh-CN" altLang="en-US" sz="2400">
                <a:latin typeface="微软雅黑" panose="020B0503020204020204" pitchFamily="34" charset="-122"/>
                <a:ea typeface="微软雅黑" panose="020B0503020204020204" pitchFamily="34" charset="-122"/>
              </a:rPr>
              <a:t>按符号分</a:t>
            </a:r>
            <a:endParaRPr lang="en-US" altLang="zh-CN" sz="2400">
              <a:latin typeface="微软雅黑" panose="020B0503020204020204" pitchFamily="34" charset="-122"/>
              <a:ea typeface="微软雅黑" panose="020B0503020204020204" pitchFamily="34" charset="-122"/>
            </a:endParaRPr>
          </a:p>
          <a:p>
            <a:pPr lvl="2" eaLnBrk="1" hangingPunct="1"/>
            <a:r>
              <a:rPr lang="zh-CN" altLang="en-US">
                <a:latin typeface="微软雅黑" panose="020B0503020204020204" pitchFamily="34" charset="-122"/>
                <a:ea typeface="微软雅黑" panose="020B0503020204020204" pitchFamily="34" charset="-122"/>
              </a:rPr>
              <a:t>符号的（</a:t>
            </a:r>
            <a:r>
              <a:rPr lang="en-US" altLang="zh-CN">
                <a:latin typeface="微软雅黑" panose="020B0503020204020204" pitchFamily="34" charset="-122"/>
                <a:ea typeface="微软雅黑" panose="020B0503020204020204" pitchFamily="34" charset="-122"/>
              </a:rPr>
              <a:t>signed</a:t>
            </a:r>
            <a:r>
              <a:rPr lang="zh-CN" altLang="en-US">
                <a:latin typeface="微软雅黑" panose="020B0503020204020204" pitchFamily="34" charset="-122"/>
                <a:ea typeface="微软雅黑" panose="020B0503020204020204" pitchFamily="34" charset="-122"/>
              </a:rPr>
              <a:t>）和无符号的（</a:t>
            </a:r>
            <a:r>
              <a:rPr lang="en-US" altLang="zh-CN">
                <a:latin typeface="微软雅黑" panose="020B0503020204020204" pitchFamily="34" charset="-122"/>
                <a:ea typeface="微软雅黑" panose="020B0503020204020204" pitchFamily="34" charset="-122"/>
              </a:rPr>
              <a:t>unsigned</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按照数据范围分</a:t>
            </a:r>
            <a:r>
              <a:rPr lang="zh-CN" altLang="en-US" sz="2400">
                <a:solidFill>
                  <a:srgbClr val="99FFCC"/>
                </a:solidFill>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a:p>
            <a:pPr lvl="2" eaLnBrk="1" hangingPunct="1"/>
            <a:r>
              <a:rPr lang="zh-CN" altLang="en-US">
                <a:latin typeface="微软雅黑" panose="020B0503020204020204" pitchFamily="34" charset="-122"/>
                <a:ea typeface="微软雅黑" panose="020B0503020204020204" pitchFamily="34" charset="-122"/>
              </a:rPr>
              <a:t>短整数（</a:t>
            </a:r>
            <a:r>
              <a:rPr lang="en-US" altLang="zh-CN">
                <a:latin typeface="微软雅黑" panose="020B0503020204020204" pitchFamily="34" charset="-122"/>
                <a:ea typeface="微软雅黑" panose="020B0503020204020204" pitchFamily="34" charset="-122"/>
              </a:rPr>
              <a:t>short</a:t>
            </a:r>
            <a:r>
              <a:rPr lang="zh-CN" altLang="en-US">
                <a:latin typeface="微软雅黑" panose="020B0503020204020204" pitchFamily="34" charset="-122"/>
                <a:ea typeface="微软雅黑" panose="020B0503020204020204" pitchFamily="34" charset="-122"/>
              </a:rPr>
              <a:t>）和长整数（</a:t>
            </a:r>
            <a:r>
              <a:rPr lang="en-US" altLang="zh-CN">
                <a:latin typeface="微软雅黑" panose="020B0503020204020204" pitchFamily="34" charset="-122"/>
                <a:ea typeface="微软雅黑" panose="020B0503020204020204" pitchFamily="34" charset="-122"/>
              </a:rPr>
              <a:t>long</a:t>
            </a:r>
            <a:r>
              <a:rPr lang="zh-CN" altLang="en-US">
                <a:latin typeface="微软雅黑" panose="020B0503020204020204" pitchFamily="34" charset="-122"/>
                <a:ea typeface="微软雅黑" panose="020B0503020204020204" pitchFamily="34" charset="-122"/>
              </a:rPr>
              <a:t>）、长长整数（</a:t>
            </a:r>
            <a:r>
              <a:rPr lang="en-US" altLang="zh-CN">
                <a:latin typeface="微软雅黑" panose="020B0503020204020204" pitchFamily="34" charset="-122"/>
                <a:ea typeface="微软雅黑" panose="020B0503020204020204" pitchFamily="34" charset="-122"/>
              </a:rPr>
              <a:t> long long </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lvl="1" eaLnBrk="1" hangingPunct="1"/>
            <a:r>
              <a:rPr lang="en-US" altLang="zh-CN" sz="2400">
                <a:latin typeface="微软雅黑" panose="020B0503020204020204" pitchFamily="34" charset="-122"/>
                <a:ea typeface="微软雅黑" panose="020B0503020204020204" pitchFamily="34" charset="-122"/>
              </a:rPr>
              <a:t>char</a:t>
            </a:r>
            <a:r>
              <a:rPr lang="zh-CN" altLang="en-US" sz="2400">
                <a:latin typeface="微软雅黑" panose="020B0503020204020204" pitchFamily="34" charset="-122"/>
                <a:ea typeface="微软雅黑" panose="020B0503020204020204" pitchFamily="34" charset="-122"/>
              </a:rPr>
              <a:t>类型</a:t>
            </a:r>
            <a:endParaRPr lang="en-US" altLang="zh-CN" sz="2400">
              <a:latin typeface="微软雅黑" panose="020B0503020204020204" pitchFamily="34" charset="-122"/>
              <a:ea typeface="微软雅黑" panose="020B0503020204020204" pitchFamily="34" charset="-122"/>
            </a:endParaRPr>
          </a:p>
          <a:p>
            <a:pPr lvl="2" eaLnBrk="1" hangingPunct="1"/>
            <a:r>
              <a:rPr lang="zh-CN" altLang="en-US">
                <a:latin typeface="微软雅黑" panose="020B0503020204020204" pitchFamily="34" charset="-122"/>
                <a:ea typeface="微软雅黑" panose="020B0503020204020204" pitchFamily="34" charset="-122"/>
              </a:rPr>
              <a:t>字符型，实质上存储的也是整数（详见字符类型）</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17</a:t>
            </a:fld>
            <a:endParaRPr lang="zh-CN" altLang="en-US"/>
          </a:p>
        </p:txBody>
      </p:sp>
    </p:spTree>
    <p:extLst>
      <p:ext uri="{BB962C8B-B14F-4D97-AF65-F5344CB8AC3E}">
        <p14:creationId xmlns:p14="http://schemas.microsoft.com/office/powerpoint/2010/main" val="4007891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 calcmode="lin" valueType="num">
                                      <p:cBhvr additive="base">
                                        <p:cTn id="7" dur="100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anim calcmode="lin" valueType="num">
                                      <p:cBhvr additive="base">
                                        <p:cTn id="11" dur="10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anim calcmode="lin" valueType="num">
                                      <p:cBhvr additive="base">
                                        <p:cTn id="17" dur="1000" fill="hold"/>
                                        <p:tgtEl>
                                          <p:spTgt spid="26627">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6627">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 calcmode="lin" valueType="num">
                                      <p:cBhvr additive="base">
                                        <p:cTn id="21" dur="1000" fill="hold"/>
                                        <p:tgtEl>
                                          <p:spTgt spid="26627">
                                            <p:txEl>
                                              <p:pRg st="4" end="4"/>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26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anim calcmode="lin" valueType="num">
                                      <p:cBhvr additive="base">
                                        <p:cTn id="27" dur="1000" fill="hold"/>
                                        <p:tgtEl>
                                          <p:spTgt spid="26627">
                                            <p:txEl>
                                              <p:pRg st="5" end="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662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anim calcmode="lin" valueType="num">
                                      <p:cBhvr additive="base">
                                        <p:cTn id="31" dur="1000" fill="hold"/>
                                        <p:tgtEl>
                                          <p:spTgt spid="26627">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66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6627">
                                            <p:txEl>
                                              <p:pRg st="7" end="7"/>
                                            </p:txEl>
                                          </p:spTgt>
                                        </p:tgtEl>
                                        <p:attrNameLst>
                                          <p:attrName>style.visibility</p:attrName>
                                        </p:attrNameLst>
                                      </p:cBhvr>
                                      <p:to>
                                        <p:strVal val="visible"/>
                                      </p:to>
                                    </p:set>
                                    <p:anim calcmode="lin" valueType="num">
                                      <p:cBhvr additive="base">
                                        <p:cTn id="37" dur="1000" fill="hold"/>
                                        <p:tgtEl>
                                          <p:spTgt spid="26627">
                                            <p:txEl>
                                              <p:pRg st="7"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6627">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6627">
                                            <p:txEl>
                                              <p:pRg st="8" end="8"/>
                                            </p:txEl>
                                          </p:spTgt>
                                        </p:tgtEl>
                                        <p:attrNameLst>
                                          <p:attrName>style.visibility</p:attrName>
                                        </p:attrNameLst>
                                      </p:cBhvr>
                                      <p:to>
                                        <p:strVal val="visible"/>
                                      </p:to>
                                    </p:set>
                                    <p:anim calcmode="lin" valueType="num">
                                      <p:cBhvr additive="base">
                                        <p:cTn id="41" dur="1000" fill="hold"/>
                                        <p:tgtEl>
                                          <p:spTgt spid="26627">
                                            <p:txEl>
                                              <p:pRg st="8" end="8"/>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2662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609600" y="1076325"/>
            <a:ext cx="10975975" cy="1066800"/>
          </a:xfrm>
        </p:spPr>
        <p:txBody>
          <a:bodyPr/>
          <a:lstStyle/>
          <a:p>
            <a:pPr>
              <a:defRPr/>
            </a:pPr>
            <a:r>
              <a:rPr lang="zh-CN" altLang="en-US">
                <a:solidFill>
                  <a:schemeClr val="accent4">
                    <a:lumMod val="75000"/>
                  </a:schemeClr>
                </a:solidFill>
                <a:latin typeface="微软雅黑" pitchFamily="34" charset="-122"/>
                <a:ea typeface="微软雅黑" pitchFamily="34" charset="-122"/>
              </a:rPr>
              <a:t>整数文字常量</a:t>
            </a:r>
            <a:endParaRPr lang="zh-CN" altLang="en-US" dirty="0">
              <a:solidFill>
                <a:schemeClr val="accent4">
                  <a:lumMod val="75000"/>
                </a:schemeClr>
              </a:solidFill>
              <a:latin typeface="微软雅黑" pitchFamily="34" charset="-122"/>
              <a:ea typeface="微软雅黑" pitchFamily="34" charset="-122"/>
            </a:endParaRPr>
          </a:p>
        </p:txBody>
      </p:sp>
      <p:sp>
        <p:nvSpPr>
          <p:cNvPr id="32771" name="内容占位符 2"/>
          <p:cNvSpPr>
            <a:spLocks noGrp="1"/>
          </p:cNvSpPr>
          <p:nvPr>
            <p:ph idx="1"/>
          </p:nvPr>
        </p:nvSpPr>
        <p:spPr>
          <a:xfrm>
            <a:off x="334963" y="2214563"/>
            <a:ext cx="11091862" cy="4238625"/>
          </a:xfrm>
        </p:spPr>
        <p:txBody>
          <a:bodyPr/>
          <a:lstStyle/>
          <a:p>
            <a:r>
              <a:rPr lang="zh-CN" altLang="en-US" sz="2400">
                <a:latin typeface="微软雅黑" panose="020B0503020204020204" pitchFamily="34" charset="-122"/>
                <a:ea typeface="微软雅黑" panose="020B0503020204020204" pitchFamily="34" charset="-122"/>
              </a:rPr>
              <a:t>以文字形式出现的整数；</a:t>
            </a:r>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十进制</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若干个</a:t>
            </a:r>
            <a:r>
              <a:rPr lang="en-US" altLang="zh-CN" sz="2400">
                <a:latin typeface="微软雅黑" panose="020B0503020204020204" pitchFamily="34" charset="-122"/>
                <a:ea typeface="微软雅黑" panose="020B0503020204020204" pitchFamily="34" charset="-122"/>
              </a:rPr>
              <a:t>0~9</a:t>
            </a:r>
            <a:r>
              <a:rPr lang="zh-CN" altLang="en-US" sz="2400">
                <a:latin typeface="微软雅黑" panose="020B0503020204020204" pitchFamily="34" charset="-122"/>
                <a:ea typeface="微软雅黑" panose="020B0503020204020204" pitchFamily="34" charset="-122"/>
              </a:rPr>
              <a:t>的数字，但数字部分不能以</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开头，正数前边的正号可以省略。</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八进制</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 前导</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若干个</a:t>
            </a:r>
            <a:r>
              <a:rPr lang="en-US" altLang="en-US" sz="2400">
                <a:latin typeface="微软雅黑" panose="020B0503020204020204" pitchFamily="34" charset="-122"/>
                <a:ea typeface="微软雅黑" panose="020B0503020204020204" pitchFamily="34" charset="-122"/>
              </a:rPr>
              <a:t>0~7</a:t>
            </a:r>
            <a:r>
              <a:rPr lang="zh-CN" altLang="en-US" sz="2400">
                <a:latin typeface="微软雅黑" panose="020B0503020204020204" pitchFamily="34" charset="-122"/>
                <a:ea typeface="微软雅黑" panose="020B0503020204020204" pitchFamily="34" charset="-122"/>
              </a:rPr>
              <a:t>的数字。</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十六进制</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前导</a:t>
            </a:r>
            <a:r>
              <a:rPr lang="en-US" altLang="en-US" sz="2400">
                <a:latin typeface="微软雅黑" panose="020B0503020204020204" pitchFamily="34" charset="-122"/>
                <a:ea typeface="微软雅黑" panose="020B0503020204020204" pitchFamily="34" charset="-122"/>
              </a:rPr>
              <a:t>0x</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若干个</a:t>
            </a:r>
            <a:r>
              <a:rPr lang="en-US" altLang="en-US" sz="2400">
                <a:latin typeface="微软雅黑" panose="020B0503020204020204" pitchFamily="34" charset="-122"/>
                <a:ea typeface="微软雅黑" panose="020B0503020204020204" pitchFamily="34" charset="-122"/>
              </a:rPr>
              <a:t>0~9</a:t>
            </a:r>
            <a:r>
              <a:rPr lang="zh-CN" altLang="en-US" sz="2400">
                <a:latin typeface="微软雅黑" panose="020B0503020204020204" pitchFamily="34" charset="-122"/>
                <a:ea typeface="微软雅黑" panose="020B0503020204020204" pitchFamily="34" charset="-122"/>
              </a:rPr>
              <a:t>的数字及</a:t>
            </a:r>
            <a:r>
              <a:rPr lang="en-US" altLang="en-US" sz="2400">
                <a:latin typeface="微软雅黑" panose="020B0503020204020204" pitchFamily="34" charset="-122"/>
                <a:ea typeface="微软雅黑" panose="020B0503020204020204" pitchFamily="34" charset="-122"/>
              </a:rPr>
              <a:t>A~F</a:t>
            </a:r>
            <a:r>
              <a:rPr lang="zh-CN" altLang="en-US" sz="2400">
                <a:latin typeface="微软雅黑" panose="020B0503020204020204" pitchFamily="34" charset="-122"/>
                <a:ea typeface="微软雅黑" panose="020B0503020204020204" pitchFamily="34" charset="-122"/>
              </a:rPr>
              <a:t>的字母（大小写均可）。</a:t>
            </a:r>
          </a:p>
          <a:p>
            <a:r>
              <a:rPr lang="zh-CN" altLang="en-US" sz="2400">
                <a:latin typeface="微软雅黑" panose="020B0503020204020204" pitchFamily="34" charset="-122"/>
                <a:ea typeface="微软雅黑" panose="020B0503020204020204" pitchFamily="34" charset="-122"/>
              </a:rPr>
              <a:t>后缀</a:t>
            </a:r>
            <a:endParaRPr lang="en-US" altLang="zh-CN" sz="2400">
              <a:latin typeface="微软雅黑" panose="020B0503020204020204" pitchFamily="34" charset="-122"/>
              <a:ea typeface="微软雅黑" panose="020B0503020204020204" pitchFamily="34" charset="-122"/>
            </a:endParaRPr>
          </a:p>
          <a:p>
            <a:pPr lvl="1"/>
            <a:r>
              <a:rPr lang="zh-CN" altLang="en-US" sz="2400">
                <a:latin typeface="微软雅黑" panose="020B0503020204020204" pitchFamily="34" charset="-122"/>
                <a:ea typeface="微软雅黑" panose="020B0503020204020204" pitchFamily="34" charset="-122"/>
              </a:rPr>
              <a:t>后缀</a:t>
            </a:r>
            <a:r>
              <a:rPr lang="en-US" altLang="zh-CN" sz="2400">
                <a:latin typeface="微软雅黑" panose="020B0503020204020204" pitchFamily="34" charset="-122"/>
                <a:ea typeface="微软雅黑" panose="020B0503020204020204" pitchFamily="34" charset="-122"/>
              </a:rPr>
              <a:t>L</a:t>
            </a:r>
            <a:r>
              <a:rPr lang="zh-CN" altLang="en-US" sz="2400">
                <a:latin typeface="微软雅黑" panose="020B0503020204020204" pitchFamily="34" charset="-122"/>
                <a:ea typeface="微软雅黑" panose="020B0503020204020204" pitchFamily="34" charset="-122"/>
              </a:rPr>
              <a:t>（或</a:t>
            </a:r>
            <a:r>
              <a:rPr lang="en-US" altLang="zh-CN" sz="2400">
                <a:latin typeface="微软雅黑" panose="020B0503020204020204" pitchFamily="34" charset="-122"/>
                <a:ea typeface="微软雅黑" panose="020B0503020204020204" pitchFamily="34" charset="-122"/>
              </a:rPr>
              <a:t>l</a:t>
            </a:r>
            <a:r>
              <a:rPr lang="zh-CN" altLang="en-US" sz="2400">
                <a:latin typeface="微软雅黑" panose="020B0503020204020204" pitchFamily="34" charset="-122"/>
                <a:ea typeface="微软雅黑" panose="020B0503020204020204" pitchFamily="34" charset="-122"/>
              </a:rPr>
              <a:t>）表示类型至少是</a:t>
            </a:r>
            <a:r>
              <a:rPr lang="en-US" altLang="zh-CN" sz="2400">
                <a:latin typeface="微软雅黑" panose="020B0503020204020204" pitchFamily="34" charset="-122"/>
                <a:ea typeface="微软雅黑" panose="020B0503020204020204" pitchFamily="34" charset="-122"/>
              </a:rPr>
              <a:t>long</a:t>
            </a:r>
            <a:r>
              <a:rPr lang="zh-CN" altLang="en-US" sz="2400">
                <a:latin typeface="微软雅黑" panose="020B0503020204020204" pitchFamily="34" charset="-122"/>
                <a:ea typeface="微软雅黑" panose="020B0503020204020204" pitchFamily="34" charset="-122"/>
              </a:rPr>
              <a:t>，后缀</a:t>
            </a:r>
            <a:r>
              <a:rPr lang="en-US" altLang="zh-CN" sz="2400">
                <a:latin typeface="微软雅黑" panose="020B0503020204020204" pitchFamily="34" charset="-122"/>
                <a:ea typeface="微软雅黑" panose="020B0503020204020204" pitchFamily="34" charset="-122"/>
              </a:rPr>
              <a:t>LL</a:t>
            </a:r>
            <a:r>
              <a:rPr lang="zh-CN" altLang="en-US" sz="2400">
                <a:latin typeface="微软雅黑" panose="020B0503020204020204" pitchFamily="34" charset="-122"/>
                <a:ea typeface="微软雅黑" panose="020B0503020204020204" pitchFamily="34" charset="-122"/>
              </a:rPr>
              <a:t>（或</a:t>
            </a:r>
            <a:r>
              <a:rPr lang="en-US" altLang="zh-CN" sz="2400">
                <a:latin typeface="微软雅黑" panose="020B0503020204020204" pitchFamily="34" charset="-122"/>
                <a:ea typeface="微软雅黑" panose="020B0503020204020204" pitchFamily="34" charset="-122"/>
              </a:rPr>
              <a:t>ll</a:t>
            </a:r>
            <a:r>
              <a:rPr lang="zh-CN" altLang="en-US" sz="2400">
                <a:latin typeface="微软雅黑" panose="020B0503020204020204" pitchFamily="34" charset="-122"/>
                <a:ea typeface="微软雅黑" panose="020B0503020204020204" pitchFamily="34" charset="-122"/>
              </a:rPr>
              <a:t>）表示类型是</a:t>
            </a:r>
            <a:r>
              <a:rPr lang="en-US" altLang="zh-CN" sz="2400">
                <a:latin typeface="微软雅黑" panose="020B0503020204020204" pitchFamily="34" charset="-122"/>
                <a:ea typeface="微软雅黑" panose="020B0503020204020204" pitchFamily="34" charset="-122"/>
              </a:rPr>
              <a:t>long long</a:t>
            </a:r>
            <a:r>
              <a:rPr lang="zh-CN" altLang="en-US" sz="2400">
                <a:latin typeface="微软雅黑" panose="020B0503020204020204" pitchFamily="34" charset="-122"/>
                <a:ea typeface="微软雅黑" panose="020B0503020204020204" pitchFamily="34" charset="-122"/>
              </a:rPr>
              <a:t>，后缀</a:t>
            </a:r>
            <a:r>
              <a:rPr lang="en-US" altLang="zh-CN" sz="2400">
                <a:latin typeface="微软雅黑" panose="020B0503020204020204" pitchFamily="34" charset="-122"/>
                <a:ea typeface="微软雅黑" panose="020B0503020204020204" pitchFamily="34" charset="-122"/>
              </a:rPr>
              <a:t>U</a:t>
            </a:r>
            <a:r>
              <a:rPr lang="zh-CN" altLang="en-US" sz="2400">
                <a:latin typeface="微软雅黑" panose="020B0503020204020204" pitchFamily="34" charset="-122"/>
                <a:ea typeface="微软雅黑" panose="020B0503020204020204" pitchFamily="34" charset="-122"/>
              </a:rPr>
              <a:t>（或</a:t>
            </a:r>
            <a:r>
              <a:rPr lang="en-US" altLang="zh-CN" sz="2400">
                <a:latin typeface="微软雅黑" panose="020B0503020204020204" pitchFamily="34" charset="-122"/>
                <a:ea typeface="微软雅黑" panose="020B0503020204020204" pitchFamily="34" charset="-122"/>
              </a:rPr>
              <a:t>u</a:t>
            </a:r>
            <a:r>
              <a:rPr lang="zh-CN" altLang="en-US" sz="2400">
                <a:latin typeface="微软雅黑" panose="020B0503020204020204" pitchFamily="34" charset="-122"/>
                <a:ea typeface="微软雅黑" panose="020B0503020204020204" pitchFamily="34" charset="-122"/>
              </a:rPr>
              <a:t>）表示</a:t>
            </a:r>
            <a:r>
              <a:rPr lang="en-US" altLang="zh-CN" sz="2400">
                <a:latin typeface="微软雅黑" panose="020B0503020204020204" pitchFamily="34" charset="-122"/>
                <a:ea typeface="微软雅黑" panose="020B0503020204020204" pitchFamily="34" charset="-122"/>
              </a:rPr>
              <a:t>unsigned</a:t>
            </a:r>
            <a:r>
              <a:rPr lang="zh-CN" altLang="en-US" sz="2400">
                <a:latin typeface="微软雅黑" panose="020B0503020204020204" pitchFamily="34" charset="-122"/>
                <a:ea typeface="微软雅黑" panose="020B0503020204020204" pitchFamily="34" charset="-122"/>
              </a:rPr>
              <a:t>类型。</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18</a:t>
            </a:fld>
            <a:endParaRPr lang="zh-CN" altLang="en-US"/>
          </a:p>
        </p:txBody>
      </p:sp>
    </p:spTree>
    <p:extLst>
      <p:ext uri="{BB962C8B-B14F-4D97-AF65-F5344CB8AC3E}">
        <p14:creationId xmlns:p14="http://schemas.microsoft.com/office/powerpoint/2010/main" val="26383568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1000" fill="hold"/>
                                        <p:tgtEl>
                                          <p:spTgt spid="32771">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771">
                                            <p:txEl>
                                              <p:pRg st="4" end="4"/>
                                            </p:txEl>
                                          </p:spTgt>
                                        </p:tgtEl>
                                        <p:attrNameLst>
                                          <p:attrName>style.visibility</p:attrName>
                                        </p:attrNameLst>
                                      </p:cBhvr>
                                      <p:to>
                                        <p:strVal val="visible"/>
                                      </p:to>
                                    </p:set>
                                    <p:anim calcmode="lin" valueType="num">
                                      <p:cBhvr additive="base">
                                        <p:cTn id="13" dur="1000" fill="hold"/>
                                        <p:tgtEl>
                                          <p:spTgt spid="32771">
                                            <p:txEl>
                                              <p:pRg st="4" end="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27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anim calcmode="lin" valueType="num">
                                      <p:cBhvr additive="base">
                                        <p:cTn id="19" dur="1000" fill="hold"/>
                                        <p:tgtEl>
                                          <p:spTgt spid="32771">
                                            <p:txEl>
                                              <p:pRg st="6" end="6"/>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27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771">
                                            <p:txEl>
                                              <p:pRg st="8" end="8"/>
                                            </p:txEl>
                                          </p:spTgt>
                                        </p:tgtEl>
                                        <p:attrNameLst>
                                          <p:attrName>style.visibility</p:attrName>
                                        </p:attrNameLst>
                                      </p:cBhvr>
                                      <p:to>
                                        <p:strVal val="visible"/>
                                      </p:to>
                                    </p:set>
                                    <p:anim calcmode="lin" valueType="num">
                                      <p:cBhvr additive="base">
                                        <p:cTn id="25" dur="1000" fill="hold"/>
                                        <p:tgtEl>
                                          <p:spTgt spid="32771">
                                            <p:txEl>
                                              <p:pRg st="8" end="8"/>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277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09600" y="1076325"/>
            <a:ext cx="10975975" cy="1066800"/>
          </a:xfrm>
        </p:spPr>
        <p:txBody>
          <a:bodyPr/>
          <a:lstStyle/>
          <a:p>
            <a:pPr>
              <a:defRPr/>
            </a:pPr>
            <a:r>
              <a:rPr lang="zh-CN" altLang="en-US">
                <a:solidFill>
                  <a:schemeClr val="accent4">
                    <a:lumMod val="75000"/>
                  </a:schemeClr>
                </a:solidFill>
                <a:latin typeface="微软雅黑" pitchFamily="34" charset="-122"/>
                <a:ea typeface="微软雅黑" pitchFamily="34" charset="-122"/>
              </a:rPr>
              <a:t>基本</a:t>
            </a:r>
            <a:r>
              <a:rPr lang="zh-CN" altLang="en-US" dirty="0">
                <a:solidFill>
                  <a:schemeClr val="accent4">
                    <a:lumMod val="75000"/>
                  </a:schemeClr>
                </a:solidFill>
                <a:latin typeface="微软雅黑" pitchFamily="34" charset="-122"/>
                <a:ea typeface="微软雅黑" pitchFamily="34" charset="-122"/>
              </a:rPr>
              <a:t>数据类型</a:t>
            </a:r>
          </a:p>
        </p:txBody>
      </p:sp>
      <p:sp>
        <p:nvSpPr>
          <p:cNvPr id="27651" name="内容占位符 2"/>
          <p:cNvSpPr>
            <a:spLocks noGrp="1"/>
          </p:cNvSpPr>
          <p:nvPr>
            <p:ph idx="1"/>
          </p:nvPr>
        </p:nvSpPr>
        <p:spPr>
          <a:xfrm>
            <a:off x="609600" y="2284413"/>
            <a:ext cx="10960100" cy="4097337"/>
          </a:xfrm>
        </p:spPr>
        <p:txBody>
          <a:bodyPr/>
          <a:lstStyle/>
          <a:p>
            <a:r>
              <a:rPr lang="zh-CN" altLang="en-US" sz="2400">
                <a:latin typeface="微软雅黑" panose="020B0503020204020204" pitchFamily="34" charset="-122"/>
                <a:ea typeface="微软雅黑" panose="020B0503020204020204" pitchFamily="34" charset="-122"/>
              </a:rPr>
              <a:t>浮点数类型</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单精度</a:t>
            </a:r>
            <a:endParaRPr lang="en-US" altLang="zh-CN" sz="2400">
              <a:latin typeface="微软雅黑" panose="020B0503020204020204" pitchFamily="34" charset="-122"/>
              <a:ea typeface="微软雅黑" panose="020B0503020204020204" pitchFamily="34" charset="-122"/>
            </a:endParaRPr>
          </a:p>
          <a:p>
            <a:pPr lvl="2" eaLnBrk="1" hangingPunct="1"/>
            <a:r>
              <a:rPr lang="en-US" altLang="zh-CN">
                <a:latin typeface="微软雅黑" panose="020B0503020204020204" pitchFamily="34" charset="-122"/>
                <a:ea typeface="微软雅黑" panose="020B0503020204020204" pitchFamily="34" charset="-122"/>
              </a:rPr>
              <a:t>float</a:t>
            </a:r>
          </a:p>
          <a:p>
            <a:pPr lvl="1" eaLnBrk="1" hangingPunct="1"/>
            <a:r>
              <a:rPr lang="zh-CN" altLang="en-US" sz="2400">
                <a:latin typeface="微软雅黑" panose="020B0503020204020204" pitchFamily="34" charset="-122"/>
                <a:ea typeface="微软雅黑" panose="020B0503020204020204" pitchFamily="34" charset="-122"/>
              </a:rPr>
              <a:t>双精度</a:t>
            </a:r>
            <a:endParaRPr lang="en-US" altLang="zh-CN" sz="2400">
              <a:latin typeface="微软雅黑" panose="020B0503020204020204" pitchFamily="34" charset="-122"/>
              <a:ea typeface="微软雅黑" panose="020B0503020204020204" pitchFamily="34" charset="-122"/>
            </a:endParaRPr>
          </a:p>
          <a:p>
            <a:pPr lvl="2" eaLnBrk="1" hangingPunct="1">
              <a:buSzPct val="80000"/>
            </a:pPr>
            <a:r>
              <a:rPr lang="en-US" altLang="zh-CN">
                <a:latin typeface="微软雅黑" panose="020B0503020204020204" pitchFamily="34" charset="-122"/>
                <a:ea typeface="微软雅黑" panose="020B0503020204020204" pitchFamily="34" charset="-122"/>
              </a:rPr>
              <a:t>double</a:t>
            </a:r>
          </a:p>
          <a:p>
            <a:pPr lvl="1" eaLnBrk="1" hangingPunct="1"/>
            <a:r>
              <a:rPr lang="zh-CN" altLang="en-US" sz="2400">
                <a:latin typeface="微软雅黑" panose="020B0503020204020204" pitchFamily="34" charset="-122"/>
                <a:ea typeface="微软雅黑" panose="020B0503020204020204" pitchFamily="34" charset="-122"/>
              </a:rPr>
              <a:t>扩展精度</a:t>
            </a:r>
            <a:endParaRPr lang="en-US" altLang="zh-CN" sz="2400">
              <a:latin typeface="微软雅黑" panose="020B0503020204020204" pitchFamily="34" charset="-122"/>
              <a:ea typeface="微软雅黑" panose="020B0503020204020204" pitchFamily="34" charset="-122"/>
            </a:endParaRPr>
          </a:p>
          <a:p>
            <a:pPr lvl="2" eaLnBrk="1" hangingPunct="1"/>
            <a:r>
              <a:rPr lang="en-US" altLang="zh-CN">
                <a:latin typeface="微软雅黑" panose="020B0503020204020204" pitchFamily="34" charset="-122"/>
                <a:ea typeface="微软雅黑" panose="020B0503020204020204" pitchFamily="34" charset="-122"/>
              </a:rPr>
              <a:t>long  double</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19</a:t>
            </a:fld>
            <a:endParaRPr lang="zh-CN" altLang="en-US"/>
          </a:p>
        </p:txBody>
      </p:sp>
    </p:spTree>
    <p:extLst>
      <p:ext uri="{BB962C8B-B14F-4D97-AF65-F5344CB8AC3E}">
        <p14:creationId xmlns:p14="http://schemas.microsoft.com/office/powerpoint/2010/main" val="26408489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 calcmode="lin" valueType="num">
                                      <p:cBhvr additive="base">
                                        <p:cTn id="7" dur="10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1">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anim calcmode="lin" valueType="num">
                                      <p:cBhvr additive="base">
                                        <p:cTn id="11" dur="10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anim calcmode="lin" valueType="num">
                                      <p:cBhvr additive="base">
                                        <p:cTn id="17" dur="100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2765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 calcmode="lin" valueType="num">
                                      <p:cBhvr additive="base">
                                        <p:cTn id="21" dur="1000" fill="hold"/>
                                        <p:tgtEl>
                                          <p:spTgt spid="27651">
                                            <p:txEl>
                                              <p:pRg st="4" end="4"/>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276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anim calcmode="lin" valueType="num">
                                      <p:cBhvr additive="base">
                                        <p:cTn id="27" dur="1000" fill="hold"/>
                                        <p:tgtEl>
                                          <p:spTgt spid="27651">
                                            <p:txEl>
                                              <p:pRg st="5" end="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7651">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anim calcmode="lin" valueType="num">
                                      <p:cBhvr additive="base">
                                        <p:cTn id="31" dur="1000" fill="hold"/>
                                        <p:tgtEl>
                                          <p:spTgt spid="27651">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76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zh-CN" altLang="en-US"/>
              <a:t>目录</a:t>
            </a:r>
            <a:endParaRPr lang="zh-CN" altLang="en-US" dirty="0"/>
          </a:p>
        </p:txBody>
      </p:sp>
      <p:sp>
        <p:nvSpPr>
          <p:cNvPr id="4100" name="Rectangle 5"/>
          <p:cNvSpPr>
            <a:spLocks noGrp="1" noChangeArrowheads="1"/>
          </p:cNvSpPr>
          <p:nvPr>
            <p:ph idx="1"/>
          </p:nvPr>
        </p:nvSpPr>
        <p:spPr/>
        <p:txBody>
          <a:bodyPr/>
          <a:lstStyle/>
          <a:p>
            <a:r>
              <a:rPr lang="en-US" altLang="zh-CN" dirty="0"/>
              <a:t>C++</a:t>
            </a:r>
            <a:r>
              <a:rPr lang="zh-CN" altLang="en-US" dirty="0"/>
              <a:t>语言概述</a:t>
            </a:r>
            <a:endParaRPr lang="en-US" altLang="zh-CN" dirty="0"/>
          </a:p>
          <a:p>
            <a:r>
              <a:rPr lang="zh-CN" altLang="en-US" dirty="0"/>
              <a:t>标准</a:t>
            </a:r>
            <a:r>
              <a:rPr lang="en-US" altLang="zh-CN" dirty="0"/>
              <a:t>I/O</a:t>
            </a:r>
            <a:r>
              <a:rPr lang="zh-CN" altLang="en-US" dirty="0"/>
              <a:t>流</a:t>
            </a:r>
            <a:endParaRPr lang="en-US" altLang="zh-CN" dirty="0"/>
          </a:p>
          <a:p>
            <a:r>
              <a:rPr lang="zh-CN" altLang="en-US" dirty="0"/>
              <a:t>基本数据类型和表达式</a:t>
            </a:r>
            <a:endParaRPr lang="en-US" altLang="zh-CN" dirty="0"/>
          </a:p>
          <a:p>
            <a:r>
              <a:rPr lang="zh-CN" altLang="en-US" dirty="0"/>
              <a:t>流程控制</a:t>
            </a:r>
            <a:endParaRPr lang="en-US" altLang="zh-CN" dirty="0"/>
          </a:p>
          <a:p>
            <a:pPr lvl="1"/>
            <a:r>
              <a:rPr lang="zh-CN" altLang="en-US" dirty="0"/>
              <a:t>顺序</a:t>
            </a:r>
            <a:endParaRPr lang="en-US" altLang="zh-CN" dirty="0"/>
          </a:p>
          <a:p>
            <a:pPr lvl="1"/>
            <a:r>
              <a:rPr lang="zh-CN" altLang="en-US" dirty="0"/>
              <a:t>选择</a:t>
            </a:r>
            <a:endParaRPr lang="en-US" altLang="zh-CN" dirty="0"/>
          </a:p>
          <a:p>
            <a:pPr lvl="1"/>
            <a:r>
              <a:rPr lang="zh-CN" altLang="en-US" dirty="0"/>
              <a:t>循环</a:t>
            </a:r>
            <a:endParaRPr lang="en-US" altLang="zh-CN" dirty="0"/>
          </a:p>
          <a:p>
            <a:r>
              <a:rPr lang="zh-CN" altLang="en-US" dirty="0"/>
              <a:t>其他控制语句</a:t>
            </a:r>
            <a:endParaRPr lang="en-US" altLang="zh-CN"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a:t>
            </a:fld>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609600" y="1076325"/>
            <a:ext cx="10975975" cy="1066800"/>
          </a:xfrm>
        </p:spPr>
        <p:txBody>
          <a:bodyPr/>
          <a:lstStyle/>
          <a:p>
            <a:pPr>
              <a:defRPr/>
            </a:pPr>
            <a:r>
              <a:rPr lang="zh-CN" altLang="en-US">
                <a:solidFill>
                  <a:schemeClr val="accent4">
                    <a:lumMod val="75000"/>
                  </a:schemeClr>
                </a:solidFill>
                <a:latin typeface="微软雅黑" pitchFamily="34" charset="-122"/>
                <a:ea typeface="微软雅黑" pitchFamily="34" charset="-122"/>
              </a:rPr>
              <a:t>浮点数文字常量</a:t>
            </a:r>
            <a:endParaRPr lang="zh-CN" altLang="en-US" dirty="0">
              <a:solidFill>
                <a:schemeClr val="accent4">
                  <a:lumMod val="75000"/>
                </a:schemeClr>
              </a:solidFill>
              <a:latin typeface="微软雅黑" pitchFamily="34" charset="-122"/>
              <a:ea typeface="微软雅黑" pitchFamily="34" charset="-122"/>
            </a:endParaRPr>
          </a:p>
        </p:txBody>
      </p:sp>
      <p:sp>
        <p:nvSpPr>
          <p:cNvPr id="33795" name="内容占位符 2"/>
          <p:cNvSpPr>
            <a:spLocks noGrp="1"/>
          </p:cNvSpPr>
          <p:nvPr>
            <p:ph idx="1"/>
          </p:nvPr>
        </p:nvSpPr>
        <p:spPr>
          <a:xfrm>
            <a:off x="609600" y="2212975"/>
            <a:ext cx="10817225" cy="4095750"/>
          </a:xfrm>
        </p:spPr>
        <p:txBody>
          <a:bodyPr/>
          <a:lstStyle/>
          <a:p>
            <a:r>
              <a:rPr lang="zh-CN" altLang="en-US" sz="2400">
                <a:latin typeface="微软雅黑" panose="020B0503020204020204" pitchFamily="34" charset="-122"/>
                <a:ea typeface="微软雅黑" panose="020B0503020204020204" pitchFamily="34" charset="-122"/>
              </a:rPr>
              <a:t>以文字形式出现的实数。</a:t>
            </a:r>
          </a:p>
          <a:p>
            <a:r>
              <a:rPr lang="zh-CN" altLang="en-US" sz="2400">
                <a:latin typeface="微软雅黑" panose="020B0503020204020204" pitchFamily="34" charset="-122"/>
                <a:ea typeface="微软雅黑" panose="020B0503020204020204" pitchFamily="34" charset="-122"/>
              </a:rPr>
              <a:t>一般形式：</a:t>
            </a:r>
            <a:endParaRPr lang="en-US" altLang="zh-CN" sz="2400">
              <a:latin typeface="微软雅黑" panose="020B0503020204020204" pitchFamily="34" charset="-122"/>
              <a:ea typeface="微软雅黑" panose="020B0503020204020204" pitchFamily="34" charset="-122"/>
            </a:endParaRPr>
          </a:p>
          <a:p>
            <a:pPr lvl="1"/>
            <a:r>
              <a:rPr lang="zh-CN" altLang="en-US" sz="2400">
                <a:latin typeface="微软雅黑" panose="020B0503020204020204" pitchFamily="34" charset="-122"/>
                <a:ea typeface="微软雅黑" panose="020B0503020204020204" pitchFamily="34" charset="-122"/>
              </a:rPr>
              <a:t>例如，</a:t>
            </a:r>
            <a:r>
              <a:rPr lang="en-US" altLang="zh-CN" sz="2400">
                <a:latin typeface="微软雅黑" panose="020B0503020204020204" pitchFamily="34" charset="-122"/>
                <a:ea typeface="微软雅黑" panose="020B0503020204020204" pitchFamily="34" charset="-122"/>
              </a:rPr>
              <a:t>12.5</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-12.5</a:t>
            </a:r>
            <a:r>
              <a:rPr lang="zh-CN" altLang="en-US" sz="2400">
                <a:latin typeface="微软雅黑" panose="020B0503020204020204" pitchFamily="34" charset="-122"/>
                <a:ea typeface="微软雅黑" panose="020B0503020204020204" pitchFamily="34" charset="-122"/>
              </a:rPr>
              <a:t>等。</a:t>
            </a:r>
          </a:p>
          <a:p>
            <a:r>
              <a:rPr lang="zh-CN" altLang="en-US" sz="2400">
                <a:latin typeface="微软雅黑" panose="020B0503020204020204" pitchFamily="34" charset="-122"/>
                <a:ea typeface="微软雅黑" panose="020B0503020204020204" pitchFamily="34" charset="-122"/>
              </a:rPr>
              <a:t>指数形式：</a:t>
            </a:r>
            <a:endParaRPr lang="en-US" altLang="zh-CN" sz="2400">
              <a:latin typeface="微软雅黑" panose="020B0503020204020204" pitchFamily="34" charset="-122"/>
              <a:ea typeface="微软雅黑" panose="020B0503020204020204" pitchFamily="34" charset="-122"/>
            </a:endParaRPr>
          </a:p>
          <a:p>
            <a:pPr lvl="1"/>
            <a:r>
              <a:rPr lang="zh-CN" altLang="en-US" sz="2400">
                <a:latin typeface="微软雅黑" panose="020B0503020204020204" pitchFamily="34" charset="-122"/>
                <a:ea typeface="微软雅黑" panose="020B0503020204020204" pitchFamily="34" charset="-122"/>
              </a:rPr>
              <a:t>例如，</a:t>
            </a:r>
            <a:r>
              <a:rPr lang="en-US" altLang="zh-CN" sz="2400">
                <a:latin typeface="微软雅黑" panose="020B0503020204020204" pitchFamily="34" charset="-122"/>
                <a:ea typeface="微软雅黑" panose="020B0503020204020204" pitchFamily="34" charset="-122"/>
              </a:rPr>
              <a:t>0.345E+2</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-34.4E-3</a:t>
            </a:r>
          </a:p>
          <a:p>
            <a:pPr lvl="1"/>
            <a:r>
              <a:rPr lang="zh-CN" altLang="en-US" sz="2400">
                <a:latin typeface="微软雅黑" panose="020B0503020204020204" pitchFamily="34" charset="-122"/>
                <a:ea typeface="微软雅黑" panose="020B0503020204020204" pitchFamily="34" charset="-122"/>
              </a:rPr>
              <a:t>整数部分和小数部分可以省略其一</a:t>
            </a:r>
          </a:p>
          <a:p>
            <a:r>
              <a:rPr lang="zh-CN" altLang="en-US" sz="2400">
                <a:latin typeface="微软雅黑" panose="020B0503020204020204" pitchFamily="34" charset="-122"/>
                <a:ea typeface="微软雅黑" panose="020B0503020204020204" pitchFamily="34" charset="-122"/>
              </a:rPr>
              <a:t>浮点常量默认为</a:t>
            </a:r>
            <a:r>
              <a:rPr lang="en-US" altLang="zh-CN" sz="2400">
                <a:latin typeface="微软雅黑" panose="020B0503020204020204" pitchFamily="34" charset="-122"/>
                <a:ea typeface="微软雅黑" panose="020B0503020204020204" pitchFamily="34" charset="-122"/>
              </a:rPr>
              <a:t>double</a:t>
            </a:r>
            <a:r>
              <a:rPr lang="zh-CN" altLang="en-US" sz="2400">
                <a:latin typeface="微软雅黑" panose="020B0503020204020204" pitchFamily="34" charset="-122"/>
                <a:ea typeface="微软雅黑" panose="020B0503020204020204" pitchFamily="34" charset="-122"/>
              </a:rPr>
              <a:t>型，如果后缀</a:t>
            </a:r>
            <a:r>
              <a:rPr lang="en-US" altLang="zh-CN" sz="2400">
                <a:latin typeface="微软雅黑" panose="020B0503020204020204" pitchFamily="34" charset="-122"/>
                <a:ea typeface="微软雅黑" panose="020B0503020204020204" pitchFamily="34" charset="-122"/>
              </a:rPr>
              <a:t>F</a:t>
            </a:r>
            <a:r>
              <a:rPr lang="zh-CN" altLang="en-US" sz="2400">
                <a:latin typeface="微软雅黑" panose="020B0503020204020204" pitchFamily="34" charset="-122"/>
                <a:ea typeface="微软雅黑" panose="020B0503020204020204" pitchFamily="34" charset="-122"/>
              </a:rPr>
              <a:t>（或</a:t>
            </a:r>
            <a:r>
              <a:rPr lang="en-US" altLang="zh-CN" sz="2400">
                <a:latin typeface="微软雅黑" panose="020B0503020204020204" pitchFamily="34" charset="-122"/>
                <a:ea typeface="微软雅黑" panose="020B0503020204020204" pitchFamily="34" charset="-122"/>
              </a:rPr>
              <a:t>f</a:t>
            </a:r>
            <a:r>
              <a:rPr lang="zh-CN" altLang="en-US" sz="2400">
                <a:latin typeface="微软雅黑" panose="020B0503020204020204" pitchFamily="34" charset="-122"/>
                <a:ea typeface="微软雅黑" panose="020B0503020204020204" pitchFamily="34" charset="-122"/>
              </a:rPr>
              <a:t>）可以使其成为</a:t>
            </a:r>
            <a:r>
              <a:rPr lang="en-US" altLang="zh-CN" sz="2400">
                <a:latin typeface="微软雅黑" panose="020B0503020204020204" pitchFamily="34" charset="-122"/>
                <a:ea typeface="微软雅黑" panose="020B0503020204020204" pitchFamily="34" charset="-122"/>
              </a:rPr>
              <a:t>float</a:t>
            </a:r>
            <a:r>
              <a:rPr lang="zh-CN" altLang="en-US" sz="2400">
                <a:latin typeface="微软雅黑" panose="020B0503020204020204" pitchFamily="34" charset="-122"/>
                <a:ea typeface="微软雅黑" panose="020B0503020204020204" pitchFamily="34" charset="-122"/>
              </a:rPr>
              <a:t>型，例如：</a:t>
            </a:r>
            <a:r>
              <a:rPr lang="en-US" altLang="zh-CN" sz="2400">
                <a:latin typeface="微软雅黑" panose="020B0503020204020204" pitchFamily="34" charset="-122"/>
                <a:ea typeface="微软雅黑" panose="020B0503020204020204" pitchFamily="34" charset="-122"/>
              </a:rPr>
              <a:t>12.3f</a:t>
            </a:r>
            <a:r>
              <a:rPr lang="zh-CN" altLang="en-US" sz="2400">
                <a:latin typeface="微软雅黑" panose="020B0503020204020204" pitchFamily="34" charset="-122"/>
                <a:ea typeface="微软雅黑" panose="020B0503020204020204" pitchFamily="34" charset="-122"/>
              </a:rPr>
              <a:t>。</a:t>
            </a:r>
          </a:p>
          <a:p>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20</a:t>
            </a:fld>
            <a:endParaRPr lang="zh-CN" altLang="en-US"/>
          </a:p>
        </p:txBody>
      </p:sp>
    </p:spTree>
    <p:extLst>
      <p:ext uri="{BB962C8B-B14F-4D97-AF65-F5344CB8AC3E}">
        <p14:creationId xmlns:p14="http://schemas.microsoft.com/office/powerpoint/2010/main" val="5223101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 calcmode="lin" valueType="num">
                                      <p:cBhvr additive="base">
                                        <p:cTn id="7" dur="10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795">
                                            <p:txEl>
                                              <p:pRg st="4" end="4"/>
                                            </p:txEl>
                                          </p:spTgt>
                                        </p:tgtEl>
                                        <p:attrNameLst>
                                          <p:attrName>style.visibility</p:attrName>
                                        </p:attrNameLst>
                                      </p:cBhvr>
                                      <p:to>
                                        <p:strVal val="visible"/>
                                      </p:to>
                                    </p:set>
                                    <p:anim calcmode="lin" valueType="num">
                                      <p:cBhvr additive="base">
                                        <p:cTn id="13" dur="1000" fill="hold"/>
                                        <p:tgtEl>
                                          <p:spTgt spid="33795">
                                            <p:txEl>
                                              <p:pRg st="4" end="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anim calcmode="lin" valueType="num">
                                      <p:cBhvr additive="base">
                                        <p:cTn id="19" dur="1000" fill="hold"/>
                                        <p:tgtEl>
                                          <p:spTgt spid="33795">
                                            <p:txEl>
                                              <p:pRg st="5" end="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37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609600" y="1076325"/>
            <a:ext cx="10975975" cy="1066800"/>
          </a:xfrm>
        </p:spPr>
        <p:txBody>
          <a:bodyPr/>
          <a:lstStyle/>
          <a:p>
            <a:pPr eaLnBrk="1" hangingPunct="1">
              <a:defRPr/>
            </a:pPr>
            <a:r>
              <a:rPr lang="en-US" altLang="zh-CN" dirty="0" err="1">
                <a:solidFill>
                  <a:schemeClr val="accent5"/>
                </a:solidFill>
                <a:latin typeface="微软雅黑" pitchFamily="34" charset="-122"/>
                <a:ea typeface="微软雅黑" pitchFamily="34" charset="-122"/>
              </a:rPr>
              <a:t>sizeof</a:t>
            </a:r>
            <a:r>
              <a:rPr lang="en-US" altLang="zh-CN" dirty="0">
                <a:solidFill>
                  <a:schemeClr val="accent5"/>
                </a:solidFill>
                <a:latin typeface="微软雅黑" pitchFamily="34" charset="-122"/>
                <a:ea typeface="微软雅黑" pitchFamily="34" charset="-122"/>
              </a:rPr>
              <a:t> </a:t>
            </a:r>
            <a:r>
              <a:rPr lang="zh-CN" altLang="en-US" dirty="0">
                <a:solidFill>
                  <a:schemeClr val="accent5"/>
                </a:solidFill>
                <a:latin typeface="微软雅黑" pitchFamily="34" charset="-122"/>
                <a:ea typeface="微软雅黑" pitchFamily="34" charset="-122"/>
              </a:rPr>
              <a:t>运算符</a:t>
            </a:r>
          </a:p>
        </p:txBody>
      </p:sp>
      <p:sp>
        <p:nvSpPr>
          <p:cNvPr id="3" name="内容占位符 2"/>
          <p:cNvSpPr>
            <a:spLocks noGrp="1"/>
          </p:cNvSpPr>
          <p:nvPr>
            <p:ph idx="1"/>
          </p:nvPr>
        </p:nvSpPr>
        <p:spPr>
          <a:xfrm>
            <a:off x="609600" y="2141538"/>
            <a:ext cx="6702425" cy="4167187"/>
          </a:xfrm>
        </p:spPr>
        <p:txBody>
          <a:bodyPr>
            <a:noAutofit/>
          </a:bodyPr>
          <a:lstStyle/>
          <a:p>
            <a:pPr marL="365760" indent="-256032" eaLnBrk="1" fontAlgn="auto" hangingPunct="1">
              <a:lnSpc>
                <a:spcPct val="110000"/>
              </a:lnSpc>
              <a:spcAft>
                <a:spcPts val="0"/>
              </a:spcAft>
              <a:buClr>
                <a:schemeClr val="accent3"/>
              </a:buClr>
              <a:buFont typeface="Georgia"/>
              <a:buChar char="•"/>
              <a:defRPr/>
            </a:pPr>
            <a:r>
              <a:rPr lang="zh-CN" altLang="en-US" sz="2400" dirty="0">
                <a:latin typeface="微软雅黑" pitchFamily="34" charset="-122"/>
                <a:ea typeface="微软雅黑" pitchFamily="34" charset="-122"/>
              </a:rPr>
              <a:t>语法形式</a:t>
            </a:r>
            <a:br>
              <a:rPr lang="zh-CN" altLang="en-US" sz="2400" dirty="0">
                <a:latin typeface="微软雅黑" pitchFamily="34" charset="-122"/>
                <a:ea typeface="微软雅黑" pitchFamily="34" charset="-122"/>
              </a:rPr>
            </a:br>
            <a:r>
              <a:rPr lang="en-US" altLang="zh-CN" sz="2400" dirty="0" err="1">
                <a:solidFill>
                  <a:schemeClr val="accent6">
                    <a:lumMod val="75000"/>
                  </a:schemeClr>
                </a:solidFill>
                <a:latin typeface="微软雅黑" pitchFamily="34" charset="-122"/>
                <a:ea typeface="微软雅黑" pitchFamily="34" charset="-122"/>
              </a:rPr>
              <a:t>sizeof</a:t>
            </a:r>
            <a:r>
              <a:rPr lang="en-US" altLang="zh-CN" sz="2400" dirty="0">
                <a:solidFill>
                  <a:schemeClr val="accent6">
                    <a:lumMod val="75000"/>
                  </a:schemeClr>
                </a:solidFill>
                <a:latin typeface="微软雅黑" pitchFamily="34" charset="-122"/>
                <a:ea typeface="微软雅黑" pitchFamily="34" charset="-122"/>
              </a:rPr>
              <a:t> (</a:t>
            </a:r>
            <a:r>
              <a:rPr lang="zh-CN" altLang="en-US" sz="2400" dirty="0">
                <a:latin typeface="微软雅黑" pitchFamily="34" charset="-122"/>
                <a:ea typeface="微软雅黑" pitchFamily="34" charset="-122"/>
              </a:rPr>
              <a:t>类型名</a:t>
            </a:r>
            <a:r>
              <a:rPr lang="en-US" altLang="zh-CN" sz="2400" dirty="0">
                <a:solidFill>
                  <a:schemeClr val="accent6">
                    <a:lumMod val="75000"/>
                  </a:schemeClr>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
            </a:r>
            <a:br>
              <a:rPr lang="en-US" altLang="zh-CN" sz="2400" dirty="0">
                <a:latin typeface="微软雅黑" pitchFamily="34" charset="-122"/>
                <a:ea typeface="微软雅黑" pitchFamily="34" charset="-122"/>
              </a:rPr>
            </a:br>
            <a:r>
              <a:rPr lang="zh-CN" altLang="en-US" sz="2400" dirty="0">
                <a:latin typeface="微软雅黑" pitchFamily="34" charset="-122"/>
                <a:ea typeface="微软雅黑" pitchFamily="34" charset="-122"/>
              </a:rPr>
              <a:t>或 </a:t>
            </a:r>
            <a:r>
              <a:rPr lang="en-US" altLang="zh-CN" sz="2400" dirty="0" err="1">
                <a:solidFill>
                  <a:schemeClr val="accent6">
                    <a:lumMod val="75000"/>
                  </a:schemeClr>
                </a:solidFill>
                <a:latin typeface="微软雅黑" pitchFamily="34" charset="-122"/>
                <a:ea typeface="微软雅黑" pitchFamily="34" charset="-122"/>
              </a:rPr>
              <a:t>sizeof</a:t>
            </a:r>
            <a:r>
              <a:rPr lang="en-US" altLang="zh-CN" sz="2400" dirty="0">
                <a:solidFill>
                  <a:schemeClr val="accent6">
                    <a:lumMod val="75000"/>
                  </a:schemeClr>
                </a:solidFill>
                <a:latin typeface="微软雅黑" pitchFamily="34" charset="-122"/>
                <a:ea typeface="微软雅黑" pitchFamily="34" charset="-122"/>
              </a:rPr>
              <a:t> </a:t>
            </a:r>
            <a:r>
              <a:rPr lang="zh-CN" altLang="en-US" sz="2400" dirty="0">
                <a:latin typeface="微软雅黑" pitchFamily="34" charset="-122"/>
                <a:ea typeface="微软雅黑" pitchFamily="34" charset="-122"/>
              </a:rPr>
              <a:t>表达式</a:t>
            </a:r>
            <a:endParaRPr lang="zh-CN" altLang="en-US" sz="2400" dirty="0">
              <a:solidFill>
                <a:srgbClr val="FFFF66"/>
              </a:solidFill>
              <a:latin typeface="微软雅黑" pitchFamily="34" charset="-122"/>
              <a:ea typeface="微软雅黑" pitchFamily="34" charset="-122"/>
            </a:endParaRPr>
          </a:p>
          <a:p>
            <a:pPr marL="365760" indent="-256032" eaLnBrk="1" fontAlgn="auto" hangingPunct="1">
              <a:lnSpc>
                <a:spcPct val="110000"/>
              </a:lnSpc>
              <a:spcAft>
                <a:spcPts val="0"/>
              </a:spcAft>
              <a:buClr>
                <a:schemeClr val="accent3"/>
              </a:buClr>
              <a:buFont typeface="Georgia"/>
              <a:buChar char="•"/>
              <a:defRPr/>
            </a:pPr>
            <a:r>
              <a:rPr lang="zh-CN" altLang="en-US" sz="2400" dirty="0">
                <a:latin typeface="微软雅黑" pitchFamily="34" charset="-122"/>
                <a:ea typeface="微软雅黑" pitchFamily="34" charset="-122"/>
              </a:rPr>
              <a:t>结果值：</a:t>
            </a:r>
            <a:br>
              <a:rPr lang="zh-CN" altLang="en-US" sz="2400" dirty="0">
                <a:latin typeface="微软雅黑" pitchFamily="34" charset="-122"/>
                <a:ea typeface="微软雅黑" pitchFamily="34" charset="-122"/>
              </a:rPr>
            </a:br>
            <a:r>
              <a:rPr lang="zh-CN" altLang="en-US" sz="2400" dirty="0">
                <a:solidFill>
                  <a:schemeClr val="accent6">
                    <a:lumMod val="75000"/>
                  </a:schemeClr>
                </a:solidFill>
                <a:latin typeface="微软雅黑" pitchFamily="34" charset="-122"/>
                <a:ea typeface="微软雅黑" pitchFamily="34" charset="-122"/>
              </a:rPr>
              <a:t>“类型名”所指定的</a:t>
            </a:r>
            <a:r>
              <a:rPr lang="zh-CN" altLang="en-US" sz="2400">
                <a:solidFill>
                  <a:schemeClr val="accent6">
                    <a:lumMod val="75000"/>
                  </a:schemeClr>
                </a:solidFill>
                <a:latin typeface="微软雅黑" pitchFamily="34" charset="-122"/>
                <a:ea typeface="微软雅黑" pitchFamily="34" charset="-122"/>
              </a:rPr>
              <a:t>类型，或</a:t>
            </a:r>
            <a:r>
              <a:rPr lang="zh-CN" altLang="en-US" sz="2400" dirty="0">
                <a:solidFill>
                  <a:schemeClr val="accent6">
                    <a:lumMod val="75000"/>
                  </a:schemeClr>
                </a:solidFill>
                <a:latin typeface="微软雅黑" pitchFamily="34" charset="-122"/>
                <a:ea typeface="微软雅黑" pitchFamily="34" charset="-122"/>
              </a:rPr>
              <a:t>“表达式”的结果类型所占的字节数。</a:t>
            </a:r>
          </a:p>
          <a:p>
            <a:pPr marL="365760" indent="-256032" eaLnBrk="1" fontAlgn="auto" hangingPunct="1">
              <a:lnSpc>
                <a:spcPct val="110000"/>
              </a:lnSpc>
              <a:spcAft>
                <a:spcPts val="0"/>
              </a:spcAft>
              <a:buClr>
                <a:schemeClr val="accent3"/>
              </a:buClr>
              <a:buFont typeface="Georgia"/>
              <a:buChar char="•"/>
              <a:defRPr/>
            </a:pPr>
            <a:r>
              <a:rPr lang="zh-CN" altLang="en-US" sz="2400" dirty="0">
                <a:latin typeface="微软雅黑" pitchFamily="34" charset="-122"/>
                <a:ea typeface="微软雅黑" pitchFamily="34" charset="-122"/>
              </a:rPr>
              <a:t>例：</a:t>
            </a:r>
          </a:p>
          <a:p>
            <a:pPr marL="1133475" lvl="1" indent="-246888" eaLnBrk="1" fontAlgn="auto" hangingPunct="1">
              <a:lnSpc>
                <a:spcPct val="110000"/>
              </a:lnSpc>
              <a:spcAft>
                <a:spcPts val="0"/>
              </a:spcAft>
              <a:buFont typeface="Georgia"/>
              <a:buNone/>
              <a:defRPr/>
            </a:pPr>
            <a:r>
              <a:rPr lang="en-US" altLang="zh-CN" sz="2400" dirty="0" err="1">
                <a:solidFill>
                  <a:schemeClr val="accent6">
                    <a:lumMod val="75000"/>
                  </a:schemeClr>
                </a:solidFill>
                <a:latin typeface="微软雅黑" pitchFamily="34" charset="-122"/>
                <a:ea typeface="微软雅黑" pitchFamily="34" charset="-122"/>
              </a:rPr>
              <a:t>sizeof</a:t>
            </a:r>
            <a:r>
              <a:rPr lang="en-US" altLang="zh-CN" sz="2400" dirty="0">
                <a:solidFill>
                  <a:schemeClr val="accent6">
                    <a:lumMod val="75000"/>
                  </a:schemeClr>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short</a:t>
            </a:r>
            <a:r>
              <a:rPr lang="en-US" altLang="zh-CN" sz="2400" dirty="0">
                <a:solidFill>
                  <a:schemeClr val="accent6">
                    <a:lumMod val="75000"/>
                  </a:schemeClr>
                </a:solidFill>
                <a:latin typeface="微软雅黑" pitchFamily="34" charset="-122"/>
                <a:ea typeface="微软雅黑" pitchFamily="34" charset="-122"/>
              </a:rPr>
              <a:t>)</a:t>
            </a:r>
          </a:p>
          <a:p>
            <a:pPr marL="1133475" lvl="1" indent="-246888" eaLnBrk="1" fontAlgn="auto" hangingPunct="1">
              <a:lnSpc>
                <a:spcPct val="110000"/>
              </a:lnSpc>
              <a:spcAft>
                <a:spcPts val="0"/>
              </a:spcAft>
              <a:buFont typeface="Georgia"/>
              <a:buNone/>
              <a:defRPr/>
            </a:pPr>
            <a:r>
              <a:rPr lang="en-US" altLang="zh-CN" sz="2400" dirty="0" err="1">
                <a:solidFill>
                  <a:schemeClr val="accent6">
                    <a:lumMod val="75000"/>
                  </a:schemeClr>
                </a:solidFill>
                <a:latin typeface="微软雅黑" pitchFamily="34" charset="-122"/>
                <a:ea typeface="微软雅黑" pitchFamily="34" charset="-122"/>
              </a:rPr>
              <a:t>sizeof</a:t>
            </a:r>
            <a:r>
              <a:rPr lang="en-US" altLang="zh-CN" sz="2400" dirty="0">
                <a:solidFill>
                  <a:srgbClr val="FFFF66"/>
                </a:solidFill>
                <a:latin typeface="微软雅黑" pitchFamily="34" charset="-122"/>
                <a:ea typeface="微软雅黑" pitchFamily="34" charset="-122"/>
              </a:rPr>
              <a:t>  </a:t>
            </a:r>
            <a:r>
              <a:rPr lang="en-US" altLang="zh-CN" sz="2400" dirty="0">
                <a:latin typeface="微软雅黑" pitchFamily="34" charset="-122"/>
                <a:ea typeface="微软雅黑" pitchFamily="34" charset="-122"/>
              </a:rPr>
              <a:t>x</a:t>
            </a:r>
            <a:endParaRPr lang="zh-CN" altLang="en-US" sz="2400" dirty="0">
              <a:latin typeface="微软雅黑" pitchFamily="34" charset="-122"/>
              <a:ea typeface="微软雅黑"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21</a:t>
            </a:fld>
            <a:endParaRPr lang="zh-CN" altLang="en-US"/>
          </a:p>
        </p:txBody>
      </p:sp>
    </p:spTree>
    <p:extLst>
      <p:ext uri="{BB962C8B-B14F-4D97-AF65-F5344CB8AC3E}">
        <p14:creationId xmlns:p14="http://schemas.microsoft.com/office/powerpoint/2010/main" val="37299354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609600" y="1076325"/>
            <a:ext cx="10975975" cy="840507"/>
          </a:xfrm>
        </p:spPr>
        <p:txBody>
          <a:bodyPr/>
          <a:lstStyle/>
          <a:p>
            <a:r>
              <a:rPr lang="zh-CN" altLang="en-US">
                <a:latin typeface="微软雅黑" panose="020B0503020204020204" pitchFamily="34" charset="-122"/>
                <a:ea typeface="微软雅黑" panose="020B0503020204020204" pitchFamily="34" charset="-122"/>
              </a:rPr>
              <a:t>基本数据类型</a:t>
            </a:r>
          </a:p>
        </p:txBody>
      </p:sp>
      <p:sp>
        <p:nvSpPr>
          <p:cNvPr id="28675" name="内容占位符 2"/>
          <p:cNvSpPr>
            <a:spLocks noGrp="1"/>
          </p:cNvSpPr>
          <p:nvPr>
            <p:ph idx="1"/>
          </p:nvPr>
        </p:nvSpPr>
        <p:spPr>
          <a:xfrm>
            <a:off x="609600" y="1988840"/>
            <a:ext cx="10888663" cy="4464348"/>
          </a:xfrm>
        </p:spPr>
        <p:txBody>
          <a:bodyPr/>
          <a:lstStyle/>
          <a:p>
            <a:r>
              <a:rPr lang="zh-CN" altLang="en-US" sz="2400">
                <a:latin typeface="微软雅黑" panose="020B0503020204020204" pitchFamily="34" charset="-122"/>
                <a:ea typeface="微软雅黑" panose="020B0503020204020204" pitchFamily="34" charset="-122"/>
              </a:rPr>
              <a:t>字符类型</a:t>
            </a:r>
            <a:endParaRPr lang="en-US" altLang="zh-CN" sz="2400">
              <a:latin typeface="微软雅黑" panose="020B0503020204020204" pitchFamily="34" charset="-122"/>
              <a:ea typeface="微软雅黑" panose="020B0503020204020204" pitchFamily="34" charset="-122"/>
            </a:endParaRPr>
          </a:p>
          <a:p>
            <a:pPr lvl="1" eaLnBrk="1" hangingPunct="1"/>
            <a:r>
              <a:rPr lang="en-US" altLang="zh-CN" sz="2400">
                <a:latin typeface="微软雅黑" panose="020B0503020204020204" pitchFamily="34" charset="-122"/>
                <a:ea typeface="微软雅黑" panose="020B0503020204020204" pitchFamily="34" charset="-122"/>
              </a:rPr>
              <a:t>char</a:t>
            </a:r>
            <a:r>
              <a:rPr lang="zh-CN" altLang="en-US" sz="2400">
                <a:latin typeface="微软雅黑" panose="020B0503020204020204" pitchFamily="34" charset="-122"/>
                <a:ea typeface="微软雅黑" panose="020B0503020204020204" pitchFamily="34" charset="-122"/>
              </a:rPr>
              <a:t>类型</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容纳单个字符的编码</a:t>
            </a:r>
            <a:endParaRPr lang="en-US" altLang="zh-CN"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字符串类型（详见第</a:t>
            </a:r>
            <a:r>
              <a:rPr lang="en-US" altLang="zh-CN" sz="2400">
                <a:latin typeface="微软雅黑" panose="020B0503020204020204" pitchFamily="34" charset="-122"/>
                <a:ea typeface="微软雅黑" panose="020B0503020204020204" pitchFamily="34" charset="-122"/>
              </a:rPr>
              <a:t>6</a:t>
            </a:r>
            <a:r>
              <a:rPr lang="zh-CN" altLang="en-US" sz="2400">
                <a:latin typeface="微软雅黑" panose="020B0503020204020204" pitchFamily="34" charset="-122"/>
                <a:ea typeface="微软雅黑" panose="020B0503020204020204" pitchFamily="34" charset="-122"/>
              </a:rPr>
              <a:t>章）</a:t>
            </a:r>
            <a:endParaRPr lang="en-US" altLang="zh-CN" sz="2400">
              <a:latin typeface="微软雅黑" panose="020B0503020204020204" pitchFamily="34" charset="-122"/>
              <a:ea typeface="微软雅黑" panose="020B0503020204020204" pitchFamily="34" charset="-122"/>
            </a:endParaRPr>
          </a:p>
          <a:p>
            <a:pPr lvl="1" eaLnBrk="1" hangingPunct="1"/>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风格的字符串</a:t>
            </a:r>
            <a:endParaRPr lang="en-US" altLang="zh-CN" sz="2400">
              <a:latin typeface="微软雅黑" panose="020B0503020204020204" pitchFamily="34" charset="-122"/>
              <a:ea typeface="微软雅黑" panose="020B0503020204020204" pitchFamily="34" charset="-122"/>
            </a:endParaRPr>
          </a:p>
          <a:p>
            <a:pPr lvl="2" eaLnBrk="1" hangingPunct="1"/>
            <a:r>
              <a:rPr lang="zh-CN" altLang="en-US">
                <a:latin typeface="微软雅黑" panose="020B0503020204020204" pitchFamily="34" charset="-122"/>
                <a:ea typeface="微软雅黑" panose="020B0503020204020204" pitchFamily="34" charset="-122"/>
              </a:rPr>
              <a:t>采用字符数组</a:t>
            </a:r>
            <a:endParaRPr lang="en-US" altLang="zh-CN">
              <a:latin typeface="微软雅黑" panose="020B0503020204020204" pitchFamily="34" charset="-122"/>
              <a:ea typeface="微软雅黑" panose="020B0503020204020204" pitchFamily="34" charset="-122"/>
            </a:endParaRPr>
          </a:p>
          <a:p>
            <a:pPr lvl="1" eaLnBrk="1" hangingPunct="1"/>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风格的字符串</a:t>
            </a:r>
            <a:endParaRPr lang="en-US" altLang="zh-CN" sz="2400">
              <a:latin typeface="微软雅黑" panose="020B0503020204020204" pitchFamily="34" charset="-122"/>
              <a:ea typeface="微软雅黑" panose="020B0503020204020204" pitchFamily="34" charset="-122"/>
            </a:endParaRPr>
          </a:p>
          <a:p>
            <a:pPr lvl="2" eaLnBrk="1" hangingPunct="1"/>
            <a:r>
              <a:rPr lang="zh-CN" altLang="en-US">
                <a:latin typeface="微软雅黑" panose="020B0503020204020204" pitchFamily="34" charset="-122"/>
                <a:ea typeface="微软雅黑" panose="020B0503020204020204" pitchFamily="34" charset="-122"/>
              </a:rPr>
              <a:t>采用标准</a:t>
            </a:r>
            <a:r>
              <a:rPr lang="en-US" altLang="en-US">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类库中的</a:t>
            </a:r>
            <a:r>
              <a:rPr lang="en-US" altLang="zh-CN">
                <a:latin typeface="微软雅黑" panose="020B0503020204020204" pitchFamily="34" charset="-122"/>
                <a:ea typeface="微软雅黑" panose="020B0503020204020204" pitchFamily="34" charset="-122"/>
              </a:rPr>
              <a:t>s</a:t>
            </a:r>
            <a:r>
              <a:rPr lang="en-US" altLang="en-US">
                <a:latin typeface="微软雅黑" panose="020B0503020204020204" pitchFamily="34" charset="-122"/>
                <a:ea typeface="微软雅黑" panose="020B0503020204020204" pitchFamily="34" charset="-122"/>
              </a:rPr>
              <a:t>tring</a:t>
            </a:r>
            <a:r>
              <a:rPr lang="zh-CN" altLang="en-US">
                <a:latin typeface="微软雅黑" panose="020B0503020204020204" pitchFamily="34" charset="-122"/>
                <a:ea typeface="微软雅黑" panose="020B0503020204020204" pitchFamily="34" charset="-122"/>
              </a:rPr>
              <a:t>类</a:t>
            </a:r>
            <a:endParaRPr lang="en-US" altLang="zh-CN">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布尔类型</a:t>
            </a:r>
            <a:endParaRPr lang="en-US" altLang="zh-CN" sz="2400">
              <a:latin typeface="微软雅黑" panose="020B0503020204020204" pitchFamily="34" charset="-122"/>
              <a:ea typeface="微软雅黑" panose="020B0503020204020204" pitchFamily="34" charset="-122"/>
            </a:endParaRPr>
          </a:p>
          <a:p>
            <a:pPr lvl="1" eaLnBrk="1" hangingPunct="1"/>
            <a:r>
              <a:rPr lang="en-US" altLang="zh-CN" sz="2400">
                <a:latin typeface="微软雅黑" panose="020B0503020204020204" pitchFamily="34" charset="-122"/>
                <a:ea typeface="微软雅黑" panose="020B0503020204020204" pitchFamily="34" charset="-122"/>
              </a:rPr>
              <a:t>bool</a:t>
            </a:r>
            <a:r>
              <a:rPr lang="zh-CN" altLang="en-US" sz="2400">
                <a:latin typeface="微软雅黑" panose="020B0503020204020204" pitchFamily="34" charset="-122"/>
                <a:ea typeface="微软雅黑" panose="020B0503020204020204" pitchFamily="34" charset="-122"/>
              </a:rPr>
              <a:t>类型，只有两个值：</a:t>
            </a:r>
            <a:r>
              <a:rPr lang="en-US" altLang="zh-CN" sz="2400">
                <a:latin typeface="微软雅黑" panose="020B0503020204020204" pitchFamily="34" charset="-122"/>
                <a:ea typeface="微软雅黑" panose="020B0503020204020204" pitchFamily="34" charset="-122"/>
              </a:rPr>
              <a:t>true</a:t>
            </a:r>
            <a:r>
              <a:rPr lang="zh-CN" altLang="en-US" sz="2400">
                <a:latin typeface="微软雅黑" panose="020B0503020204020204" pitchFamily="34" charset="-122"/>
                <a:ea typeface="微软雅黑" panose="020B0503020204020204" pitchFamily="34" charset="-122"/>
              </a:rPr>
              <a:t>（真）</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false</a:t>
            </a:r>
            <a:r>
              <a:rPr lang="zh-CN" altLang="en-US" sz="2400">
                <a:latin typeface="微软雅黑" panose="020B0503020204020204" pitchFamily="34" charset="-122"/>
                <a:ea typeface="微软雅黑" panose="020B0503020204020204" pitchFamily="34" charset="-122"/>
              </a:rPr>
              <a:t>（假）</a:t>
            </a:r>
            <a:endParaRPr lang="en-US" altLang="zh-CN" sz="2400">
              <a:latin typeface="微软雅黑" panose="020B0503020204020204" pitchFamily="34" charset="-122"/>
              <a:ea typeface="微软雅黑" panose="020B0503020204020204" pitchFamily="34" charset="-122"/>
            </a:endParaRPr>
          </a:p>
          <a:p>
            <a:pPr lvl="1" eaLnBrk="1" hangingPunct="1"/>
            <a:r>
              <a:rPr lang="zh-CN" altLang="en-US" sz="2400">
                <a:latin typeface="微软雅黑" panose="020B0503020204020204" pitchFamily="34" charset="-122"/>
                <a:ea typeface="微软雅黑" panose="020B0503020204020204" pitchFamily="34" charset="-122"/>
              </a:rPr>
              <a:t>常用来表示关系比较、相等比较或逻辑运算的结果</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22</a:t>
            </a:fld>
            <a:endParaRPr lang="zh-CN" altLang="en-US"/>
          </a:p>
        </p:txBody>
      </p:sp>
    </p:spTree>
    <p:extLst>
      <p:ext uri="{BB962C8B-B14F-4D97-AF65-F5344CB8AC3E}">
        <p14:creationId xmlns:p14="http://schemas.microsoft.com/office/powerpoint/2010/main" val="23021339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10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10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anim calcmode="lin" valueType="num">
                                      <p:cBhvr additive="base">
                                        <p:cTn id="19" dur="1000" fill="hold"/>
                                        <p:tgtEl>
                                          <p:spTgt spid="28675">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8675">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anim calcmode="lin" valueType="num">
                                      <p:cBhvr additive="base">
                                        <p:cTn id="23" dur="1000" fill="hold"/>
                                        <p:tgtEl>
                                          <p:spTgt spid="28675">
                                            <p:txEl>
                                              <p:pRg st="5" end="5"/>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286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8675">
                                            <p:txEl>
                                              <p:pRg st="6" end="6"/>
                                            </p:txEl>
                                          </p:spTgt>
                                        </p:tgtEl>
                                        <p:attrNameLst>
                                          <p:attrName>style.visibility</p:attrName>
                                        </p:attrNameLst>
                                      </p:cBhvr>
                                      <p:to>
                                        <p:strVal val="visible"/>
                                      </p:to>
                                    </p:set>
                                    <p:anim calcmode="lin" valueType="num">
                                      <p:cBhvr additive="base">
                                        <p:cTn id="29" dur="1000" fill="hold"/>
                                        <p:tgtEl>
                                          <p:spTgt spid="28675">
                                            <p:txEl>
                                              <p:pRg st="6" end="6"/>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28675">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8675">
                                            <p:txEl>
                                              <p:pRg st="7" end="7"/>
                                            </p:txEl>
                                          </p:spTgt>
                                        </p:tgtEl>
                                        <p:attrNameLst>
                                          <p:attrName>style.visibility</p:attrName>
                                        </p:attrNameLst>
                                      </p:cBhvr>
                                      <p:to>
                                        <p:strVal val="visible"/>
                                      </p:to>
                                    </p:set>
                                    <p:anim calcmode="lin" valueType="num">
                                      <p:cBhvr additive="base">
                                        <p:cTn id="33" dur="1000" fill="hold"/>
                                        <p:tgtEl>
                                          <p:spTgt spid="28675">
                                            <p:txEl>
                                              <p:pRg st="7" end="7"/>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286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28675">
                                            <p:txEl>
                                              <p:pRg st="9" end="9"/>
                                            </p:txEl>
                                          </p:spTgt>
                                        </p:tgtEl>
                                        <p:attrNameLst>
                                          <p:attrName>style.visibility</p:attrName>
                                        </p:attrNameLst>
                                      </p:cBhvr>
                                      <p:to>
                                        <p:strVal val="visible"/>
                                      </p:to>
                                    </p:set>
                                    <p:anim calcmode="lin" valueType="num">
                                      <p:cBhvr additive="base">
                                        <p:cTn id="39" dur="1000" fill="hold"/>
                                        <p:tgtEl>
                                          <p:spTgt spid="28675">
                                            <p:txEl>
                                              <p:pRg st="9" end="9"/>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286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28675">
                                            <p:txEl>
                                              <p:pRg st="10" end="10"/>
                                            </p:txEl>
                                          </p:spTgt>
                                        </p:tgtEl>
                                        <p:attrNameLst>
                                          <p:attrName>style.visibility</p:attrName>
                                        </p:attrNameLst>
                                      </p:cBhvr>
                                      <p:to>
                                        <p:strVal val="visible"/>
                                      </p:to>
                                    </p:set>
                                    <p:anim calcmode="lin" valueType="num">
                                      <p:cBhvr additive="base">
                                        <p:cTn id="45" dur="1000" fill="hold"/>
                                        <p:tgtEl>
                                          <p:spTgt spid="28675">
                                            <p:txEl>
                                              <p:pRg st="10" end="10"/>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2867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09600" y="908050"/>
            <a:ext cx="10975975" cy="1066800"/>
          </a:xfrm>
        </p:spPr>
        <p:txBody>
          <a:bodyPr/>
          <a:lstStyle/>
          <a:p>
            <a:pPr eaLnBrk="1" hangingPunct="1">
              <a:defRPr/>
            </a:pPr>
            <a:r>
              <a:rPr lang="zh-CN" altLang="en-US">
                <a:solidFill>
                  <a:schemeClr val="accent4">
                    <a:lumMod val="75000"/>
                  </a:schemeClr>
                </a:solidFill>
                <a:latin typeface="微软雅黑" pitchFamily="34" charset="-122"/>
                <a:ea typeface="微软雅黑" pitchFamily="34" charset="-122"/>
              </a:rPr>
              <a:t>字符文字常量</a:t>
            </a:r>
            <a:endParaRPr lang="zh-CN" altLang="en-US" dirty="0">
              <a:solidFill>
                <a:schemeClr val="accent4">
                  <a:lumMod val="75000"/>
                </a:schemeClr>
              </a:solidFill>
              <a:latin typeface="微软雅黑" pitchFamily="34" charset="-122"/>
              <a:ea typeface="微软雅黑" pitchFamily="34" charset="-122"/>
            </a:endParaRPr>
          </a:p>
        </p:txBody>
      </p:sp>
      <p:sp>
        <p:nvSpPr>
          <p:cNvPr id="34819" name="内容占位符 2"/>
          <p:cNvSpPr>
            <a:spLocks noGrp="1"/>
          </p:cNvSpPr>
          <p:nvPr>
            <p:ph idx="1"/>
          </p:nvPr>
        </p:nvSpPr>
        <p:spPr>
          <a:xfrm>
            <a:off x="571500" y="1844824"/>
            <a:ext cx="11071225" cy="1152128"/>
          </a:xfrm>
        </p:spPr>
        <p:txBody>
          <a:bodyPr/>
          <a:lstStyle/>
          <a:p>
            <a:pPr marL="490538" indent="-325438" eaLnBrk="1" hangingPunct="1">
              <a:lnSpc>
                <a:spcPct val="95000"/>
              </a:lnSpc>
            </a:pPr>
            <a:r>
              <a:rPr lang="zh-CN" altLang="en-US">
                <a:latin typeface="微软雅黑" panose="020B0503020204020204" pitchFamily="34" charset="-122"/>
                <a:ea typeface="微软雅黑" panose="020B0503020204020204" pitchFamily="34" charset="-122"/>
              </a:rPr>
              <a:t>单引号括起来的一个字符，如：</a:t>
            </a:r>
            <a:r>
              <a:rPr lang="en-US" altLang="zh-CN">
                <a:latin typeface="微软雅黑" panose="020B0503020204020204" pitchFamily="34" charset="-122"/>
                <a:ea typeface="微软雅黑" panose="020B0503020204020204" pitchFamily="34" charset="-122"/>
              </a:rPr>
              <a:t>'a', 'D', '?', '$‘</a:t>
            </a:r>
          </a:p>
          <a:p>
            <a:pPr marL="490538" indent="-325438" eaLnBrk="1" hangingPunct="1">
              <a:lnSpc>
                <a:spcPct val="95000"/>
              </a:lnSpc>
            </a:pP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转义字符列表（用于在程序中表示不可显示字符）</a:t>
            </a:r>
            <a:endParaRPr lang="en-US" altLang="zh-CN">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524000" y="2978392"/>
          <a:ext cx="8288337" cy="3475897"/>
        </p:xfrm>
        <a:graphic>
          <a:graphicData uri="http://schemas.openxmlformats.org/drawingml/2006/table">
            <a:tbl>
              <a:tblPr>
                <a:tableStyleId>{5DA37D80-6434-44D0-A028-1B22A696006F}</a:tableStyleId>
              </a:tblPr>
              <a:tblGrid>
                <a:gridCol w="2762779">
                  <a:extLst>
                    <a:ext uri="{9D8B030D-6E8A-4147-A177-3AD203B41FA5}">
                      <a16:colId xmlns:a16="http://schemas.microsoft.com/office/drawing/2014/main" xmlns="" val="20000"/>
                    </a:ext>
                  </a:extLst>
                </a:gridCol>
                <a:gridCol w="2762779">
                  <a:extLst>
                    <a:ext uri="{9D8B030D-6E8A-4147-A177-3AD203B41FA5}">
                      <a16:colId xmlns:a16="http://schemas.microsoft.com/office/drawing/2014/main" xmlns="" val="20001"/>
                    </a:ext>
                  </a:extLst>
                </a:gridCol>
                <a:gridCol w="2762779">
                  <a:extLst>
                    <a:ext uri="{9D8B030D-6E8A-4147-A177-3AD203B41FA5}">
                      <a16:colId xmlns:a16="http://schemas.microsoft.com/office/drawing/2014/main" xmlns="" val="20002"/>
                    </a:ext>
                  </a:extLst>
                </a:gridCol>
              </a:tblGrid>
              <a:tr h="292244">
                <a:tc>
                  <a:txBody>
                    <a:bodyPr/>
                    <a:lstStyle/>
                    <a:p>
                      <a:pPr indent="266700" algn="ctr">
                        <a:lnSpc>
                          <a:spcPts val="1560"/>
                        </a:lnSpc>
                        <a:spcAft>
                          <a:spcPts val="0"/>
                        </a:spcAft>
                      </a:pPr>
                      <a:r>
                        <a:rPr lang="zh-CN" sz="1800" kern="100" dirty="0">
                          <a:latin typeface="微软雅黑" panose="020B0503020204020204" pitchFamily="34" charset="-122"/>
                          <a:ea typeface="微软雅黑" panose="020B0503020204020204" pitchFamily="34" charset="-122"/>
                        </a:rPr>
                        <a:t>字符常量形式</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a:latin typeface="微软雅黑" panose="020B0503020204020204" pitchFamily="34" charset="-122"/>
                          <a:ea typeface="微软雅黑" panose="020B0503020204020204" pitchFamily="34" charset="-122"/>
                        </a:rPr>
                        <a:t>ASCII</a:t>
                      </a:r>
                      <a:r>
                        <a:rPr lang="zh-CN" sz="1800" kern="100">
                          <a:latin typeface="微软雅黑" panose="020B0503020204020204" pitchFamily="34" charset="-122"/>
                          <a:ea typeface="微软雅黑" panose="020B0503020204020204" pitchFamily="34" charset="-122"/>
                        </a:rPr>
                        <a:t>码（十六进制）</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a:latin typeface="微软雅黑" panose="020B0503020204020204" pitchFamily="34" charset="-122"/>
                          <a:ea typeface="微软雅黑" panose="020B0503020204020204" pitchFamily="34" charset="-122"/>
                        </a:rPr>
                        <a:t>含义</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92244">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\a</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a:latin typeface="微软雅黑" panose="020B0503020204020204" pitchFamily="34" charset="-122"/>
                          <a:ea typeface="微软雅黑" panose="020B0503020204020204" pitchFamily="34" charset="-122"/>
                        </a:rPr>
                        <a:t>07</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a:latin typeface="微软雅黑" panose="020B0503020204020204" pitchFamily="34" charset="-122"/>
                          <a:ea typeface="微软雅黑" panose="020B0503020204020204" pitchFamily="34" charset="-122"/>
                        </a:rPr>
                        <a:t>响铃</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92244">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\n</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0</a:t>
                      </a:r>
                      <a:r>
                        <a:rPr lang="en-US" altLang="zh-CN" sz="1800" kern="100" dirty="0">
                          <a:latin typeface="微软雅黑" panose="020B0503020204020204" pitchFamily="34" charset="-122"/>
                          <a:ea typeface="微软雅黑" panose="020B0503020204020204" pitchFamily="34" charset="-122"/>
                        </a:rPr>
                        <a:t>A</a:t>
                      </a:r>
                      <a:endParaRPr lang="en-US" sz="18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a:latin typeface="微软雅黑" panose="020B0503020204020204" pitchFamily="34" charset="-122"/>
                          <a:ea typeface="微软雅黑" panose="020B0503020204020204" pitchFamily="34" charset="-122"/>
                        </a:rPr>
                        <a:t>换行</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92244">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\t</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09</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a:latin typeface="微软雅黑" panose="020B0503020204020204" pitchFamily="34" charset="-122"/>
                          <a:ea typeface="微软雅黑" panose="020B0503020204020204" pitchFamily="34" charset="-122"/>
                        </a:rPr>
                        <a:t>水平制表符</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92244">
                <a:tc>
                  <a:txBody>
                    <a:bodyPr/>
                    <a:lstStyle/>
                    <a:p>
                      <a:pPr indent="266700" algn="ctr">
                        <a:lnSpc>
                          <a:spcPts val="1560"/>
                        </a:lnSpc>
                        <a:spcAft>
                          <a:spcPts val="0"/>
                        </a:spcAft>
                      </a:pPr>
                      <a:r>
                        <a:rPr lang="en-US" sz="1800" kern="100">
                          <a:latin typeface="微软雅黑" panose="020B0503020204020204" pitchFamily="34" charset="-122"/>
                          <a:ea typeface="微软雅黑" panose="020B0503020204020204" pitchFamily="34" charset="-122"/>
                        </a:rPr>
                        <a:t>\v</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0B</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a:latin typeface="微软雅黑" panose="020B0503020204020204" pitchFamily="34" charset="-122"/>
                          <a:ea typeface="微软雅黑" panose="020B0503020204020204" pitchFamily="34" charset="-122"/>
                        </a:rPr>
                        <a:t>垂直制表符</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92244">
                <a:tc>
                  <a:txBody>
                    <a:bodyPr/>
                    <a:lstStyle/>
                    <a:p>
                      <a:pPr indent="266700" algn="ctr">
                        <a:lnSpc>
                          <a:spcPts val="1560"/>
                        </a:lnSpc>
                        <a:spcAft>
                          <a:spcPts val="0"/>
                        </a:spcAft>
                      </a:pPr>
                      <a:r>
                        <a:rPr lang="en-US" sz="1800" kern="100">
                          <a:latin typeface="微软雅黑" panose="020B0503020204020204" pitchFamily="34" charset="-122"/>
                          <a:ea typeface="微软雅黑" panose="020B0503020204020204" pitchFamily="34" charset="-122"/>
                        </a:rPr>
                        <a:t>\b</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08</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a:latin typeface="微软雅黑" panose="020B0503020204020204" pitchFamily="34" charset="-122"/>
                          <a:ea typeface="微软雅黑" panose="020B0503020204020204" pitchFamily="34" charset="-122"/>
                        </a:rPr>
                        <a:t>退格</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92244">
                <a:tc>
                  <a:txBody>
                    <a:bodyPr/>
                    <a:lstStyle/>
                    <a:p>
                      <a:pPr indent="266700" algn="ctr">
                        <a:lnSpc>
                          <a:spcPts val="1560"/>
                        </a:lnSpc>
                        <a:spcAft>
                          <a:spcPts val="0"/>
                        </a:spcAft>
                      </a:pPr>
                      <a:r>
                        <a:rPr lang="en-US" sz="1800" kern="100">
                          <a:latin typeface="微软雅黑" panose="020B0503020204020204" pitchFamily="34" charset="-122"/>
                          <a:ea typeface="微软雅黑" panose="020B0503020204020204" pitchFamily="34" charset="-122"/>
                        </a:rPr>
                        <a:t>\r</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0D</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dirty="0">
                          <a:latin typeface="微软雅黑" panose="020B0503020204020204" pitchFamily="34" charset="-122"/>
                          <a:ea typeface="微软雅黑" panose="020B0503020204020204" pitchFamily="34" charset="-122"/>
                        </a:rPr>
                        <a:t>回车</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92244">
                <a:tc>
                  <a:txBody>
                    <a:bodyPr/>
                    <a:lstStyle/>
                    <a:p>
                      <a:pPr indent="266700" algn="ctr">
                        <a:lnSpc>
                          <a:spcPts val="1560"/>
                        </a:lnSpc>
                        <a:spcAft>
                          <a:spcPts val="0"/>
                        </a:spcAft>
                      </a:pPr>
                      <a:r>
                        <a:rPr lang="en-US" sz="1800" kern="100">
                          <a:latin typeface="微软雅黑" panose="020B0503020204020204" pitchFamily="34" charset="-122"/>
                          <a:ea typeface="微软雅黑" panose="020B0503020204020204" pitchFamily="34" charset="-122"/>
                        </a:rPr>
                        <a:t>\</a:t>
                      </a:r>
                      <a:r>
                        <a:rPr lang="en-US" altLang="zh-CN" sz="1800" kern="100">
                          <a:latin typeface="微软雅黑" panose="020B0503020204020204" pitchFamily="34" charset="-122"/>
                          <a:ea typeface="微软雅黑" panose="020B0503020204020204" pitchFamily="34" charset="-122"/>
                        </a:rPr>
                        <a:t>f</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0</a:t>
                      </a:r>
                      <a:r>
                        <a:rPr lang="en-US" altLang="zh-CN" sz="1800" kern="100" dirty="0">
                          <a:latin typeface="微软雅黑" panose="020B0503020204020204" pitchFamily="34" charset="-122"/>
                          <a:ea typeface="微软雅黑" panose="020B0503020204020204" pitchFamily="34" charset="-122"/>
                        </a:rPr>
                        <a:t>C</a:t>
                      </a:r>
                      <a:endParaRPr lang="en-US" sz="18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dirty="0">
                          <a:latin typeface="微软雅黑" panose="020B0503020204020204" pitchFamily="34" charset="-122"/>
                          <a:ea typeface="微软雅黑" panose="020B0503020204020204" pitchFamily="34" charset="-122"/>
                        </a:rPr>
                        <a:t>换页</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92244">
                <a:tc>
                  <a:txBody>
                    <a:bodyPr/>
                    <a:lstStyle/>
                    <a:p>
                      <a:pPr indent="266700" algn="ctr">
                        <a:lnSpc>
                          <a:spcPts val="1560"/>
                        </a:lnSpc>
                        <a:spcAft>
                          <a:spcPts val="0"/>
                        </a:spcAft>
                      </a:pPr>
                      <a:r>
                        <a:rPr lang="en-US" sz="1800" kern="100">
                          <a:latin typeface="微软雅黑" panose="020B0503020204020204" pitchFamily="34" charset="-122"/>
                          <a:ea typeface="微软雅黑" panose="020B0503020204020204" pitchFamily="34" charset="-122"/>
                        </a:rPr>
                        <a:t>\\</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5</a:t>
                      </a:r>
                      <a:r>
                        <a:rPr lang="en-US" altLang="zh-CN" sz="1800" kern="100" dirty="0">
                          <a:latin typeface="微软雅黑" panose="020B0503020204020204" pitchFamily="34" charset="-122"/>
                          <a:ea typeface="微软雅黑" panose="020B0503020204020204" pitchFamily="34" charset="-122"/>
                        </a:rPr>
                        <a:t>C</a:t>
                      </a:r>
                      <a:endParaRPr lang="en-US" sz="18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dirty="0">
                          <a:latin typeface="微软雅黑" panose="020B0503020204020204" pitchFamily="34" charset="-122"/>
                          <a:ea typeface="微软雅黑" panose="020B0503020204020204" pitchFamily="34" charset="-122"/>
                        </a:rPr>
                        <a:t>字符“</a:t>
                      </a:r>
                      <a:r>
                        <a:rPr lang="en-US" sz="1800" kern="100" dirty="0">
                          <a:latin typeface="微软雅黑" panose="020B0503020204020204" pitchFamily="34" charset="-122"/>
                          <a:ea typeface="微软雅黑" panose="020B0503020204020204" pitchFamily="34" charset="-122"/>
                        </a:rPr>
                        <a:t>\</a:t>
                      </a:r>
                      <a:r>
                        <a:rPr lang="zh-CN" sz="1800" kern="100" dirty="0">
                          <a:latin typeface="微软雅黑" panose="020B0503020204020204" pitchFamily="34" charset="-122"/>
                          <a:ea typeface="微软雅黑" panose="020B0503020204020204" pitchFamily="34" charset="-122"/>
                        </a:rPr>
                        <a:t>”</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92244">
                <a:tc>
                  <a:txBody>
                    <a:bodyPr/>
                    <a:lstStyle/>
                    <a:p>
                      <a:pPr indent="266700" algn="ctr">
                        <a:lnSpc>
                          <a:spcPts val="1560"/>
                        </a:lnSpc>
                        <a:spcAft>
                          <a:spcPts val="0"/>
                        </a:spcAft>
                      </a:pPr>
                      <a:r>
                        <a:rPr lang="en-US" sz="1800" kern="100">
                          <a:latin typeface="微软雅黑" panose="020B0503020204020204" pitchFamily="34" charset="-122"/>
                          <a:ea typeface="微软雅黑" panose="020B0503020204020204" pitchFamily="34" charset="-122"/>
                        </a:rPr>
                        <a:t>\”</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22</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dirty="0">
                          <a:latin typeface="微软雅黑" panose="020B0503020204020204" pitchFamily="34" charset="-122"/>
                          <a:ea typeface="微软雅黑" panose="020B0503020204020204" pitchFamily="34" charset="-122"/>
                        </a:rPr>
                        <a:t>双引号</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146122">
                <a:tc>
                  <a:txBody>
                    <a:bodyPr/>
                    <a:lstStyle/>
                    <a:p>
                      <a:pPr indent="266700" algn="ctr">
                        <a:lnSpc>
                          <a:spcPts val="1560"/>
                        </a:lnSpc>
                        <a:spcAft>
                          <a:spcPts val="0"/>
                        </a:spcAft>
                      </a:pPr>
                      <a:r>
                        <a:rPr lang="en-US" sz="1800" kern="100" dirty="0">
                          <a:latin typeface="微软雅黑" panose="020B0503020204020204" pitchFamily="34" charset="-122"/>
                          <a:ea typeface="微软雅黑" panose="020B0503020204020204" pitchFamily="34" charset="-122"/>
                        </a:rPr>
                        <a:t>\’</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en-US" sz="1800" kern="100">
                          <a:latin typeface="微软雅黑" panose="020B0503020204020204" pitchFamily="34" charset="-122"/>
                          <a:ea typeface="微软雅黑" panose="020B0503020204020204" pitchFamily="34" charset="-122"/>
                        </a:rPr>
                        <a:t>27</a:t>
                      </a:r>
                      <a:endParaRPr lang="zh-CN" sz="2400" kern="10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ctr">
                        <a:lnSpc>
                          <a:spcPts val="1560"/>
                        </a:lnSpc>
                        <a:spcAft>
                          <a:spcPts val="0"/>
                        </a:spcAft>
                      </a:pPr>
                      <a:r>
                        <a:rPr lang="zh-CN" sz="1800" kern="100">
                          <a:latin typeface="微软雅黑" panose="020B0503020204020204" pitchFamily="34" charset="-122"/>
                          <a:ea typeface="微软雅黑" panose="020B0503020204020204" pitchFamily="34" charset="-122"/>
                        </a:rPr>
                        <a:t>单引号</a:t>
                      </a:r>
                      <a:endParaRPr lang="zh-CN" sz="2400" kern="100" dirty="0">
                        <a:latin typeface="微软雅黑" panose="020B0503020204020204" pitchFamily="34" charset="-122"/>
                        <a:ea typeface="微软雅黑" panose="020B0503020204020204" pitchFamily="34" charset="-122"/>
                        <a:cs typeface="Times New Roman"/>
                      </a:endParaRPr>
                    </a:p>
                  </a:txBody>
                  <a:tcPr marL="91457" marR="91457" marT="720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274637">
                <a:tc>
                  <a:txBody>
                    <a:bodyPr/>
                    <a:lstStyle/>
                    <a:p>
                      <a:pPr marL="0" indent="266700" algn="ctr" rtl="0" eaLnBrk="1" latinLnBrk="0" hangingPunct="1">
                        <a:lnSpc>
                          <a:spcPts val="1560"/>
                        </a:lnSpc>
                        <a:spcAft>
                          <a:spcPts val="0"/>
                        </a:spcAft>
                      </a:pPr>
                      <a:r>
                        <a:rPr kumimoji="0" lang="en-US" sz="1800" kern="100">
                          <a:solidFill>
                            <a:schemeClr val="tx1"/>
                          </a:solidFill>
                          <a:latin typeface="微软雅黑" panose="020B0503020204020204" pitchFamily="34" charset="-122"/>
                          <a:ea typeface="微软雅黑" panose="020B0503020204020204" pitchFamily="34" charset="-122"/>
                          <a:cs typeface="+mn-cs"/>
                        </a:rPr>
                        <a:t>\?</a:t>
                      </a:r>
                      <a:endParaRPr kumimoji="0" lang="zh-CN" sz="1800" kern="10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266700" algn="ctr" rtl="0" eaLnBrk="1" latinLnBrk="0" hangingPunct="1">
                        <a:lnSpc>
                          <a:spcPts val="1560"/>
                        </a:lnSpc>
                        <a:spcAft>
                          <a:spcPts val="0"/>
                        </a:spcAft>
                      </a:pPr>
                      <a:r>
                        <a:rPr kumimoji="0" lang="en-US" sz="1800" kern="100">
                          <a:solidFill>
                            <a:schemeClr val="tx1"/>
                          </a:solidFill>
                          <a:latin typeface="微软雅黑" panose="020B0503020204020204" pitchFamily="34" charset="-122"/>
                          <a:ea typeface="微软雅黑" panose="020B0503020204020204" pitchFamily="34" charset="-122"/>
                          <a:cs typeface="+mn-cs"/>
                        </a:rPr>
                        <a:t>3F</a:t>
                      </a:r>
                      <a:endParaRPr kumimoji="0" lang="zh-CN" sz="1800" kern="100">
                        <a:solidFill>
                          <a:schemeClr val="tx1"/>
                        </a:solidFill>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266700" algn="ctr" rtl="0" eaLnBrk="1" latinLnBrk="0" hangingPunct="1">
                        <a:lnSpc>
                          <a:spcPts val="1560"/>
                        </a:lnSpc>
                        <a:spcAft>
                          <a:spcPts val="0"/>
                        </a:spcAft>
                      </a:pPr>
                      <a:r>
                        <a:rPr kumimoji="0" lang="zh-CN" sz="1800" kern="100">
                          <a:solidFill>
                            <a:schemeClr val="tx1"/>
                          </a:solidFill>
                          <a:latin typeface="微软雅黑" panose="020B0503020204020204" pitchFamily="34" charset="-122"/>
                          <a:ea typeface="微软雅黑" panose="020B0503020204020204" pitchFamily="34" charset="-122"/>
                          <a:cs typeface="+mn-cs"/>
                        </a:rPr>
                        <a:t>问号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
        <p:nvSpPr>
          <p:cNvPr id="2" name="灯片编号占位符 1"/>
          <p:cNvSpPr>
            <a:spLocks noGrp="1"/>
          </p:cNvSpPr>
          <p:nvPr>
            <p:ph type="sldNum" sz="quarter" idx="4"/>
          </p:nvPr>
        </p:nvSpPr>
        <p:spPr/>
        <p:txBody>
          <a:bodyPr/>
          <a:lstStyle/>
          <a:p>
            <a:fld id="{DEA904C8-CD7B-4714-BAE1-F1A91095C3EA}" type="slidenum">
              <a:rPr lang="zh-CN" altLang="en-US" smtClean="0"/>
              <a:pPr/>
              <a:t>23</a:t>
            </a:fld>
            <a:endParaRPr lang="zh-CN" altLang="en-US"/>
          </a:p>
        </p:txBody>
      </p:sp>
    </p:spTree>
    <p:extLst>
      <p:ext uri="{BB962C8B-B14F-4D97-AF65-F5344CB8AC3E}">
        <p14:creationId xmlns:p14="http://schemas.microsoft.com/office/powerpoint/2010/main" val="11970067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10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10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80728"/>
            <a:ext cx="10975975" cy="864096"/>
          </a:xfrm>
        </p:spPr>
        <p:txBody>
          <a:bodyPr/>
          <a:lstStyle/>
          <a:p>
            <a:pPr eaLnBrk="1" hangingPunct="1">
              <a:defRPr/>
            </a:pPr>
            <a:r>
              <a:rPr lang="en-US" altLang="zh-CN">
                <a:solidFill>
                  <a:schemeClr val="accent4">
                    <a:lumMod val="75000"/>
                  </a:schemeClr>
                </a:solidFill>
              </a:rPr>
              <a:t>C</a:t>
            </a:r>
            <a:r>
              <a:rPr lang="zh-CN" altLang="en-US">
                <a:solidFill>
                  <a:schemeClr val="accent4">
                    <a:lumMod val="75000"/>
                  </a:schemeClr>
                </a:solidFill>
              </a:rPr>
              <a:t>风格字符串常量</a:t>
            </a:r>
          </a:p>
        </p:txBody>
      </p:sp>
      <p:sp>
        <p:nvSpPr>
          <p:cNvPr id="3" name="内容占位符 2"/>
          <p:cNvSpPr>
            <a:spLocks noGrp="1"/>
          </p:cNvSpPr>
          <p:nvPr>
            <p:ph idx="1"/>
          </p:nvPr>
        </p:nvSpPr>
        <p:spPr>
          <a:xfrm>
            <a:off x="609600" y="1844824"/>
            <a:ext cx="10975975" cy="4729014"/>
          </a:xfrm>
        </p:spPr>
        <p:txBody>
          <a:bodyPr/>
          <a:lstStyle/>
          <a:p>
            <a:r>
              <a:rPr lang="zh-CN" altLang="en-US">
                <a:latin typeface="微软雅黑" panose="020B0503020204020204" pitchFamily="34" charset="-122"/>
                <a:ea typeface="微软雅黑" panose="020B0503020204020204" pitchFamily="34" charset="-122"/>
              </a:rPr>
              <a:t>一对双引号括起来的字符序列</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字符串与字符是不同的，它在内存中的存放形式是：按串中字符的排列次序顺序存放，每个字符占一个字节，并在末尾添加 ‘</a:t>
            </a:r>
            <a:r>
              <a:rPr lang="en-US" altLang="zh-CN">
                <a:latin typeface="微软雅黑" panose="020B0503020204020204" pitchFamily="34" charset="-122"/>
                <a:ea typeface="微软雅黑" panose="020B0503020204020204" pitchFamily="34" charset="-122"/>
              </a:rPr>
              <a:t>\0’ </a:t>
            </a:r>
            <a:r>
              <a:rPr lang="zh-CN" altLang="en-US">
                <a:latin typeface="微软雅黑" panose="020B0503020204020204" pitchFamily="34" charset="-122"/>
                <a:ea typeface="微软雅黑" panose="020B0503020204020204" pitchFamily="34" charset="-122"/>
              </a:rPr>
              <a:t>作为结尾标记。</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043" y="4005064"/>
            <a:ext cx="5762203" cy="2310883"/>
          </a:xfrm>
          <a:prstGeom prst="rect">
            <a:avLst/>
          </a:prstGeom>
        </p:spPr>
      </p:pic>
      <p:sp>
        <p:nvSpPr>
          <p:cNvPr id="6" name="灯片编号占位符 5"/>
          <p:cNvSpPr>
            <a:spLocks noGrp="1"/>
          </p:cNvSpPr>
          <p:nvPr>
            <p:ph type="sldNum" sz="quarter" idx="4"/>
          </p:nvPr>
        </p:nvSpPr>
        <p:spPr/>
        <p:txBody>
          <a:bodyPr/>
          <a:lstStyle/>
          <a:p>
            <a:fld id="{DEA904C8-CD7B-4714-BAE1-F1A91095C3EA}" type="slidenum">
              <a:rPr lang="zh-CN" altLang="en-US" smtClean="0"/>
              <a:pPr/>
              <a:t>24</a:t>
            </a:fld>
            <a:endParaRPr lang="zh-CN" altLang="en-US"/>
          </a:p>
        </p:txBody>
      </p:sp>
    </p:spTree>
    <p:extLst>
      <p:ext uri="{BB962C8B-B14F-4D97-AF65-F5344CB8AC3E}">
        <p14:creationId xmlns:p14="http://schemas.microsoft.com/office/powerpoint/2010/main" val="1709006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066056"/>
            <a:ext cx="10975975" cy="1066800"/>
          </a:xfrm>
        </p:spPr>
        <p:txBody>
          <a:bodyPr/>
          <a:lstStyle/>
          <a:p>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风格字符串常量</a:t>
            </a:r>
            <a:endParaRPr lang="zh-CN" altLang="en-US"/>
          </a:p>
        </p:txBody>
      </p:sp>
      <p:sp>
        <p:nvSpPr>
          <p:cNvPr id="3" name="内容占位符 2"/>
          <p:cNvSpPr>
            <a:spLocks noGrp="1"/>
          </p:cNvSpPr>
          <p:nvPr>
            <p:ph idx="1"/>
          </p:nvPr>
        </p:nvSpPr>
        <p:spPr>
          <a:xfrm>
            <a:off x="609600" y="2276872"/>
            <a:ext cx="10975975" cy="4296966"/>
          </a:xfrm>
        </p:spPr>
        <p:txBody>
          <a:bodyPr/>
          <a:lstStyle/>
          <a:p>
            <a:r>
              <a:rPr lang="zh-CN" altLang="en-US" sz="2400">
                <a:latin typeface="微软雅黑" panose="020B0503020204020204" pitchFamily="34" charset="-122"/>
                <a:ea typeface="微软雅黑" panose="020B0503020204020204" pitchFamily="34" charset="-122"/>
              </a:rPr>
              <a:t>通过添加前缀可以改变字符常量或者字符串常量的类型，前缀及其含义如下表所示： </a:t>
            </a:r>
          </a:p>
        </p:txBody>
      </p:sp>
      <p:graphicFrame>
        <p:nvGraphicFramePr>
          <p:cNvPr id="4" name="表格 3"/>
          <p:cNvGraphicFramePr>
            <a:graphicFrameLocks noGrp="1"/>
          </p:cNvGraphicFramePr>
          <p:nvPr/>
        </p:nvGraphicFramePr>
        <p:xfrm>
          <a:off x="1345059" y="3573016"/>
          <a:ext cx="9337264" cy="1800200"/>
        </p:xfrm>
        <a:graphic>
          <a:graphicData uri="http://schemas.openxmlformats.org/drawingml/2006/table">
            <a:tbl>
              <a:tblPr firstRow="1" firstCol="1" bandRow="1">
                <a:tableStyleId>{5C22544A-7EE6-4342-B048-85BDC9FD1C3A}</a:tableStyleId>
              </a:tblPr>
              <a:tblGrid>
                <a:gridCol w="1440160">
                  <a:extLst>
                    <a:ext uri="{9D8B030D-6E8A-4147-A177-3AD203B41FA5}">
                      <a16:colId xmlns:a16="http://schemas.microsoft.com/office/drawing/2014/main" xmlns="" val="20000"/>
                    </a:ext>
                  </a:extLst>
                </a:gridCol>
                <a:gridCol w="4784301">
                  <a:extLst>
                    <a:ext uri="{9D8B030D-6E8A-4147-A177-3AD203B41FA5}">
                      <a16:colId xmlns:a16="http://schemas.microsoft.com/office/drawing/2014/main" xmlns="" val="20001"/>
                    </a:ext>
                  </a:extLst>
                </a:gridCol>
                <a:gridCol w="3112803">
                  <a:extLst>
                    <a:ext uri="{9D8B030D-6E8A-4147-A177-3AD203B41FA5}">
                      <a16:colId xmlns:a16="http://schemas.microsoft.com/office/drawing/2014/main" xmlns="" val="20002"/>
                    </a:ext>
                  </a:extLst>
                </a:gridCol>
              </a:tblGrid>
              <a:tr h="328230">
                <a:tc>
                  <a:txBody>
                    <a:bodyPr/>
                    <a:lstStyle/>
                    <a:p>
                      <a:pPr indent="266700" algn="just">
                        <a:lnSpc>
                          <a:spcPts val="1560"/>
                        </a:lnSpc>
                        <a:spcAft>
                          <a:spcPts val="0"/>
                        </a:spcAft>
                      </a:pPr>
                      <a:r>
                        <a:rPr lang="zh-CN" sz="1900">
                          <a:solidFill>
                            <a:schemeClr val="tx1"/>
                          </a:solidFill>
                          <a:effectLst/>
                          <a:latin typeface="微软雅黑" panose="020B0503020204020204" pitchFamily="34" charset="-122"/>
                          <a:ea typeface="微软雅黑" panose="020B0503020204020204" pitchFamily="34" charset="-122"/>
                        </a:rPr>
                        <a:t>前缀</a:t>
                      </a: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zh-CN" sz="1900">
                          <a:solidFill>
                            <a:schemeClr val="tx1"/>
                          </a:solidFill>
                          <a:effectLst/>
                          <a:latin typeface="微软雅黑" panose="020B0503020204020204" pitchFamily="34" charset="-122"/>
                          <a:ea typeface="微软雅黑" panose="020B0503020204020204" pitchFamily="34" charset="-122"/>
                        </a:rPr>
                        <a:t>含义</a:t>
                      </a: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zh-CN" sz="1900">
                          <a:solidFill>
                            <a:schemeClr val="tx1"/>
                          </a:solidFill>
                          <a:effectLst/>
                          <a:latin typeface="微软雅黑" panose="020B0503020204020204" pitchFamily="34" charset="-122"/>
                          <a:ea typeface="微软雅黑" panose="020B0503020204020204" pitchFamily="34" charset="-122"/>
                        </a:rPr>
                        <a:t>类型</a:t>
                      </a: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31094">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u</a:t>
                      </a:r>
                      <a:endParaRPr lang="zh-CN" sz="1900">
                        <a:solidFill>
                          <a:schemeClr val="tx1"/>
                        </a:solidFill>
                        <a:effectLst/>
                        <a:latin typeface="微软雅黑" panose="020B0503020204020204" pitchFamily="34" charset="-122"/>
                        <a:ea typeface="微软雅黑" panose="020B0503020204020204" pitchFamily="34" charset="-122"/>
                      </a:endParaRP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Unicode 16 </a:t>
                      </a:r>
                      <a:r>
                        <a:rPr lang="zh-CN" sz="1900">
                          <a:solidFill>
                            <a:schemeClr val="tx1"/>
                          </a:solidFill>
                          <a:effectLst/>
                          <a:latin typeface="微软雅黑" panose="020B0503020204020204" pitchFamily="34" charset="-122"/>
                          <a:ea typeface="微软雅黑" panose="020B0503020204020204" pitchFamily="34" charset="-122"/>
                        </a:rPr>
                        <a:t>字符</a:t>
                      </a: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char16_t</a:t>
                      </a:r>
                      <a:endParaRPr lang="zh-CN" sz="1900">
                        <a:solidFill>
                          <a:schemeClr val="tx1"/>
                        </a:solidFill>
                        <a:effectLst/>
                        <a:latin typeface="微软雅黑" panose="020B0503020204020204" pitchFamily="34" charset="-122"/>
                        <a:ea typeface="微软雅黑" panose="020B0503020204020204" pitchFamily="34" charset="-122"/>
                      </a:endParaRP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31094">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U</a:t>
                      </a:r>
                      <a:endParaRPr lang="zh-CN" sz="1900">
                        <a:solidFill>
                          <a:schemeClr val="tx1"/>
                        </a:solidFill>
                        <a:effectLst/>
                        <a:latin typeface="微软雅黑" panose="020B0503020204020204" pitchFamily="34" charset="-122"/>
                        <a:ea typeface="微软雅黑" panose="020B0503020204020204" pitchFamily="34" charset="-122"/>
                      </a:endParaRP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Unicode 32</a:t>
                      </a:r>
                      <a:r>
                        <a:rPr lang="zh-CN" sz="1900">
                          <a:solidFill>
                            <a:schemeClr val="tx1"/>
                          </a:solidFill>
                          <a:effectLst/>
                          <a:latin typeface="微软雅黑" panose="020B0503020204020204" pitchFamily="34" charset="-122"/>
                          <a:ea typeface="微软雅黑" panose="020B0503020204020204" pitchFamily="34" charset="-122"/>
                        </a:rPr>
                        <a:t>字符</a:t>
                      </a: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char32_t</a:t>
                      </a:r>
                      <a:endParaRPr lang="zh-CN" sz="1900">
                        <a:solidFill>
                          <a:schemeClr val="tx1"/>
                        </a:solidFill>
                        <a:effectLst/>
                        <a:latin typeface="微软雅黑" panose="020B0503020204020204" pitchFamily="34" charset="-122"/>
                        <a:ea typeface="微软雅黑" panose="020B0503020204020204" pitchFamily="34" charset="-122"/>
                      </a:endParaRP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31094">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L</a:t>
                      </a:r>
                      <a:endParaRPr lang="zh-CN" sz="1900">
                        <a:solidFill>
                          <a:schemeClr val="tx1"/>
                        </a:solidFill>
                        <a:effectLst/>
                        <a:latin typeface="微软雅黑" panose="020B0503020204020204" pitchFamily="34" charset="-122"/>
                        <a:ea typeface="微软雅黑" panose="020B0503020204020204" pitchFamily="34" charset="-122"/>
                      </a:endParaRP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zh-CN" sz="1900">
                          <a:solidFill>
                            <a:schemeClr val="tx1"/>
                          </a:solidFill>
                          <a:effectLst/>
                          <a:latin typeface="微软雅黑" panose="020B0503020204020204" pitchFamily="34" charset="-122"/>
                          <a:ea typeface="微软雅黑" panose="020B0503020204020204" pitchFamily="34" charset="-122"/>
                        </a:rPr>
                        <a:t>宽字符</a:t>
                      </a: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wchar_t</a:t>
                      </a:r>
                      <a:endParaRPr lang="zh-CN" sz="1900">
                        <a:solidFill>
                          <a:schemeClr val="tx1"/>
                        </a:solidFill>
                        <a:effectLst/>
                        <a:latin typeface="微软雅黑" panose="020B0503020204020204" pitchFamily="34" charset="-122"/>
                        <a:ea typeface="微软雅黑" panose="020B0503020204020204" pitchFamily="34" charset="-122"/>
                      </a:endParaRP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78688">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u8</a:t>
                      </a:r>
                      <a:endParaRPr lang="zh-CN" sz="1900">
                        <a:solidFill>
                          <a:schemeClr val="tx1"/>
                        </a:solidFill>
                        <a:effectLst/>
                        <a:latin typeface="微软雅黑" panose="020B0503020204020204" pitchFamily="34" charset="-122"/>
                        <a:ea typeface="微软雅黑" panose="020B0503020204020204" pitchFamily="34" charset="-122"/>
                      </a:endParaRP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UTF-8</a:t>
                      </a:r>
                      <a:r>
                        <a:rPr lang="zh-CN" sz="1900">
                          <a:solidFill>
                            <a:schemeClr val="tx1"/>
                          </a:solidFill>
                          <a:effectLst/>
                          <a:latin typeface="微软雅黑" panose="020B0503020204020204" pitchFamily="34" charset="-122"/>
                          <a:ea typeface="微软雅黑" panose="020B0503020204020204" pitchFamily="34" charset="-122"/>
                        </a:rPr>
                        <a:t>（仅用于字符串字面常量）</a:t>
                      </a: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ts val="1560"/>
                        </a:lnSpc>
                        <a:spcAft>
                          <a:spcPts val="0"/>
                        </a:spcAft>
                      </a:pPr>
                      <a:r>
                        <a:rPr lang="en-US" sz="1900">
                          <a:solidFill>
                            <a:schemeClr val="tx1"/>
                          </a:solidFill>
                          <a:effectLst/>
                          <a:latin typeface="微软雅黑" panose="020B0503020204020204" pitchFamily="34" charset="-122"/>
                          <a:ea typeface="微软雅黑" panose="020B0503020204020204" pitchFamily="34" charset="-122"/>
                        </a:rPr>
                        <a:t>char</a:t>
                      </a:r>
                      <a:endParaRPr lang="zh-CN" sz="1900">
                        <a:solidFill>
                          <a:schemeClr val="tx1"/>
                        </a:solidFill>
                        <a:effectLst/>
                        <a:latin typeface="微软雅黑" panose="020B0503020204020204" pitchFamily="34" charset="-122"/>
                        <a:ea typeface="微软雅黑" panose="020B0503020204020204" pitchFamily="34" charset="-122"/>
                      </a:endParaRPr>
                    </a:p>
                  </a:txBody>
                  <a:tcPr marL="123688" marR="1236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
        <p:nvSpPr>
          <p:cNvPr id="6" name="灯片编号占位符 5"/>
          <p:cNvSpPr>
            <a:spLocks noGrp="1"/>
          </p:cNvSpPr>
          <p:nvPr>
            <p:ph type="sldNum" sz="quarter" idx="4"/>
          </p:nvPr>
        </p:nvSpPr>
        <p:spPr/>
        <p:txBody>
          <a:bodyPr/>
          <a:lstStyle/>
          <a:p>
            <a:fld id="{DEA904C8-CD7B-4714-BAE1-F1A91095C3EA}" type="slidenum">
              <a:rPr lang="zh-CN" altLang="en-US" smtClean="0"/>
              <a:pPr/>
              <a:t>25</a:t>
            </a:fld>
            <a:endParaRPr lang="zh-CN" altLang="en-US"/>
          </a:p>
        </p:txBody>
      </p:sp>
    </p:spTree>
    <p:extLst>
      <p:ext uri="{BB962C8B-B14F-4D97-AF65-F5344CB8AC3E}">
        <p14:creationId xmlns:p14="http://schemas.microsoft.com/office/powerpoint/2010/main" val="3635097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971" y="764704"/>
            <a:ext cx="10975975" cy="1066800"/>
          </a:xfrm>
        </p:spPr>
        <p:txBody>
          <a:bodyPr>
            <a:normAutofit/>
          </a:bodyPr>
          <a:lstStyle/>
          <a:p>
            <a:pPr eaLnBrk="1" fontAlgn="auto" hangingPunct="1">
              <a:spcAft>
                <a:spcPts val="0"/>
              </a:spcAft>
              <a:defRPr/>
            </a:pPr>
            <a:r>
              <a:rPr lang="zh-CN" altLang="en-US">
                <a:solidFill>
                  <a:schemeClr val="accent4">
                    <a:lumMod val="75000"/>
                  </a:schemeClr>
                </a:solidFill>
                <a:latin typeface="微软雅黑" pitchFamily="34" charset="-122"/>
                <a:ea typeface="微软雅黑" pitchFamily="34" charset="-122"/>
              </a:rPr>
              <a:t>基本数据类型</a:t>
            </a:r>
            <a:endParaRPr lang="zh-CN" altLang="en-US" dirty="0">
              <a:solidFill>
                <a:schemeClr val="accent4">
                  <a:lumMod val="75000"/>
                </a:schemeClr>
              </a:solidFill>
              <a:latin typeface="微软雅黑" pitchFamily="34" charset="-122"/>
              <a:ea typeface="微软雅黑" pitchFamily="34" charset="-122"/>
            </a:endParaRPr>
          </a:p>
        </p:txBody>
      </p:sp>
      <p:graphicFrame>
        <p:nvGraphicFramePr>
          <p:cNvPr id="3" name="表格 2"/>
          <p:cNvGraphicFramePr>
            <a:graphicFrameLocks noGrp="1"/>
          </p:cNvGraphicFramePr>
          <p:nvPr/>
        </p:nvGraphicFramePr>
        <p:xfrm>
          <a:off x="768995" y="1628800"/>
          <a:ext cx="9937105" cy="4752519"/>
        </p:xfrm>
        <a:graphic>
          <a:graphicData uri="http://schemas.openxmlformats.org/drawingml/2006/table">
            <a:tbl>
              <a:tblPr firstRow="1" firstCol="1" bandRow="1" bandCol="1">
                <a:tableStyleId>{5C22544A-7EE6-4342-B048-85BDC9FD1C3A}</a:tableStyleId>
              </a:tblPr>
              <a:tblGrid>
                <a:gridCol w="3401797">
                  <a:extLst>
                    <a:ext uri="{9D8B030D-6E8A-4147-A177-3AD203B41FA5}">
                      <a16:colId xmlns:a16="http://schemas.microsoft.com/office/drawing/2014/main" xmlns="" val="20000"/>
                    </a:ext>
                  </a:extLst>
                </a:gridCol>
                <a:gridCol w="2495957">
                  <a:extLst>
                    <a:ext uri="{9D8B030D-6E8A-4147-A177-3AD203B41FA5}">
                      <a16:colId xmlns:a16="http://schemas.microsoft.com/office/drawing/2014/main" xmlns="" val="20001"/>
                    </a:ext>
                  </a:extLst>
                </a:gridCol>
                <a:gridCol w="4039351">
                  <a:extLst>
                    <a:ext uri="{9D8B030D-6E8A-4147-A177-3AD203B41FA5}">
                      <a16:colId xmlns:a16="http://schemas.microsoft.com/office/drawing/2014/main" xmlns="" val="20002"/>
                    </a:ext>
                  </a:extLst>
                </a:gridCol>
              </a:tblGrid>
              <a:tr h="292372">
                <a:tc>
                  <a:txBody>
                    <a:bodyPr/>
                    <a:lstStyle/>
                    <a:p>
                      <a:pPr indent="266700" algn="ctr">
                        <a:lnSpc>
                          <a:spcPts val="1560"/>
                        </a:lnSpc>
                        <a:spcAft>
                          <a:spcPts val="0"/>
                        </a:spcAft>
                      </a:pPr>
                      <a:r>
                        <a:rPr lang="zh-CN" sz="1800">
                          <a:solidFill>
                            <a:schemeClr val="tx1"/>
                          </a:solidFill>
                          <a:effectLst/>
                          <a:latin typeface="微软雅黑" panose="020B0503020204020204" pitchFamily="34" charset="-122"/>
                          <a:ea typeface="微软雅黑" panose="020B0503020204020204" pitchFamily="34" charset="-122"/>
                        </a:rPr>
                        <a:t>类型名</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zh-CN" sz="1800">
                          <a:solidFill>
                            <a:schemeClr val="tx1"/>
                          </a:solidFill>
                          <a:effectLst/>
                          <a:latin typeface="微软雅黑" panose="020B0503020204020204" pitchFamily="34" charset="-122"/>
                          <a:ea typeface="微软雅黑" panose="020B0503020204020204" pitchFamily="34" charset="-122"/>
                        </a:rPr>
                        <a:t>长度（字节）</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zh-CN" sz="1800">
                          <a:solidFill>
                            <a:schemeClr val="tx1"/>
                          </a:solidFill>
                          <a:effectLst/>
                          <a:latin typeface="微软雅黑" panose="020B0503020204020204" pitchFamily="34" charset="-122"/>
                          <a:ea typeface="微软雅黑" panose="020B0503020204020204" pitchFamily="34" charset="-122"/>
                        </a:rPr>
                        <a:t>取值范围</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bool</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1</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false</a:t>
                      </a:r>
                      <a:r>
                        <a:rPr lang="zh-CN" sz="1800">
                          <a:solidFill>
                            <a:schemeClr val="tx1"/>
                          </a:solidFill>
                          <a:effectLst/>
                          <a:latin typeface="微软雅黑" panose="020B0503020204020204" pitchFamily="34" charset="-122"/>
                          <a:ea typeface="微软雅黑" panose="020B0503020204020204" pitchFamily="34" charset="-122"/>
                        </a:rPr>
                        <a:t>，</a:t>
                      </a:r>
                      <a:r>
                        <a:rPr lang="en-US" sz="1800">
                          <a:solidFill>
                            <a:schemeClr val="tx1"/>
                          </a:solidFill>
                          <a:effectLst/>
                          <a:latin typeface="微软雅黑" panose="020B0503020204020204" pitchFamily="34" charset="-122"/>
                          <a:ea typeface="微软雅黑" panose="020B0503020204020204" pitchFamily="34" charset="-122"/>
                        </a:rPr>
                        <a:t>true</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char</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1</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-128~127</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signed char</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1</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-128~127</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unsigned char</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1</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0~255</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07338">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short</a:t>
                      </a:r>
                      <a:r>
                        <a:rPr lang="zh-CN" sz="1800">
                          <a:solidFill>
                            <a:schemeClr val="tx1"/>
                          </a:solidFill>
                          <a:effectLst/>
                          <a:latin typeface="微软雅黑" panose="020B0503020204020204" pitchFamily="34" charset="-122"/>
                          <a:ea typeface="微软雅黑" panose="020B0503020204020204" pitchFamily="34" charset="-122"/>
                        </a:rPr>
                        <a:t>（</a:t>
                      </a:r>
                      <a:r>
                        <a:rPr lang="en-US" sz="1800">
                          <a:solidFill>
                            <a:schemeClr val="tx1"/>
                          </a:solidFill>
                          <a:effectLst/>
                          <a:latin typeface="微软雅黑" panose="020B0503020204020204" pitchFamily="34" charset="-122"/>
                          <a:ea typeface="微软雅黑" panose="020B0503020204020204" pitchFamily="34" charset="-122"/>
                        </a:rPr>
                        <a:t>signed short</a:t>
                      </a:r>
                      <a:r>
                        <a:rPr lang="zh-CN" sz="1800">
                          <a:solidFill>
                            <a:schemeClr val="tx1"/>
                          </a:solidFill>
                          <a:effectLst/>
                          <a:latin typeface="微软雅黑" panose="020B0503020204020204" pitchFamily="34" charset="-122"/>
                          <a:ea typeface="微软雅黑" panose="020B0503020204020204" pitchFamily="34" charset="-122"/>
                        </a:rPr>
                        <a:t>）</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2</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-32768~32767</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unsigned short</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2</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0~65535</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int</a:t>
                      </a:r>
                      <a:r>
                        <a:rPr lang="zh-CN" sz="1800">
                          <a:solidFill>
                            <a:schemeClr val="tx1"/>
                          </a:solidFill>
                          <a:effectLst/>
                          <a:latin typeface="微软雅黑" panose="020B0503020204020204" pitchFamily="34" charset="-122"/>
                          <a:ea typeface="微软雅黑" panose="020B0503020204020204" pitchFamily="34" charset="-122"/>
                        </a:rPr>
                        <a:t>（</a:t>
                      </a:r>
                      <a:r>
                        <a:rPr lang="en-US" sz="1800">
                          <a:solidFill>
                            <a:schemeClr val="tx1"/>
                          </a:solidFill>
                          <a:effectLst/>
                          <a:latin typeface="微软雅黑" panose="020B0503020204020204" pitchFamily="34" charset="-122"/>
                          <a:ea typeface="微软雅黑" panose="020B0503020204020204" pitchFamily="34" charset="-122"/>
                        </a:rPr>
                        <a:t>signed int</a:t>
                      </a:r>
                      <a:r>
                        <a:rPr lang="zh-CN" sz="1800">
                          <a:solidFill>
                            <a:schemeClr val="tx1"/>
                          </a:solidFill>
                          <a:effectLst/>
                          <a:latin typeface="微软雅黑" panose="020B0503020204020204" pitchFamily="34" charset="-122"/>
                          <a:ea typeface="微软雅黑" panose="020B0503020204020204" pitchFamily="34" charset="-122"/>
                        </a:rPr>
                        <a:t>）</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4</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-2</a:t>
                      </a:r>
                      <a:r>
                        <a:rPr lang="en-US" sz="1800" baseline="30000">
                          <a:solidFill>
                            <a:schemeClr val="tx1"/>
                          </a:solidFill>
                          <a:effectLst/>
                          <a:latin typeface="微软雅黑" panose="020B0503020204020204" pitchFamily="34" charset="-122"/>
                          <a:ea typeface="微软雅黑" panose="020B0503020204020204" pitchFamily="34" charset="-122"/>
                        </a:rPr>
                        <a:t>31</a:t>
                      </a:r>
                      <a:r>
                        <a:rPr lang="en-US" sz="1800">
                          <a:solidFill>
                            <a:schemeClr val="tx1"/>
                          </a:solidFill>
                          <a:effectLst/>
                          <a:latin typeface="微软雅黑" panose="020B0503020204020204" pitchFamily="34" charset="-122"/>
                          <a:ea typeface="微软雅黑" panose="020B0503020204020204" pitchFamily="34" charset="-122"/>
                        </a:rPr>
                        <a:t>~2</a:t>
                      </a:r>
                      <a:r>
                        <a:rPr lang="en-US" sz="1800" baseline="30000">
                          <a:solidFill>
                            <a:schemeClr val="tx1"/>
                          </a:solidFill>
                          <a:effectLst/>
                          <a:latin typeface="微软雅黑" panose="020B0503020204020204" pitchFamily="34" charset="-122"/>
                          <a:ea typeface="微软雅黑" panose="020B0503020204020204" pitchFamily="34" charset="-122"/>
                        </a:rPr>
                        <a:t>31</a:t>
                      </a:r>
                      <a:r>
                        <a:rPr lang="en-US" sz="1800">
                          <a:solidFill>
                            <a:schemeClr val="tx1"/>
                          </a:solidFill>
                          <a:effectLst/>
                          <a:latin typeface="微软雅黑" panose="020B0503020204020204" pitchFamily="34" charset="-122"/>
                          <a:ea typeface="微软雅黑" panose="020B0503020204020204" pitchFamily="34" charset="-122"/>
                        </a:rPr>
                        <a:t>-1</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unsigned int</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4</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0~2</a:t>
                      </a:r>
                      <a:r>
                        <a:rPr lang="en-US" sz="1800" baseline="30000">
                          <a:solidFill>
                            <a:schemeClr val="tx1"/>
                          </a:solidFill>
                          <a:effectLst/>
                          <a:latin typeface="微软雅黑" panose="020B0503020204020204" pitchFamily="34" charset="-122"/>
                          <a:ea typeface="微软雅黑" panose="020B0503020204020204" pitchFamily="34" charset="-122"/>
                        </a:rPr>
                        <a:t>32</a:t>
                      </a:r>
                      <a:r>
                        <a:rPr lang="en-US" sz="1800">
                          <a:solidFill>
                            <a:schemeClr val="tx1"/>
                          </a:solidFill>
                          <a:effectLst/>
                          <a:latin typeface="微软雅黑" panose="020B0503020204020204" pitchFamily="34" charset="-122"/>
                          <a:ea typeface="微软雅黑" panose="020B0503020204020204" pitchFamily="34" charset="-122"/>
                        </a:rPr>
                        <a:t>-1</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302359">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long</a:t>
                      </a:r>
                      <a:r>
                        <a:rPr lang="zh-CN" sz="1800">
                          <a:solidFill>
                            <a:schemeClr val="tx1"/>
                          </a:solidFill>
                          <a:effectLst/>
                          <a:latin typeface="微软雅黑" panose="020B0503020204020204" pitchFamily="34" charset="-122"/>
                          <a:ea typeface="微软雅黑" panose="020B0503020204020204" pitchFamily="34" charset="-122"/>
                        </a:rPr>
                        <a:t>（</a:t>
                      </a:r>
                      <a:r>
                        <a:rPr lang="en-US" sz="1800">
                          <a:solidFill>
                            <a:schemeClr val="tx1"/>
                          </a:solidFill>
                          <a:effectLst/>
                          <a:latin typeface="微软雅黑" panose="020B0503020204020204" pitchFamily="34" charset="-122"/>
                          <a:ea typeface="微软雅黑" panose="020B0503020204020204" pitchFamily="34" charset="-122"/>
                        </a:rPr>
                        <a:t>signed long</a:t>
                      </a:r>
                      <a:r>
                        <a:rPr lang="zh-CN" sz="1800">
                          <a:solidFill>
                            <a:schemeClr val="tx1"/>
                          </a:solidFill>
                          <a:effectLst/>
                          <a:latin typeface="微软雅黑" panose="020B0503020204020204" pitchFamily="34" charset="-122"/>
                          <a:ea typeface="微软雅黑" panose="020B0503020204020204" pitchFamily="34" charset="-122"/>
                        </a:rPr>
                        <a:t>）</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4</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-2</a:t>
                      </a:r>
                      <a:r>
                        <a:rPr lang="en-US" sz="1800" baseline="30000">
                          <a:solidFill>
                            <a:schemeClr val="tx1"/>
                          </a:solidFill>
                          <a:effectLst/>
                          <a:latin typeface="微软雅黑" panose="020B0503020204020204" pitchFamily="34" charset="-122"/>
                          <a:ea typeface="微软雅黑" panose="020B0503020204020204" pitchFamily="34" charset="-122"/>
                        </a:rPr>
                        <a:t>31</a:t>
                      </a:r>
                      <a:r>
                        <a:rPr lang="en-US" sz="1800">
                          <a:solidFill>
                            <a:schemeClr val="tx1"/>
                          </a:solidFill>
                          <a:effectLst/>
                          <a:latin typeface="微软雅黑" panose="020B0503020204020204" pitchFamily="34" charset="-122"/>
                          <a:ea typeface="微软雅黑" panose="020B0503020204020204" pitchFamily="34" charset="-122"/>
                        </a:rPr>
                        <a:t>~2</a:t>
                      </a:r>
                      <a:r>
                        <a:rPr lang="en-US" sz="1800" baseline="30000">
                          <a:solidFill>
                            <a:schemeClr val="tx1"/>
                          </a:solidFill>
                          <a:effectLst/>
                          <a:latin typeface="微软雅黑" panose="020B0503020204020204" pitchFamily="34" charset="-122"/>
                          <a:ea typeface="微软雅黑" panose="020B0503020204020204" pitchFamily="34" charset="-122"/>
                        </a:rPr>
                        <a:t>31</a:t>
                      </a:r>
                      <a:r>
                        <a:rPr lang="en-US" sz="1800">
                          <a:solidFill>
                            <a:schemeClr val="tx1"/>
                          </a:solidFill>
                          <a:effectLst/>
                          <a:latin typeface="微软雅黑" panose="020B0503020204020204" pitchFamily="34" charset="-122"/>
                          <a:ea typeface="微软雅黑" panose="020B0503020204020204" pitchFamily="34" charset="-122"/>
                        </a:rPr>
                        <a:t>-1</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unsigned long</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4</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0~2</a:t>
                      </a:r>
                      <a:r>
                        <a:rPr lang="en-US" sz="1800" baseline="30000">
                          <a:solidFill>
                            <a:schemeClr val="tx1"/>
                          </a:solidFill>
                          <a:effectLst/>
                          <a:latin typeface="微软雅黑" panose="020B0503020204020204" pitchFamily="34" charset="-122"/>
                          <a:ea typeface="微软雅黑" panose="020B0503020204020204" pitchFamily="34" charset="-122"/>
                        </a:rPr>
                        <a:t>32</a:t>
                      </a:r>
                      <a:r>
                        <a:rPr lang="en-US" sz="1800">
                          <a:solidFill>
                            <a:schemeClr val="tx1"/>
                          </a:solidFill>
                          <a:effectLst/>
                          <a:latin typeface="微软雅黑" panose="020B0503020204020204" pitchFamily="34" charset="-122"/>
                          <a:ea typeface="微软雅黑" panose="020B0503020204020204" pitchFamily="34" charset="-122"/>
                        </a:rPr>
                        <a:t>-1</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0"/>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long long</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8</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-2</a:t>
                      </a:r>
                      <a:r>
                        <a:rPr lang="en-US" sz="1800" baseline="30000">
                          <a:solidFill>
                            <a:schemeClr val="tx1"/>
                          </a:solidFill>
                          <a:effectLst/>
                          <a:latin typeface="微软雅黑" panose="020B0503020204020204" pitchFamily="34" charset="-122"/>
                          <a:ea typeface="微软雅黑" panose="020B0503020204020204" pitchFamily="34" charset="-122"/>
                        </a:rPr>
                        <a:t>63</a:t>
                      </a:r>
                      <a:r>
                        <a:rPr lang="en-US" sz="1800">
                          <a:solidFill>
                            <a:schemeClr val="tx1"/>
                          </a:solidFill>
                          <a:effectLst/>
                          <a:latin typeface="微软雅黑" panose="020B0503020204020204" pitchFamily="34" charset="-122"/>
                          <a:ea typeface="微软雅黑" panose="020B0503020204020204" pitchFamily="34" charset="-122"/>
                        </a:rPr>
                        <a:t>~2</a:t>
                      </a:r>
                      <a:r>
                        <a:rPr lang="en-US" sz="1800" baseline="30000">
                          <a:solidFill>
                            <a:schemeClr val="tx1"/>
                          </a:solidFill>
                          <a:effectLst/>
                          <a:latin typeface="微软雅黑" panose="020B0503020204020204" pitchFamily="34" charset="-122"/>
                          <a:ea typeface="微软雅黑" panose="020B0503020204020204" pitchFamily="34" charset="-122"/>
                        </a:rPr>
                        <a:t>63</a:t>
                      </a:r>
                      <a:r>
                        <a:rPr lang="en-US" sz="1800">
                          <a:solidFill>
                            <a:schemeClr val="tx1"/>
                          </a:solidFill>
                          <a:effectLst/>
                          <a:latin typeface="微软雅黑" panose="020B0503020204020204" pitchFamily="34" charset="-122"/>
                          <a:ea typeface="微软雅黑" panose="020B0503020204020204" pitchFamily="34" charset="-122"/>
                        </a:rPr>
                        <a:t>-1</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1"/>
                  </a:ext>
                </a:extLst>
              </a:tr>
              <a:tr h="341986">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unsigned long long</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8</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0~2</a:t>
                      </a:r>
                      <a:r>
                        <a:rPr lang="en-US" sz="1800" baseline="30000">
                          <a:solidFill>
                            <a:schemeClr val="tx1"/>
                          </a:solidFill>
                          <a:effectLst/>
                          <a:latin typeface="微软雅黑" panose="020B0503020204020204" pitchFamily="34" charset="-122"/>
                          <a:ea typeface="微软雅黑" panose="020B0503020204020204" pitchFamily="34" charset="-122"/>
                        </a:rPr>
                        <a:t>64</a:t>
                      </a:r>
                      <a:r>
                        <a:rPr lang="en-US" sz="1800">
                          <a:solidFill>
                            <a:schemeClr val="tx1"/>
                          </a:solidFill>
                          <a:effectLst/>
                          <a:latin typeface="微软雅黑" panose="020B0503020204020204" pitchFamily="34" charset="-122"/>
                          <a:ea typeface="微软雅黑" panose="020B0503020204020204" pitchFamily="34" charset="-122"/>
                        </a:rPr>
                        <a:t>-1</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2"/>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float</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4</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zh-CN" altLang="en-US" sz="1800">
                          <a:solidFill>
                            <a:schemeClr val="tx1"/>
                          </a:solidFill>
                          <a:effectLst/>
                          <a:latin typeface="微软雅黑" panose="020B0503020204020204" pitchFamily="34" charset="-122"/>
                          <a:ea typeface="微软雅黑" panose="020B0503020204020204" pitchFamily="34" charset="-122"/>
                        </a:rPr>
                        <a:t>绝对值范围</a:t>
                      </a:r>
                      <a:r>
                        <a:rPr lang="en-US" sz="1800">
                          <a:solidFill>
                            <a:schemeClr val="tx1"/>
                          </a:solidFill>
                          <a:effectLst/>
                          <a:latin typeface="微软雅黑" panose="020B0503020204020204" pitchFamily="34" charset="-122"/>
                          <a:ea typeface="微软雅黑" panose="020B0503020204020204" pitchFamily="34" charset="-122"/>
                        </a:rPr>
                        <a:t>3.4</a:t>
                      </a:r>
                      <a:r>
                        <a:rPr lang="zh-CN" sz="1800">
                          <a:solidFill>
                            <a:schemeClr val="tx1"/>
                          </a:solidFill>
                          <a:effectLst/>
                          <a:latin typeface="微软雅黑" panose="020B0503020204020204" pitchFamily="34" charset="-122"/>
                          <a:ea typeface="微软雅黑" panose="020B0503020204020204" pitchFamily="34" charset="-122"/>
                        </a:rPr>
                        <a:t>×</a:t>
                      </a:r>
                      <a:r>
                        <a:rPr lang="en-US" sz="1800">
                          <a:solidFill>
                            <a:schemeClr val="tx1"/>
                          </a:solidFill>
                          <a:effectLst/>
                          <a:latin typeface="微软雅黑" panose="020B0503020204020204" pitchFamily="34" charset="-122"/>
                          <a:ea typeface="微软雅黑" panose="020B0503020204020204" pitchFamily="34" charset="-122"/>
                        </a:rPr>
                        <a:t>10</a:t>
                      </a:r>
                      <a:r>
                        <a:rPr lang="en-US" sz="1800" baseline="30000">
                          <a:solidFill>
                            <a:schemeClr val="tx1"/>
                          </a:solidFill>
                          <a:effectLst/>
                          <a:latin typeface="微软雅黑" panose="020B0503020204020204" pitchFamily="34" charset="-122"/>
                          <a:ea typeface="微软雅黑" panose="020B0503020204020204" pitchFamily="34" charset="-122"/>
                        </a:rPr>
                        <a:t>-38</a:t>
                      </a:r>
                      <a:r>
                        <a:rPr lang="en-US" sz="1800">
                          <a:solidFill>
                            <a:schemeClr val="tx1"/>
                          </a:solidFill>
                          <a:effectLst/>
                          <a:latin typeface="微软雅黑" panose="020B0503020204020204" pitchFamily="34" charset="-122"/>
                          <a:ea typeface="微软雅黑" panose="020B0503020204020204" pitchFamily="34" charset="-122"/>
                        </a:rPr>
                        <a:t>~3.4</a:t>
                      </a:r>
                      <a:r>
                        <a:rPr lang="zh-CN" sz="1800">
                          <a:solidFill>
                            <a:schemeClr val="tx1"/>
                          </a:solidFill>
                          <a:effectLst/>
                          <a:latin typeface="微软雅黑" panose="020B0503020204020204" pitchFamily="34" charset="-122"/>
                          <a:ea typeface="微软雅黑" panose="020B0503020204020204" pitchFamily="34" charset="-122"/>
                        </a:rPr>
                        <a:t>×</a:t>
                      </a:r>
                      <a:r>
                        <a:rPr lang="en-US" sz="1800">
                          <a:solidFill>
                            <a:schemeClr val="tx1"/>
                          </a:solidFill>
                          <a:effectLst/>
                          <a:latin typeface="微软雅黑" panose="020B0503020204020204" pitchFamily="34" charset="-122"/>
                          <a:ea typeface="微软雅黑" panose="020B0503020204020204" pitchFamily="34" charset="-122"/>
                        </a:rPr>
                        <a:t>10</a:t>
                      </a:r>
                      <a:r>
                        <a:rPr lang="en-US" sz="1800" baseline="30000">
                          <a:solidFill>
                            <a:schemeClr val="tx1"/>
                          </a:solidFill>
                          <a:effectLst/>
                          <a:latin typeface="微软雅黑" panose="020B0503020204020204" pitchFamily="34" charset="-122"/>
                          <a:ea typeface="微软雅黑" panose="020B0503020204020204" pitchFamily="34" charset="-122"/>
                        </a:rPr>
                        <a:t>38</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3"/>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double</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8</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zh-CN" altLang="en-US" sz="1800">
                          <a:solidFill>
                            <a:schemeClr val="tx1"/>
                          </a:solidFill>
                          <a:effectLst/>
                          <a:latin typeface="微软雅黑" panose="020B0503020204020204" pitchFamily="34" charset="-122"/>
                          <a:ea typeface="微软雅黑" panose="020B0503020204020204" pitchFamily="34" charset="-122"/>
                        </a:rPr>
                        <a:t>绝对值范围</a:t>
                      </a:r>
                      <a:r>
                        <a:rPr lang="en-US" sz="1800">
                          <a:solidFill>
                            <a:schemeClr val="tx1"/>
                          </a:solidFill>
                          <a:effectLst/>
                          <a:latin typeface="微软雅黑" panose="020B0503020204020204" pitchFamily="34" charset="-122"/>
                          <a:ea typeface="微软雅黑" panose="020B0503020204020204" pitchFamily="34" charset="-122"/>
                        </a:rPr>
                        <a:t>1.7</a:t>
                      </a:r>
                      <a:r>
                        <a:rPr lang="zh-CN" sz="1800">
                          <a:solidFill>
                            <a:schemeClr val="tx1"/>
                          </a:solidFill>
                          <a:effectLst/>
                          <a:latin typeface="微软雅黑" panose="020B0503020204020204" pitchFamily="34" charset="-122"/>
                          <a:ea typeface="微软雅黑" panose="020B0503020204020204" pitchFamily="34" charset="-122"/>
                        </a:rPr>
                        <a:t>×</a:t>
                      </a:r>
                      <a:r>
                        <a:rPr lang="en-US" sz="1800">
                          <a:solidFill>
                            <a:schemeClr val="tx1"/>
                          </a:solidFill>
                          <a:effectLst/>
                          <a:latin typeface="微软雅黑" panose="020B0503020204020204" pitchFamily="34" charset="-122"/>
                          <a:ea typeface="微软雅黑" panose="020B0503020204020204" pitchFamily="34" charset="-122"/>
                        </a:rPr>
                        <a:t>10</a:t>
                      </a:r>
                      <a:r>
                        <a:rPr lang="en-US" sz="1800" baseline="30000">
                          <a:solidFill>
                            <a:schemeClr val="tx1"/>
                          </a:solidFill>
                          <a:effectLst/>
                          <a:latin typeface="微软雅黑" panose="020B0503020204020204" pitchFamily="34" charset="-122"/>
                          <a:ea typeface="微软雅黑" panose="020B0503020204020204" pitchFamily="34" charset="-122"/>
                        </a:rPr>
                        <a:t>-308</a:t>
                      </a:r>
                      <a:r>
                        <a:rPr lang="en-US" sz="1800">
                          <a:solidFill>
                            <a:schemeClr val="tx1"/>
                          </a:solidFill>
                          <a:effectLst/>
                          <a:latin typeface="微软雅黑" panose="020B0503020204020204" pitchFamily="34" charset="-122"/>
                          <a:ea typeface="微软雅黑" panose="020B0503020204020204" pitchFamily="34" charset="-122"/>
                        </a:rPr>
                        <a:t>~1.7</a:t>
                      </a:r>
                      <a:r>
                        <a:rPr lang="zh-CN" sz="1800">
                          <a:solidFill>
                            <a:schemeClr val="tx1"/>
                          </a:solidFill>
                          <a:effectLst/>
                          <a:latin typeface="微软雅黑" panose="020B0503020204020204" pitchFamily="34" charset="-122"/>
                          <a:ea typeface="微软雅黑" panose="020B0503020204020204" pitchFamily="34" charset="-122"/>
                        </a:rPr>
                        <a:t>×</a:t>
                      </a:r>
                      <a:r>
                        <a:rPr lang="en-US" sz="1800">
                          <a:solidFill>
                            <a:schemeClr val="tx1"/>
                          </a:solidFill>
                          <a:effectLst/>
                          <a:latin typeface="微软雅黑" panose="020B0503020204020204" pitchFamily="34" charset="-122"/>
                          <a:ea typeface="微软雅黑" panose="020B0503020204020204" pitchFamily="34" charset="-122"/>
                        </a:rPr>
                        <a:t>10</a:t>
                      </a:r>
                      <a:r>
                        <a:rPr lang="en-US" sz="1800" baseline="30000">
                          <a:solidFill>
                            <a:schemeClr val="tx1"/>
                          </a:solidFill>
                          <a:effectLst/>
                          <a:latin typeface="微软雅黑" panose="020B0503020204020204" pitchFamily="34" charset="-122"/>
                          <a:ea typeface="微软雅黑" panose="020B0503020204020204" pitchFamily="34" charset="-122"/>
                        </a:rPr>
                        <a:t>308</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4"/>
                  </a:ext>
                </a:extLst>
              </a:tr>
              <a:tr h="292372">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long double</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en-US" sz="1800">
                          <a:solidFill>
                            <a:schemeClr val="tx1"/>
                          </a:solidFill>
                          <a:effectLst/>
                          <a:latin typeface="微软雅黑" panose="020B0503020204020204" pitchFamily="34" charset="-122"/>
                          <a:ea typeface="微软雅黑" panose="020B0503020204020204" pitchFamily="34" charset="-122"/>
                        </a:rPr>
                        <a:t>8</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ctr">
                        <a:lnSpc>
                          <a:spcPts val="1560"/>
                        </a:lnSpc>
                        <a:spcAft>
                          <a:spcPts val="0"/>
                        </a:spcAft>
                      </a:pPr>
                      <a:r>
                        <a:rPr lang="zh-CN" altLang="en-US" sz="1800">
                          <a:solidFill>
                            <a:schemeClr val="tx1"/>
                          </a:solidFill>
                          <a:effectLst/>
                          <a:latin typeface="微软雅黑" panose="020B0503020204020204" pitchFamily="34" charset="-122"/>
                          <a:ea typeface="微软雅黑" panose="020B0503020204020204" pitchFamily="34" charset="-122"/>
                        </a:rPr>
                        <a:t>绝对值范围</a:t>
                      </a:r>
                      <a:r>
                        <a:rPr lang="en-US" sz="1800">
                          <a:solidFill>
                            <a:schemeClr val="tx1"/>
                          </a:solidFill>
                          <a:effectLst/>
                          <a:latin typeface="微软雅黑" panose="020B0503020204020204" pitchFamily="34" charset="-122"/>
                          <a:ea typeface="微软雅黑" panose="020B0503020204020204" pitchFamily="34" charset="-122"/>
                        </a:rPr>
                        <a:t>1.7</a:t>
                      </a:r>
                      <a:r>
                        <a:rPr lang="zh-CN" sz="1800">
                          <a:solidFill>
                            <a:schemeClr val="tx1"/>
                          </a:solidFill>
                          <a:effectLst/>
                          <a:latin typeface="微软雅黑" panose="020B0503020204020204" pitchFamily="34" charset="-122"/>
                          <a:ea typeface="微软雅黑" panose="020B0503020204020204" pitchFamily="34" charset="-122"/>
                        </a:rPr>
                        <a:t>×</a:t>
                      </a:r>
                      <a:r>
                        <a:rPr lang="en-US" sz="1800">
                          <a:solidFill>
                            <a:schemeClr val="tx1"/>
                          </a:solidFill>
                          <a:effectLst/>
                          <a:latin typeface="微软雅黑" panose="020B0503020204020204" pitchFamily="34" charset="-122"/>
                          <a:ea typeface="微软雅黑" panose="020B0503020204020204" pitchFamily="34" charset="-122"/>
                        </a:rPr>
                        <a:t>10</a:t>
                      </a:r>
                      <a:r>
                        <a:rPr lang="en-US" sz="1800" baseline="30000">
                          <a:solidFill>
                            <a:schemeClr val="tx1"/>
                          </a:solidFill>
                          <a:effectLst/>
                          <a:latin typeface="微软雅黑" panose="020B0503020204020204" pitchFamily="34" charset="-122"/>
                          <a:ea typeface="微软雅黑" panose="020B0503020204020204" pitchFamily="34" charset="-122"/>
                        </a:rPr>
                        <a:t>-308</a:t>
                      </a:r>
                      <a:r>
                        <a:rPr lang="en-US" sz="1800">
                          <a:solidFill>
                            <a:schemeClr val="tx1"/>
                          </a:solidFill>
                          <a:effectLst/>
                          <a:latin typeface="微软雅黑" panose="020B0503020204020204" pitchFamily="34" charset="-122"/>
                          <a:ea typeface="微软雅黑" panose="020B0503020204020204" pitchFamily="34" charset="-122"/>
                        </a:rPr>
                        <a:t>~1.7</a:t>
                      </a:r>
                      <a:r>
                        <a:rPr lang="zh-CN" sz="1800">
                          <a:solidFill>
                            <a:schemeClr val="tx1"/>
                          </a:solidFill>
                          <a:effectLst/>
                          <a:latin typeface="微软雅黑" panose="020B0503020204020204" pitchFamily="34" charset="-122"/>
                          <a:ea typeface="微软雅黑" panose="020B0503020204020204" pitchFamily="34" charset="-122"/>
                        </a:rPr>
                        <a:t>×</a:t>
                      </a:r>
                      <a:r>
                        <a:rPr lang="en-US" sz="1800">
                          <a:solidFill>
                            <a:schemeClr val="tx1"/>
                          </a:solidFill>
                          <a:effectLst/>
                          <a:latin typeface="微软雅黑" panose="020B0503020204020204" pitchFamily="34" charset="-122"/>
                          <a:ea typeface="微软雅黑" panose="020B0503020204020204" pitchFamily="34" charset="-122"/>
                        </a:rPr>
                        <a:t>10</a:t>
                      </a:r>
                      <a:r>
                        <a:rPr lang="en-US" sz="1800" baseline="30000">
                          <a:solidFill>
                            <a:schemeClr val="tx1"/>
                          </a:solidFill>
                          <a:effectLst/>
                          <a:latin typeface="微软雅黑" panose="020B0503020204020204" pitchFamily="34" charset="-122"/>
                          <a:ea typeface="微软雅黑" panose="020B0503020204020204" pitchFamily="34" charset="-122"/>
                        </a:rPr>
                        <a:t>308</a:t>
                      </a:r>
                      <a:endParaRPr lang="zh-CN" sz="240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15"/>
                  </a:ext>
                </a:extLst>
              </a:tr>
            </a:tbl>
          </a:graphicData>
        </a:graphic>
      </p:graphicFrame>
      <p:sp>
        <p:nvSpPr>
          <p:cNvPr id="4" name="文本框 3"/>
          <p:cNvSpPr txBox="1"/>
          <p:nvPr/>
        </p:nvSpPr>
        <p:spPr>
          <a:xfrm>
            <a:off x="841003" y="6381328"/>
            <a:ext cx="8421023" cy="369332"/>
          </a:xfrm>
          <a:prstGeom prst="rect">
            <a:avLst/>
          </a:prstGeom>
          <a:noFill/>
        </p:spPr>
        <p:txBody>
          <a:bodyPr wrap="none" rtlCol="0">
            <a:spAutoFit/>
          </a:bodyPr>
          <a:lstStyle/>
          <a:p>
            <a:r>
              <a:rPr lang="zh-CN" altLang="en-US" sz="1800">
                <a:latin typeface="微软雅黑" panose="020B0503020204020204" pitchFamily="34" charset="-122"/>
                <a:ea typeface="微软雅黑" panose="020B0503020204020204" pitchFamily="34" charset="-122"/>
              </a:rPr>
              <a:t>注：</a:t>
            </a:r>
            <a:r>
              <a:rPr lang="zh-CN" altLang="zh-CN" sz="1800">
                <a:latin typeface="微软雅黑" panose="020B0503020204020204" pitchFamily="34" charset="-122"/>
                <a:ea typeface="微软雅黑" panose="020B0503020204020204" pitchFamily="34" charset="-122"/>
              </a:rPr>
              <a:t>表中各类型的长度和取值范围，以面向</a:t>
            </a:r>
            <a:r>
              <a:rPr lang="en-US" altLang="zh-CN" sz="1800">
                <a:latin typeface="微软雅黑" panose="020B0503020204020204" pitchFamily="34" charset="-122"/>
                <a:ea typeface="微软雅黑" panose="020B0503020204020204" pitchFamily="34" charset="-122"/>
              </a:rPr>
              <a:t>IA32</a:t>
            </a:r>
            <a:r>
              <a:rPr lang="zh-CN" altLang="zh-CN" sz="1800">
                <a:latin typeface="微软雅黑" panose="020B0503020204020204" pitchFamily="34" charset="-122"/>
                <a:ea typeface="微软雅黑" panose="020B0503020204020204" pitchFamily="34" charset="-122"/>
              </a:rPr>
              <a:t>处理器的</a:t>
            </a:r>
            <a:r>
              <a:rPr lang="en-US" altLang="zh-CN" sz="1800">
                <a:latin typeface="微软雅黑" panose="020B0503020204020204" pitchFamily="34" charset="-122"/>
                <a:ea typeface="微软雅黑" panose="020B0503020204020204" pitchFamily="34" charset="-122"/>
              </a:rPr>
              <a:t>msvc12</a:t>
            </a:r>
            <a:r>
              <a:rPr lang="zh-CN" altLang="zh-CN" sz="1800">
                <a:latin typeface="微软雅黑" panose="020B0503020204020204" pitchFamily="34" charset="-122"/>
                <a:ea typeface="微软雅黑" panose="020B0503020204020204" pitchFamily="34" charset="-122"/>
              </a:rPr>
              <a:t>和</a:t>
            </a:r>
            <a:r>
              <a:rPr lang="en-US" altLang="zh-CN" sz="1800">
                <a:latin typeface="微软雅黑" panose="020B0503020204020204" pitchFamily="34" charset="-122"/>
                <a:ea typeface="微软雅黑" panose="020B0503020204020204" pitchFamily="34" charset="-122"/>
              </a:rPr>
              <a:t>2 gcc4.8</a:t>
            </a:r>
            <a:r>
              <a:rPr lang="zh-CN" altLang="zh-CN" sz="1800">
                <a:latin typeface="微软雅黑" panose="020B0503020204020204" pitchFamily="34" charset="-122"/>
                <a:ea typeface="微软雅黑" panose="020B0503020204020204" pitchFamily="34" charset="-122"/>
              </a:rPr>
              <a:t>为准</a:t>
            </a:r>
            <a:endParaRPr lang="zh-CN" altLang="en-US" sz="180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p:txBody>
          <a:bodyPr/>
          <a:lstStyle/>
          <a:p>
            <a:fld id="{DEA904C8-CD7B-4714-BAE1-F1A91095C3EA}" type="slidenum">
              <a:rPr lang="zh-CN" altLang="en-US" smtClean="0"/>
              <a:pPr/>
              <a:t>26</a:t>
            </a:fld>
            <a:endParaRPr lang="zh-CN" altLang="en-US"/>
          </a:p>
        </p:txBody>
      </p:sp>
    </p:spTree>
    <p:extLst>
      <p:ext uri="{BB962C8B-B14F-4D97-AF65-F5344CB8AC3E}">
        <p14:creationId xmlns:p14="http://schemas.microsoft.com/office/powerpoint/2010/main" val="187533794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066056"/>
            <a:ext cx="10975975" cy="1066800"/>
          </a:xfrm>
        </p:spPr>
        <p:txBody>
          <a:bodyPr/>
          <a:lstStyle/>
          <a:p>
            <a:r>
              <a:rPr lang="zh-CN" altLang="en-US">
                <a:solidFill>
                  <a:schemeClr val="accent4">
                    <a:lumMod val="75000"/>
                  </a:schemeClr>
                </a:solidFill>
                <a:latin typeface="微软雅黑" pitchFamily="34" charset="-122"/>
                <a:ea typeface="微软雅黑" pitchFamily="34" charset="-122"/>
              </a:rPr>
              <a:t>基本数据类型</a:t>
            </a:r>
            <a:endParaRPr lang="zh-CN" altLang="en-US"/>
          </a:p>
        </p:txBody>
      </p:sp>
      <p:sp>
        <p:nvSpPr>
          <p:cNvPr id="3" name="内容占位符 2"/>
          <p:cNvSpPr>
            <a:spLocks noGrp="1"/>
          </p:cNvSpPr>
          <p:nvPr>
            <p:ph idx="1"/>
          </p:nvPr>
        </p:nvSpPr>
        <p:spPr>
          <a:xfrm>
            <a:off x="609600" y="2132856"/>
            <a:ext cx="10975975" cy="4440982"/>
          </a:xfrm>
        </p:spPr>
        <p:txBody>
          <a:bodyPr/>
          <a:lstStyle/>
          <a:p>
            <a:pPr>
              <a:lnSpc>
                <a:spcPct val="150000"/>
              </a:lnSpc>
            </a:pPr>
            <a:r>
              <a:rPr lang="en-US" altLang="zh-CN" sz="2400">
                <a:latin typeface="微软雅黑" panose="020B0503020204020204" pitchFamily="34" charset="-122"/>
                <a:ea typeface="微软雅黑" panose="020B0503020204020204" pitchFamily="34" charset="-122"/>
              </a:rPr>
              <a:t> ISO C++</a:t>
            </a:r>
            <a:r>
              <a:rPr lang="zh-CN" altLang="en-US" sz="2400">
                <a:latin typeface="微软雅黑" panose="020B0503020204020204" pitchFamily="34" charset="-122"/>
                <a:ea typeface="微软雅黑" panose="020B0503020204020204" pitchFamily="34" charset="-122"/>
              </a:rPr>
              <a:t>标准并没有明确规定每种数据类型的字节数和取值范围，它只是规定它们之间的字节数大小顺序满足：</a:t>
            </a:r>
          </a:p>
          <a:p>
            <a:pPr lvl="1">
              <a:lnSpc>
                <a:spcPct val="150000"/>
              </a:lnSpc>
            </a:pPr>
            <a:r>
              <a:rPr lang="en-US" altLang="zh-CN" sz="2400">
                <a:latin typeface="微软雅黑" panose="020B0503020204020204" pitchFamily="34" charset="-122"/>
                <a:ea typeface="微软雅黑" panose="020B0503020204020204" pitchFamily="34" charset="-122"/>
              </a:rPr>
              <a:t>(signed/unsigned)signed char ≤ (unsigned) short int ≤ (unsigned) int ≤ (unsigned) long int ≤ long long int</a:t>
            </a:r>
          </a:p>
        </p:txBody>
      </p:sp>
      <p:sp>
        <p:nvSpPr>
          <p:cNvPr id="4" name="灯片编号占位符 3"/>
          <p:cNvSpPr>
            <a:spLocks noGrp="1"/>
          </p:cNvSpPr>
          <p:nvPr>
            <p:ph type="sldNum" sz="quarter" idx="4"/>
          </p:nvPr>
        </p:nvSpPr>
        <p:spPr/>
        <p:txBody>
          <a:bodyPr/>
          <a:lstStyle/>
          <a:p>
            <a:fld id="{DEA904C8-CD7B-4714-BAE1-F1A91095C3EA}" type="slidenum">
              <a:rPr lang="zh-CN" altLang="en-US" smtClean="0"/>
              <a:pPr/>
              <a:t>27</a:t>
            </a:fld>
            <a:endParaRPr lang="zh-CN" altLang="en-US"/>
          </a:p>
        </p:txBody>
      </p:sp>
    </p:spTree>
    <p:extLst>
      <p:ext uri="{BB962C8B-B14F-4D97-AF65-F5344CB8AC3E}">
        <p14:creationId xmlns:p14="http://schemas.microsoft.com/office/powerpoint/2010/main" val="3244523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80728"/>
            <a:ext cx="10975975" cy="1066800"/>
          </a:xfrm>
        </p:spPr>
        <p:txBody>
          <a:bodyPr/>
          <a:lstStyle/>
          <a:p>
            <a:pPr eaLnBrk="1" hangingPunct="1">
              <a:defRPr/>
            </a:pPr>
            <a:r>
              <a:rPr lang="zh-CN" altLang="en-US">
                <a:solidFill>
                  <a:schemeClr val="accent5"/>
                </a:solidFill>
                <a:latin typeface="微软雅黑" pitchFamily="34" charset="-122"/>
                <a:ea typeface="微软雅黑" pitchFamily="34" charset="-122"/>
              </a:rPr>
              <a:t>类型别名</a:t>
            </a:r>
          </a:p>
        </p:txBody>
      </p:sp>
      <p:sp>
        <p:nvSpPr>
          <p:cNvPr id="3" name="内容占位符 2"/>
          <p:cNvSpPr>
            <a:spLocks noGrp="1"/>
          </p:cNvSpPr>
          <p:nvPr>
            <p:ph idx="1"/>
          </p:nvPr>
        </p:nvSpPr>
        <p:spPr>
          <a:xfrm>
            <a:off x="609600" y="2132856"/>
            <a:ext cx="10975975" cy="4440982"/>
          </a:xfrm>
        </p:spPr>
        <p:txBody>
          <a:bodyPr/>
          <a:lstStyle/>
          <a:p>
            <a:r>
              <a:rPr lang="zh-CN" altLang="en-US">
                <a:latin typeface="微软雅黑" panose="020B0503020204020204" pitchFamily="34" charset="-122"/>
                <a:ea typeface="微软雅黑" panose="020B0503020204020204" pitchFamily="34" charset="-122"/>
              </a:rPr>
              <a:t>可以为一个已有的数据类型另外命名</a:t>
            </a:r>
            <a:endParaRPr lang="en-US" altLang="zh-CN">
              <a:latin typeface="微软雅黑" panose="020B0503020204020204" pitchFamily="34" charset="-122"/>
              <a:ea typeface="微软雅黑" panose="020B0503020204020204" pitchFamily="34" charset="-122"/>
            </a:endParaRPr>
          </a:p>
          <a:p>
            <a:pPr lvl="1"/>
            <a:r>
              <a:rPr lang="en-US" altLang="zh-CN">
                <a:latin typeface="微软雅黑" panose="020B0503020204020204" pitchFamily="34" charset="-122"/>
                <a:ea typeface="微软雅黑" panose="020B0503020204020204" pitchFamily="34" charset="-122"/>
              </a:rPr>
              <a:t>typedef  </a:t>
            </a:r>
            <a:r>
              <a:rPr lang="zh-CN" altLang="en-US">
                <a:latin typeface="微软雅黑" panose="020B0503020204020204" pitchFamily="34" charset="-122"/>
                <a:ea typeface="微软雅黑" panose="020B0503020204020204" pitchFamily="34" charset="-122"/>
              </a:rPr>
              <a:t>已有类型名  新类型名表</a:t>
            </a:r>
            <a:endParaRPr lang="en-US" altLang="zh-CN">
              <a:latin typeface="微软雅黑" panose="020B0503020204020204" pitchFamily="34" charset="-122"/>
              <a:ea typeface="微软雅黑" panose="020B0503020204020204" pitchFamily="34" charset="-122"/>
            </a:endParaRPr>
          </a:p>
          <a:p>
            <a:pPr lvl="2"/>
            <a:r>
              <a:rPr lang="en-US" altLang="zh-CN">
                <a:latin typeface="微软雅黑" panose="020B0503020204020204" pitchFamily="34" charset="-122"/>
                <a:ea typeface="微软雅黑" panose="020B0503020204020204" pitchFamily="34" charset="-122"/>
              </a:rPr>
              <a:t>typedef double Area, Volume;</a:t>
            </a:r>
          </a:p>
          <a:p>
            <a:pPr lvl="2"/>
            <a:r>
              <a:rPr lang="en-US" altLang="zh-CN">
                <a:latin typeface="微软雅黑" panose="020B0503020204020204" pitchFamily="34" charset="-122"/>
                <a:ea typeface="微软雅黑" panose="020B0503020204020204" pitchFamily="34" charset="-122"/>
              </a:rPr>
              <a:t>typedef int Natural;</a:t>
            </a:r>
          </a:p>
          <a:p>
            <a:pPr lvl="2"/>
            <a:r>
              <a:rPr lang="en-US" altLang="zh-CN">
                <a:latin typeface="微软雅黑" panose="020B0503020204020204" pitchFamily="34" charset="-122"/>
                <a:ea typeface="微软雅黑" panose="020B0503020204020204" pitchFamily="34" charset="-122"/>
              </a:rPr>
              <a:t>Natural i1,i2;</a:t>
            </a:r>
          </a:p>
          <a:p>
            <a:pPr lvl="2"/>
            <a:r>
              <a:rPr lang="en-US" altLang="zh-CN">
                <a:latin typeface="微软雅黑" panose="020B0503020204020204" pitchFamily="34" charset="-122"/>
                <a:ea typeface="微软雅黑" panose="020B0503020204020204" pitchFamily="34" charset="-122"/>
              </a:rPr>
              <a:t>Area a;</a:t>
            </a:r>
          </a:p>
          <a:p>
            <a:pPr lvl="2"/>
            <a:r>
              <a:rPr lang="en-US" altLang="zh-CN">
                <a:latin typeface="微软雅黑" panose="020B0503020204020204" pitchFamily="34" charset="-122"/>
                <a:ea typeface="微软雅黑" panose="020B0503020204020204" pitchFamily="34" charset="-122"/>
              </a:rPr>
              <a:t>Volume v;</a:t>
            </a:r>
          </a:p>
          <a:p>
            <a:pPr lvl="1"/>
            <a:r>
              <a:rPr lang="en-US" altLang="zh-CN">
                <a:latin typeface="微软雅黑" panose="020B0503020204020204" pitchFamily="34" charset="-122"/>
                <a:ea typeface="微软雅黑" panose="020B0503020204020204" pitchFamily="34" charset="-122"/>
              </a:rPr>
              <a:t>using  </a:t>
            </a:r>
            <a:r>
              <a:rPr lang="zh-CN" altLang="en-US">
                <a:latin typeface="微软雅黑" panose="020B0503020204020204" pitchFamily="34" charset="-122"/>
                <a:ea typeface="微软雅黑" panose="020B0503020204020204" pitchFamily="34" charset="-122"/>
              </a:rPr>
              <a:t>新类型名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已有类型名</a:t>
            </a:r>
            <a:r>
              <a:rPr lang="en-US" altLang="zh-CN">
                <a:latin typeface="微软雅黑" panose="020B0503020204020204" pitchFamily="34" charset="-122"/>
                <a:ea typeface="微软雅黑" panose="020B0503020204020204" pitchFamily="34" charset="-122"/>
              </a:rPr>
              <a:t>;</a:t>
            </a:r>
          </a:p>
          <a:p>
            <a:pPr lvl="2"/>
            <a:r>
              <a:rPr lang="en-US" altLang="zh-CN">
                <a:latin typeface="微软雅黑" panose="020B0503020204020204" pitchFamily="34" charset="-122"/>
                <a:ea typeface="微软雅黑" panose="020B0503020204020204" pitchFamily="34" charset="-122"/>
              </a:rPr>
              <a:t>using Area = double;</a:t>
            </a:r>
          </a:p>
          <a:p>
            <a:pPr lvl="2"/>
            <a:r>
              <a:rPr lang="en-US" altLang="zh-CN">
                <a:latin typeface="微软雅黑" panose="020B0503020204020204" pitchFamily="34" charset="-122"/>
                <a:ea typeface="微软雅黑" panose="020B0503020204020204" pitchFamily="34" charset="-122"/>
              </a:rPr>
              <a:t>using Volume = double;</a:t>
            </a:r>
          </a:p>
        </p:txBody>
      </p:sp>
      <p:sp>
        <p:nvSpPr>
          <p:cNvPr id="4" name="灯片编号占位符 3"/>
          <p:cNvSpPr>
            <a:spLocks noGrp="1"/>
          </p:cNvSpPr>
          <p:nvPr>
            <p:ph type="sldNum" sz="quarter" idx="4"/>
          </p:nvPr>
        </p:nvSpPr>
        <p:spPr/>
        <p:txBody>
          <a:bodyPr/>
          <a:lstStyle/>
          <a:p>
            <a:fld id="{DEA904C8-CD7B-4714-BAE1-F1A91095C3EA}" type="slidenum">
              <a:rPr lang="zh-CN" altLang="en-US" smtClean="0"/>
              <a:pPr/>
              <a:t>28</a:t>
            </a:fld>
            <a:endParaRPr lang="zh-CN" altLang="en-US"/>
          </a:p>
        </p:txBody>
      </p:sp>
    </p:spTree>
    <p:extLst>
      <p:ext uri="{BB962C8B-B14F-4D97-AF65-F5344CB8AC3E}">
        <p14:creationId xmlns:p14="http://schemas.microsoft.com/office/powerpoint/2010/main" val="648066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066056"/>
            <a:ext cx="10975975" cy="1066800"/>
          </a:xfrm>
        </p:spPr>
        <p:txBody>
          <a:bodyPr/>
          <a:lstStyle/>
          <a:p>
            <a:r>
              <a:rPr lang="en-US" altLang="zh-CN">
                <a:solidFill>
                  <a:schemeClr val="accent5"/>
                </a:solidFill>
                <a:latin typeface="微软雅黑" pitchFamily="34" charset="-122"/>
                <a:ea typeface="微软雅黑" pitchFamily="34" charset="-122"/>
              </a:rPr>
              <a:t>auto</a:t>
            </a:r>
            <a:r>
              <a:rPr lang="zh-CN" altLang="en-US">
                <a:solidFill>
                  <a:schemeClr val="accent5"/>
                </a:solidFill>
                <a:latin typeface="微软雅黑" pitchFamily="34" charset="-122"/>
                <a:ea typeface="微软雅黑" pitchFamily="34" charset="-122"/>
              </a:rPr>
              <a:t>类型与</a:t>
            </a:r>
            <a:r>
              <a:rPr lang="en-US" altLang="zh-CN">
                <a:solidFill>
                  <a:schemeClr val="accent5"/>
                </a:solidFill>
                <a:latin typeface="微软雅黑" pitchFamily="34" charset="-122"/>
                <a:ea typeface="微软雅黑" pitchFamily="34" charset="-122"/>
              </a:rPr>
              <a:t>decltype</a:t>
            </a:r>
            <a:r>
              <a:rPr lang="zh-CN" altLang="en-US">
                <a:solidFill>
                  <a:schemeClr val="accent5"/>
                </a:solidFill>
                <a:latin typeface="微软雅黑" pitchFamily="34" charset="-122"/>
                <a:ea typeface="微软雅黑" pitchFamily="34" charset="-122"/>
              </a:rPr>
              <a:t>类型</a:t>
            </a:r>
            <a:endParaRPr lang="zh-CN" altLang="en-US"/>
          </a:p>
        </p:txBody>
      </p:sp>
      <p:sp>
        <p:nvSpPr>
          <p:cNvPr id="3" name="内容占位符 2"/>
          <p:cNvSpPr>
            <a:spLocks noGrp="1"/>
          </p:cNvSpPr>
          <p:nvPr>
            <p:ph idx="1"/>
          </p:nvPr>
        </p:nvSpPr>
        <p:spPr>
          <a:xfrm>
            <a:off x="609600" y="2132856"/>
            <a:ext cx="10975975" cy="4464496"/>
          </a:xfrm>
        </p:spPr>
        <p:txBody>
          <a:bodyPr/>
          <a:lstStyle/>
          <a:p>
            <a:pPr>
              <a:lnSpc>
                <a:spcPct val="120000"/>
              </a:lnSpc>
            </a:pPr>
            <a:r>
              <a:rPr lang="en-US" altLang="zh-CN" sz="2400">
                <a:latin typeface="微软雅黑" panose="020B0503020204020204" pitchFamily="34" charset="-122"/>
                <a:ea typeface="微软雅黑" panose="020B0503020204020204" pitchFamily="34" charset="-122"/>
              </a:rPr>
              <a:t>auto</a:t>
            </a:r>
            <a:r>
              <a:rPr lang="zh-CN" altLang="en-US" sz="2400">
                <a:latin typeface="微软雅黑" panose="020B0503020204020204" pitchFamily="34" charset="-122"/>
                <a:ea typeface="微软雅黑" panose="020B0503020204020204" pitchFamily="34" charset="-122"/>
              </a:rPr>
              <a:t>让编译器通过初始值自动推断变量的类型。</a:t>
            </a:r>
            <a:endParaRPr lang="en-US" altLang="zh-CN" sz="2400">
              <a:latin typeface="微软雅黑" panose="020B0503020204020204" pitchFamily="34" charset="-122"/>
              <a:ea typeface="微软雅黑" panose="020B0503020204020204" pitchFamily="34" charset="-122"/>
            </a:endParaRPr>
          </a:p>
          <a:p>
            <a:pPr lvl="1">
              <a:lnSpc>
                <a:spcPct val="120000"/>
              </a:lnSpc>
            </a:pPr>
            <a:r>
              <a:rPr lang="zh-CN" altLang="en-US" sz="2400">
                <a:latin typeface="微软雅黑" panose="020B0503020204020204" pitchFamily="34" charset="-122"/>
                <a:ea typeface="微软雅黑" panose="020B0503020204020204" pitchFamily="34" charset="-122"/>
              </a:rPr>
              <a:t>例如：</a:t>
            </a:r>
            <a:endParaRPr lang="en-US" altLang="zh-CN" sz="2400">
              <a:latin typeface="微软雅黑" panose="020B0503020204020204" pitchFamily="34" charset="-122"/>
              <a:ea typeface="微软雅黑" panose="020B0503020204020204" pitchFamily="34" charset="-122"/>
            </a:endParaRPr>
          </a:p>
          <a:p>
            <a:pPr marL="676275" lvl="2" indent="0">
              <a:lnSpc>
                <a:spcPct val="120000"/>
              </a:lnSpc>
              <a:buNone/>
            </a:pPr>
            <a:r>
              <a:rPr lang="en-US" altLang="zh-CN" sz="2000">
                <a:latin typeface="微软雅黑" panose="020B0503020204020204" pitchFamily="34" charset="-122"/>
                <a:ea typeface="微软雅黑" panose="020B0503020204020204" pitchFamily="34" charset="-122"/>
              </a:rPr>
              <a:t>auto val = val1 + val2;</a:t>
            </a:r>
          </a:p>
          <a:p>
            <a:pPr marL="676275" lvl="2" indent="0">
              <a:lnSpc>
                <a:spcPct val="120000"/>
              </a:lnSpc>
              <a:buNone/>
            </a:pPr>
            <a:r>
              <a:rPr lang="en-US" altLang="zh-CN" sz="2000">
                <a:latin typeface="微软雅黑" panose="020B0503020204020204" pitchFamily="34" charset="-122"/>
                <a:ea typeface="微软雅黑" panose="020B0503020204020204" pitchFamily="34" charset="-122"/>
              </a:rPr>
              <a:t>val</a:t>
            </a:r>
            <a:r>
              <a:rPr lang="zh-CN" altLang="en-US" sz="2000">
                <a:latin typeface="微软雅黑" panose="020B0503020204020204" pitchFamily="34" charset="-122"/>
                <a:ea typeface="微软雅黑" panose="020B0503020204020204" pitchFamily="34" charset="-122"/>
              </a:rPr>
              <a:t>的类型取决于表达式</a:t>
            </a:r>
            <a:r>
              <a:rPr lang="en-US" altLang="zh-CN" sz="2000">
                <a:latin typeface="微软雅黑" panose="020B0503020204020204" pitchFamily="34" charset="-122"/>
                <a:ea typeface="微软雅黑" panose="020B0503020204020204" pitchFamily="34" charset="-122"/>
              </a:rPr>
              <a:t>val1+val2</a:t>
            </a:r>
            <a:r>
              <a:rPr lang="zh-CN" altLang="en-US" sz="2000">
                <a:latin typeface="微软雅黑" panose="020B0503020204020204" pitchFamily="34" charset="-122"/>
                <a:ea typeface="微软雅黑" panose="020B0503020204020204" pitchFamily="34" charset="-122"/>
              </a:rPr>
              <a:t>的类型，如果</a:t>
            </a:r>
            <a:r>
              <a:rPr lang="en-US" altLang="zh-CN" sz="2000">
                <a:latin typeface="微软雅黑" panose="020B0503020204020204" pitchFamily="34" charset="-122"/>
                <a:ea typeface="微软雅黑" panose="020B0503020204020204" pitchFamily="34" charset="-122"/>
              </a:rPr>
              <a:t>val1+val2</a:t>
            </a:r>
            <a:r>
              <a:rPr lang="zh-CN" altLang="en-US" sz="2000">
                <a:latin typeface="微软雅黑" panose="020B0503020204020204" pitchFamily="34" charset="-122"/>
                <a:ea typeface="微软雅黑" panose="020B0503020204020204" pitchFamily="34" charset="-122"/>
              </a:rPr>
              <a:t>是</a:t>
            </a:r>
            <a:r>
              <a:rPr lang="en-US" altLang="zh-CN" sz="2000">
                <a:latin typeface="微软雅黑" panose="020B0503020204020204" pitchFamily="34" charset="-122"/>
                <a:ea typeface="微软雅黑" panose="020B0503020204020204" pitchFamily="34" charset="-122"/>
              </a:rPr>
              <a:t>int</a:t>
            </a:r>
            <a:r>
              <a:rPr lang="zh-CN" altLang="en-US" sz="2000">
                <a:latin typeface="微软雅黑" panose="020B0503020204020204" pitchFamily="34" charset="-122"/>
                <a:ea typeface="微软雅黑" panose="020B0503020204020204" pitchFamily="34" charset="-122"/>
              </a:rPr>
              <a:t>类型，那么</a:t>
            </a:r>
            <a:r>
              <a:rPr lang="en-US" altLang="zh-CN" sz="2000">
                <a:latin typeface="微软雅黑" panose="020B0503020204020204" pitchFamily="34" charset="-122"/>
                <a:ea typeface="微软雅黑" panose="020B0503020204020204" pitchFamily="34" charset="-122"/>
              </a:rPr>
              <a:t>val</a:t>
            </a:r>
            <a:r>
              <a:rPr lang="zh-CN" altLang="en-US" sz="2000">
                <a:latin typeface="微软雅黑" panose="020B0503020204020204" pitchFamily="34" charset="-122"/>
                <a:ea typeface="微软雅黑" panose="020B0503020204020204" pitchFamily="34" charset="-122"/>
              </a:rPr>
              <a:t>将是</a:t>
            </a:r>
            <a:r>
              <a:rPr lang="en-US" altLang="zh-CN" sz="2000">
                <a:latin typeface="微软雅黑" panose="020B0503020204020204" pitchFamily="34" charset="-122"/>
                <a:ea typeface="微软雅黑" panose="020B0503020204020204" pitchFamily="34" charset="-122"/>
              </a:rPr>
              <a:t>int</a:t>
            </a:r>
            <a:r>
              <a:rPr lang="zh-CN" altLang="en-US" sz="2000">
                <a:latin typeface="微软雅黑" panose="020B0503020204020204" pitchFamily="34" charset="-122"/>
                <a:ea typeface="微软雅黑" panose="020B0503020204020204" pitchFamily="34" charset="-122"/>
              </a:rPr>
              <a:t>类型；如果</a:t>
            </a:r>
            <a:r>
              <a:rPr lang="en-US" altLang="zh-CN" sz="2000">
                <a:latin typeface="微软雅黑" panose="020B0503020204020204" pitchFamily="34" charset="-122"/>
                <a:ea typeface="微软雅黑" panose="020B0503020204020204" pitchFamily="34" charset="-122"/>
              </a:rPr>
              <a:t>val1+val2</a:t>
            </a:r>
            <a:r>
              <a:rPr lang="zh-CN" altLang="en-US" sz="2000">
                <a:latin typeface="微软雅黑" panose="020B0503020204020204" pitchFamily="34" charset="-122"/>
                <a:ea typeface="微软雅黑" panose="020B0503020204020204" pitchFamily="34" charset="-122"/>
              </a:rPr>
              <a:t>是</a:t>
            </a:r>
            <a:r>
              <a:rPr lang="en-US" altLang="zh-CN" sz="2000">
                <a:latin typeface="微软雅黑" panose="020B0503020204020204" pitchFamily="34" charset="-122"/>
                <a:ea typeface="微软雅黑" panose="020B0503020204020204" pitchFamily="34" charset="-122"/>
              </a:rPr>
              <a:t>double</a:t>
            </a:r>
            <a:r>
              <a:rPr lang="zh-CN" altLang="en-US" sz="2000">
                <a:latin typeface="微软雅黑" panose="020B0503020204020204" pitchFamily="34" charset="-122"/>
                <a:ea typeface="微软雅黑" panose="020B0503020204020204" pitchFamily="34" charset="-122"/>
              </a:rPr>
              <a:t>类型，那么</a:t>
            </a:r>
            <a:r>
              <a:rPr lang="en-US" altLang="zh-CN" sz="2000">
                <a:latin typeface="微软雅黑" panose="020B0503020204020204" pitchFamily="34" charset="-122"/>
                <a:ea typeface="微软雅黑" panose="020B0503020204020204" pitchFamily="34" charset="-122"/>
              </a:rPr>
              <a:t>val</a:t>
            </a:r>
            <a:r>
              <a:rPr lang="zh-CN" altLang="en-US" sz="2000">
                <a:latin typeface="微软雅黑" panose="020B0503020204020204" pitchFamily="34" charset="-122"/>
                <a:ea typeface="微软雅黑" panose="020B0503020204020204" pitchFamily="34" charset="-122"/>
              </a:rPr>
              <a:t>将是</a:t>
            </a:r>
            <a:r>
              <a:rPr lang="en-US" altLang="zh-CN" sz="2000">
                <a:latin typeface="微软雅黑" panose="020B0503020204020204" pitchFamily="34" charset="-122"/>
                <a:ea typeface="微软雅黑" panose="020B0503020204020204" pitchFamily="34" charset="-122"/>
              </a:rPr>
              <a:t>double</a:t>
            </a:r>
            <a:r>
              <a:rPr lang="zh-CN" altLang="en-US" sz="2000">
                <a:latin typeface="微软雅黑" panose="020B0503020204020204" pitchFamily="34" charset="-122"/>
                <a:ea typeface="微软雅黑" panose="020B0503020204020204" pitchFamily="34" charset="-122"/>
              </a:rPr>
              <a:t>类型。</a:t>
            </a:r>
          </a:p>
          <a:p>
            <a:pPr>
              <a:lnSpc>
                <a:spcPct val="120000"/>
              </a:lnSpc>
            </a:pPr>
            <a:r>
              <a:rPr lang="zh-CN" altLang="en-US" sz="2400">
                <a:latin typeface="微软雅黑" panose="020B0503020204020204" pitchFamily="34" charset="-122"/>
                <a:ea typeface="微软雅黑" panose="020B0503020204020204" pitchFamily="34" charset="-122"/>
              </a:rPr>
              <a:t>定义一个变量与某一表达式的类型相同，但并不想用该表达式初始化这个变量，这时我们需要</a:t>
            </a:r>
            <a:r>
              <a:rPr lang="en-US" altLang="zh-CN" sz="2400">
                <a:latin typeface="微软雅黑" panose="020B0503020204020204" pitchFamily="34" charset="-122"/>
                <a:ea typeface="微软雅黑" panose="020B0503020204020204" pitchFamily="34" charset="-122"/>
              </a:rPr>
              <a:t>decltype</a:t>
            </a:r>
            <a:r>
              <a:rPr lang="zh-CN" altLang="en-US" sz="2400">
                <a:latin typeface="微软雅黑" panose="020B0503020204020204" pitchFamily="34" charset="-122"/>
                <a:ea typeface="微软雅黑" panose="020B0503020204020204" pitchFamily="34" charset="-122"/>
              </a:rPr>
              <a:t>变量</a:t>
            </a:r>
            <a:endParaRPr lang="en-US" altLang="zh-CN" sz="2400">
              <a:latin typeface="微软雅黑" panose="020B0503020204020204" pitchFamily="34" charset="-122"/>
              <a:ea typeface="微软雅黑" panose="020B0503020204020204" pitchFamily="34" charset="-122"/>
            </a:endParaRPr>
          </a:p>
          <a:p>
            <a:pPr lvl="1">
              <a:lnSpc>
                <a:spcPct val="120000"/>
              </a:lnSpc>
            </a:pPr>
            <a:r>
              <a:rPr lang="zh-CN" altLang="en-US" sz="2400">
                <a:latin typeface="微软雅黑" panose="020B0503020204020204" pitchFamily="34" charset="-122"/>
                <a:ea typeface="微软雅黑" panose="020B0503020204020204" pitchFamily="34" charset="-122"/>
              </a:rPr>
              <a:t>例如：</a:t>
            </a:r>
          </a:p>
          <a:p>
            <a:pPr marL="676275" lvl="2" indent="0">
              <a:lnSpc>
                <a:spcPct val="120000"/>
              </a:lnSpc>
              <a:buNone/>
            </a:pPr>
            <a:r>
              <a:rPr lang="en-US" altLang="zh-CN" sz="2000">
                <a:latin typeface="微软雅黑" panose="020B0503020204020204" pitchFamily="34" charset="-122"/>
                <a:ea typeface="微软雅黑" panose="020B0503020204020204" pitchFamily="34" charset="-122"/>
              </a:rPr>
              <a:t>decltype(i) j = 2;</a:t>
            </a:r>
          </a:p>
          <a:p>
            <a:pPr marL="703263" lvl="2" indent="0">
              <a:lnSpc>
                <a:spcPct val="120000"/>
              </a:lnSpc>
              <a:buNone/>
            </a:pPr>
            <a:r>
              <a:rPr lang="zh-CN" altLang="en-US" sz="2000">
                <a:latin typeface="微软雅黑" panose="020B0503020204020204" pitchFamily="34" charset="-122"/>
                <a:ea typeface="微软雅黑" panose="020B0503020204020204" pitchFamily="34" charset="-122"/>
              </a:rPr>
              <a:t>表示 </a:t>
            </a:r>
            <a:r>
              <a:rPr lang="en-US" altLang="zh-CN" sz="2000">
                <a:latin typeface="微软雅黑" panose="020B0503020204020204" pitchFamily="34" charset="-122"/>
                <a:ea typeface="微软雅黑" panose="020B0503020204020204" pitchFamily="34" charset="-122"/>
              </a:rPr>
              <a:t>j </a:t>
            </a:r>
            <a:r>
              <a:rPr lang="zh-CN" altLang="en-US" sz="2000">
                <a:latin typeface="微软雅黑" panose="020B0503020204020204" pitchFamily="34" charset="-122"/>
                <a:ea typeface="微软雅黑" panose="020B0503020204020204" pitchFamily="34" charset="-122"/>
              </a:rPr>
              <a:t>以 </a:t>
            </a:r>
            <a:r>
              <a:rPr lang="en-US" altLang="zh-CN" sz="2000">
                <a:latin typeface="微软雅黑" panose="020B0503020204020204" pitchFamily="34" charset="-122"/>
                <a:ea typeface="微软雅黑" panose="020B0503020204020204" pitchFamily="34" charset="-122"/>
              </a:rPr>
              <a:t>2 </a:t>
            </a:r>
            <a:r>
              <a:rPr lang="zh-CN" altLang="en-US" sz="2000">
                <a:latin typeface="微软雅黑" panose="020B0503020204020204" pitchFamily="34" charset="-122"/>
                <a:ea typeface="微软雅黑" panose="020B0503020204020204" pitchFamily="34" charset="-122"/>
              </a:rPr>
              <a:t>作为初始值，类型与 </a:t>
            </a:r>
            <a:r>
              <a:rPr lang="en-US" altLang="zh-CN" sz="2000">
                <a:latin typeface="微软雅黑" panose="020B0503020204020204" pitchFamily="34" charset="-122"/>
                <a:ea typeface="微软雅黑" panose="020B0503020204020204" pitchFamily="34" charset="-122"/>
              </a:rPr>
              <a:t>i </a:t>
            </a:r>
            <a:r>
              <a:rPr lang="zh-CN" altLang="en-US" sz="2000">
                <a:latin typeface="微软雅黑" panose="020B0503020204020204" pitchFamily="34" charset="-122"/>
                <a:ea typeface="微软雅黑" panose="020B0503020204020204" pitchFamily="34" charset="-122"/>
              </a:rPr>
              <a:t>一致。</a:t>
            </a:r>
          </a:p>
        </p:txBody>
      </p:sp>
      <p:sp>
        <p:nvSpPr>
          <p:cNvPr id="5" name="灯片编号占位符 4"/>
          <p:cNvSpPr>
            <a:spLocks noGrp="1"/>
          </p:cNvSpPr>
          <p:nvPr>
            <p:ph type="sldNum" sz="quarter" idx="4"/>
          </p:nvPr>
        </p:nvSpPr>
        <p:spPr/>
        <p:txBody>
          <a:bodyPr/>
          <a:lstStyle/>
          <a:p>
            <a:fld id="{DEA904C8-CD7B-4714-BAE1-F1A91095C3EA}" type="slidenum">
              <a:rPr lang="zh-CN" altLang="en-US" smtClean="0"/>
              <a:pPr/>
              <a:t>29</a:t>
            </a:fld>
            <a:endParaRPr lang="zh-CN" altLang="en-US"/>
          </a:p>
        </p:txBody>
      </p:sp>
    </p:spTree>
    <p:extLst>
      <p:ext uri="{BB962C8B-B14F-4D97-AF65-F5344CB8AC3E}">
        <p14:creationId xmlns:p14="http://schemas.microsoft.com/office/powerpoint/2010/main" val="338618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1076325"/>
            <a:ext cx="10975975" cy="768499"/>
          </a:xfrm>
        </p:spPr>
        <p:txBody>
          <a:bodyPr/>
          <a:lstStyle/>
          <a:p>
            <a:pPr eaLnBrk="1" hangingPunct="1">
              <a:defRPr/>
            </a:pPr>
            <a:r>
              <a:rPr lang="en-US" altLang="zh-CN">
                <a:solidFill>
                  <a:schemeClr val="accent4">
                    <a:lumMod val="75000"/>
                  </a:schemeClr>
                </a:solidFill>
                <a:latin typeface="微软雅黑" pitchFamily="34" charset="-122"/>
                <a:ea typeface="微软雅黑" pitchFamily="34" charset="-122"/>
              </a:rPr>
              <a:t>C++</a:t>
            </a:r>
            <a:r>
              <a:rPr lang="zh-CN" altLang="en-US">
                <a:solidFill>
                  <a:schemeClr val="accent4">
                    <a:lumMod val="75000"/>
                  </a:schemeClr>
                </a:solidFill>
                <a:latin typeface="微软雅黑" pitchFamily="34" charset="-122"/>
                <a:ea typeface="微软雅黑" pitchFamily="34" charset="-122"/>
              </a:rPr>
              <a:t>的产生和发展</a:t>
            </a:r>
            <a:endParaRPr lang="zh-CN" altLang="en-US" dirty="0">
              <a:solidFill>
                <a:schemeClr val="accent4">
                  <a:lumMod val="75000"/>
                </a:schemeClr>
              </a:solidFill>
              <a:latin typeface="微软雅黑" pitchFamily="34" charset="-122"/>
              <a:ea typeface="微软雅黑" pitchFamily="34" charset="-122"/>
            </a:endParaRPr>
          </a:p>
        </p:txBody>
      </p:sp>
      <p:sp>
        <p:nvSpPr>
          <p:cNvPr id="14339" name="Rectangle 3"/>
          <p:cNvSpPr>
            <a:spLocks noGrp="1" noChangeArrowheads="1"/>
          </p:cNvSpPr>
          <p:nvPr>
            <p:ph idx="1"/>
          </p:nvPr>
        </p:nvSpPr>
        <p:spPr>
          <a:xfrm>
            <a:off x="334963" y="1844825"/>
            <a:ext cx="11018837" cy="4608364"/>
          </a:xfrm>
        </p:spPr>
        <p:txBody>
          <a:bodyPr/>
          <a:lstStyle/>
          <a:p>
            <a:pPr eaLnBrk="1" hangingPunct="1">
              <a:spcBef>
                <a:spcPts val="0"/>
              </a:spcBef>
              <a:spcAft>
                <a:spcPts val="600"/>
              </a:spcAft>
            </a:pP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语言发展演变而来，最初的</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被称为“带类的</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spcBef>
                <a:spcPts val="0"/>
              </a:spcBef>
              <a:spcAft>
                <a:spcPts val="600"/>
              </a:spcAft>
            </a:pPr>
            <a:r>
              <a:rPr lang="en-US" altLang="zh-CN" sz="2400" dirty="0">
                <a:latin typeface="微软雅黑" panose="020B0503020204020204" pitchFamily="34" charset="-122"/>
                <a:ea typeface="微软雅黑" panose="020B0503020204020204" pitchFamily="34" charset="-122"/>
              </a:rPr>
              <a:t>1983</a:t>
            </a:r>
            <a:r>
              <a:rPr lang="zh-CN" altLang="en-US" sz="2400" dirty="0">
                <a:latin typeface="微软雅黑" panose="020B0503020204020204" pitchFamily="34" charset="-122"/>
                <a:ea typeface="微软雅黑" panose="020B0503020204020204" pitchFamily="34" charset="-122"/>
              </a:rPr>
              <a:t>年正式取名为</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spcBef>
                <a:spcPts val="0"/>
              </a:spcBef>
              <a:spcAft>
                <a:spcPts val="600"/>
              </a:spcAft>
            </a:pPr>
            <a:r>
              <a:rPr lang="zh-CN" altLang="en-US" sz="2400" dirty="0">
                <a:latin typeface="微软雅黑" panose="020B0503020204020204" pitchFamily="34" charset="-122"/>
                <a:ea typeface="微软雅黑" panose="020B0503020204020204" pitchFamily="34" charset="-122"/>
              </a:rPr>
              <a:t>于</a:t>
            </a:r>
            <a:r>
              <a:rPr lang="en-US" altLang="zh-CN" sz="2400" dirty="0">
                <a:latin typeface="微软雅黑" panose="020B0503020204020204" pitchFamily="34" charset="-122"/>
                <a:ea typeface="微软雅黑" panose="020B0503020204020204" pitchFamily="34" charset="-122"/>
              </a:rPr>
              <a:t>1998</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月被国际标准化组织（</a:t>
            </a:r>
            <a:r>
              <a:rPr lang="en-US" altLang="zh-CN" sz="2400" dirty="0">
                <a:latin typeface="微软雅黑" panose="020B0503020204020204" pitchFamily="34" charset="-122"/>
                <a:ea typeface="微软雅黑" panose="020B0503020204020204" pitchFamily="34" charset="-122"/>
              </a:rPr>
              <a:t>ISO</a:t>
            </a:r>
            <a:r>
              <a:rPr lang="zh-CN" altLang="en-US" sz="2400" dirty="0">
                <a:latin typeface="微软雅黑" panose="020B0503020204020204" pitchFamily="34" charset="-122"/>
                <a:ea typeface="微软雅黑" panose="020B0503020204020204" pitchFamily="34" charset="-122"/>
              </a:rPr>
              <a:t>）批准为国际标准；</a:t>
            </a:r>
          </a:p>
          <a:p>
            <a:pPr eaLnBrk="1" hangingPunct="1">
              <a:spcBef>
                <a:spcPts val="0"/>
              </a:spcBef>
              <a:spcAft>
                <a:spcPts val="600"/>
              </a:spcAft>
            </a:pPr>
            <a:r>
              <a:rPr lang="en-US" altLang="zh-CN" sz="2400" dirty="0">
                <a:latin typeface="微软雅黑" panose="020B0503020204020204" pitchFamily="34" charset="-122"/>
                <a:ea typeface="微软雅黑" panose="020B0503020204020204" pitchFamily="34" charset="-122"/>
              </a:rPr>
              <a:t>2003</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日发布第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版</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标准</a:t>
            </a:r>
            <a:r>
              <a:rPr lang="en-US" altLang="zh-CN" sz="2400" dirty="0">
                <a:latin typeface="微软雅黑" panose="020B0503020204020204" pitchFamily="34" charset="-122"/>
                <a:ea typeface="微软雅黑" panose="020B0503020204020204" pitchFamily="34" charset="-122"/>
              </a:rPr>
              <a:t>ISO/IEC 14882:2003</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spcBef>
                <a:spcPts val="0"/>
              </a:spcBef>
              <a:spcAft>
                <a:spcPts val="600"/>
              </a:spcAft>
            </a:pPr>
            <a:r>
              <a:rPr lang="en-US" altLang="zh-CN" sz="2400" dirty="0">
                <a:latin typeface="微软雅黑" panose="020B0503020204020204" pitchFamily="34" charset="-122"/>
                <a:ea typeface="微软雅黑" panose="020B0503020204020204" pitchFamily="34" charset="-122"/>
              </a:rPr>
              <a:t>2011</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日</a:t>
            </a:r>
            <a:r>
              <a:rPr lang="en-US" altLang="zh-CN" sz="2400" dirty="0">
                <a:latin typeface="微软雅黑" panose="020B0503020204020204" pitchFamily="34" charset="-122"/>
                <a:ea typeface="微软雅黑" panose="020B0503020204020204" pitchFamily="34" charset="-122"/>
              </a:rPr>
              <a:t>ISO</a:t>
            </a:r>
            <a:r>
              <a:rPr lang="zh-CN" altLang="en-US" sz="2400" dirty="0">
                <a:latin typeface="微软雅黑" panose="020B0503020204020204" pitchFamily="34" charset="-122"/>
                <a:ea typeface="微软雅黑" panose="020B0503020204020204" pitchFamily="34" charset="-122"/>
              </a:rPr>
              <a:t>公布了第三版</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标准</a:t>
            </a:r>
            <a:r>
              <a:rPr lang="en-US" altLang="zh-CN" sz="2400" dirty="0">
                <a:latin typeface="微软雅黑" panose="020B0503020204020204" pitchFamily="34" charset="-122"/>
                <a:ea typeface="微软雅黑" panose="020B0503020204020204" pitchFamily="34" charset="-122"/>
              </a:rPr>
              <a:t>C++11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C++11</a:t>
            </a:r>
            <a:r>
              <a:rPr lang="zh-CN" altLang="en-US" sz="2400" dirty="0">
                <a:latin typeface="微软雅黑" panose="020B0503020204020204" pitchFamily="34" charset="-122"/>
                <a:ea typeface="微软雅黑" panose="020B0503020204020204" pitchFamily="34" charset="-122"/>
              </a:rPr>
              <a:t>标准包含核心语言的新机能，而且扩展</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标准程序库；</a:t>
            </a:r>
            <a:endParaRPr lang="en-US" altLang="zh-CN" sz="2400" dirty="0">
              <a:latin typeface="微软雅黑" panose="020B0503020204020204" pitchFamily="34" charset="-122"/>
              <a:ea typeface="微软雅黑" panose="020B0503020204020204" pitchFamily="34" charset="-122"/>
            </a:endParaRPr>
          </a:p>
          <a:p>
            <a:pPr eaLnBrk="1" hangingPunct="1">
              <a:spcBef>
                <a:spcPts val="0"/>
              </a:spcBef>
              <a:spcAft>
                <a:spcPts val="600"/>
              </a:spcAft>
            </a:pPr>
            <a:r>
              <a:rPr lang="en-US" altLang="zh-CN" sz="2400" dirty="0">
                <a:latin typeface="微软雅黑" panose="020B0503020204020204" pitchFamily="34" charset="-122"/>
                <a:ea typeface="微软雅黑" panose="020B0503020204020204" pitchFamily="34" charset="-122"/>
              </a:rPr>
              <a:t>2014</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18</a:t>
            </a:r>
            <a:r>
              <a:rPr lang="zh-CN" altLang="en-US" sz="2400" dirty="0">
                <a:latin typeface="微软雅黑" panose="020B0503020204020204" pitchFamily="34" charset="-122"/>
                <a:ea typeface="微软雅黑" panose="020B0503020204020204" pitchFamily="34" charset="-122"/>
              </a:rPr>
              <a:t>日</a:t>
            </a:r>
            <a:r>
              <a:rPr lang="en-US" altLang="zh-CN" sz="2400" dirty="0">
                <a:latin typeface="微软雅黑" panose="020B0503020204020204" pitchFamily="34" charset="-122"/>
                <a:ea typeface="微软雅黑" panose="020B0503020204020204" pitchFamily="34" charset="-122"/>
              </a:rPr>
              <a:t>ISO</a:t>
            </a:r>
            <a:r>
              <a:rPr lang="zh-CN" altLang="en-US" sz="2400" dirty="0">
                <a:latin typeface="微软雅黑" panose="020B0503020204020204" pitchFamily="34" charset="-122"/>
                <a:ea typeface="微软雅黑" panose="020B0503020204020204" pitchFamily="34" charset="-122"/>
              </a:rPr>
              <a:t>公布了</a:t>
            </a:r>
            <a:r>
              <a:rPr lang="en-US" altLang="zh-CN" sz="2400" dirty="0">
                <a:latin typeface="微软雅黑" panose="020B0503020204020204" pitchFamily="34" charset="-122"/>
                <a:ea typeface="微软雅黑" panose="020B0503020204020204" pitchFamily="34" charset="-122"/>
              </a:rPr>
              <a:t>C++14</a:t>
            </a:r>
            <a:r>
              <a:rPr lang="zh-CN" altLang="en-US" sz="2400" dirty="0">
                <a:latin typeface="微软雅黑" panose="020B0503020204020204" pitchFamily="34" charset="-122"/>
                <a:ea typeface="微软雅黑" panose="020B0503020204020204" pitchFamily="34" charset="-122"/>
              </a:rPr>
              <a:t>，其正式名称为</a:t>
            </a:r>
            <a:r>
              <a:rPr lang="en-US" altLang="zh-CN" sz="2400" dirty="0">
                <a:latin typeface="微软雅黑" panose="020B0503020204020204" pitchFamily="34" charset="-122"/>
                <a:ea typeface="微软雅黑" panose="020B0503020204020204" pitchFamily="34" charset="-122"/>
              </a:rPr>
              <a:t>”International Standard ISO/IEC 14882:2014(E) Programming Language 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C++14</a:t>
            </a:r>
            <a:r>
              <a:rPr lang="zh-CN" altLang="en-US" sz="2400" dirty="0">
                <a:latin typeface="微软雅黑" panose="020B0503020204020204" pitchFamily="34" charset="-122"/>
                <a:ea typeface="微软雅黑" panose="020B0503020204020204" pitchFamily="34" charset="-122"/>
              </a:rPr>
              <a:t>旨在作为</a:t>
            </a:r>
            <a:r>
              <a:rPr lang="en-US" altLang="zh-CN" sz="2400" dirty="0">
                <a:latin typeface="微软雅黑" panose="020B0503020204020204" pitchFamily="34" charset="-122"/>
                <a:ea typeface="微软雅黑" panose="020B0503020204020204" pitchFamily="34" charset="-122"/>
              </a:rPr>
              <a:t>C++11</a:t>
            </a:r>
            <a:r>
              <a:rPr lang="zh-CN" altLang="en-US" sz="2400" dirty="0">
                <a:latin typeface="微软雅黑" panose="020B0503020204020204" pitchFamily="34" charset="-122"/>
                <a:ea typeface="微软雅黑" panose="020B0503020204020204" pitchFamily="34" charset="-122"/>
              </a:rPr>
              <a:t>的一个小扩展，主要提供漏洞修复和小的改进；</a:t>
            </a:r>
            <a:endParaRPr lang="en-US" altLang="zh-CN" sz="2400" dirty="0">
              <a:latin typeface="微软雅黑" panose="020B0503020204020204" pitchFamily="34" charset="-122"/>
              <a:ea typeface="微软雅黑" panose="020B0503020204020204" pitchFamily="34" charset="-122"/>
            </a:endParaRPr>
          </a:p>
          <a:p>
            <a:pPr eaLnBrk="1" hangingPunct="1">
              <a:spcBef>
                <a:spcPts val="0"/>
              </a:spcBef>
              <a:spcAft>
                <a:spcPts val="600"/>
              </a:spcAft>
            </a:pPr>
            <a:r>
              <a:rPr lang="en-US" altLang="zh-CN" sz="2400" dirty="0">
                <a:latin typeface="微软雅黑" panose="020B0503020204020204" pitchFamily="34" charset="-122"/>
                <a:ea typeface="微软雅黑" panose="020B0503020204020204" pitchFamily="34" charset="-122"/>
              </a:rPr>
              <a:t>2017</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ISO</a:t>
            </a:r>
            <a:r>
              <a:rPr lang="zh-CN" altLang="en-US" sz="2400" dirty="0">
                <a:latin typeface="微软雅黑" panose="020B0503020204020204" pitchFamily="34" charset="-122"/>
                <a:ea typeface="微软雅黑" panose="020B0503020204020204" pitchFamily="34" charset="-122"/>
              </a:rPr>
              <a:t>公布了</a:t>
            </a:r>
            <a:r>
              <a:rPr lang="en-US" altLang="zh-CN" sz="2400" dirty="0">
                <a:latin typeface="微软雅黑" panose="020B0503020204020204" pitchFamily="34" charset="-122"/>
                <a:ea typeface="微软雅黑" panose="020B0503020204020204" pitchFamily="34" charset="-122"/>
              </a:rPr>
              <a:t>C++17</a:t>
            </a:r>
            <a:r>
              <a:rPr lang="zh-CN" altLang="en-US" sz="2400" dirty="0">
                <a:latin typeface="微软雅黑" panose="020B0503020204020204" pitchFamily="34" charset="-122"/>
                <a:ea typeface="微软雅黑" panose="020B0503020204020204" pitchFamily="34" charset="-122"/>
              </a:rPr>
              <a:t>，它相较于</a:t>
            </a:r>
            <a:r>
              <a:rPr lang="en-US" altLang="zh-CN" sz="2400" dirty="0">
                <a:latin typeface="微软雅黑" panose="020B0503020204020204" pitchFamily="34" charset="-122"/>
                <a:ea typeface="微软雅黑" panose="020B0503020204020204" pitchFamily="34" charset="-122"/>
              </a:rPr>
              <a:t>C++14</a:t>
            </a:r>
            <a:r>
              <a:rPr lang="zh-CN" altLang="en-US" sz="2400" dirty="0">
                <a:latin typeface="微软雅黑" panose="020B0503020204020204" pitchFamily="34" charset="-122"/>
                <a:ea typeface="微软雅黑" panose="020B0503020204020204" pitchFamily="34" charset="-122"/>
              </a:rPr>
              <a:t>引入了如文件系统库等很多新特性，移除了如</a:t>
            </a:r>
            <a:r>
              <a:rPr lang="en-US" altLang="zh-CN" sz="2400" dirty="0">
                <a:latin typeface="微软雅黑" panose="020B0503020204020204" pitchFamily="34" charset="-122"/>
                <a:ea typeface="微软雅黑" panose="020B0503020204020204" pitchFamily="34" charset="-122"/>
              </a:rPr>
              <a:t>register</a:t>
            </a:r>
            <a:r>
              <a:rPr lang="zh-CN" altLang="en-US" sz="2400" dirty="0">
                <a:latin typeface="微软雅黑" panose="020B0503020204020204" pitchFamily="34" charset="-122"/>
                <a:ea typeface="微软雅黑" panose="020B0503020204020204" pitchFamily="34" charset="-122"/>
              </a:rPr>
              <a:t>存储类说明符等弃用特性；</a:t>
            </a:r>
            <a:endParaRPr lang="en-US" altLang="zh-CN"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a:t>
            </a:fld>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609600" y="1147763"/>
            <a:ext cx="10975975" cy="1066800"/>
          </a:xfrm>
        </p:spPr>
        <p:txBody>
          <a:bodyPr/>
          <a:lstStyle/>
          <a:p>
            <a:pPr eaLnBrk="1" hangingPunct="1">
              <a:defRPr/>
            </a:pPr>
            <a:r>
              <a:rPr lang="zh-CN" altLang="en-US">
                <a:solidFill>
                  <a:schemeClr val="accent5"/>
                </a:solidFill>
                <a:latin typeface="微软雅黑" pitchFamily="34" charset="-122"/>
                <a:ea typeface="微软雅黑" pitchFamily="34" charset="-122"/>
              </a:rPr>
              <a:t>算术运算符与算术表达式</a:t>
            </a:r>
          </a:p>
        </p:txBody>
      </p:sp>
      <p:sp>
        <p:nvSpPr>
          <p:cNvPr id="52227" name="内容占位符 2"/>
          <p:cNvSpPr>
            <a:spLocks noGrp="1"/>
          </p:cNvSpPr>
          <p:nvPr>
            <p:ph idx="1"/>
          </p:nvPr>
        </p:nvSpPr>
        <p:spPr>
          <a:xfrm>
            <a:off x="609599" y="2284412"/>
            <a:ext cx="10825163" cy="3880891"/>
          </a:xfrm>
        </p:spPr>
        <p:txBody>
          <a:bodyPr/>
          <a:lstStyle/>
          <a:p>
            <a:pPr eaLnBrk="1" hangingPunct="1">
              <a:lnSpc>
                <a:spcPct val="120000"/>
              </a:lnSpc>
            </a:pPr>
            <a:r>
              <a:rPr lang="zh-CN" altLang="en-US" sz="2400" dirty="0">
                <a:latin typeface="微软雅黑" panose="020B0503020204020204" pitchFamily="34" charset="-122"/>
                <a:ea typeface="微软雅黑" panose="020B0503020204020204" pitchFamily="34" charset="-122"/>
              </a:rPr>
              <a:t>基本算术运算符</a:t>
            </a:r>
          </a:p>
          <a:p>
            <a:pPr lvl="1" eaLnBrk="1" hangingPunct="1">
              <a:lnSpc>
                <a:spcPct val="120000"/>
              </a:lnSpc>
              <a:buFont typeface="Georgia" panose="02040502050405020303" pitchFamily="18"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  *  /</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若整数相除，结果取整</a:t>
            </a:r>
            <a:r>
              <a:rPr lang="en-US" altLang="zh-CN" sz="2000" dirty="0">
                <a:solidFill>
                  <a:schemeClr val="tx1"/>
                </a:solidFill>
                <a:latin typeface="微软雅黑" panose="020B0503020204020204" pitchFamily="34" charset="-122"/>
                <a:ea typeface="微软雅黑" panose="020B0503020204020204" pitchFamily="34" charset="-122"/>
              </a:rPr>
              <a:t>)</a:t>
            </a:r>
          </a:p>
          <a:p>
            <a:pPr lvl="1" eaLnBrk="1" hangingPunct="1">
              <a:lnSpc>
                <a:spcPct val="120000"/>
              </a:lnSpc>
              <a:buFont typeface="Georgia" panose="02040502050405020303" pitchFamily="18"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（取余，操作数为整数）</a:t>
            </a:r>
          </a:p>
          <a:p>
            <a:pPr eaLnBrk="1" hangingPunct="1">
              <a:lnSpc>
                <a:spcPct val="120000"/>
              </a:lnSpc>
            </a:pPr>
            <a:r>
              <a:rPr lang="zh-CN" altLang="en-US" sz="2400" dirty="0">
                <a:latin typeface="微软雅黑" panose="020B0503020204020204" pitchFamily="34" charset="-122"/>
                <a:ea typeface="微软雅黑" panose="020B0503020204020204" pitchFamily="34" charset="-122"/>
              </a:rPr>
              <a:t>优先级与结合性</a:t>
            </a:r>
          </a:p>
          <a:p>
            <a:pPr lvl="1" eaLnBrk="1" hangingPunct="1">
              <a:lnSpc>
                <a:spcPct val="120000"/>
              </a:lnSpc>
              <a:buFont typeface="Georgia" panose="02040502050405020303" pitchFamily="18" charset="0"/>
              <a:buNone/>
            </a:pPr>
            <a:r>
              <a:rPr lang="zh-CN" altLang="en-US" sz="2000" dirty="0">
                <a:latin typeface="微软雅黑" panose="020B0503020204020204" pitchFamily="34" charset="-122"/>
                <a:ea typeface="微软雅黑" panose="020B0503020204020204" pitchFamily="34" charset="-122"/>
              </a:rPr>
              <a:t>先乘除，后加减，同级自左至右</a:t>
            </a:r>
          </a:p>
          <a:p>
            <a:pPr eaLnBrk="1" hangingPunct="1">
              <a:lnSpc>
                <a:spcPct val="12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（自增、自减）</a:t>
            </a:r>
          </a:p>
          <a:p>
            <a:pPr lvl="1" eaLnBrk="1" hangingPunct="1">
              <a:lnSpc>
                <a:spcPct val="120000"/>
              </a:lnSpc>
              <a:buFont typeface="Georgia" panose="02040502050405020303" pitchFamily="18" charset="0"/>
              <a:buNone/>
            </a:pPr>
            <a:r>
              <a:rPr lang="zh-CN" altLang="en-US" sz="2000" dirty="0">
                <a:latin typeface="微软雅黑" panose="020B0503020204020204" pitchFamily="34" charset="-122"/>
                <a:ea typeface="微软雅黑" panose="020B0503020204020204" pitchFamily="34" charset="-122"/>
              </a:rPr>
              <a:t>例：</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--j;</a:t>
            </a:r>
          </a:p>
          <a:p>
            <a:pPr eaLnBrk="1" hangingPunct="1"/>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30</a:t>
            </a:fld>
            <a:endParaRPr lang="zh-CN" altLang="en-US"/>
          </a:p>
        </p:txBody>
      </p:sp>
    </p:spTree>
    <p:extLst>
      <p:ext uri="{BB962C8B-B14F-4D97-AF65-F5344CB8AC3E}">
        <p14:creationId xmlns:p14="http://schemas.microsoft.com/office/powerpoint/2010/main" val="398535542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076324"/>
            <a:ext cx="10975975" cy="1350963"/>
          </a:xfrm>
        </p:spPr>
        <p:txBody>
          <a:bodyPr>
            <a:normAutofit/>
          </a:bodyPr>
          <a:lstStyle/>
          <a:p>
            <a:pPr eaLnBrk="1" fontAlgn="auto" hangingPunct="1">
              <a:spcAft>
                <a:spcPts val="0"/>
              </a:spcAft>
              <a:defRPr/>
            </a:pPr>
            <a:r>
              <a:rPr lang="zh-CN" altLang="en-US" dirty="0">
                <a:solidFill>
                  <a:schemeClr val="accent5"/>
                </a:solidFill>
                <a:latin typeface="微软雅黑" pitchFamily="34" charset="-122"/>
                <a:ea typeface="微软雅黑" pitchFamily="34" charset="-122"/>
              </a:rPr>
              <a:t>赋值运算符和赋值表达式</a:t>
            </a:r>
            <a:r>
              <a:rPr lang="en-US" altLang="zh-CN" dirty="0">
                <a:solidFill>
                  <a:schemeClr val="accent5"/>
                </a:solidFill>
                <a:latin typeface="微软雅黑" pitchFamily="34" charset="-122"/>
                <a:ea typeface="微软雅黑" pitchFamily="34" charset="-122"/>
              </a:rPr>
              <a:t/>
            </a:r>
            <a:br>
              <a:rPr lang="en-US" altLang="zh-CN" dirty="0">
                <a:solidFill>
                  <a:schemeClr val="accent5"/>
                </a:solidFill>
                <a:latin typeface="微软雅黑" pitchFamily="34" charset="-122"/>
                <a:ea typeface="微软雅黑" pitchFamily="34" charset="-122"/>
              </a:rPr>
            </a:br>
            <a:r>
              <a:rPr lang="en-US" altLang="zh-CN" dirty="0">
                <a:solidFill>
                  <a:schemeClr val="accent5"/>
                </a:solidFill>
                <a:latin typeface="微软雅黑" pitchFamily="34" charset="-122"/>
                <a:ea typeface="微软雅黑" pitchFamily="34" charset="-122"/>
              </a:rPr>
              <a:t>        ——</a:t>
            </a:r>
            <a:r>
              <a:rPr lang="zh-CN" altLang="en-US" sz="3600" dirty="0">
                <a:solidFill>
                  <a:schemeClr val="accent5"/>
                </a:solidFill>
                <a:latin typeface="微软雅黑" pitchFamily="34" charset="-122"/>
                <a:ea typeface="微软雅黑" pitchFamily="34" charset="-122"/>
              </a:rPr>
              <a:t>简单的赋值运算符</a:t>
            </a:r>
            <a:r>
              <a:rPr lang="en-US" altLang="zh-CN" sz="3600" dirty="0">
                <a:solidFill>
                  <a:schemeClr val="accent5"/>
                </a:solidFill>
                <a:latin typeface="微软雅黑" pitchFamily="34" charset="-122"/>
                <a:ea typeface="微软雅黑" pitchFamily="34" charset="-122"/>
              </a:rPr>
              <a:t>"="</a:t>
            </a:r>
            <a:endParaRPr lang="zh-CN" altLang="en-US" sz="3600" dirty="0">
              <a:solidFill>
                <a:schemeClr val="accent5"/>
              </a:solidFill>
              <a:latin typeface="微软雅黑" pitchFamily="34" charset="-122"/>
              <a:ea typeface="微软雅黑" pitchFamily="34" charset="-122"/>
            </a:endParaRPr>
          </a:p>
        </p:txBody>
      </p:sp>
      <p:sp>
        <p:nvSpPr>
          <p:cNvPr id="3" name="内容占位符 2"/>
          <p:cNvSpPr>
            <a:spLocks noGrp="1"/>
          </p:cNvSpPr>
          <p:nvPr>
            <p:ph idx="1"/>
          </p:nvPr>
        </p:nvSpPr>
        <p:spPr>
          <a:xfrm>
            <a:off x="668337" y="2658145"/>
            <a:ext cx="10917237" cy="2859087"/>
          </a:xfrm>
        </p:spPr>
        <p:txBody>
          <a:bodyPr>
            <a:normAutofit/>
          </a:bodyPr>
          <a:lstStyle/>
          <a:p>
            <a:pPr marL="671513" indent="-256032" eaLnBrk="1" fontAlgn="auto" hangingPunct="1">
              <a:lnSpc>
                <a:spcPct val="120000"/>
              </a:lnSpc>
              <a:spcAft>
                <a:spcPts val="0"/>
              </a:spcAft>
              <a:buClr>
                <a:schemeClr val="accent3"/>
              </a:buClr>
              <a:buFont typeface="Georgia"/>
              <a:buChar char="•"/>
              <a:defRPr/>
            </a:pPr>
            <a:r>
              <a:rPr lang="zh-CN" altLang="en-US" sz="2400" dirty="0">
                <a:latin typeface="微软雅黑" pitchFamily="34" charset="-122"/>
                <a:ea typeface="微软雅黑" pitchFamily="34" charset="-122"/>
              </a:rPr>
              <a:t>举例</a:t>
            </a:r>
            <a:br>
              <a:rPr lang="zh-CN" altLang="en-US" sz="2400" dirty="0">
                <a:latin typeface="微软雅黑" pitchFamily="34" charset="-122"/>
                <a:ea typeface="微软雅黑" pitchFamily="34" charset="-122"/>
              </a:rPr>
            </a:br>
            <a:r>
              <a:rPr lang="en-US" altLang="zh-CN" sz="2400" dirty="0">
                <a:solidFill>
                  <a:srgbClr val="0070C0"/>
                </a:solidFill>
                <a:latin typeface="微软雅黑" pitchFamily="34" charset="-122"/>
                <a:ea typeface="微软雅黑" pitchFamily="34" charset="-122"/>
              </a:rPr>
              <a:t>n = n + 5</a:t>
            </a:r>
          </a:p>
          <a:p>
            <a:pPr marL="671513" indent="-256032" eaLnBrk="1" fontAlgn="auto" hangingPunct="1">
              <a:lnSpc>
                <a:spcPct val="120000"/>
              </a:lnSpc>
              <a:spcAft>
                <a:spcPts val="0"/>
              </a:spcAft>
              <a:buClr>
                <a:schemeClr val="accent3"/>
              </a:buClr>
              <a:buFont typeface="Georgia"/>
              <a:buChar char="•"/>
              <a:defRPr/>
            </a:pPr>
            <a:r>
              <a:rPr lang="zh-CN" altLang="en-US" sz="2400" dirty="0">
                <a:latin typeface="微软雅黑" pitchFamily="34" charset="-122"/>
                <a:ea typeface="微软雅黑" pitchFamily="34" charset="-122"/>
              </a:rPr>
              <a:t>表达式的类型</a:t>
            </a:r>
            <a:br>
              <a:rPr lang="zh-CN" altLang="en-US" sz="2400" dirty="0">
                <a:latin typeface="微软雅黑" pitchFamily="34" charset="-122"/>
                <a:ea typeface="微软雅黑" pitchFamily="34" charset="-122"/>
              </a:rPr>
            </a:br>
            <a:r>
              <a:rPr lang="zh-CN" altLang="en-US" sz="2400" dirty="0">
                <a:solidFill>
                  <a:srgbClr val="0070C0"/>
                </a:solidFill>
                <a:latin typeface="微软雅黑" pitchFamily="34" charset="-122"/>
                <a:ea typeface="微软雅黑" pitchFamily="34" charset="-122"/>
              </a:rPr>
              <a:t>赋值运算符左边对象的类型</a:t>
            </a:r>
          </a:p>
          <a:p>
            <a:pPr marL="671513" indent="-256032" eaLnBrk="1" fontAlgn="auto" hangingPunct="1">
              <a:lnSpc>
                <a:spcPct val="120000"/>
              </a:lnSpc>
              <a:spcAft>
                <a:spcPts val="0"/>
              </a:spcAft>
              <a:buClr>
                <a:schemeClr val="accent3"/>
              </a:buClr>
              <a:buFont typeface="Georgia"/>
              <a:buChar char="•"/>
              <a:defRPr/>
            </a:pPr>
            <a:r>
              <a:rPr lang="zh-CN" altLang="en-US" sz="2400" dirty="0">
                <a:latin typeface="微软雅黑" pitchFamily="34" charset="-122"/>
                <a:ea typeface="微软雅黑" pitchFamily="34" charset="-122"/>
              </a:rPr>
              <a:t>表达式的值</a:t>
            </a:r>
            <a:br>
              <a:rPr lang="zh-CN" altLang="en-US" sz="2400" dirty="0">
                <a:latin typeface="微软雅黑" pitchFamily="34" charset="-122"/>
                <a:ea typeface="微软雅黑" pitchFamily="34" charset="-122"/>
              </a:rPr>
            </a:br>
            <a:r>
              <a:rPr lang="zh-CN" altLang="en-US" sz="2400" dirty="0">
                <a:solidFill>
                  <a:srgbClr val="0070C0"/>
                </a:solidFill>
                <a:latin typeface="微软雅黑" pitchFamily="34" charset="-122"/>
                <a:ea typeface="微软雅黑" pitchFamily="34" charset="-122"/>
              </a:rPr>
              <a:t>赋值运算符左边对象被赋值后的值</a:t>
            </a:r>
          </a:p>
          <a:p>
            <a:pPr marL="365760" indent="-256032" eaLnBrk="1" fontAlgn="auto" hangingPunct="1">
              <a:spcAft>
                <a:spcPts val="0"/>
              </a:spcAft>
              <a:buClr>
                <a:schemeClr val="accent3"/>
              </a:buClr>
              <a:buFont typeface="Georgia"/>
              <a:buChar char="•"/>
              <a:defRPr/>
            </a:pPr>
            <a:endParaRPr lang="zh-CN" altLang="en-US" sz="2400" dirty="0">
              <a:latin typeface="微软雅黑" pitchFamily="34" charset="-122"/>
              <a:ea typeface="微软雅黑" pitchFamily="34" charset="-122"/>
            </a:endParaRPr>
          </a:p>
        </p:txBody>
      </p:sp>
      <p:sp>
        <p:nvSpPr>
          <p:cNvPr id="4" name="灯片编号占位符 3"/>
          <p:cNvSpPr>
            <a:spLocks noGrp="1"/>
          </p:cNvSpPr>
          <p:nvPr>
            <p:ph type="sldNum" sz="quarter" idx="4"/>
          </p:nvPr>
        </p:nvSpPr>
        <p:spPr/>
        <p:txBody>
          <a:bodyPr/>
          <a:lstStyle/>
          <a:p>
            <a:fld id="{DEA904C8-CD7B-4714-BAE1-F1A91095C3EA}" type="slidenum">
              <a:rPr lang="zh-CN" altLang="en-US" smtClean="0"/>
              <a:pPr/>
              <a:t>31</a:t>
            </a:fld>
            <a:endParaRPr lang="zh-CN" altLang="en-US"/>
          </a:p>
        </p:txBody>
      </p:sp>
    </p:spTree>
    <p:extLst>
      <p:ext uri="{BB962C8B-B14F-4D97-AF65-F5344CB8AC3E}">
        <p14:creationId xmlns:p14="http://schemas.microsoft.com/office/powerpoint/2010/main" val="14280195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609600" y="1071563"/>
            <a:ext cx="10975975" cy="1066800"/>
          </a:xfrm>
        </p:spPr>
        <p:txBody>
          <a:bodyPr/>
          <a:lstStyle/>
          <a:p>
            <a:pPr eaLnBrk="1" hangingPunct="1">
              <a:defRPr/>
            </a:pPr>
            <a:r>
              <a:rPr lang="zh-CN" altLang="en-US">
                <a:solidFill>
                  <a:schemeClr val="accent5"/>
                </a:solidFill>
                <a:latin typeface="微软雅黑" pitchFamily="34" charset="-122"/>
                <a:ea typeface="微软雅黑" pitchFamily="34" charset="-122"/>
              </a:rPr>
              <a:t>逗号运算和逗号表达式</a:t>
            </a:r>
          </a:p>
        </p:txBody>
      </p:sp>
      <p:sp>
        <p:nvSpPr>
          <p:cNvPr id="77827" name="内容占位符 2"/>
          <p:cNvSpPr>
            <a:spLocks noGrp="1"/>
          </p:cNvSpPr>
          <p:nvPr>
            <p:ph idx="1"/>
          </p:nvPr>
        </p:nvSpPr>
        <p:spPr>
          <a:xfrm>
            <a:off x="609600" y="2212975"/>
            <a:ext cx="11104611" cy="3160713"/>
          </a:xfrm>
        </p:spPr>
        <p:txBody>
          <a:bodyPr/>
          <a:lstStyle/>
          <a:p>
            <a:pPr eaLnBrk="1" hangingPunct="1"/>
            <a:r>
              <a:rPr lang="zh-CN" altLang="en-US" sz="2400">
                <a:latin typeface="微软雅黑" panose="020B0503020204020204" pitchFamily="34" charset="-122"/>
                <a:ea typeface="微软雅黑" panose="020B0503020204020204" pitchFamily="34" charset="-122"/>
              </a:rPr>
              <a:t>格式</a:t>
            </a:r>
          </a:p>
          <a:p>
            <a:pPr marL="571500" lvl="1" indent="0" eaLnBrk="1" hangingPunct="1">
              <a:buFont typeface="Georgia" panose="02040502050405020303" pitchFamily="18" charset="0"/>
              <a:buNone/>
            </a:pPr>
            <a:r>
              <a:rPr lang="zh-CN" altLang="en-US" sz="2400" u="sng">
                <a:latin typeface="微软雅黑" panose="020B0503020204020204" pitchFamily="34" charset="-122"/>
                <a:ea typeface="微软雅黑" panose="020B0503020204020204" pitchFamily="34" charset="-122"/>
              </a:rPr>
              <a:t>表达式</a:t>
            </a:r>
            <a:r>
              <a:rPr lang="en-US" altLang="zh-CN" sz="2400" u="sng">
                <a:latin typeface="微软雅黑" panose="020B0503020204020204" pitchFamily="34" charset="-122"/>
                <a:ea typeface="微软雅黑" panose="020B0503020204020204" pitchFamily="34" charset="-122"/>
              </a:rPr>
              <a:t>1</a:t>
            </a:r>
            <a:r>
              <a:rPr lang="zh-CN" altLang="en-US" sz="2400" u="sng">
                <a:latin typeface="微软雅黑" panose="020B0503020204020204" pitchFamily="34" charset="-122"/>
                <a:ea typeface="微软雅黑" panose="020B0503020204020204" pitchFamily="34" charset="-122"/>
              </a:rPr>
              <a:t>，表达式</a:t>
            </a:r>
            <a:r>
              <a:rPr lang="en-US" altLang="zh-CN" sz="2400" u="sng">
                <a:latin typeface="微软雅黑" panose="020B0503020204020204" pitchFamily="34" charset="-122"/>
                <a:ea typeface="微软雅黑" panose="020B0503020204020204" pitchFamily="34" charset="-122"/>
              </a:rPr>
              <a:t>2</a:t>
            </a:r>
          </a:p>
          <a:p>
            <a:pPr eaLnBrk="1" hangingPunct="1"/>
            <a:r>
              <a:rPr lang="zh-CN" altLang="en-US" sz="2400">
                <a:latin typeface="微软雅黑" panose="020B0503020204020204" pitchFamily="34" charset="-122"/>
                <a:ea typeface="微软雅黑" panose="020B0503020204020204" pitchFamily="34" charset="-122"/>
              </a:rPr>
              <a:t>求解顺序及结果</a:t>
            </a:r>
          </a:p>
          <a:p>
            <a:pPr marL="571500" lvl="1" indent="0" eaLnBrk="1" hangingPunct="1"/>
            <a:r>
              <a:rPr lang="zh-CN" altLang="en-US" sz="2400">
                <a:latin typeface="微软雅黑" panose="020B0503020204020204" pitchFamily="34" charset="-122"/>
                <a:ea typeface="微软雅黑" panose="020B0503020204020204" pitchFamily="34" charset="-122"/>
              </a:rPr>
              <a:t>先求解表达式</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，再求解表达式</a:t>
            </a:r>
            <a:r>
              <a:rPr lang="en-US" altLang="zh-CN" sz="2400">
                <a:latin typeface="微软雅黑" panose="020B0503020204020204" pitchFamily="34" charset="-122"/>
                <a:ea typeface="微软雅黑" panose="020B0503020204020204" pitchFamily="34" charset="-122"/>
              </a:rPr>
              <a:t>2</a:t>
            </a:r>
          </a:p>
          <a:p>
            <a:pPr marL="571500" lvl="1" indent="0" eaLnBrk="1" hangingPunct="1"/>
            <a:r>
              <a:rPr lang="zh-CN" altLang="en-US" sz="2400">
                <a:latin typeface="微软雅黑" panose="020B0503020204020204" pitchFamily="34" charset="-122"/>
                <a:ea typeface="微软雅黑" panose="020B0503020204020204" pitchFamily="34" charset="-122"/>
              </a:rPr>
              <a:t>最终结果为表达式</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的值</a:t>
            </a:r>
          </a:p>
          <a:p>
            <a:pPr eaLnBrk="1" hangingPunct="1"/>
            <a:r>
              <a:rPr lang="zh-CN" altLang="en-US" sz="2400">
                <a:latin typeface="微软雅黑" panose="020B0503020204020204" pitchFamily="34" charset="-122"/>
                <a:ea typeface="微软雅黑" panose="020B0503020204020204" pitchFamily="34" charset="-122"/>
              </a:rPr>
              <a:t>例</a:t>
            </a:r>
          </a:p>
          <a:p>
            <a:pPr marL="571500" lvl="1" indent="0" eaLnBrk="1" hangingPunct="1">
              <a:buFont typeface="Georgia" panose="02040502050405020303" pitchFamily="18" charset="0"/>
              <a:buNone/>
            </a:pPr>
            <a:r>
              <a:rPr lang="en-US" altLang="zh-CN" sz="2400" u="sng">
                <a:latin typeface="微软雅黑" panose="020B0503020204020204" pitchFamily="34" charset="-122"/>
                <a:ea typeface="微软雅黑" panose="020B0503020204020204" pitchFamily="34" charset="-122"/>
              </a:rPr>
              <a:t>a = 3 * 5</a:t>
            </a:r>
            <a:r>
              <a:rPr lang="en-US" altLang="zh-CN" sz="2400">
                <a:latin typeface="微软雅黑" panose="020B0503020204020204" pitchFamily="34" charset="-122"/>
                <a:ea typeface="微软雅黑" panose="020B0503020204020204" pitchFamily="34" charset="-122"/>
              </a:rPr>
              <a:t> , </a:t>
            </a:r>
            <a:r>
              <a:rPr lang="en-US" altLang="zh-CN" sz="2400" u="sng">
                <a:latin typeface="微软雅黑" panose="020B0503020204020204" pitchFamily="34" charset="-122"/>
                <a:ea typeface="微软雅黑" panose="020B0503020204020204" pitchFamily="34" charset="-122"/>
              </a:rPr>
              <a:t>a * 4</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最终结果为</a:t>
            </a:r>
            <a:r>
              <a:rPr lang="en-US" altLang="zh-CN" sz="2400">
                <a:latin typeface="微软雅黑" panose="020B0503020204020204" pitchFamily="34" charset="-122"/>
                <a:ea typeface="微软雅黑" panose="020B0503020204020204" pitchFamily="34" charset="-122"/>
              </a:rPr>
              <a:t>60</a:t>
            </a:r>
          </a:p>
          <a:p>
            <a:pPr eaLnBrk="1" hangingPunct="1"/>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32</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anim calcmode="lin" valueType="num">
                                      <p:cBhvr additive="base">
                                        <p:cTn id="11"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 calcmode="lin" valueType="num">
                                      <p:cBhvr additive="base">
                                        <p:cTn id="17" dur="10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7782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77827">
                                            <p:txEl>
                                              <p:pRg st="3" end="3"/>
                                            </p:txEl>
                                          </p:spTgt>
                                        </p:tgtEl>
                                        <p:attrNameLst>
                                          <p:attrName>style.visibility</p:attrName>
                                        </p:attrNameLst>
                                      </p:cBhvr>
                                      <p:to>
                                        <p:strVal val="visible"/>
                                      </p:to>
                                    </p:set>
                                    <p:anim calcmode="lin" valueType="num">
                                      <p:cBhvr additive="base">
                                        <p:cTn id="21" dur="10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7782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77827">
                                            <p:txEl>
                                              <p:pRg st="4" end="4"/>
                                            </p:txEl>
                                          </p:spTgt>
                                        </p:tgtEl>
                                        <p:attrNameLst>
                                          <p:attrName>style.visibility</p:attrName>
                                        </p:attrNameLst>
                                      </p:cBhvr>
                                      <p:to>
                                        <p:strVal val="visible"/>
                                      </p:to>
                                    </p:set>
                                    <p:anim calcmode="lin" valueType="num">
                                      <p:cBhvr additive="base">
                                        <p:cTn id="25" dur="10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77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7827">
                                            <p:txEl>
                                              <p:pRg st="5" end="5"/>
                                            </p:txEl>
                                          </p:spTgt>
                                        </p:tgtEl>
                                        <p:attrNameLst>
                                          <p:attrName>style.visibility</p:attrName>
                                        </p:attrNameLst>
                                      </p:cBhvr>
                                      <p:to>
                                        <p:strVal val="visible"/>
                                      </p:to>
                                    </p:set>
                                    <p:anim calcmode="lin" valueType="num">
                                      <p:cBhvr additive="base">
                                        <p:cTn id="31" dur="1000" fill="hold"/>
                                        <p:tgtEl>
                                          <p:spTgt spid="77827">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7827">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77827">
                                            <p:txEl>
                                              <p:pRg st="6" end="6"/>
                                            </p:txEl>
                                          </p:spTgt>
                                        </p:tgtEl>
                                        <p:attrNameLst>
                                          <p:attrName>style.visibility</p:attrName>
                                        </p:attrNameLst>
                                      </p:cBhvr>
                                      <p:to>
                                        <p:strVal val="visible"/>
                                      </p:to>
                                    </p:set>
                                    <p:anim calcmode="lin" valueType="num">
                                      <p:cBhvr additive="base">
                                        <p:cTn id="35" dur="10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778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609600" y="1071563"/>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关系运算与关系表达式</a:t>
            </a:r>
          </a:p>
        </p:txBody>
      </p:sp>
      <p:sp>
        <p:nvSpPr>
          <p:cNvPr id="70659" name="内容占位符 2"/>
          <p:cNvSpPr>
            <a:spLocks noGrp="1"/>
          </p:cNvSpPr>
          <p:nvPr>
            <p:ph idx="1"/>
          </p:nvPr>
        </p:nvSpPr>
        <p:spPr>
          <a:xfrm>
            <a:off x="609599" y="2355850"/>
            <a:ext cx="10744571" cy="3430588"/>
          </a:xfrm>
        </p:spPr>
        <p:txBody>
          <a:bodyPr/>
          <a:lstStyle/>
          <a:p>
            <a:pPr eaLnBrk="1" hangingPunct="1">
              <a:lnSpc>
                <a:spcPct val="120000"/>
              </a:lnSpc>
              <a:defRPr/>
            </a:pPr>
            <a:r>
              <a:rPr lang="zh-CN" altLang="en-US" sz="2400">
                <a:latin typeface="微软雅黑" pitchFamily="34" charset="-122"/>
                <a:ea typeface="微软雅黑" pitchFamily="34" charset="-122"/>
              </a:rPr>
              <a:t>关系运算是比较简单的一种逻辑运算，优先次序为：</a:t>
            </a:r>
            <a:br>
              <a:rPr lang="zh-CN" altLang="en-US" sz="2400">
                <a:latin typeface="微软雅黑" pitchFamily="34" charset="-122"/>
                <a:ea typeface="微软雅黑" pitchFamily="34" charset="-122"/>
              </a:rPr>
            </a:br>
            <a:r>
              <a:rPr lang="zh-CN" altLang="en-US" sz="2400">
                <a:latin typeface="微软雅黑" pitchFamily="34" charset="-122"/>
                <a:ea typeface="微软雅黑" pitchFamily="34" charset="-122"/>
              </a:rPr>
              <a:t> </a:t>
            </a:r>
            <a:r>
              <a:rPr lang="en-US" altLang="zh-CN" sz="2400">
                <a:solidFill>
                  <a:schemeClr val="accent2"/>
                </a:solidFill>
                <a:latin typeface="微软雅黑" pitchFamily="34" charset="-122"/>
                <a:ea typeface="微软雅黑" pitchFamily="34" charset="-122"/>
              </a:rPr>
              <a:t>&lt;    &lt;=    &gt;    &gt;=    ==     !=</a:t>
            </a:r>
          </a:p>
          <a:p>
            <a:pPr eaLnBrk="1" hangingPunct="1">
              <a:spcBef>
                <a:spcPts val="0"/>
              </a:spcBef>
              <a:buFont typeface="Georgia" panose="02040502050405020303" pitchFamily="18" charset="0"/>
              <a:buNone/>
              <a:defRPr/>
            </a:pPr>
            <a:r>
              <a:rPr lang="en-US" altLang="zh-CN" sz="2400">
                <a:latin typeface="微软雅黑" pitchFamily="34" charset="-122"/>
                <a:ea typeface="微软雅黑" pitchFamily="34" charset="-122"/>
              </a:rPr>
              <a:t> </a:t>
            </a:r>
            <a:r>
              <a:rPr lang="en-US" altLang="zh-CN" sz="1800">
                <a:latin typeface="微软雅黑" pitchFamily="34" charset="-122"/>
                <a:ea typeface="微软雅黑" pitchFamily="34" charset="-122"/>
              </a:rPr>
              <a:t>             </a:t>
            </a:r>
            <a:endParaRPr lang="en-US" altLang="zh-CN" sz="2400">
              <a:latin typeface="微软雅黑" pitchFamily="34" charset="-122"/>
              <a:ea typeface="微软雅黑" pitchFamily="34" charset="-122"/>
            </a:endParaRPr>
          </a:p>
          <a:p>
            <a:pPr lvl="1" eaLnBrk="1" hangingPunct="1">
              <a:spcBef>
                <a:spcPts val="0"/>
              </a:spcBef>
              <a:buFont typeface="Georgia" panose="02040502050405020303" pitchFamily="18" charset="0"/>
              <a:buNone/>
              <a:defRPr/>
            </a:pPr>
            <a:r>
              <a:rPr lang="en-US" altLang="zh-CN" sz="1800">
                <a:latin typeface="微软雅黑" pitchFamily="34" charset="-122"/>
                <a:ea typeface="微软雅黑" pitchFamily="34" charset="-122"/>
              </a:rPr>
              <a:t>        </a:t>
            </a:r>
            <a:r>
              <a:rPr lang="zh-CN" altLang="en-US" sz="1800">
                <a:latin typeface="微软雅黑" pitchFamily="34" charset="-122"/>
                <a:ea typeface="微软雅黑" pitchFamily="34" charset="-122"/>
              </a:rPr>
              <a:t>优先级相同（高）       优先级相同（低）</a:t>
            </a:r>
          </a:p>
          <a:p>
            <a:pPr eaLnBrk="1" hangingPunct="1">
              <a:lnSpc>
                <a:spcPct val="110000"/>
              </a:lnSpc>
              <a:defRPr/>
            </a:pPr>
            <a:r>
              <a:rPr lang="zh-CN" altLang="en-US" sz="2400">
                <a:latin typeface="微软雅黑" pitchFamily="34" charset="-122"/>
                <a:ea typeface="微软雅黑" pitchFamily="34" charset="-122"/>
              </a:rPr>
              <a:t> 关系表达式是一种最简单的逻辑表达式</a:t>
            </a:r>
          </a:p>
          <a:p>
            <a:pPr marL="458788" lvl="1" indent="-1588" eaLnBrk="1" hangingPunct="1">
              <a:lnSpc>
                <a:spcPct val="110000"/>
              </a:lnSpc>
              <a:buFont typeface="Georgia" panose="02040502050405020303" pitchFamily="18" charset="0"/>
              <a:buNone/>
              <a:defRPr/>
            </a:pPr>
            <a:r>
              <a:rPr lang="zh-CN" altLang="en-US" sz="2400">
                <a:latin typeface="微软雅黑" pitchFamily="34" charset="-122"/>
                <a:ea typeface="微软雅黑" pitchFamily="34" charset="-122"/>
              </a:rPr>
              <a:t>其结果类型</a:t>
            </a:r>
            <a:r>
              <a:rPr lang="zh-CN" altLang="en-US" sz="2400">
                <a:solidFill>
                  <a:schemeClr val="accent2"/>
                </a:solidFill>
                <a:latin typeface="微软雅黑" pitchFamily="34" charset="-122"/>
                <a:ea typeface="微软雅黑" pitchFamily="34" charset="-122"/>
              </a:rPr>
              <a:t>为 </a:t>
            </a:r>
            <a:r>
              <a:rPr lang="en-US" altLang="zh-CN" sz="2400">
                <a:solidFill>
                  <a:schemeClr val="accent2"/>
                </a:solidFill>
                <a:latin typeface="微软雅黑" pitchFamily="34" charset="-122"/>
                <a:ea typeface="微软雅黑" pitchFamily="34" charset="-122"/>
              </a:rPr>
              <a:t>bool</a:t>
            </a:r>
            <a:r>
              <a:rPr lang="zh-CN" altLang="en-US" sz="2400">
                <a:latin typeface="微软雅黑" pitchFamily="34" charset="-122"/>
                <a:ea typeface="微软雅黑" pitchFamily="34" charset="-122"/>
              </a:rPr>
              <a:t>，值只能为 </a:t>
            </a:r>
            <a:r>
              <a:rPr lang="en-US" altLang="zh-CN" sz="2400">
                <a:solidFill>
                  <a:schemeClr val="accent2"/>
                </a:solidFill>
                <a:latin typeface="微软雅黑" pitchFamily="34" charset="-122"/>
                <a:ea typeface="微软雅黑" pitchFamily="34" charset="-122"/>
              </a:rPr>
              <a:t>true</a:t>
            </a:r>
            <a:r>
              <a:rPr lang="en-US" altLang="zh-CN" sz="2400">
                <a:latin typeface="微软雅黑" pitchFamily="34" charset="-122"/>
                <a:ea typeface="微软雅黑" pitchFamily="34" charset="-122"/>
              </a:rPr>
              <a:t> </a:t>
            </a:r>
            <a:r>
              <a:rPr lang="zh-CN" altLang="en-US" sz="2400">
                <a:latin typeface="微软雅黑" pitchFamily="34" charset="-122"/>
                <a:ea typeface="微软雅黑" pitchFamily="34" charset="-122"/>
              </a:rPr>
              <a:t>或 </a:t>
            </a:r>
            <a:r>
              <a:rPr lang="en-US" altLang="zh-CN" sz="2400">
                <a:solidFill>
                  <a:schemeClr val="accent2"/>
                </a:solidFill>
                <a:latin typeface="微软雅黑" pitchFamily="34" charset="-122"/>
                <a:ea typeface="微软雅黑" pitchFamily="34" charset="-122"/>
              </a:rPr>
              <a:t>false</a:t>
            </a:r>
            <a:r>
              <a:rPr lang="zh-CN" altLang="en-US" sz="2400">
                <a:latin typeface="微软雅黑" pitchFamily="34" charset="-122"/>
                <a:ea typeface="微软雅黑" pitchFamily="34" charset="-122"/>
              </a:rPr>
              <a:t>。</a:t>
            </a:r>
          </a:p>
          <a:p>
            <a:pPr eaLnBrk="1" hangingPunct="1">
              <a:lnSpc>
                <a:spcPct val="110000"/>
              </a:lnSpc>
              <a:defRPr/>
            </a:pPr>
            <a:r>
              <a:rPr lang="zh-CN" altLang="en-US" sz="2400">
                <a:latin typeface="微软雅黑" pitchFamily="34" charset="-122"/>
                <a:ea typeface="微软雅黑" pitchFamily="34" charset="-122"/>
              </a:rPr>
              <a:t>例如：</a:t>
            </a:r>
            <a:r>
              <a:rPr lang="en-US" altLang="zh-CN" sz="2400">
                <a:latin typeface="微软雅黑" pitchFamily="34" charset="-122"/>
                <a:ea typeface="微软雅黑" pitchFamily="34" charset="-122"/>
              </a:rPr>
              <a:t>a </a:t>
            </a:r>
            <a:r>
              <a:rPr lang="en-US" altLang="zh-CN" sz="2400">
                <a:solidFill>
                  <a:schemeClr val="accent2"/>
                </a:solidFill>
                <a:latin typeface="微软雅黑" pitchFamily="34" charset="-122"/>
                <a:ea typeface="微软雅黑" pitchFamily="34" charset="-122"/>
              </a:rPr>
              <a:t>&gt;</a:t>
            </a:r>
            <a:r>
              <a:rPr lang="en-US" altLang="zh-CN" sz="2400">
                <a:solidFill>
                  <a:srgbClr val="FFFF66"/>
                </a:solidFill>
                <a:latin typeface="微软雅黑" pitchFamily="34" charset="-122"/>
                <a:ea typeface="微软雅黑" pitchFamily="34" charset="-122"/>
              </a:rPr>
              <a:t> </a:t>
            </a:r>
            <a:r>
              <a:rPr lang="en-US" altLang="zh-CN" sz="2400">
                <a:latin typeface="微软雅黑" pitchFamily="34" charset="-122"/>
                <a:ea typeface="微软雅黑" pitchFamily="34" charset="-122"/>
              </a:rPr>
              <a:t>b</a:t>
            </a:r>
            <a:r>
              <a:rPr lang="zh-CN" altLang="en-US" sz="2400">
                <a:latin typeface="微软雅黑" pitchFamily="34" charset="-122"/>
                <a:ea typeface="微软雅黑" pitchFamily="34" charset="-122"/>
              </a:rPr>
              <a:t>，</a:t>
            </a:r>
            <a:r>
              <a:rPr lang="en-US" altLang="zh-CN" sz="2400">
                <a:latin typeface="微软雅黑" pitchFamily="34" charset="-122"/>
                <a:ea typeface="微软雅黑" pitchFamily="34" charset="-122"/>
              </a:rPr>
              <a:t>c </a:t>
            </a:r>
            <a:r>
              <a:rPr lang="en-US" altLang="zh-CN" sz="2400">
                <a:solidFill>
                  <a:schemeClr val="accent2"/>
                </a:solidFill>
                <a:latin typeface="微软雅黑" pitchFamily="34" charset="-122"/>
                <a:ea typeface="微软雅黑" pitchFamily="34" charset="-122"/>
              </a:rPr>
              <a:t>&lt;=</a:t>
            </a:r>
            <a:r>
              <a:rPr lang="en-US" altLang="zh-CN" sz="2400">
                <a:solidFill>
                  <a:srgbClr val="FFFF66"/>
                </a:solidFill>
                <a:latin typeface="微软雅黑" pitchFamily="34" charset="-122"/>
                <a:ea typeface="微软雅黑" pitchFamily="34" charset="-122"/>
              </a:rPr>
              <a:t> </a:t>
            </a:r>
            <a:r>
              <a:rPr lang="en-US" altLang="zh-CN" sz="2400">
                <a:latin typeface="微软雅黑" pitchFamily="34" charset="-122"/>
                <a:ea typeface="微软雅黑" pitchFamily="34" charset="-122"/>
              </a:rPr>
              <a:t>a + b</a:t>
            </a:r>
            <a:r>
              <a:rPr lang="zh-CN" altLang="en-US" sz="2400">
                <a:latin typeface="微软雅黑" pitchFamily="34" charset="-122"/>
                <a:ea typeface="微软雅黑" pitchFamily="34" charset="-122"/>
              </a:rPr>
              <a:t>，</a:t>
            </a:r>
            <a:r>
              <a:rPr lang="en-US" altLang="zh-CN" sz="2400">
                <a:latin typeface="微软雅黑" pitchFamily="34" charset="-122"/>
                <a:ea typeface="微软雅黑" pitchFamily="34" charset="-122"/>
              </a:rPr>
              <a:t>x + y </a:t>
            </a:r>
            <a:r>
              <a:rPr lang="en-US" altLang="zh-CN" sz="2400">
                <a:solidFill>
                  <a:schemeClr val="accent2"/>
                </a:solidFill>
                <a:latin typeface="微软雅黑" pitchFamily="34" charset="-122"/>
                <a:ea typeface="微软雅黑" pitchFamily="34" charset="-122"/>
              </a:rPr>
              <a:t>==</a:t>
            </a:r>
            <a:r>
              <a:rPr lang="en-US" altLang="zh-CN" sz="2400">
                <a:solidFill>
                  <a:srgbClr val="FFFF66"/>
                </a:solidFill>
                <a:latin typeface="微软雅黑" pitchFamily="34" charset="-122"/>
                <a:ea typeface="微软雅黑" pitchFamily="34" charset="-122"/>
              </a:rPr>
              <a:t> </a:t>
            </a:r>
            <a:r>
              <a:rPr lang="en-US" altLang="zh-CN" sz="2400">
                <a:latin typeface="微软雅黑" pitchFamily="34" charset="-122"/>
                <a:ea typeface="微软雅黑" pitchFamily="34" charset="-122"/>
              </a:rPr>
              <a:t>3</a:t>
            </a:r>
          </a:p>
          <a:p>
            <a:pPr eaLnBrk="1" hangingPunct="1">
              <a:defRPr/>
            </a:pPr>
            <a:endParaRPr lang="zh-CN" altLang="en-US" sz="2400">
              <a:latin typeface="微软雅黑" pitchFamily="34" charset="-122"/>
              <a:ea typeface="微软雅黑" pitchFamily="34" charset="-122"/>
            </a:endParaRPr>
          </a:p>
        </p:txBody>
      </p:sp>
      <p:sp>
        <p:nvSpPr>
          <p:cNvPr id="65541" name="AutoShape 5"/>
          <p:cNvSpPr>
            <a:spLocks/>
          </p:cNvSpPr>
          <p:nvPr/>
        </p:nvSpPr>
        <p:spPr bwMode="auto">
          <a:xfrm rot="5400000">
            <a:off x="2289175" y="2212975"/>
            <a:ext cx="214313" cy="2360613"/>
          </a:xfrm>
          <a:prstGeom prst="rightBrace">
            <a:avLst>
              <a:gd name="adj1" fmla="val 195819"/>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65542" name="AutoShape 6"/>
          <p:cNvSpPr>
            <a:spLocks/>
          </p:cNvSpPr>
          <p:nvPr/>
        </p:nvSpPr>
        <p:spPr bwMode="auto">
          <a:xfrm rot="5400000">
            <a:off x="4441032" y="2780506"/>
            <a:ext cx="215900" cy="1223963"/>
          </a:xfrm>
          <a:prstGeom prst="rightBrace">
            <a:avLst>
              <a:gd name="adj1" fmla="val 91756"/>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33</a:t>
            </a:fld>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609600" y="1071563"/>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逻辑运算与逻辑表达式</a:t>
            </a:r>
          </a:p>
        </p:txBody>
      </p:sp>
      <p:sp>
        <p:nvSpPr>
          <p:cNvPr id="3" name="内容占位符 2"/>
          <p:cNvSpPr>
            <a:spLocks noGrp="1"/>
          </p:cNvSpPr>
          <p:nvPr>
            <p:ph idx="1"/>
          </p:nvPr>
        </p:nvSpPr>
        <p:spPr>
          <a:xfrm>
            <a:off x="609599" y="2284413"/>
            <a:ext cx="10456539" cy="4240212"/>
          </a:xfrm>
        </p:spPr>
        <p:txBody>
          <a:bodyPr>
            <a:normAutofit/>
          </a:bodyPr>
          <a:lstStyle/>
          <a:p>
            <a:pPr marL="365760" indent="-256032" eaLnBrk="1" fontAlgn="auto" hangingPunct="1">
              <a:lnSpc>
                <a:spcPct val="110000"/>
              </a:lnSpc>
              <a:spcBef>
                <a:spcPct val="40000"/>
              </a:spcBef>
              <a:spcAft>
                <a:spcPts val="0"/>
              </a:spcAft>
              <a:buClr>
                <a:schemeClr val="accent3"/>
              </a:buClr>
              <a:buFont typeface="Georgia"/>
              <a:buChar char="•"/>
              <a:defRPr/>
            </a:pPr>
            <a:r>
              <a:rPr lang="zh-CN" altLang="en-US" sz="2400" dirty="0">
                <a:latin typeface="微软雅黑" pitchFamily="34" charset="-122"/>
                <a:ea typeface="微软雅黑" pitchFamily="34" charset="-122"/>
              </a:rPr>
              <a:t>逻辑运算符</a:t>
            </a:r>
            <a:br>
              <a:rPr lang="zh-CN" altLang="en-US" sz="2400" dirty="0">
                <a:latin typeface="微软雅黑" pitchFamily="34" charset="-122"/>
                <a:ea typeface="微软雅黑" pitchFamily="34" charset="-122"/>
              </a:rPr>
            </a:br>
            <a:r>
              <a:rPr lang="zh-CN" altLang="en-US" sz="2400" dirty="0">
                <a:latin typeface="微软雅黑" pitchFamily="34" charset="-122"/>
                <a:ea typeface="微软雅黑" pitchFamily="34" charset="-122"/>
              </a:rPr>
              <a:t>                  </a:t>
            </a:r>
            <a:r>
              <a:rPr lang="en-US" altLang="zh-CN" sz="2400" dirty="0">
                <a:solidFill>
                  <a:schemeClr val="accent2"/>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非</a:t>
            </a:r>
            <a:r>
              <a:rPr lang="en-US" altLang="zh-CN" sz="2400" dirty="0">
                <a:latin typeface="微软雅黑" pitchFamily="34" charset="-122"/>
                <a:ea typeface="微软雅黑" pitchFamily="34" charset="-122"/>
              </a:rPr>
              <a:t>)      </a:t>
            </a:r>
            <a:r>
              <a:rPr lang="en-US" altLang="zh-CN" sz="2400" dirty="0">
                <a:solidFill>
                  <a:schemeClr val="accent2"/>
                </a:solidFill>
                <a:latin typeface="微软雅黑" pitchFamily="34" charset="-122"/>
                <a:ea typeface="微软雅黑" pitchFamily="34" charset="-122"/>
              </a:rPr>
              <a:t>&amp;&amp;</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与</a:t>
            </a:r>
            <a:r>
              <a:rPr lang="en-US" altLang="zh-CN" sz="2400" dirty="0">
                <a:latin typeface="微软雅黑" pitchFamily="34" charset="-122"/>
                <a:ea typeface="微软雅黑" pitchFamily="34" charset="-122"/>
              </a:rPr>
              <a:t>)        </a:t>
            </a:r>
            <a:r>
              <a:rPr lang="en-US" altLang="zh-CN" sz="2400" dirty="0">
                <a:solidFill>
                  <a:schemeClr val="accent2"/>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或</a:t>
            </a:r>
            <a:r>
              <a:rPr lang="en-US" altLang="zh-CN" sz="2400" dirty="0">
                <a:latin typeface="微软雅黑" pitchFamily="34" charset="-122"/>
                <a:ea typeface="微软雅黑" pitchFamily="34" charset="-122"/>
              </a:rPr>
              <a:t>)</a:t>
            </a:r>
            <a:r>
              <a:rPr lang="en-US" altLang="zh-CN" sz="2400">
                <a:latin typeface="微软雅黑" pitchFamily="34" charset="-122"/>
                <a:ea typeface="微软雅黑" pitchFamily="34" charset="-122"/>
              </a:rPr>
              <a:t/>
            </a:r>
            <a:br>
              <a:rPr lang="en-US" altLang="zh-CN" sz="2400">
                <a:latin typeface="微软雅黑" pitchFamily="34" charset="-122"/>
                <a:ea typeface="微软雅黑" pitchFamily="34" charset="-122"/>
              </a:rPr>
            </a:br>
            <a:r>
              <a:rPr lang="en-US" altLang="zh-CN" sz="2400">
                <a:latin typeface="微软雅黑" pitchFamily="34" charset="-122"/>
                <a:ea typeface="微软雅黑" pitchFamily="34" charset="-122"/>
              </a:rPr>
              <a:t>    </a:t>
            </a:r>
            <a:r>
              <a:rPr lang="zh-CN" altLang="en-US" sz="2000">
                <a:solidFill>
                  <a:schemeClr val="accent3">
                    <a:lumMod val="50000"/>
                  </a:schemeClr>
                </a:solidFill>
                <a:latin typeface="微软雅黑" pitchFamily="34" charset="-122"/>
                <a:ea typeface="微软雅黑" pitchFamily="34" charset="-122"/>
              </a:rPr>
              <a:t>优</a:t>
            </a:r>
            <a:r>
              <a:rPr lang="zh-CN" altLang="en-US" sz="2000" dirty="0">
                <a:solidFill>
                  <a:schemeClr val="accent3">
                    <a:lumMod val="50000"/>
                  </a:schemeClr>
                </a:solidFill>
                <a:latin typeface="微软雅黑" pitchFamily="34" charset="-122"/>
                <a:ea typeface="微软雅黑" pitchFamily="34" charset="-122"/>
              </a:rPr>
              <a:t>先次序：   </a:t>
            </a:r>
            <a:r>
              <a:rPr lang="zh-CN" altLang="en-US" sz="2000">
                <a:solidFill>
                  <a:schemeClr val="accent3">
                    <a:lumMod val="50000"/>
                  </a:schemeClr>
                </a:solidFill>
                <a:latin typeface="微软雅黑" pitchFamily="34" charset="-122"/>
                <a:ea typeface="微软雅黑" pitchFamily="34" charset="-122"/>
              </a:rPr>
              <a:t>高                </a:t>
            </a:r>
            <a:r>
              <a:rPr lang="zh-CN" altLang="en-US" sz="2000" dirty="0">
                <a:solidFill>
                  <a:schemeClr val="accent3">
                    <a:lumMod val="50000"/>
                  </a:schemeClr>
                </a:solidFill>
                <a:latin typeface="微软雅黑" pitchFamily="34" charset="-122"/>
                <a:ea typeface="微软雅黑" pitchFamily="34" charset="-122"/>
              </a:rPr>
              <a:t>→               低</a:t>
            </a:r>
            <a:endParaRPr lang="zh-CN" altLang="en-US" sz="2400" dirty="0">
              <a:solidFill>
                <a:schemeClr val="accent3">
                  <a:lumMod val="50000"/>
                </a:schemeClr>
              </a:solidFill>
              <a:latin typeface="微软雅黑" pitchFamily="34" charset="-122"/>
              <a:ea typeface="微软雅黑" pitchFamily="34" charset="-122"/>
            </a:endParaRPr>
          </a:p>
          <a:p>
            <a:pPr marL="365760" indent="-256032" eaLnBrk="1" fontAlgn="auto" hangingPunct="1">
              <a:lnSpc>
                <a:spcPct val="110000"/>
              </a:lnSpc>
              <a:spcAft>
                <a:spcPts val="0"/>
              </a:spcAft>
              <a:buClr>
                <a:schemeClr val="accent3"/>
              </a:buClr>
              <a:buFont typeface="Georgia"/>
              <a:buChar char="•"/>
              <a:defRPr/>
            </a:pPr>
            <a:r>
              <a:rPr lang="zh-CN" altLang="en-US" sz="2400" dirty="0">
                <a:latin typeface="微软雅黑" pitchFamily="34" charset="-122"/>
                <a:ea typeface="微软雅黑" pitchFamily="34" charset="-122"/>
              </a:rPr>
              <a:t>逻辑表达式</a:t>
            </a:r>
            <a:br>
              <a:rPr lang="zh-CN" altLang="en-US" sz="2400" dirty="0">
                <a:latin typeface="微软雅黑" pitchFamily="34" charset="-122"/>
                <a:ea typeface="微软雅黑" pitchFamily="34" charset="-122"/>
              </a:rPr>
            </a:br>
            <a:r>
              <a:rPr lang="zh-CN" altLang="en-US" sz="2400" dirty="0">
                <a:latin typeface="微软雅黑" pitchFamily="34" charset="-122"/>
                <a:ea typeface="微软雅黑" pitchFamily="34" charset="-122"/>
              </a:rPr>
              <a:t>  例如：</a:t>
            </a:r>
            <a:r>
              <a:rPr lang="en-US" altLang="zh-CN" sz="2400" dirty="0">
                <a:latin typeface="微软雅黑" pitchFamily="34" charset="-122"/>
                <a:ea typeface="微软雅黑" pitchFamily="34" charset="-122"/>
              </a:rPr>
              <a:t>(a </a:t>
            </a:r>
            <a:r>
              <a:rPr lang="en-US" altLang="zh-CN" sz="2400" dirty="0">
                <a:solidFill>
                  <a:schemeClr val="accent2"/>
                </a:solidFill>
                <a:latin typeface="微软雅黑" pitchFamily="34" charset="-122"/>
                <a:ea typeface="微软雅黑" pitchFamily="34" charset="-122"/>
              </a:rPr>
              <a:t>&gt;</a:t>
            </a:r>
            <a:r>
              <a:rPr lang="en-US" altLang="zh-CN" sz="2400" dirty="0">
                <a:solidFill>
                  <a:srgbClr val="FFFF66"/>
                </a:solidFill>
                <a:latin typeface="微软雅黑" pitchFamily="34" charset="-122"/>
                <a:ea typeface="微软雅黑" pitchFamily="34" charset="-122"/>
              </a:rPr>
              <a:t> </a:t>
            </a:r>
            <a:r>
              <a:rPr lang="en-US" altLang="zh-CN" sz="2400" dirty="0">
                <a:latin typeface="微软雅黑" pitchFamily="34" charset="-122"/>
                <a:ea typeface="微软雅黑" pitchFamily="34" charset="-122"/>
              </a:rPr>
              <a:t>b) </a:t>
            </a:r>
            <a:r>
              <a:rPr lang="en-US" altLang="zh-CN" sz="2400" dirty="0">
                <a:solidFill>
                  <a:schemeClr val="accent2"/>
                </a:solidFill>
                <a:latin typeface="微软雅黑" pitchFamily="34" charset="-122"/>
                <a:ea typeface="微软雅黑" pitchFamily="34" charset="-122"/>
              </a:rPr>
              <a:t>&amp;&amp;</a:t>
            </a:r>
            <a:r>
              <a:rPr lang="en-US" altLang="zh-CN" sz="2400" dirty="0">
                <a:solidFill>
                  <a:srgbClr val="FFFF66"/>
                </a:solidFill>
                <a:latin typeface="微软雅黑" pitchFamily="34" charset="-122"/>
                <a:ea typeface="微软雅黑" pitchFamily="34" charset="-122"/>
              </a:rPr>
              <a:t> </a:t>
            </a:r>
            <a:r>
              <a:rPr lang="en-US" altLang="zh-CN" sz="2400" dirty="0">
                <a:latin typeface="微软雅黑" pitchFamily="34" charset="-122"/>
                <a:ea typeface="微软雅黑" pitchFamily="34" charset="-122"/>
              </a:rPr>
              <a:t>(x </a:t>
            </a:r>
            <a:r>
              <a:rPr lang="en-US" altLang="zh-CN" sz="2400" dirty="0">
                <a:solidFill>
                  <a:schemeClr val="accent2"/>
                </a:solidFill>
                <a:latin typeface="微软雅黑" pitchFamily="34" charset="-122"/>
                <a:ea typeface="微软雅黑" pitchFamily="34" charset="-122"/>
              </a:rPr>
              <a:t>&gt; </a:t>
            </a:r>
            <a:r>
              <a:rPr lang="en-US" altLang="zh-CN" sz="2400" dirty="0">
                <a:latin typeface="微软雅黑" pitchFamily="34" charset="-122"/>
                <a:ea typeface="微软雅黑" pitchFamily="34" charset="-122"/>
              </a:rPr>
              <a:t>y)</a:t>
            </a:r>
            <a:br>
              <a:rPr lang="en-US" altLang="zh-CN" sz="2400" dirty="0">
                <a:latin typeface="微软雅黑" pitchFamily="34" charset="-122"/>
                <a:ea typeface="微软雅黑" pitchFamily="34" charset="-122"/>
              </a:rPr>
            </a:b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其结果类型为 </a:t>
            </a:r>
            <a:r>
              <a:rPr lang="en-US" altLang="zh-CN" sz="2400" dirty="0" err="1">
                <a:solidFill>
                  <a:schemeClr val="accent2"/>
                </a:solidFill>
                <a:latin typeface="微软雅黑" pitchFamily="34" charset="-122"/>
                <a:ea typeface="微软雅黑" pitchFamily="34" charset="-122"/>
              </a:rPr>
              <a:t>bool</a:t>
            </a:r>
            <a:r>
              <a:rPr lang="zh-CN" altLang="en-US" sz="2400" dirty="0">
                <a:latin typeface="微软雅黑" pitchFamily="34" charset="-122"/>
                <a:ea typeface="微软雅黑" pitchFamily="34" charset="-122"/>
              </a:rPr>
              <a:t>，值只能为 </a:t>
            </a:r>
            <a:r>
              <a:rPr lang="en-US" altLang="zh-CN" sz="2400" dirty="0">
                <a:solidFill>
                  <a:schemeClr val="accent2"/>
                </a:solidFill>
                <a:latin typeface="微软雅黑" pitchFamily="34" charset="-122"/>
                <a:ea typeface="微软雅黑" pitchFamily="34" charset="-122"/>
              </a:rPr>
              <a:t>true </a:t>
            </a:r>
            <a:r>
              <a:rPr lang="zh-CN" altLang="en-US" sz="2400">
                <a:latin typeface="微软雅黑" pitchFamily="34" charset="-122"/>
                <a:ea typeface="微软雅黑" pitchFamily="34" charset="-122"/>
              </a:rPr>
              <a:t>或 </a:t>
            </a:r>
            <a:r>
              <a:rPr lang="en-US" altLang="zh-CN" sz="2400">
                <a:solidFill>
                  <a:schemeClr val="accent2"/>
                </a:solidFill>
                <a:latin typeface="微软雅黑" pitchFamily="34" charset="-122"/>
                <a:ea typeface="微软雅黑" pitchFamily="34" charset="-122"/>
              </a:rPr>
              <a:t>false</a:t>
            </a:r>
            <a:endParaRPr lang="en-US" altLang="zh-CN" sz="2400" dirty="0">
              <a:solidFill>
                <a:schemeClr val="accent2"/>
              </a:solidFill>
              <a:latin typeface="微软雅黑" pitchFamily="34" charset="-122"/>
              <a:ea typeface="微软雅黑"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34</a:t>
            </a:fld>
            <a:endParaRPr lang="zh-CN"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609600" y="1076325"/>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逻辑运算与逻辑表达式</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续</a:t>
            </a:r>
            <a:r>
              <a:rPr lang="en-US" altLang="zh-CN" dirty="0">
                <a:solidFill>
                  <a:schemeClr val="accent5"/>
                </a:solidFill>
                <a:latin typeface="微软雅黑" pitchFamily="34" charset="-122"/>
                <a:ea typeface="微软雅黑" pitchFamily="34" charset="-122"/>
              </a:rPr>
              <a:t>)</a:t>
            </a:r>
            <a:endParaRPr lang="zh-CN" altLang="en-US" dirty="0">
              <a:solidFill>
                <a:schemeClr val="accent5"/>
              </a:solidFill>
              <a:latin typeface="微软雅黑" pitchFamily="34" charset="-122"/>
              <a:ea typeface="微软雅黑" pitchFamily="34" charset="-122"/>
            </a:endParaRPr>
          </a:p>
        </p:txBody>
      </p:sp>
      <p:sp>
        <p:nvSpPr>
          <p:cNvPr id="81923" name="内容占位符 2"/>
          <p:cNvSpPr>
            <a:spLocks noGrp="1"/>
          </p:cNvSpPr>
          <p:nvPr>
            <p:ph idx="1"/>
          </p:nvPr>
        </p:nvSpPr>
        <p:spPr>
          <a:xfrm>
            <a:off x="609600" y="2070100"/>
            <a:ext cx="10744571" cy="3879850"/>
          </a:xfrm>
        </p:spPr>
        <p:txBody>
          <a:bodyPr/>
          <a:lstStyle/>
          <a:p>
            <a:pPr eaLnBrk="1" hangingPunct="1">
              <a:lnSpc>
                <a:spcPct val="120000"/>
              </a:lnSpc>
            </a:pPr>
            <a:r>
              <a:rPr lang="en-US" altLang="zh-CN" sz="2400">
                <a:latin typeface="微软雅黑" panose="020B0503020204020204" pitchFamily="34" charset="-122"/>
                <a:ea typeface="微软雅黑" panose="020B0503020204020204" pitchFamily="34" charset="-122"/>
              </a:rPr>
              <a:t>“&amp;&amp;” </a:t>
            </a:r>
            <a:r>
              <a:rPr lang="zh-CN" altLang="en-US" sz="2400">
                <a:latin typeface="微软雅黑" panose="020B0503020204020204" pitchFamily="34" charset="-122"/>
                <a:ea typeface="微软雅黑" panose="020B0503020204020204" pitchFamily="34" charset="-122"/>
              </a:rPr>
              <a:t>的“短路特性”</a:t>
            </a:r>
          </a:p>
          <a:p>
            <a:pPr lvl="1" eaLnBrk="1" hangingPunct="1">
              <a:lnSpc>
                <a:spcPct val="120000"/>
              </a:lnSpc>
              <a:buFont typeface="Georgia" panose="02040502050405020303" pitchFamily="18" charset="0"/>
              <a:buNone/>
            </a:pP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1 &amp;&amp; </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2</a:t>
            </a:r>
          </a:p>
          <a:p>
            <a:pPr lvl="1" eaLnBrk="1" hangingPunct="1">
              <a:lnSpc>
                <a:spcPct val="120000"/>
              </a:lnSpc>
            </a:pPr>
            <a:r>
              <a:rPr lang="zh-CN" altLang="en-US" sz="2400">
                <a:latin typeface="微软雅黑" panose="020B0503020204020204" pitchFamily="34" charset="-122"/>
                <a:ea typeface="微软雅黑" panose="020B0503020204020204" pitchFamily="34" charset="-122"/>
              </a:rPr>
              <a:t>先求解表达式</a:t>
            </a:r>
            <a:r>
              <a:rPr lang="en-US" altLang="zh-CN" sz="2400">
                <a:latin typeface="微软雅黑" panose="020B0503020204020204" pitchFamily="34" charset="-122"/>
                <a:ea typeface="微软雅黑" panose="020B0503020204020204" pitchFamily="34" charset="-122"/>
              </a:rPr>
              <a:t>1</a:t>
            </a:r>
          </a:p>
          <a:p>
            <a:pPr lvl="1" eaLnBrk="1" hangingPunct="1">
              <a:lnSpc>
                <a:spcPct val="120000"/>
              </a:lnSpc>
            </a:pPr>
            <a:r>
              <a:rPr lang="zh-CN" altLang="en-US" sz="2400">
                <a:latin typeface="微软雅黑" panose="020B0503020204020204" pitchFamily="34" charset="-122"/>
                <a:ea typeface="微软雅黑" panose="020B0503020204020204" pitchFamily="34" charset="-122"/>
              </a:rPr>
              <a:t>若表达式</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的值为</a:t>
            </a:r>
            <a:r>
              <a:rPr lang="en-US" altLang="zh-CN" sz="2400">
                <a:latin typeface="微软雅黑" panose="020B0503020204020204" pitchFamily="34" charset="-122"/>
                <a:ea typeface="微软雅黑" panose="020B0503020204020204" pitchFamily="34" charset="-122"/>
              </a:rPr>
              <a:t>false</a:t>
            </a:r>
            <a:r>
              <a:rPr lang="zh-CN" altLang="en-US" sz="2400">
                <a:latin typeface="微软雅黑" panose="020B0503020204020204" pitchFamily="34" charset="-122"/>
                <a:ea typeface="微软雅黑" panose="020B0503020204020204" pitchFamily="34" charset="-122"/>
              </a:rPr>
              <a:t>，则最终结果为</a:t>
            </a:r>
            <a:r>
              <a:rPr lang="en-US" altLang="zh-CN" sz="2400">
                <a:latin typeface="微软雅黑" panose="020B0503020204020204" pitchFamily="34" charset="-122"/>
                <a:ea typeface="微软雅黑" panose="020B0503020204020204" pitchFamily="34" charset="-122"/>
              </a:rPr>
              <a:t>false</a:t>
            </a:r>
            <a:r>
              <a:rPr lang="zh-CN" altLang="en-US" sz="2400">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不再求解表达式</a:t>
            </a:r>
            <a:r>
              <a:rPr lang="en-US" altLang="zh-CN" sz="2400" b="1">
                <a:latin typeface="微软雅黑" panose="020B0503020204020204" pitchFamily="34" charset="-122"/>
                <a:ea typeface="微软雅黑" panose="020B0503020204020204" pitchFamily="34" charset="-122"/>
              </a:rPr>
              <a:t>2</a:t>
            </a:r>
          </a:p>
          <a:p>
            <a:pPr lvl="1" eaLnBrk="1" hangingPunct="1">
              <a:lnSpc>
                <a:spcPct val="120000"/>
              </a:lnSpc>
            </a:pPr>
            <a:r>
              <a:rPr lang="zh-CN" altLang="en-US" sz="2400">
                <a:latin typeface="微软雅黑" panose="020B0503020204020204" pitchFamily="34" charset="-122"/>
                <a:ea typeface="微软雅黑" panose="020B0503020204020204" pitchFamily="34" charset="-122"/>
              </a:rPr>
              <a:t>若表达式</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的结果为</a:t>
            </a:r>
            <a:r>
              <a:rPr lang="en-US" altLang="zh-CN" sz="2400">
                <a:latin typeface="微软雅黑" panose="020B0503020204020204" pitchFamily="34" charset="-122"/>
                <a:ea typeface="微软雅黑" panose="020B0503020204020204" pitchFamily="34" charset="-122"/>
              </a:rPr>
              <a:t>true</a:t>
            </a:r>
            <a:r>
              <a:rPr lang="zh-CN" altLang="en-US" sz="2400">
                <a:latin typeface="微软雅黑" panose="020B0503020204020204" pitchFamily="34" charset="-122"/>
                <a:ea typeface="微软雅黑" panose="020B0503020204020204" pitchFamily="34" charset="-122"/>
              </a:rPr>
              <a:t>，则求解表达式</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，以表达式</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的结果作为最终结果</a:t>
            </a:r>
          </a:p>
          <a:p>
            <a:pPr eaLnBrk="1" hangingPunct="1">
              <a:lnSpc>
                <a:spcPct val="120000"/>
              </a:lnSpc>
            </a:pP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也具有类似的特性</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35</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 calcmode="lin" valueType="num">
                                      <p:cBhvr additive="base">
                                        <p:cTn id="7" dur="10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 calcmode="lin" valueType="num">
                                      <p:cBhvr additive="base">
                                        <p:cTn id="13" dur="10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anim calcmode="lin" valueType="num">
                                      <p:cBhvr additive="base">
                                        <p:cTn id="19" dur="10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1923">
                                            <p:txEl>
                                              <p:pRg st="4" end="4"/>
                                            </p:txEl>
                                          </p:spTgt>
                                        </p:tgtEl>
                                        <p:attrNameLst>
                                          <p:attrName>style.visibility</p:attrName>
                                        </p:attrNameLst>
                                      </p:cBhvr>
                                      <p:to>
                                        <p:strVal val="visible"/>
                                      </p:to>
                                    </p:set>
                                    <p:anim calcmode="lin" valueType="num">
                                      <p:cBhvr additive="base">
                                        <p:cTn id="25" dur="1000" fill="hold"/>
                                        <p:tgtEl>
                                          <p:spTgt spid="81923">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19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609600" y="1071563"/>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条件运算符与条件表达式</a:t>
            </a:r>
          </a:p>
        </p:txBody>
      </p:sp>
      <p:sp>
        <p:nvSpPr>
          <p:cNvPr id="82947" name="内容占位符 2"/>
          <p:cNvSpPr>
            <a:spLocks noGrp="1"/>
          </p:cNvSpPr>
          <p:nvPr>
            <p:ph idx="1"/>
          </p:nvPr>
        </p:nvSpPr>
        <p:spPr>
          <a:xfrm>
            <a:off x="609600" y="2070100"/>
            <a:ext cx="10753725" cy="4383088"/>
          </a:xfrm>
        </p:spPr>
        <p:txBody>
          <a:bodyPr/>
          <a:lstStyle/>
          <a:p>
            <a:pPr eaLnBrk="1" hangingPunct="1">
              <a:lnSpc>
                <a:spcPct val="110000"/>
              </a:lnSpc>
            </a:pPr>
            <a:r>
              <a:rPr lang="zh-CN" altLang="en-US" sz="2400">
                <a:latin typeface="微软雅黑" panose="020B0503020204020204" pitchFamily="34" charset="-122"/>
                <a:ea typeface="微软雅黑" panose="020B0503020204020204" pitchFamily="34" charset="-122"/>
              </a:rPr>
              <a:t>一般形式</a:t>
            </a:r>
          </a:p>
          <a:p>
            <a:pPr lvl="1" eaLnBrk="1" hangingPunct="1">
              <a:lnSpc>
                <a:spcPct val="110000"/>
              </a:lnSpc>
              <a:buClr>
                <a:schemeClr val="tx1"/>
              </a:buClr>
              <a:buFont typeface="Georgia" panose="02040502050405020303" pitchFamily="18" charset="0"/>
              <a:buNone/>
            </a:pP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3</a:t>
            </a:r>
          </a:p>
          <a:p>
            <a:pPr lvl="2" eaLnBrk="1" hangingPunct="1">
              <a:lnSpc>
                <a:spcPct val="110000"/>
              </a:lnSpc>
              <a:buClr>
                <a:schemeClr val="tx1"/>
              </a:buClr>
              <a:buFont typeface="Wingdings 2" panose="05020102010507070707" pitchFamily="18" charset="2"/>
              <a:buNone/>
            </a:pPr>
            <a:r>
              <a:rPr lang="zh-CN" altLang="en-US">
                <a:latin typeface="微软雅黑" panose="020B0503020204020204" pitchFamily="34" charset="-122"/>
                <a:ea typeface="微软雅黑" panose="020B0503020204020204" pitchFamily="34" charset="-122"/>
              </a:rPr>
              <a:t>表达式</a:t>
            </a:r>
            <a:r>
              <a:rPr lang="en-US" altLang="zh-CN">
                <a:latin typeface="微软雅黑" panose="020B0503020204020204" pitchFamily="34" charset="-122"/>
                <a:ea typeface="微软雅黑" panose="020B0503020204020204" pitchFamily="34" charset="-122"/>
              </a:rPr>
              <a:t>1 </a:t>
            </a:r>
            <a:r>
              <a:rPr lang="zh-CN" altLang="en-US">
                <a:latin typeface="微软雅黑" panose="020B0503020204020204" pitchFamily="34" charset="-122"/>
                <a:ea typeface="微软雅黑" panose="020B0503020204020204" pitchFamily="34" charset="-122"/>
              </a:rPr>
              <a:t>必须是 </a:t>
            </a:r>
            <a:r>
              <a:rPr lang="en-US" altLang="zh-CN">
                <a:latin typeface="微软雅黑" panose="020B0503020204020204" pitchFamily="34" charset="-122"/>
                <a:ea typeface="微软雅黑" panose="020B0503020204020204" pitchFamily="34" charset="-122"/>
              </a:rPr>
              <a:t>bool </a:t>
            </a:r>
            <a:r>
              <a:rPr lang="zh-CN" altLang="en-US">
                <a:latin typeface="微软雅黑" panose="020B0503020204020204" pitchFamily="34" charset="-122"/>
                <a:ea typeface="微软雅黑" panose="020B0503020204020204" pitchFamily="34" charset="-122"/>
              </a:rPr>
              <a:t>类型</a:t>
            </a:r>
          </a:p>
          <a:p>
            <a:pPr eaLnBrk="1" hangingPunct="1">
              <a:lnSpc>
                <a:spcPct val="110000"/>
              </a:lnSpc>
            </a:pPr>
            <a:r>
              <a:rPr lang="zh-CN" altLang="en-US" sz="2400">
                <a:latin typeface="微软雅黑" panose="020B0503020204020204" pitchFamily="34" charset="-122"/>
                <a:ea typeface="微软雅黑" panose="020B0503020204020204" pitchFamily="34" charset="-122"/>
              </a:rPr>
              <a:t>执行顺序</a:t>
            </a:r>
          </a:p>
          <a:p>
            <a:pPr lvl="1" eaLnBrk="1" hangingPunct="1">
              <a:lnSpc>
                <a:spcPct val="110000"/>
              </a:lnSpc>
              <a:buClr>
                <a:schemeClr val="tx1"/>
              </a:buClr>
            </a:pPr>
            <a:r>
              <a:rPr lang="zh-CN" altLang="en-US" sz="2400">
                <a:latin typeface="微软雅黑" panose="020B0503020204020204" pitchFamily="34" charset="-122"/>
                <a:ea typeface="微软雅黑" panose="020B0503020204020204" pitchFamily="34" charset="-122"/>
              </a:rPr>
              <a:t>先求解</a:t>
            </a:r>
            <a:r>
              <a:rPr lang="zh-CN" altLang="en-US" sz="2400">
                <a:solidFill>
                  <a:schemeClr val="tx1"/>
                </a:solidFill>
                <a:latin typeface="微软雅黑" panose="020B0503020204020204" pitchFamily="34" charset="-122"/>
                <a:ea typeface="微软雅黑" panose="020B0503020204020204" pitchFamily="34" charset="-122"/>
              </a:rPr>
              <a:t>表达式</a:t>
            </a:r>
            <a:r>
              <a:rPr lang="en-US" altLang="zh-CN" sz="2400">
                <a:solidFill>
                  <a:schemeClr val="tx1"/>
                </a:solidFill>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a:t>
            </a:r>
          </a:p>
          <a:p>
            <a:pPr lvl="1" eaLnBrk="1" hangingPunct="1">
              <a:lnSpc>
                <a:spcPct val="110000"/>
              </a:lnSpc>
              <a:buClr>
                <a:schemeClr val="tx1"/>
              </a:buClr>
            </a:pPr>
            <a:r>
              <a:rPr lang="zh-CN" altLang="en-US" sz="2400">
                <a:latin typeface="微软雅黑" panose="020B0503020204020204" pitchFamily="34" charset="-122"/>
                <a:ea typeface="微软雅黑" panose="020B0503020204020204" pitchFamily="34" charset="-122"/>
              </a:rPr>
              <a:t>若表达式</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的值为</a:t>
            </a:r>
            <a:r>
              <a:rPr lang="en-US" altLang="zh-CN" sz="2400">
                <a:solidFill>
                  <a:schemeClr val="tx1"/>
                </a:solidFill>
                <a:latin typeface="微软雅黑" panose="020B0503020204020204" pitchFamily="34" charset="-122"/>
                <a:ea typeface="微软雅黑" panose="020B0503020204020204" pitchFamily="34" charset="-122"/>
              </a:rPr>
              <a:t>true</a:t>
            </a:r>
            <a:r>
              <a:rPr lang="zh-CN" altLang="en-US" sz="2400">
                <a:latin typeface="微软雅黑" panose="020B0503020204020204" pitchFamily="34" charset="-122"/>
                <a:ea typeface="微软雅黑" panose="020B0503020204020204" pitchFamily="34" charset="-122"/>
              </a:rPr>
              <a:t>，则求解</a:t>
            </a:r>
            <a:r>
              <a:rPr lang="zh-CN" altLang="en-US" sz="2400">
                <a:solidFill>
                  <a:schemeClr val="tx1"/>
                </a:solidFill>
                <a:latin typeface="微软雅黑" panose="020B0503020204020204" pitchFamily="34" charset="-122"/>
                <a:ea typeface="微软雅黑" panose="020B0503020204020204" pitchFamily="34" charset="-122"/>
              </a:rPr>
              <a:t>表达式</a:t>
            </a:r>
            <a:r>
              <a:rPr lang="en-US" altLang="zh-CN" sz="2400">
                <a:solidFill>
                  <a:schemeClr val="tx1"/>
                </a:solidFill>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的值为最终结果</a:t>
            </a:r>
          </a:p>
          <a:p>
            <a:pPr lvl="1" eaLnBrk="1" hangingPunct="1">
              <a:lnSpc>
                <a:spcPct val="110000"/>
              </a:lnSpc>
              <a:buClr>
                <a:schemeClr val="tx1"/>
              </a:buClr>
            </a:pPr>
            <a:r>
              <a:rPr lang="zh-CN" altLang="en-US" sz="2400">
                <a:latin typeface="微软雅黑" panose="020B0503020204020204" pitchFamily="34" charset="-122"/>
                <a:ea typeface="微软雅黑" panose="020B0503020204020204" pitchFamily="34" charset="-122"/>
              </a:rPr>
              <a:t>若表达式</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的值为</a:t>
            </a:r>
            <a:r>
              <a:rPr lang="en-US" altLang="zh-CN" sz="2400">
                <a:solidFill>
                  <a:schemeClr val="tx1"/>
                </a:solidFill>
                <a:latin typeface="微软雅黑" panose="020B0503020204020204" pitchFamily="34" charset="-122"/>
                <a:ea typeface="微软雅黑" panose="020B0503020204020204" pitchFamily="34" charset="-122"/>
              </a:rPr>
              <a:t>false</a:t>
            </a:r>
            <a:r>
              <a:rPr lang="zh-CN" altLang="en-US" sz="2400">
                <a:latin typeface="微软雅黑" panose="020B0503020204020204" pitchFamily="34" charset="-122"/>
                <a:ea typeface="微软雅黑" panose="020B0503020204020204" pitchFamily="34" charset="-122"/>
              </a:rPr>
              <a:t>，则求解</a:t>
            </a:r>
            <a:r>
              <a:rPr lang="zh-CN" altLang="en-US" sz="2400">
                <a:solidFill>
                  <a:schemeClr val="tx1"/>
                </a:solidFill>
                <a:latin typeface="微软雅黑" panose="020B0503020204020204" pitchFamily="34" charset="-122"/>
                <a:ea typeface="微软雅黑" panose="020B0503020204020204" pitchFamily="34" charset="-122"/>
              </a:rPr>
              <a:t>表达式</a:t>
            </a:r>
            <a:r>
              <a:rPr lang="en-US" altLang="zh-CN" sz="2400">
                <a:solidFill>
                  <a:schemeClr val="tx1"/>
                </a:solidFill>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的值为最终结果</a:t>
            </a:r>
          </a:p>
          <a:p>
            <a:pPr eaLnBrk="1" hangingPunct="1">
              <a:lnSpc>
                <a:spcPct val="110000"/>
              </a:lnSpc>
              <a:buClr>
                <a:schemeClr val="tx1"/>
              </a:buClr>
            </a:pPr>
            <a:r>
              <a:rPr lang="zh-CN" altLang="en-US" sz="2400">
                <a:latin typeface="微软雅黑" panose="020B0503020204020204" pitchFamily="34" charset="-122"/>
                <a:ea typeface="微软雅黑" panose="020B0503020204020204" pitchFamily="34" charset="-122"/>
              </a:rPr>
              <a:t>例： </a:t>
            </a:r>
            <a:r>
              <a:rPr lang="en-US" altLang="zh-CN" sz="2400">
                <a:latin typeface="微软雅黑" panose="020B0503020204020204" pitchFamily="34" charset="-122"/>
                <a:ea typeface="微软雅黑" panose="020B0503020204020204" pitchFamily="34" charset="-122"/>
              </a:rPr>
              <a:t>x = a &gt; b ? a : b;</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10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29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anim calcmode="lin" valueType="num">
                                      <p:cBhvr additive="base">
                                        <p:cTn id="11" dur="10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829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anim calcmode="lin" valueType="num">
                                      <p:cBhvr additive="base">
                                        <p:cTn id="15" dur="1000" fill="hold"/>
                                        <p:tgtEl>
                                          <p:spTgt spid="82947">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82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82947">
                                            <p:txEl>
                                              <p:pRg st="3" end="3"/>
                                            </p:txEl>
                                          </p:spTgt>
                                        </p:tgtEl>
                                        <p:attrNameLst>
                                          <p:attrName>style.visibility</p:attrName>
                                        </p:attrNameLst>
                                      </p:cBhvr>
                                      <p:to>
                                        <p:strVal val="visible"/>
                                      </p:to>
                                    </p:set>
                                    <p:anim calcmode="lin" valueType="num">
                                      <p:cBhvr additive="base">
                                        <p:cTn id="21" dur="1000" fill="hold"/>
                                        <p:tgtEl>
                                          <p:spTgt spid="82947">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829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82947">
                                            <p:txEl>
                                              <p:pRg st="4" end="4"/>
                                            </p:txEl>
                                          </p:spTgt>
                                        </p:tgtEl>
                                        <p:attrNameLst>
                                          <p:attrName>style.visibility</p:attrName>
                                        </p:attrNameLst>
                                      </p:cBhvr>
                                      <p:to>
                                        <p:strVal val="visible"/>
                                      </p:to>
                                    </p:set>
                                    <p:anim calcmode="lin" valueType="num">
                                      <p:cBhvr additive="base">
                                        <p:cTn id="27" dur="1000" fill="hold"/>
                                        <p:tgtEl>
                                          <p:spTgt spid="82947">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829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82947">
                                            <p:txEl>
                                              <p:pRg st="5" end="5"/>
                                            </p:txEl>
                                          </p:spTgt>
                                        </p:tgtEl>
                                        <p:attrNameLst>
                                          <p:attrName>style.visibility</p:attrName>
                                        </p:attrNameLst>
                                      </p:cBhvr>
                                      <p:to>
                                        <p:strVal val="visible"/>
                                      </p:to>
                                    </p:set>
                                    <p:anim calcmode="lin" valueType="num">
                                      <p:cBhvr additive="base">
                                        <p:cTn id="33" dur="1000" fill="hold"/>
                                        <p:tgtEl>
                                          <p:spTgt spid="82947">
                                            <p:txEl>
                                              <p:pRg st="5" end="5"/>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829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82947">
                                            <p:txEl>
                                              <p:pRg st="6" end="6"/>
                                            </p:txEl>
                                          </p:spTgt>
                                        </p:tgtEl>
                                        <p:attrNameLst>
                                          <p:attrName>style.visibility</p:attrName>
                                        </p:attrNameLst>
                                      </p:cBhvr>
                                      <p:to>
                                        <p:strVal val="visible"/>
                                      </p:to>
                                    </p:set>
                                    <p:anim calcmode="lin" valueType="num">
                                      <p:cBhvr additive="base">
                                        <p:cTn id="39" dur="1000" fill="hold"/>
                                        <p:tgtEl>
                                          <p:spTgt spid="82947">
                                            <p:txEl>
                                              <p:pRg st="6" end="6"/>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829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82947">
                                            <p:txEl>
                                              <p:pRg st="7" end="7"/>
                                            </p:txEl>
                                          </p:spTgt>
                                        </p:tgtEl>
                                        <p:attrNameLst>
                                          <p:attrName>style.visibility</p:attrName>
                                        </p:attrNameLst>
                                      </p:cBhvr>
                                      <p:to>
                                        <p:strVal val="visible"/>
                                      </p:to>
                                    </p:set>
                                    <p:anim calcmode="lin" valueType="num">
                                      <p:cBhvr additive="base">
                                        <p:cTn id="45" dur="1000" fill="hold"/>
                                        <p:tgtEl>
                                          <p:spTgt spid="82947">
                                            <p:txEl>
                                              <p:pRg st="7" end="7"/>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8294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609600" y="1076325"/>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条件运算符与条件表达式（续）</a:t>
            </a:r>
          </a:p>
        </p:txBody>
      </p:sp>
      <p:sp>
        <p:nvSpPr>
          <p:cNvPr id="3" name="内容占位符 2"/>
          <p:cNvSpPr>
            <a:spLocks noGrp="1"/>
          </p:cNvSpPr>
          <p:nvPr>
            <p:ph idx="1"/>
          </p:nvPr>
        </p:nvSpPr>
        <p:spPr>
          <a:xfrm>
            <a:off x="609600" y="2379663"/>
            <a:ext cx="10672563" cy="3929062"/>
          </a:xfrm>
        </p:spPr>
        <p:txBody>
          <a:bodyPr>
            <a:normAutofit/>
          </a:bodyPr>
          <a:lstStyle/>
          <a:p>
            <a:pPr marL="365760" indent="-256032" eaLnBrk="1" fontAlgn="auto" hangingPunct="1">
              <a:spcBef>
                <a:spcPts val="600"/>
              </a:spcBef>
              <a:spcAft>
                <a:spcPts val="0"/>
              </a:spcAft>
              <a:buClr>
                <a:schemeClr val="accent3"/>
              </a:buClr>
              <a:buFont typeface="Georgia"/>
              <a:buChar char="•"/>
              <a:defRPr/>
            </a:pPr>
            <a:r>
              <a:rPr lang="zh-CN" altLang="en-US" sz="2400">
                <a:latin typeface="微软雅黑" pitchFamily="34" charset="-122"/>
                <a:ea typeface="微软雅黑" pitchFamily="34" charset="-122"/>
              </a:rPr>
              <a:t>条件运算符的优先级</a:t>
            </a:r>
            <a:endParaRPr lang="zh-CN" altLang="en-US" sz="2400" dirty="0">
              <a:latin typeface="微软雅黑" pitchFamily="34" charset="-122"/>
              <a:ea typeface="微软雅黑" pitchFamily="34" charset="-122"/>
            </a:endParaRPr>
          </a:p>
          <a:p>
            <a:pPr marL="658368" lvl="1" indent="-246888" eaLnBrk="1" fontAlgn="auto" hangingPunct="1">
              <a:spcBef>
                <a:spcPts val="600"/>
              </a:spcBef>
              <a:spcAft>
                <a:spcPts val="0"/>
              </a:spcAft>
              <a:buClr>
                <a:schemeClr val="tx1"/>
              </a:buClr>
              <a:buFont typeface="Georgia"/>
              <a:buChar char="▫"/>
              <a:defRPr/>
            </a:pPr>
            <a:r>
              <a:rPr lang="zh-CN" altLang="en-US" sz="2400" dirty="0">
                <a:solidFill>
                  <a:schemeClr val="accent6">
                    <a:lumMod val="75000"/>
                  </a:schemeClr>
                </a:solidFill>
                <a:latin typeface="微软雅黑" pitchFamily="34" charset="-122"/>
                <a:ea typeface="微软雅黑" pitchFamily="34" charset="-122"/>
              </a:rPr>
              <a:t>条件</a:t>
            </a:r>
            <a:r>
              <a:rPr lang="zh-CN" altLang="en-US" sz="2400" dirty="0">
                <a:latin typeface="微软雅黑" pitchFamily="34" charset="-122"/>
                <a:ea typeface="微软雅黑" pitchFamily="34" charset="-122"/>
              </a:rPr>
              <a:t>运算符优先级</a:t>
            </a:r>
            <a:r>
              <a:rPr lang="zh-CN" altLang="en-US" sz="2400" dirty="0">
                <a:solidFill>
                  <a:schemeClr val="tx1"/>
                </a:solidFill>
                <a:latin typeface="微软雅黑" pitchFamily="34" charset="-122"/>
                <a:ea typeface="微软雅黑" pitchFamily="34" charset="-122"/>
              </a:rPr>
              <a:t>高于</a:t>
            </a:r>
            <a:r>
              <a:rPr lang="zh-CN" altLang="en-US" sz="2400" dirty="0">
                <a:solidFill>
                  <a:schemeClr val="accent6">
                    <a:lumMod val="75000"/>
                  </a:schemeClr>
                </a:solidFill>
                <a:latin typeface="微软雅黑" pitchFamily="34" charset="-122"/>
                <a:ea typeface="微软雅黑" pitchFamily="34" charset="-122"/>
              </a:rPr>
              <a:t>赋值</a:t>
            </a:r>
            <a:r>
              <a:rPr lang="zh-CN" altLang="en-US" sz="2400" dirty="0">
                <a:latin typeface="微软雅黑" pitchFamily="34" charset="-122"/>
                <a:ea typeface="微软雅黑" pitchFamily="34" charset="-122"/>
              </a:rPr>
              <a:t>运算符，</a:t>
            </a:r>
            <a:r>
              <a:rPr lang="zh-CN" altLang="en-US" sz="2400" dirty="0">
                <a:solidFill>
                  <a:schemeClr val="tx1"/>
                </a:solidFill>
                <a:latin typeface="微软雅黑" pitchFamily="34" charset="-122"/>
                <a:ea typeface="微软雅黑" pitchFamily="34" charset="-122"/>
              </a:rPr>
              <a:t>低于</a:t>
            </a:r>
            <a:r>
              <a:rPr lang="zh-CN" altLang="en-US" sz="2400" dirty="0">
                <a:solidFill>
                  <a:schemeClr val="accent6">
                    <a:lumMod val="75000"/>
                  </a:schemeClr>
                </a:solidFill>
                <a:latin typeface="微软雅黑" pitchFamily="34" charset="-122"/>
                <a:ea typeface="微软雅黑" pitchFamily="34" charset="-122"/>
              </a:rPr>
              <a:t>逻辑</a:t>
            </a:r>
            <a:r>
              <a:rPr lang="zh-CN" altLang="en-US" sz="2400" dirty="0">
                <a:latin typeface="微软雅黑" pitchFamily="34" charset="-122"/>
                <a:ea typeface="微软雅黑" pitchFamily="34" charset="-122"/>
              </a:rPr>
              <a:t>运算符</a:t>
            </a:r>
          </a:p>
          <a:p>
            <a:pPr marL="658368" lvl="1" indent="-246888" eaLnBrk="1" fontAlgn="auto" hangingPunct="1">
              <a:spcBef>
                <a:spcPts val="600"/>
              </a:spcBef>
              <a:spcAft>
                <a:spcPts val="0"/>
              </a:spcAft>
              <a:buClr>
                <a:schemeClr val="tx1"/>
              </a:buClr>
              <a:buFont typeface="Georgia"/>
              <a:buChar char="▫"/>
              <a:defRPr/>
            </a:pPr>
            <a:r>
              <a:rPr lang="zh-CN" altLang="en-US" sz="2400" dirty="0">
                <a:latin typeface="微软雅黑" pitchFamily="34" charset="-122"/>
                <a:ea typeface="微软雅黑" pitchFamily="34" charset="-122"/>
              </a:rPr>
              <a:t>表达式</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的类型可以不同，条件表达式的最终类型为 </a:t>
            </a: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中较高的类型。</a:t>
            </a:r>
          </a:p>
          <a:p>
            <a:pPr marL="365760" indent="-256032" eaLnBrk="1" fontAlgn="auto" hangingPunct="1">
              <a:spcBef>
                <a:spcPts val="600"/>
              </a:spcBef>
              <a:spcAft>
                <a:spcPts val="0"/>
              </a:spcAft>
              <a:buClr>
                <a:schemeClr val="accent3"/>
              </a:buClr>
              <a:buFont typeface="Georgia"/>
              <a:buChar char="•"/>
              <a:defRPr/>
            </a:pPr>
            <a:r>
              <a:rPr lang="zh-CN" altLang="en-US" sz="2400" dirty="0">
                <a:latin typeface="微软雅黑" pitchFamily="34" charset="-122"/>
                <a:ea typeface="微软雅黑" pitchFamily="34" charset="-122"/>
              </a:rPr>
              <a:t>例： </a:t>
            </a:r>
            <a:r>
              <a:rPr lang="en-US" altLang="zh-CN" sz="2400" dirty="0">
                <a:latin typeface="微软雅黑" pitchFamily="34" charset="-122"/>
                <a:ea typeface="微软雅黑" pitchFamily="34" charset="-122"/>
              </a:rPr>
              <a:t>x </a:t>
            </a:r>
            <a:r>
              <a:rPr lang="en-US" altLang="zh-CN" sz="2400" dirty="0">
                <a:solidFill>
                  <a:schemeClr val="accent4">
                    <a:lumMod val="75000"/>
                  </a:schemeClr>
                </a:solidFill>
                <a:latin typeface="微软雅黑" pitchFamily="34" charset="-122"/>
                <a:ea typeface="微软雅黑" pitchFamily="34" charset="-122"/>
              </a:rPr>
              <a:t>=</a:t>
            </a:r>
            <a:r>
              <a:rPr lang="en-US" altLang="zh-CN" sz="2400" dirty="0">
                <a:solidFill>
                  <a:srgbClr val="FFC1C1"/>
                </a:solidFill>
                <a:latin typeface="微软雅黑" pitchFamily="34" charset="-122"/>
                <a:ea typeface="微软雅黑" pitchFamily="34" charset="-122"/>
              </a:rPr>
              <a:t> </a:t>
            </a:r>
            <a:r>
              <a:rPr lang="en-US" altLang="zh-CN" sz="2400" dirty="0">
                <a:latin typeface="微软雅黑" pitchFamily="34" charset="-122"/>
                <a:ea typeface="微软雅黑" pitchFamily="34" charset="-122"/>
              </a:rPr>
              <a:t>a </a:t>
            </a:r>
            <a:r>
              <a:rPr lang="en-US" altLang="zh-CN" sz="2400" dirty="0">
                <a:solidFill>
                  <a:schemeClr val="accent6">
                    <a:lumMod val="75000"/>
                  </a:schemeClr>
                </a:solidFill>
                <a:latin typeface="微软雅黑" pitchFamily="34" charset="-122"/>
                <a:ea typeface="微软雅黑" pitchFamily="34" charset="-122"/>
              </a:rPr>
              <a:t>&gt;</a:t>
            </a:r>
            <a:r>
              <a:rPr lang="en-US" altLang="zh-CN" sz="2400" dirty="0">
                <a:solidFill>
                  <a:srgbClr val="FFFF66"/>
                </a:solidFill>
                <a:latin typeface="微软雅黑" pitchFamily="34" charset="-122"/>
                <a:ea typeface="微软雅黑" pitchFamily="34" charset="-122"/>
              </a:rPr>
              <a:t> </a:t>
            </a:r>
            <a:r>
              <a:rPr lang="en-US" altLang="zh-CN" sz="2400" dirty="0">
                <a:latin typeface="微软雅黑" pitchFamily="34" charset="-122"/>
                <a:ea typeface="微软雅黑" pitchFamily="34" charset="-122"/>
              </a:rPr>
              <a:t>b</a:t>
            </a:r>
            <a:r>
              <a:rPr lang="en-US" altLang="zh-CN" sz="2400" dirty="0">
                <a:solidFill>
                  <a:schemeClr val="accent2">
                    <a:lumMod val="60000"/>
                    <a:lumOff val="40000"/>
                  </a:schemeClr>
                </a:solidFill>
                <a:latin typeface="微软雅黑" pitchFamily="34" charset="-122"/>
                <a:ea typeface="微软雅黑" pitchFamily="34" charset="-122"/>
              </a:rPr>
              <a:t> ? </a:t>
            </a:r>
            <a:r>
              <a:rPr lang="en-US" altLang="zh-CN" sz="2400" dirty="0">
                <a:latin typeface="微软雅黑" pitchFamily="34" charset="-122"/>
                <a:ea typeface="微软雅黑" pitchFamily="34" charset="-122"/>
              </a:rPr>
              <a:t>a </a:t>
            </a:r>
            <a:r>
              <a:rPr lang="en-US" altLang="zh-CN" sz="2400" dirty="0">
                <a:solidFill>
                  <a:schemeClr val="accent2">
                    <a:lumMod val="60000"/>
                    <a:lumOff val="40000"/>
                  </a:schemeClr>
                </a:solidFill>
                <a:latin typeface="微软雅黑" pitchFamily="34" charset="-122"/>
                <a:ea typeface="微软雅黑" pitchFamily="34" charset="-122"/>
              </a:rPr>
              <a:t>: </a:t>
            </a:r>
            <a:r>
              <a:rPr lang="en-US" altLang="zh-CN" sz="2400">
                <a:latin typeface="微软雅黑" pitchFamily="34" charset="-122"/>
                <a:ea typeface="微软雅黑" pitchFamily="34" charset="-122"/>
              </a:rPr>
              <a:t>b;</a:t>
            </a:r>
            <a:endParaRPr lang="en-US" altLang="zh-CN" sz="2400" dirty="0">
              <a:latin typeface="微软雅黑" pitchFamily="34" charset="-122"/>
              <a:ea typeface="微软雅黑" pitchFamily="34" charset="-122"/>
            </a:endParaRPr>
          </a:p>
        </p:txBody>
      </p:sp>
      <p:sp>
        <p:nvSpPr>
          <p:cNvPr id="69637" name="AutoShape 1029"/>
          <p:cNvSpPr>
            <a:spLocks/>
          </p:cNvSpPr>
          <p:nvPr/>
        </p:nvSpPr>
        <p:spPr bwMode="auto">
          <a:xfrm rot="5400000">
            <a:off x="3101181" y="3759027"/>
            <a:ext cx="85725" cy="1585912"/>
          </a:xfrm>
          <a:prstGeom prst="rightBrace">
            <a:avLst>
              <a:gd name="adj1" fmla="val 291546"/>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69638" name="Text Box 1030"/>
          <p:cNvSpPr txBox="1">
            <a:spLocks noChangeArrowheads="1"/>
          </p:cNvSpPr>
          <p:nvPr/>
        </p:nvSpPr>
        <p:spPr bwMode="auto">
          <a:xfrm>
            <a:off x="3001963" y="4558332"/>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en-US" altLang="zh-CN" sz="1400"/>
              <a:t>①</a:t>
            </a:r>
          </a:p>
        </p:txBody>
      </p:sp>
      <p:sp>
        <p:nvSpPr>
          <p:cNvPr id="69639" name="AutoShape 1031"/>
          <p:cNvSpPr>
            <a:spLocks/>
          </p:cNvSpPr>
          <p:nvPr/>
        </p:nvSpPr>
        <p:spPr bwMode="auto">
          <a:xfrm rot="5400000">
            <a:off x="2452688" y="4190032"/>
            <a:ext cx="160338" cy="1512887"/>
          </a:xfrm>
          <a:prstGeom prst="rightBrace">
            <a:avLst>
              <a:gd name="adj1" fmla="val 199065"/>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69640" name="Text Box 1032"/>
          <p:cNvSpPr txBox="1">
            <a:spLocks noChangeArrowheads="1"/>
          </p:cNvSpPr>
          <p:nvPr/>
        </p:nvSpPr>
        <p:spPr bwMode="auto">
          <a:xfrm>
            <a:off x="2352675" y="5009182"/>
            <a:ext cx="40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pPr>
            <a:r>
              <a:rPr lang="en-US" altLang="zh-CN" sz="1400"/>
              <a:t>②</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37</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609600" y="1076325"/>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位运算</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按位与（</a:t>
            </a:r>
            <a:r>
              <a:rPr lang="en-US" altLang="zh-CN" dirty="0">
                <a:solidFill>
                  <a:schemeClr val="accent5"/>
                </a:solidFill>
                <a:latin typeface="微软雅黑" pitchFamily="34" charset="-122"/>
                <a:ea typeface="微软雅黑" pitchFamily="34" charset="-122"/>
              </a:rPr>
              <a:t>&amp;</a:t>
            </a:r>
            <a:r>
              <a:rPr lang="zh-CN" altLang="en-US" dirty="0">
                <a:solidFill>
                  <a:schemeClr val="accent5"/>
                </a:solidFill>
                <a:latin typeface="微软雅黑" pitchFamily="34" charset="-122"/>
                <a:ea typeface="微软雅黑" pitchFamily="34" charset="-122"/>
              </a:rPr>
              <a:t>）</a:t>
            </a:r>
          </a:p>
        </p:txBody>
      </p:sp>
      <p:sp>
        <p:nvSpPr>
          <p:cNvPr id="3" name="内容占位符 2"/>
          <p:cNvSpPr>
            <a:spLocks noGrp="1"/>
          </p:cNvSpPr>
          <p:nvPr>
            <p:ph idx="1"/>
          </p:nvPr>
        </p:nvSpPr>
        <p:spPr>
          <a:xfrm>
            <a:off x="609599" y="2000250"/>
            <a:ext cx="10528547" cy="4500563"/>
          </a:xfrm>
        </p:spPr>
        <p:txBody>
          <a:bodyPr>
            <a:normAutofit/>
          </a:bodyPr>
          <a:lstStyle/>
          <a:p>
            <a:pPr marL="365760" indent="-256032" defTabSz="762000" eaLnBrk="1" fontAlgn="auto" hangingPunct="1">
              <a:lnSpc>
                <a:spcPct val="110000"/>
              </a:lnSpc>
              <a:spcAft>
                <a:spcPts val="0"/>
              </a:spcAft>
              <a:buClr>
                <a:schemeClr val="accent3"/>
              </a:buClr>
              <a:buFont typeface="Georgia"/>
              <a:buChar char="•"/>
              <a:defRPr/>
            </a:pPr>
            <a:r>
              <a:rPr lang="zh-CN" altLang="en-US" sz="2000" dirty="0">
                <a:latin typeface="微软雅黑" pitchFamily="34" charset="-122"/>
                <a:ea typeface="微软雅黑" pitchFamily="34" charset="-122"/>
              </a:rPr>
              <a:t>运算规则</a:t>
            </a:r>
          </a:p>
          <a:p>
            <a:pPr marL="658368" lvl="1" indent="-246888" defTabSz="762000" eaLnBrk="1" fontAlgn="auto" hangingPunct="1">
              <a:lnSpc>
                <a:spcPct val="110000"/>
              </a:lnSpc>
              <a:spcAft>
                <a:spcPts val="0"/>
              </a:spcAft>
              <a:buFont typeface="Georgia"/>
              <a:buChar char="▫"/>
              <a:defRPr/>
            </a:pPr>
            <a:r>
              <a:rPr lang="zh-CN" altLang="en-US" sz="2000" dirty="0">
                <a:latin typeface="微软雅黑" pitchFamily="34" charset="-122"/>
                <a:ea typeface="微软雅黑" pitchFamily="34" charset="-122"/>
              </a:rPr>
              <a:t>将两个运算量的每一个位进行逻辑</a:t>
            </a:r>
            <a:r>
              <a:rPr lang="zh-CN" altLang="en-US" sz="2000" dirty="0">
                <a:solidFill>
                  <a:srgbClr val="C00000"/>
                </a:solidFill>
                <a:latin typeface="微软雅黑" pitchFamily="34" charset="-122"/>
                <a:ea typeface="微软雅黑" pitchFamily="34" charset="-122"/>
              </a:rPr>
              <a:t>与</a:t>
            </a:r>
            <a:r>
              <a:rPr lang="zh-CN" altLang="en-US" sz="2000" dirty="0">
                <a:latin typeface="微软雅黑" pitchFamily="34" charset="-122"/>
                <a:ea typeface="微软雅黑" pitchFamily="34" charset="-122"/>
              </a:rPr>
              <a:t>操作</a:t>
            </a:r>
          </a:p>
          <a:p>
            <a:pPr marL="365760" indent="-256032" defTabSz="762000" eaLnBrk="1" fontAlgn="auto" hangingPunct="1">
              <a:lnSpc>
                <a:spcPct val="110000"/>
              </a:lnSpc>
              <a:spcAft>
                <a:spcPts val="0"/>
              </a:spcAft>
              <a:buClr>
                <a:schemeClr val="accent3"/>
              </a:buClr>
              <a:buFont typeface="Georgia"/>
              <a:buChar char="•"/>
              <a:defRPr/>
            </a:pPr>
            <a:r>
              <a:rPr lang="zh-CN" altLang="en-US" sz="2000" dirty="0">
                <a:latin typeface="微软雅黑" pitchFamily="34" charset="-122"/>
                <a:ea typeface="微软雅黑" pitchFamily="34" charset="-122"/>
              </a:rPr>
              <a:t>举例：计算 </a:t>
            </a:r>
            <a:r>
              <a:rPr lang="en-US" altLang="zh-CN" sz="2000" dirty="0">
                <a:latin typeface="微软雅黑" pitchFamily="34" charset="-122"/>
                <a:ea typeface="微软雅黑" pitchFamily="34" charset="-122"/>
              </a:rPr>
              <a:t>3 &amp; 5</a:t>
            </a:r>
          </a:p>
          <a:p>
            <a:pPr marL="658368" lvl="1" indent="-246888" defTabSz="762000" eaLnBrk="1" fontAlgn="auto" hangingPunct="1">
              <a:lnSpc>
                <a:spcPct val="110000"/>
              </a:lnSpc>
              <a:spcAft>
                <a:spcPts val="0"/>
              </a:spcAft>
              <a:buFont typeface="Georgia"/>
              <a:buNone/>
              <a:defRPr/>
            </a:pPr>
            <a:r>
              <a:rPr lang="en-US" altLang="zh-CN" sz="2000" dirty="0">
                <a:latin typeface="微软雅黑" pitchFamily="34" charset="-122"/>
                <a:ea typeface="微软雅黑" pitchFamily="34" charset="-122"/>
              </a:rPr>
              <a:t>    3</a:t>
            </a: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0 </a:t>
            </a:r>
            <a:r>
              <a:rPr lang="en-US" altLang="zh-CN" sz="2000" dirty="0">
                <a:latin typeface="微软雅黑" pitchFamily="34" charset="-122"/>
                <a:ea typeface="微软雅黑" pitchFamily="34" charset="-122"/>
              </a:rPr>
              <a:t>0 0 0 0 0 1 1</a:t>
            </a:r>
          </a:p>
          <a:p>
            <a:pPr marL="658368" lvl="1" indent="-246888" defTabSz="762000" eaLnBrk="1" fontAlgn="auto" hangingPunct="1">
              <a:lnSpc>
                <a:spcPct val="110000"/>
              </a:lnSpc>
              <a:spcAft>
                <a:spcPts val="0"/>
              </a:spcAft>
              <a:buFont typeface="Georgia"/>
              <a:buNone/>
              <a:defRPr/>
            </a:pPr>
            <a:r>
              <a:rPr lang="en-US" altLang="zh-CN" sz="2000" u="sng" dirty="0">
                <a:latin typeface="微软雅黑" pitchFamily="34" charset="-122"/>
                <a:ea typeface="微软雅黑" pitchFamily="34" charset="-122"/>
              </a:rPr>
              <a:t>    </a:t>
            </a:r>
            <a:r>
              <a:rPr lang="en-US" altLang="zh-CN" sz="2000" u="sng">
                <a:latin typeface="微软雅黑" pitchFamily="34" charset="-122"/>
                <a:ea typeface="微软雅黑" pitchFamily="34" charset="-122"/>
              </a:rPr>
              <a:t>5</a:t>
            </a:r>
            <a:r>
              <a:rPr lang="zh-CN" altLang="en-US" sz="2000" u="sng">
                <a:latin typeface="微软雅黑" pitchFamily="34" charset="-122"/>
                <a:ea typeface="微软雅黑" pitchFamily="34" charset="-122"/>
              </a:rPr>
              <a:t>：</a:t>
            </a:r>
            <a:r>
              <a:rPr lang="en-US" altLang="zh-CN" sz="2000" u="sng">
                <a:latin typeface="微软雅黑" pitchFamily="34" charset="-122"/>
                <a:ea typeface="微软雅黑" pitchFamily="34" charset="-122"/>
              </a:rPr>
              <a:t>    </a:t>
            </a:r>
            <a:r>
              <a:rPr lang="en-US" altLang="zh-CN" sz="2000" u="sng" dirty="0">
                <a:latin typeface="微软雅黑" pitchFamily="34" charset="-122"/>
                <a:ea typeface="微软雅黑" pitchFamily="34" charset="-122"/>
              </a:rPr>
              <a:t>0 0 0 0 0 1 0 1</a:t>
            </a:r>
          </a:p>
          <a:p>
            <a:pPr marL="658368" lvl="1" indent="-246888" defTabSz="762000" eaLnBrk="1" fontAlgn="auto" hangingPunct="1">
              <a:lnSpc>
                <a:spcPct val="110000"/>
              </a:lnSpc>
              <a:spcAft>
                <a:spcPts val="0"/>
              </a:spcAft>
              <a:buFont typeface="Georgia"/>
              <a:buNone/>
              <a:defRPr/>
            </a:pPr>
            <a:r>
              <a:rPr lang="en-US" altLang="zh-CN" sz="2000" spc="-70">
                <a:latin typeface="微软雅黑" pitchFamily="34" charset="-122"/>
                <a:ea typeface="微软雅黑" pitchFamily="34" charset="-122"/>
              </a:rPr>
              <a:t>3 </a:t>
            </a:r>
            <a:r>
              <a:rPr lang="en-US" altLang="zh-CN" sz="2000" kern="0" spc="-70">
                <a:latin typeface="微软雅黑" pitchFamily="34" charset="-122"/>
                <a:ea typeface="微软雅黑" pitchFamily="34" charset="-122"/>
              </a:rPr>
              <a:t>&amp;</a:t>
            </a:r>
            <a:r>
              <a:rPr lang="en-US" altLang="zh-CN" sz="2000" spc="-70">
                <a:latin typeface="微软雅黑" pitchFamily="34" charset="-122"/>
                <a:ea typeface="微软雅黑" pitchFamily="34" charset="-122"/>
              </a:rPr>
              <a:t> 5</a:t>
            </a:r>
            <a:r>
              <a:rPr lang="en-US" altLang="zh-CN" sz="2000">
                <a:latin typeface="微软雅黑" pitchFamily="34" charset="-122"/>
                <a:ea typeface="微软雅黑" pitchFamily="34" charset="-122"/>
              </a:rPr>
              <a:t>:    0 </a:t>
            </a:r>
            <a:r>
              <a:rPr lang="en-US" altLang="zh-CN" sz="2000" dirty="0">
                <a:latin typeface="微软雅黑" pitchFamily="34" charset="-122"/>
                <a:ea typeface="微软雅黑" pitchFamily="34" charset="-122"/>
              </a:rPr>
              <a:t>0 0 0 0 0 0 1</a:t>
            </a:r>
          </a:p>
          <a:p>
            <a:pPr marL="365760" indent="-256032" defTabSz="762000" eaLnBrk="1" fontAlgn="auto" hangingPunct="1">
              <a:lnSpc>
                <a:spcPct val="110000"/>
              </a:lnSpc>
              <a:spcAft>
                <a:spcPts val="0"/>
              </a:spcAft>
              <a:buClr>
                <a:schemeClr val="accent3"/>
              </a:buClr>
              <a:buFont typeface="Georgia"/>
              <a:buChar char="•"/>
              <a:defRPr/>
            </a:pPr>
            <a:r>
              <a:rPr lang="zh-CN" altLang="en-US" sz="2000" dirty="0">
                <a:latin typeface="微软雅黑" pitchFamily="34" charset="-122"/>
                <a:ea typeface="微软雅黑" pitchFamily="34" charset="-122"/>
              </a:rPr>
              <a:t>用途：</a:t>
            </a:r>
          </a:p>
          <a:p>
            <a:pPr marL="658368" lvl="1" indent="-246888" defTabSz="762000" eaLnBrk="1" fontAlgn="auto" hangingPunct="1">
              <a:lnSpc>
                <a:spcPct val="110000"/>
              </a:lnSpc>
              <a:spcAft>
                <a:spcPts val="0"/>
              </a:spcAft>
              <a:buFont typeface="Georgia"/>
              <a:buChar char="▫"/>
              <a:defRPr/>
            </a:pPr>
            <a:r>
              <a:rPr lang="zh-CN" altLang="en-US" sz="2000" dirty="0">
                <a:latin typeface="微软雅黑" pitchFamily="34" charset="-122"/>
                <a:ea typeface="微软雅黑" pitchFamily="34" charset="-122"/>
              </a:rPr>
              <a:t>将某一位置</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，其他位不变。例如：</a:t>
            </a:r>
            <a:br>
              <a:rPr lang="zh-CN" altLang="en-US" sz="2000" dirty="0">
                <a:latin typeface="微软雅黑" pitchFamily="34" charset="-122"/>
                <a:ea typeface="微软雅黑" pitchFamily="34" charset="-122"/>
              </a:rPr>
            </a:br>
            <a:r>
              <a:rPr lang="zh-CN" altLang="en-US" sz="2000" dirty="0">
                <a:latin typeface="微软雅黑" pitchFamily="34" charset="-122"/>
                <a:ea typeface="微软雅黑" pitchFamily="34" charset="-122"/>
              </a:rPr>
              <a:t>将</a:t>
            </a:r>
            <a:r>
              <a:rPr lang="en-US" altLang="zh-CN" sz="2000" dirty="0">
                <a:solidFill>
                  <a:srgbClr val="C00000"/>
                </a:solidFill>
                <a:latin typeface="微软雅黑" pitchFamily="34" charset="-122"/>
                <a:ea typeface="微软雅黑" pitchFamily="34" charset="-122"/>
              </a:rPr>
              <a:t>char</a:t>
            </a:r>
            <a:r>
              <a:rPr lang="zh-CN" altLang="en-US" sz="2000" dirty="0">
                <a:latin typeface="微软雅黑" pitchFamily="34" charset="-122"/>
                <a:ea typeface="微软雅黑" pitchFamily="34" charset="-122"/>
              </a:rPr>
              <a:t>型变量</a:t>
            </a:r>
            <a:r>
              <a:rPr lang="en-US" altLang="zh-CN" sz="2000" dirty="0">
                <a:solidFill>
                  <a:srgbClr val="C00000"/>
                </a:solidFill>
                <a:latin typeface="微软雅黑" pitchFamily="34" charset="-122"/>
                <a:ea typeface="微软雅黑" pitchFamily="34" charset="-122"/>
              </a:rPr>
              <a:t>a</a:t>
            </a:r>
            <a:r>
              <a:rPr lang="zh-CN" altLang="en-US" sz="2000" dirty="0">
                <a:latin typeface="微软雅黑" pitchFamily="34" charset="-122"/>
                <a:ea typeface="微软雅黑" pitchFamily="34" charset="-122"/>
              </a:rPr>
              <a:t>的最低位置</a:t>
            </a:r>
            <a:r>
              <a:rPr lang="en-US" altLang="zh-CN" sz="2000" dirty="0">
                <a:solidFill>
                  <a:srgbClr val="C00000"/>
                </a:solidFill>
                <a:latin typeface="微软雅黑" pitchFamily="34" charset="-122"/>
                <a:ea typeface="微软雅黑" pitchFamily="34" charset="-122"/>
              </a:rPr>
              <a:t>0: a = a &amp; 0xfe</a:t>
            </a:r>
            <a:r>
              <a:rPr lang="en-US" altLang="zh-CN" sz="2000" dirty="0">
                <a:latin typeface="微软雅黑" pitchFamily="34" charset="-122"/>
                <a:ea typeface="微软雅黑" pitchFamily="34" charset="-122"/>
              </a:rPr>
              <a:t>;</a:t>
            </a:r>
          </a:p>
          <a:p>
            <a:pPr marL="658368" lvl="1" indent="-246888" defTabSz="762000" eaLnBrk="1" fontAlgn="auto" hangingPunct="1">
              <a:lnSpc>
                <a:spcPct val="110000"/>
              </a:lnSpc>
              <a:spcAft>
                <a:spcPts val="0"/>
              </a:spcAft>
              <a:buFont typeface="Georgia"/>
              <a:buChar char="▫"/>
              <a:defRPr/>
            </a:pPr>
            <a:r>
              <a:rPr lang="zh-CN" altLang="en-US" sz="2000" dirty="0">
                <a:latin typeface="微软雅黑" pitchFamily="34" charset="-122"/>
                <a:ea typeface="微软雅黑" pitchFamily="34" charset="-122"/>
              </a:rPr>
              <a:t>取指定位。</a:t>
            </a:r>
            <a:br>
              <a:rPr lang="zh-CN" altLang="en-US" sz="2000" dirty="0">
                <a:latin typeface="微软雅黑" pitchFamily="34" charset="-122"/>
                <a:ea typeface="微软雅黑" pitchFamily="34" charset="-122"/>
              </a:rPr>
            </a:br>
            <a:r>
              <a:rPr lang="zh-CN" altLang="en-US" sz="2000" dirty="0">
                <a:latin typeface="微软雅黑" pitchFamily="34" charset="-122"/>
                <a:ea typeface="微软雅黑" pitchFamily="34" charset="-122"/>
              </a:rPr>
              <a:t>例如：有</a:t>
            </a:r>
            <a:r>
              <a:rPr lang="en-US" altLang="zh-CN" sz="2000" dirty="0">
                <a:solidFill>
                  <a:srgbClr val="C00000"/>
                </a:solidFill>
                <a:latin typeface="微软雅黑" pitchFamily="34" charset="-122"/>
                <a:ea typeface="微软雅黑" pitchFamily="34" charset="-122"/>
              </a:rPr>
              <a:t>char c; </a:t>
            </a:r>
            <a:r>
              <a:rPr lang="en-US" altLang="zh-CN" sz="2000" dirty="0" err="1">
                <a:solidFill>
                  <a:srgbClr val="C00000"/>
                </a:solidFill>
                <a:latin typeface="微软雅黑" pitchFamily="34" charset="-122"/>
                <a:ea typeface="微软雅黑" pitchFamily="34" charset="-122"/>
              </a:rPr>
              <a:t>int</a:t>
            </a:r>
            <a:r>
              <a:rPr lang="en-US" altLang="zh-CN" sz="2000" dirty="0">
                <a:solidFill>
                  <a:srgbClr val="C00000"/>
                </a:solidFill>
                <a:latin typeface="微软雅黑" pitchFamily="34" charset="-122"/>
                <a:ea typeface="微软雅黑" pitchFamily="34" charset="-122"/>
              </a:rPr>
              <a:t> a; </a:t>
            </a:r>
            <a:r>
              <a:rPr lang="en-US" altLang="zh-CN" sz="2000" dirty="0">
                <a:solidFill>
                  <a:srgbClr val="FFFF66"/>
                </a:solidFill>
                <a:latin typeface="微软雅黑" pitchFamily="34" charset="-122"/>
                <a:ea typeface="微软雅黑" pitchFamily="34" charset="-122"/>
              </a:rPr>
              <a:t/>
            </a:r>
            <a:br>
              <a:rPr lang="en-US" altLang="zh-CN" sz="2000" dirty="0">
                <a:solidFill>
                  <a:srgbClr val="FFFF66"/>
                </a:solidFill>
                <a:latin typeface="微软雅黑" pitchFamily="34" charset="-122"/>
                <a:ea typeface="微软雅黑" pitchFamily="34" charset="-122"/>
              </a:rPr>
            </a:br>
            <a:r>
              <a:rPr lang="zh-CN" altLang="en-US" sz="2000" dirty="0">
                <a:latin typeface="微软雅黑" pitchFamily="34" charset="-122"/>
                <a:ea typeface="微软雅黑" pitchFamily="34" charset="-122"/>
              </a:rPr>
              <a:t>取出</a:t>
            </a:r>
            <a:r>
              <a:rPr lang="en-US" altLang="zh-CN" sz="2000" dirty="0">
                <a:solidFill>
                  <a:srgbClr val="C00000"/>
                </a:solidFill>
                <a:latin typeface="微软雅黑" pitchFamily="34" charset="-122"/>
                <a:ea typeface="微软雅黑" pitchFamily="34" charset="-122"/>
              </a:rPr>
              <a:t>a</a:t>
            </a:r>
            <a:r>
              <a:rPr lang="zh-CN" altLang="en-US" sz="2000" dirty="0">
                <a:latin typeface="微软雅黑" pitchFamily="34" charset="-122"/>
                <a:ea typeface="微软雅黑" pitchFamily="34" charset="-122"/>
              </a:rPr>
              <a:t>的低字节，置于</a:t>
            </a:r>
            <a:r>
              <a:rPr lang="en-US" altLang="zh-CN" sz="2000" dirty="0">
                <a:solidFill>
                  <a:srgbClr val="C00000"/>
                </a:solidFill>
                <a:latin typeface="微软雅黑" pitchFamily="34" charset="-122"/>
                <a:ea typeface="微软雅黑" pitchFamily="34" charset="-122"/>
              </a:rPr>
              <a:t>c</a:t>
            </a:r>
            <a:r>
              <a:rPr lang="zh-CN" altLang="en-US" sz="2000" dirty="0">
                <a:latin typeface="微软雅黑" pitchFamily="34" charset="-122"/>
                <a:ea typeface="微软雅黑" pitchFamily="34" charset="-122"/>
              </a:rPr>
              <a:t>中：</a:t>
            </a:r>
            <a:r>
              <a:rPr lang="en-US" altLang="zh-CN" sz="2000" dirty="0">
                <a:solidFill>
                  <a:srgbClr val="C00000"/>
                </a:solidFill>
                <a:latin typeface="微软雅黑" pitchFamily="34" charset="-122"/>
                <a:ea typeface="微软雅黑" pitchFamily="34" charset="-122"/>
              </a:rPr>
              <a:t>c=a &amp; 0xff;</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38</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ox(in)">
                                      <p:cBhvr>
                                        <p:cTn id="13" dur="500"/>
                                        <p:tgtEl>
                                          <p:spTgt spid="3">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
                                            <p:txEl>
                                              <p:pRg st="3" end="3"/>
                                            </p:txEl>
                                          </p:spTgt>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3">
                                            <p:txEl>
                                              <p:pRg st="4" end="4"/>
                                            </p:txEl>
                                          </p:spTgt>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9"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1"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additive="base">
                                        <p:cTn id="56" dur="10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7"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609600" y="1076325"/>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位运算</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按位或（</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a:t>
            </a:r>
          </a:p>
        </p:txBody>
      </p:sp>
      <p:sp>
        <p:nvSpPr>
          <p:cNvPr id="95235" name="内容占位符 2"/>
          <p:cNvSpPr>
            <a:spLocks noGrp="1"/>
          </p:cNvSpPr>
          <p:nvPr>
            <p:ph idx="1"/>
          </p:nvPr>
        </p:nvSpPr>
        <p:spPr>
          <a:xfrm>
            <a:off x="609600" y="2071688"/>
            <a:ext cx="10528547" cy="4597400"/>
          </a:xfrm>
        </p:spPr>
        <p:txBody>
          <a:bodyPr/>
          <a:lstStyle/>
          <a:p>
            <a:pPr eaLnBrk="1" hangingPunct="1">
              <a:spcBef>
                <a:spcPts val="600"/>
              </a:spcBef>
              <a:defRPr/>
            </a:pPr>
            <a:r>
              <a:rPr lang="zh-CN" altLang="en-US" sz="2000">
                <a:latin typeface="微软雅黑" pitchFamily="34" charset="-122"/>
                <a:ea typeface="微软雅黑" pitchFamily="34" charset="-122"/>
              </a:rPr>
              <a:t>运算规则</a:t>
            </a:r>
          </a:p>
          <a:p>
            <a:pPr lvl="1" eaLnBrk="1" hangingPunct="1">
              <a:spcBef>
                <a:spcPts val="600"/>
              </a:spcBef>
              <a:defRPr/>
            </a:pPr>
            <a:r>
              <a:rPr lang="zh-CN" altLang="en-US" sz="2000">
                <a:latin typeface="微软雅黑" pitchFamily="34" charset="-122"/>
                <a:ea typeface="微软雅黑" pitchFamily="34" charset="-122"/>
              </a:rPr>
              <a:t>将两个运算量的每一个位进行逻辑</a:t>
            </a:r>
            <a:r>
              <a:rPr lang="zh-CN" altLang="en-US" sz="2000">
                <a:solidFill>
                  <a:srgbClr val="C00000"/>
                </a:solidFill>
                <a:latin typeface="微软雅黑" pitchFamily="34" charset="-122"/>
                <a:ea typeface="微软雅黑" pitchFamily="34" charset="-122"/>
              </a:rPr>
              <a:t>或</a:t>
            </a:r>
            <a:r>
              <a:rPr lang="zh-CN" altLang="en-US" sz="2000">
                <a:latin typeface="微软雅黑" pitchFamily="34" charset="-122"/>
                <a:ea typeface="微软雅黑" pitchFamily="34" charset="-122"/>
              </a:rPr>
              <a:t>操作</a:t>
            </a:r>
          </a:p>
          <a:p>
            <a:pPr eaLnBrk="1" hangingPunct="1">
              <a:spcBef>
                <a:spcPts val="600"/>
              </a:spcBef>
              <a:defRPr/>
            </a:pPr>
            <a:r>
              <a:rPr lang="zh-CN" altLang="en-US" sz="2000">
                <a:latin typeface="微软雅黑" pitchFamily="34" charset="-122"/>
                <a:ea typeface="微软雅黑" pitchFamily="34" charset="-122"/>
              </a:rPr>
              <a:t>举例：计算 </a:t>
            </a:r>
            <a:r>
              <a:rPr lang="en-US" altLang="zh-CN" sz="2000">
                <a:latin typeface="微软雅黑" pitchFamily="34" charset="-122"/>
                <a:ea typeface="微软雅黑" pitchFamily="34" charset="-122"/>
              </a:rPr>
              <a:t>3 | 5</a:t>
            </a:r>
          </a:p>
          <a:p>
            <a:pPr lvl="1" eaLnBrk="1" hangingPunct="1">
              <a:spcBef>
                <a:spcPts val="600"/>
              </a:spcBef>
              <a:buFont typeface="Georgia" panose="02040502050405020303" pitchFamily="18" charset="0"/>
              <a:buNone/>
              <a:defRPr/>
            </a:pPr>
            <a:r>
              <a:rPr lang="en-US" altLang="zh-CN" sz="2000">
                <a:latin typeface="微软雅黑" pitchFamily="34" charset="-122"/>
                <a:ea typeface="微软雅黑" pitchFamily="34" charset="-122"/>
              </a:rPr>
              <a:t>    3</a:t>
            </a:r>
            <a:r>
              <a:rPr lang="zh-CN" altLang="en-US" sz="2000">
                <a:latin typeface="微软雅黑" pitchFamily="34" charset="-122"/>
                <a:ea typeface="微软雅黑" pitchFamily="34" charset="-122"/>
              </a:rPr>
              <a:t>：    </a:t>
            </a:r>
            <a:r>
              <a:rPr lang="en-US" altLang="zh-CN" sz="2000">
                <a:latin typeface="微软雅黑" pitchFamily="34" charset="-122"/>
                <a:ea typeface="微软雅黑" pitchFamily="34" charset="-122"/>
              </a:rPr>
              <a:t>0 0 0 0 0 0 1 1</a:t>
            </a:r>
          </a:p>
          <a:p>
            <a:pPr lvl="1" eaLnBrk="1" hangingPunct="1">
              <a:spcBef>
                <a:spcPts val="600"/>
              </a:spcBef>
              <a:buFont typeface="Georgia" panose="02040502050405020303" pitchFamily="18" charset="0"/>
              <a:buNone/>
              <a:defRPr/>
            </a:pPr>
            <a:r>
              <a:rPr lang="en-US" altLang="zh-CN" sz="2000">
                <a:latin typeface="微软雅黑" pitchFamily="34" charset="-122"/>
                <a:ea typeface="微软雅黑" pitchFamily="34" charset="-122"/>
              </a:rPr>
              <a:t>    5</a:t>
            </a:r>
            <a:r>
              <a:rPr lang="zh-CN" altLang="en-US" sz="2000">
                <a:latin typeface="微软雅黑" pitchFamily="34" charset="-122"/>
                <a:ea typeface="微软雅黑" pitchFamily="34" charset="-122"/>
              </a:rPr>
              <a:t>：</a:t>
            </a:r>
            <a:r>
              <a:rPr lang="en-US" altLang="zh-CN" sz="2000" u="sng">
                <a:latin typeface="微软雅黑" pitchFamily="34" charset="-122"/>
                <a:ea typeface="微软雅黑" pitchFamily="34" charset="-122"/>
              </a:rPr>
              <a:t>    0 0 0 0 0 1 0 1</a:t>
            </a:r>
          </a:p>
          <a:p>
            <a:pPr lvl="1" eaLnBrk="1" hangingPunct="1">
              <a:spcBef>
                <a:spcPts val="600"/>
              </a:spcBef>
              <a:buFont typeface="Georgia" panose="02040502050405020303" pitchFamily="18" charset="0"/>
              <a:buNone/>
              <a:defRPr/>
            </a:pPr>
            <a:r>
              <a:rPr lang="en-US" altLang="zh-CN" sz="2000" spc="-80">
                <a:latin typeface="微软雅黑" pitchFamily="34" charset="-122"/>
                <a:ea typeface="微软雅黑" pitchFamily="34" charset="-122"/>
              </a:rPr>
              <a:t>3 | 5</a:t>
            </a:r>
            <a:r>
              <a:rPr lang="en-US" altLang="zh-CN" sz="2000">
                <a:latin typeface="微软雅黑" pitchFamily="34" charset="-122"/>
                <a:ea typeface="微软雅黑" pitchFamily="34" charset="-122"/>
              </a:rPr>
              <a:t>:      0 0 0 0 0 1 1 1</a:t>
            </a:r>
          </a:p>
          <a:p>
            <a:pPr eaLnBrk="1" hangingPunct="1">
              <a:spcBef>
                <a:spcPts val="600"/>
              </a:spcBef>
              <a:defRPr/>
            </a:pPr>
            <a:r>
              <a:rPr lang="zh-CN" altLang="en-US" sz="2000">
                <a:latin typeface="微软雅黑" pitchFamily="34" charset="-122"/>
                <a:ea typeface="微软雅黑" pitchFamily="34" charset="-122"/>
              </a:rPr>
              <a:t>用途：</a:t>
            </a:r>
          </a:p>
          <a:p>
            <a:pPr lvl="1" eaLnBrk="1" hangingPunct="1">
              <a:spcBef>
                <a:spcPts val="600"/>
              </a:spcBef>
              <a:defRPr/>
            </a:pPr>
            <a:r>
              <a:rPr lang="zh-CN" altLang="en-US" sz="2000">
                <a:latin typeface="微软雅黑" pitchFamily="34" charset="-122"/>
                <a:ea typeface="微软雅黑" pitchFamily="34" charset="-122"/>
              </a:rPr>
              <a:t>将某些位置</a:t>
            </a: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，其他位不变。</a:t>
            </a:r>
            <a:br>
              <a:rPr lang="zh-CN" altLang="en-US" sz="2000">
                <a:latin typeface="微软雅黑" pitchFamily="34" charset="-122"/>
                <a:ea typeface="微软雅黑" pitchFamily="34" charset="-122"/>
              </a:rPr>
            </a:br>
            <a:r>
              <a:rPr lang="zh-CN" altLang="en-US" sz="2000">
                <a:latin typeface="微软雅黑" pitchFamily="34" charset="-122"/>
                <a:ea typeface="微软雅黑" pitchFamily="34" charset="-122"/>
              </a:rPr>
              <a:t>例如：将 </a:t>
            </a:r>
            <a:r>
              <a:rPr lang="en-US" altLang="zh-CN" sz="2000">
                <a:solidFill>
                  <a:srgbClr val="C00000"/>
                </a:solidFill>
                <a:latin typeface="微软雅黑" pitchFamily="34" charset="-122"/>
                <a:ea typeface="微软雅黑" pitchFamily="34" charset="-122"/>
              </a:rPr>
              <a:t>int </a:t>
            </a:r>
            <a:r>
              <a:rPr lang="zh-CN" altLang="en-US" sz="2000">
                <a:latin typeface="微软雅黑" pitchFamily="34" charset="-122"/>
                <a:ea typeface="微软雅黑" pitchFamily="34" charset="-122"/>
              </a:rPr>
              <a:t>型变量 </a:t>
            </a:r>
            <a:r>
              <a:rPr lang="en-US" altLang="zh-CN" sz="2000">
                <a:solidFill>
                  <a:srgbClr val="C00000"/>
                </a:solidFill>
                <a:latin typeface="微软雅黑" pitchFamily="34" charset="-122"/>
                <a:ea typeface="微软雅黑" pitchFamily="34" charset="-122"/>
              </a:rPr>
              <a:t>a</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的低字节置</a:t>
            </a:r>
            <a:r>
              <a:rPr lang="zh-CN" altLang="en-US" sz="2000">
                <a:solidFill>
                  <a:srgbClr val="FFFF66"/>
                </a:solidFill>
                <a:latin typeface="微软雅黑" pitchFamily="34" charset="-122"/>
                <a:ea typeface="微软雅黑" pitchFamily="34" charset="-122"/>
              </a:rPr>
              <a:t> </a:t>
            </a:r>
            <a:r>
              <a:rPr lang="en-US" altLang="zh-CN" sz="2000">
                <a:solidFill>
                  <a:srgbClr val="C00000"/>
                </a:solidFill>
                <a:latin typeface="微软雅黑" pitchFamily="34" charset="-122"/>
                <a:ea typeface="微软雅黑" pitchFamily="34" charset="-122"/>
              </a:rPr>
              <a:t>1 </a:t>
            </a:r>
            <a:r>
              <a:rPr lang="zh-CN" altLang="en-US" sz="2000">
                <a:latin typeface="微软雅黑" pitchFamily="34" charset="-122"/>
                <a:ea typeface="微软雅黑" pitchFamily="34" charset="-122"/>
              </a:rPr>
              <a:t>：</a:t>
            </a:r>
            <a:br>
              <a:rPr lang="zh-CN" altLang="en-US" sz="2000">
                <a:latin typeface="微软雅黑" pitchFamily="34" charset="-122"/>
                <a:ea typeface="微软雅黑" pitchFamily="34" charset="-122"/>
              </a:rPr>
            </a:br>
            <a:r>
              <a:rPr lang="zh-CN" altLang="en-US" sz="2000">
                <a:latin typeface="微软雅黑" pitchFamily="34" charset="-122"/>
                <a:ea typeface="微软雅黑" pitchFamily="34" charset="-122"/>
              </a:rPr>
              <a:t>         </a:t>
            </a:r>
            <a:r>
              <a:rPr lang="en-US" altLang="zh-CN" sz="2000">
                <a:solidFill>
                  <a:srgbClr val="C00000"/>
                </a:solidFill>
                <a:latin typeface="微软雅黑" pitchFamily="34" charset="-122"/>
                <a:ea typeface="微软雅黑" pitchFamily="34" charset="-122"/>
              </a:rPr>
              <a:t>a = a | 0xff</a:t>
            </a:r>
            <a:r>
              <a:rPr lang="en-US" altLang="zh-CN" sz="2000">
                <a:latin typeface="微软雅黑" pitchFamily="34" charset="-122"/>
                <a:ea typeface="微软雅黑" pitchFamily="34" charset="-122"/>
              </a:rPr>
              <a:t>;</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39</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1000" fill="hold"/>
                                        <p:tgtEl>
                                          <p:spTgt spid="9523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5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1000" fill="hold"/>
                                        <p:tgtEl>
                                          <p:spTgt spid="9523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5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 calcmode="lin" valueType="num">
                                      <p:cBhvr additive="base">
                                        <p:cTn id="19" dur="1000" fill="hold"/>
                                        <p:tgtEl>
                                          <p:spTgt spid="9523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5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5235">
                                            <p:txEl>
                                              <p:pRg st="3" end="3"/>
                                            </p:txEl>
                                          </p:spTgt>
                                        </p:tgtEl>
                                        <p:attrNameLst>
                                          <p:attrName>style.visibility</p:attrName>
                                        </p:attrNameLst>
                                      </p:cBhvr>
                                      <p:to>
                                        <p:strVal val="visible"/>
                                      </p:to>
                                    </p:set>
                                    <p:anim calcmode="lin" valueType="num">
                                      <p:cBhvr additive="base">
                                        <p:cTn id="25" dur="1000" fill="hold"/>
                                        <p:tgtEl>
                                          <p:spTgt spid="9523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523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95235">
                                            <p:txEl>
                                              <p:pRg st="4" end="4"/>
                                            </p:txEl>
                                          </p:spTgt>
                                        </p:tgtEl>
                                        <p:attrNameLst>
                                          <p:attrName>style.visibility</p:attrName>
                                        </p:attrNameLst>
                                      </p:cBhvr>
                                      <p:to>
                                        <p:strVal val="visible"/>
                                      </p:to>
                                    </p:set>
                                    <p:anim calcmode="lin" valueType="num">
                                      <p:cBhvr additive="base">
                                        <p:cTn id="29" dur="1000" fill="hold"/>
                                        <p:tgtEl>
                                          <p:spTgt spid="95235">
                                            <p:txEl>
                                              <p:pRg st="4" end="4"/>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9523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95235">
                                            <p:txEl>
                                              <p:pRg st="5" end="5"/>
                                            </p:txEl>
                                          </p:spTgt>
                                        </p:tgtEl>
                                        <p:attrNameLst>
                                          <p:attrName>style.visibility</p:attrName>
                                        </p:attrNameLst>
                                      </p:cBhvr>
                                      <p:to>
                                        <p:strVal val="visible"/>
                                      </p:to>
                                    </p:set>
                                    <p:anim calcmode="lin" valueType="num">
                                      <p:cBhvr additive="base">
                                        <p:cTn id="33" dur="1000" fill="hold"/>
                                        <p:tgtEl>
                                          <p:spTgt spid="95235">
                                            <p:txEl>
                                              <p:pRg st="5" end="5"/>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95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95235">
                                            <p:txEl>
                                              <p:pRg st="6" end="6"/>
                                            </p:txEl>
                                          </p:spTgt>
                                        </p:tgtEl>
                                        <p:attrNameLst>
                                          <p:attrName>style.visibility</p:attrName>
                                        </p:attrNameLst>
                                      </p:cBhvr>
                                      <p:to>
                                        <p:strVal val="visible"/>
                                      </p:to>
                                    </p:set>
                                    <p:anim calcmode="lin" valueType="num">
                                      <p:cBhvr additive="base">
                                        <p:cTn id="39" dur="1000" fill="hold"/>
                                        <p:tgtEl>
                                          <p:spTgt spid="95235">
                                            <p:txEl>
                                              <p:pRg st="6" end="6"/>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95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95235">
                                            <p:txEl>
                                              <p:pRg st="7" end="7"/>
                                            </p:txEl>
                                          </p:spTgt>
                                        </p:tgtEl>
                                        <p:attrNameLst>
                                          <p:attrName>style.visibility</p:attrName>
                                        </p:attrNameLst>
                                      </p:cBhvr>
                                      <p:to>
                                        <p:strVal val="visible"/>
                                      </p:to>
                                    </p:set>
                                    <p:anim calcmode="lin" valueType="num">
                                      <p:cBhvr additive="base">
                                        <p:cTn id="45" dur="1000" fill="hold"/>
                                        <p:tgtEl>
                                          <p:spTgt spid="95235">
                                            <p:txEl>
                                              <p:pRg st="7" end="7"/>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9523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609600" y="1076325"/>
            <a:ext cx="10975975" cy="1066800"/>
          </a:xfrm>
        </p:spPr>
        <p:txBody>
          <a:bodyPr/>
          <a:lstStyle/>
          <a:p>
            <a:pPr eaLnBrk="1" hangingPunct="1">
              <a:defRPr/>
            </a:pPr>
            <a:r>
              <a:rPr lang="en-US" altLang="zh-CN">
                <a:solidFill>
                  <a:schemeClr val="accent4">
                    <a:lumMod val="75000"/>
                  </a:schemeClr>
                </a:solidFill>
                <a:latin typeface="微软雅黑" pitchFamily="34" charset="-122"/>
                <a:ea typeface="微软雅黑" pitchFamily="34" charset="-122"/>
              </a:rPr>
              <a:t>C</a:t>
            </a:r>
            <a:r>
              <a:rPr lang="en-US" altLang="zh-CN" dirty="0">
                <a:solidFill>
                  <a:schemeClr val="accent4">
                    <a:lumMod val="75000"/>
                  </a:schemeClr>
                </a:solidFill>
                <a:latin typeface="微软雅黑" pitchFamily="34" charset="-122"/>
                <a:ea typeface="微软雅黑" pitchFamily="34" charset="-122"/>
              </a:rPr>
              <a:t>++</a:t>
            </a:r>
            <a:r>
              <a:rPr lang="zh-CN" altLang="en-US" dirty="0">
                <a:solidFill>
                  <a:schemeClr val="accent4">
                    <a:lumMod val="75000"/>
                  </a:schemeClr>
                </a:solidFill>
                <a:latin typeface="微软雅黑" pitchFamily="34" charset="-122"/>
                <a:ea typeface="微软雅黑" pitchFamily="34" charset="-122"/>
              </a:rPr>
              <a:t>的特点</a:t>
            </a:r>
          </a:p>
        </p:txBody>
      </p:sp>
      <p:sp>
        <p:nvSpPr>
          <p:cNvPr id="17411" name="内容占位符 2"/>
          <p:cNvSpPr>
            <a:spLocks noGrp="1"/>
          </p:cNvSpPr>
          <p:nvPr>
            <p:ph idx="1"/>
          </p:nvPr>
        </p:nvSpPr>
        <p:spPr>
          <a:xfrm>
            <a:off x="609600" y="2141538"/>
            <a:ext cx="10383838" cy="4095750"/>
          </a:xfrm>
        </p:spPr>
        <p:txBody>
          <a:bodyPr/>
          <a:lstStyle/>
          <a:p>
            <a:pPr eaLnBrk="1" hangingPunct="1">
              <a:lnSpc>
                <a:spcPct val="150000"/>
              </a:lnSpc>
              <a:spcBef>
                <a:spcPts val="600"/>
              </a:spcBef>
            </a:pPr>
            <a:r>
              <a:rPr lang="zh-CN" altLang="en-US" sz="2400">
                <a:latin typeface="微软雅黑" panose="020B0503020204020204" pitchFamily="34" charset="-122"/>
                <a:ea typeface="微软雅黑" panose="020B0503020204020204" pitchFamily="34" charset="-122"/>
              </a:rPr>
              <a:t>兼容</a:t>
            </a:r>
            <a:r>
              <a:rPr lang="en-US" altLang="zh-CN" sz="2400">
                <a:latin typeface="微软雅黑" panose="020B0503020204020204" pitchFamily="34" charset="-122"/>
                <a:ea typeface="微软雅黑" panose="020B0503020204020204" pitchFamily="34" charset="-122"/>
              </a:rPr>
              <a:t>C</a:t>
            </a:r>
          </a:p>
          <a:p>
            <a:pPr lvl="1" eaLnBrk="1" hangingPunct="1">
              <a:lnSpc>
                <a:spcPct val="150000"/>
              </a:lnSpc>
              <a:spcBef>
                <a:spcPts val="600"/>
              </a:spcBef>
            </a:pPr>
            <a:r>
              <a:rPr lang="zh-CN" altLang="en-US" sz="2400">
                <a:latin typeface="微软雅黑" panose="020B0503020204020204" pitchFamily="34" charset="-122"/>
                <a:ea typeface="微软雅黑" panose="020B0503020204020204" pitchFamily="34" charset="-122"/>
              </a:rPr>
              <a:t>它保持了</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的简洁、高效和接近汇编语言等特点</a:t>
            </a:r>
          </a:p>
          <a:p>
            <a:pPr lvl="1" eaLnBrk="1" hangingPunct="1">
              <a:lnSpc>
                <a:spcPct val="150000"/>
              </a:lnSpc>
              <a:spcBef>
                <a:spcPts val="600"/>
              </a:spcBef>
            </a:pPr>
            <a:r>
              <a:rPr lang="zh-CN" altLang="en-US" sz="2400">
                <a:latin typeface="微软雅黑" panose="020B0503020204020204" pitchFamily="34" charset="-122"/>
                <a:ea typeface="微软雅黑" panose="020B0503020204020204" pitchFamily="34" charset="-122"/>
              </a:rPr>
              <a:t>对</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的类型系统进行了改革和扩充</a:t>
            </a:r>
          </a:p>
          <a:p>
            <a:pPr lvl="1" eaLnBrk="1" hangingPunct="1">
              <a:lnSpc>
                <a:spcPct val="150000"/>
              </a:lnSpc>
              <a:spcBef>
                <a:spcPts val="600"/>
              </a:spcBef>
            </a:pP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也支持面向过程的程序设计，不是一个纯正的面向对象的语言</a:t>
            </a:r>
          </a:p>
          <a:p>
            <a:pPr eaLnBrk="1" hangingPunct="1">
              <a:lnSpc>
                <a:spcPct val="150000"/>
              </a:lnSpc>
              <a:spcBef>
                <a:spcPts val="600"/>
              </a:spcBef>
            </a:pPr>
            <a:r>
              <a:rPr lang="zh-CN" altLang="en-US" sz="2400">
                <a:latin typeface="微软雅黑" panose="020B0503020204020204" pitchFamily="34" charset="-122"/>
                <a:ea typeface="微软雅黑" panose="020B0503020204020204" pitchFamily="34" charset="-122"/>
              </a:rPr>
              <a:t>支持面向对象的方法</a:t>
            </a:r>
            <a:endParaRPr lang="en-US" altLang="zh-CN" sz="2400">
              <a:latin typeface="微软雅黑" panose="020B0503020204020204" pitchFamily="34" charset="-122"/>
              <a:ea typeface="微软雅黑" panose="020B0503020204020204" pitchFamily="34" charset="-122"/>
            </a:endParaRPr>
          </a:p>
          <a:p>
            <a:pPr eaLnBrk="1" hangingPunct="1">
              <a:lnSpc>
                <a:spcPct val="150000"/>
              </a:lnSpc>
              <a:spcBef>
                <a:spcPts val="600"/>
              </a:spcBef>
            </a:pPr>
            <a:r>
              <a:rPr lang="zh-CN" altLang="en-US" sz="2400">
                <a:latin typeface="微软雅黑" panose="020B0503020204020204" pitchFamily="34" charset="-122"/>
                <a:ea typeface="微软雅黑" panose="020B0503020204020204" pitchFamily="34" charset="-122"/>
              </a:rPr>
              <a:t>支持泛型程序设计方法</a:t>
            </a:r>
          </a:p>
          <a:p>
            <a:pPr eaLnBrk="1" hangingPunct="1"/>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additive="base">
                                        <p:cTn id="7" dur="1000" fill="hold"/>
                                        <p:tgtEl>
                                          <p:spTgt spid="17411">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1000" fill="hold"/>
                                        <p:tgtEl>
                                          <p:spTgt spid="17411">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7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1000" fill="hold"/>
                                        <p:tgtEl>
                                          <p:spTgt spid="17411">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74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a:xfrm>
            <a:off x="609600" y="1071563"/>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位运算</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按位异或（</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a:t>
            </a:r>
          </a:p>
        </p:txBody>
      </p:sp>
      <p:sp>
        <p:nvSpPr>
          <p:cNvPr id="96259" name="内容占位符 2"/>
          <p:cNvSpPr>
            <a:spLocks noGrp="1"/>
          </p:cNvSpPr>
          <p:nvPr>
            <p:ph idx="1"/>
          </p:nvPr>
        </p:nvSpPr>
        <p:spPr>
          <a:xfrm>
            <a:off x="609599" y="2214563"/>
            <a:ext cx="10456539" cy="3357562"/>
          </a:xfrm>
        </p:spPr>
        <p:txBody>
          <a:bodyPr/>
          <a:lstStyle/>
          <a:p>
            <a:pPr defTabSz="762000" eaLnBrk="1" hangingPunct="1">
              <a:spcBef>
                <a:spcPts val="600"/>
              </a:spcBef>
              <a:tabLst>
                <a:tab pos="2286000" algn="l"/>
              </a:tabLst>
            </a:pPr>
            <a:r>
              <a:rPr lang="zh-CN" altLang="en-US" sz="2000">
                <a:latin typeface="微软雅黑" panose="020B0503020204020204" pitchFamily="34" charset="-122"/>
                <a:ea typeface="微软雅黑" panose="020B0503020204020204" pitchFamily="34" charset="-122"/>
              </a:rPr>
              <a:t>运算规则</a:t>
            </a:r>
          </a:p>
          <a:p>
            <a:pPr lvl="1" defTabSz="762000" eaLnBrk="1" hangingPunct="1">
              <a:spcBef>
                <a:spcPts val="600"/>
              </a:spcBef>
              <a:tabLst>
                <a:tab pos="2286000" algn="l"/>
              </a:tabLst>
            </a:pPr>
            <a:r>
              <a:rPr lang="zh-CN" altLang="en-US" sz="2000">
                <a:latin typeface="微软雅黑" panose="020B0503020204020204" pitchFamily="34" charset="-122"/>
                <a:ea typeface="微软雅黑" panose="020B0503020204020204" pitchFamily="34" charset="-122"/>
              </a:rPr>
              <a:t>两个操作数进行异或：</a:t>
            </a:r>
            <a:br>
              <a:rPr lang="zh-CN" altLang="en-US" sz="2000">
                <a:latin typeface="微软雅黑" panose="020B0503020204020204" pitchFamily="34" charset="-122"/>
                <a:ea typeface="微软雅黑" panose="020B0503020204020204" pitchFamily="34" charset="-122"/>
              </a:rPr>
            </a:br>
            <a:r>
              <a:rPr lang="zh-CN" altLang="en-US" sz="2000">
                <a:latin typeface="微软雅黑" panose="020B0503020204020204" pitchFamily="34" charset="-122"/>
                <a:ea typeface="微软雅黑" panose="020B0503020204020204" pitchFamily="34" charset="-122"/>
              </a:rPr>
              <a:t>若对应位</a:t>
            </a:r>
            <a:r>
              <a:rPr lang="zh-CN" altLang="en-US" sz="2000">
                <a:solidFill>
                  <a:srgbClr val="C00000"/>
                </a:solidFill>
                <a:latin typeface="微软雅黑" panose="020B0503020204020204" pitchFamily="34" charset="-122"/>
                <a:ea typeface="微软雅黑" panose="020B0503020204020204" pitchFamily="34" charset="-122"/>
              </a:rPr>
              <a:t>相同</a:t>
            </a:r>
            <a:r>
              <a:rPr lang="zh-CN" altLang="en-US" sz="2000">
                <a:latin typeface="微软雅黑" panose="020B0503020204020204" pitchFamily="34" charset="-122"/>
                <a:ea typeface="微软雅黑" panose="020B0503020204020204" pitchFamily="34" charset="-122"/>
              </a:rPr>
              <a:t>，则结果该位为 </a:t>
            </a:r>
            <a:r>
              <a:rPr lang="en-US" altLang="zh-CN" sz="2000">
                <a:solidFill>
                  <a:srgbClr val="C00000"/>
                </a:solidFill>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a:t>
            </a:r>
            <a:br>
              <a:rPr lang="zh-CN" altLang="en-US" sz="2000">
                <a:latin typeface="微软雅黑" panose="020B0503020204020204" pitchFamily="34" charset="-122"/>
                <a:ea typeface="微软雅黑" panose="020B0503020204020204" pitchFamily="34" charset="-122"/>
              </a:rPr>
            </a:br>
            <a:r>
              <a:rPr lang="zh-CN" altLang="en-US" sz="2000">
                <a:latin typeface="微软雅黑" panose="020B0503020204020204" pitchFamily="34" charset="-122"/>
                <a:ea typeface="微软雅黑" panose="020B0503020204020204" pitchFamily="34" charset="-122"/>
              </a:rPr>
              <a:t>若对应位</a:t>
            </a:r>
            <a:r>
              <a:rPr lang="zh-CN" altLang="en-US" sz="2000">
                <a:solidFill>
                  <a:srgbClr val="C00000"/>
                </a:solidFill>
                <a:latin typeface="微软雅黑" panose="020B0503020204020204" pitchFamily="34" charset="-122"/>
                <a:ea typeface="微软雅黑" panose="020B0503020204020204" pitchFamily="34" charset="-122"/>
              </a:rPr>
              <a:t>不同</a:t>
            </a:r>
            <a:r>
              <a:rPr lang="zh-CN" altLang="en-US" sz="2000">
                <a:latin typeface="微软雅黑" panose="020B0503020204020204" pitchFamily="34" charset="-122"/>
                <a:ea typeface="微软雅黑" panose="020B0503020204020204" pitchFamily="34" charset="-122"/>
              </a:rPr>
              <a:t>，则结果该位为 </a:t>
            </a:r>
            <a:r>
              <a:rPr lang="en-US" altLang="zh-CN" sz="2000">
                <a:solidFill>
                  <a:srgbClr val="C00000"/>
                </a:solidFill>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a:t>
            </a:r>
          </a:p>
          <a:p>
            <a:pPr defTabSz="762000" eaLnBrk="1" hangingPunct="1">
              <a:spcBef>
                <a:spcPts val="600"/>
              </a:spcBef>
              <a:tabLst>
                <a:tab pos="2286000" algn="l"/>
              </a:tabLst>
            </a:pPr>
            <a:r>
              <a:rPr lang="zh-CN" altLang="en-US" sz="2000">
                <a:latin typeface="微软雅黑" panose="020B0503020204020204" pitchFamily="34" charset="-122"/>
                <a:ea typeface="微软雅黑" panose="020B0503020204020204" pitchFamily="34" charset="-122"/>
              </a:rPr>
              <a:t>举例：计算 </a:t>
            </a:r>
            <a:r>
              <a:rPr lang="en-US" altLang="zh-CN" sz="2000">
                <a:latin typeface="微软雅黑" panose="020B0503020204020204" pitchFamily="34" charset="-122"/>
                <a:ea typeface="微软雅黑" panose="020B0503020204020204" pitchFamily="34" charset="-122"/>
              </a:rPr>
              <a:t>071^052</a:t>
            </a:r>
          </a:p>
          <a:p>
            <a:pPr lvl="1" defTabSz="762000" eaLnBrk="1" hangingPunct="1">
              <a:spcBef>
                <a:spcPts val="600"/>
              </a:spcBef>
              <a:buFont typeface="Georgia" panose="02040502050405020303" pitchFamily="18" charset="0"/>
              <a:buNone/>
              <a:tabLst>
                <a:tab pos="2286000" algn="l"/>
              </a:tabLst>
            </a:pPr>
            <a:r>
              <a:rPr lang="en-US" altLang="zh-CN" sz="2000">
                <a:latin typeface="微软雅黑" panose="020B0503020204020204" pitchFamily="34" charset="-122"/>
                <a:ea typeface="微软雅黑" panose="020B0503020204020204" pitchFamily="34" charset="-122"/>
              </a:rPr>
              <a:t>        071:      0 0 1 1 1 0 0 1</a:t>
            </a:r>
          </a:p>
          <a:p>
            <a:pPr lvl="1" defTabSz="762000" eaLnBrk="1" hangingPunct="1">
              <a:spcBef>
                <a:spcPts val="600"/>
              </a:spcBef>
              <a:buFont typeface="Georgia" panose="02040502050405020303" pitchFamily="18" charset="0"/>
              <a:buNone/>
              <a:tabLst>
                <a:tab pos="2286000" algn="l"/>
              </a:tabLst>
            </a:pPr>
            <a:r>
              <a:rPr lang="en-US" altLang="zh-CN" sz="2000">
                <a:latin typeface="微软雅黑" panose="020B0503020204020204" pitchFamily="34" charset="-122"/>
                <a:ea typeface="微软雅黑" panose="020B0503020204020204" pitchFamily="34" charset="-122"/>
              </a:rPr>
              <a:t>        052:  </a:t>
            </a:r>
            <a:r>
              <a:rPr lang="zh-CN" altLang="en-US" sz="2000">
                <a:latin typeface="微软雅黑" panose="020B0503020204020204" pitchFamily="34" charset="-122"/>
                <a:ea typeface="微软雅黑" panose="020B0503020204020204" pitchFamily="34" charset="-122"/>
              </a:rPr>
              <a:t> </a:t>
            </a:r>
            <a:r>
              <a:rPr lang="en-US" altLang="zh-CN" sz="2000" u="sng">
                <a:latin typeface="微软雅黑" panose="020B0503020204020204" pitchFamily="34" charset="-122"/>
                <a:ea typeface="微软雅黑" panose="020B0503020204020204" pitchFamily="34" charset="-122"/>
              </a:rPr>
              <a:t>   0 0 1 0 1 0 1 0</a:t>
            </a:r>
          </a:p>
          <a:p>
            <a:pPr lvl="1" defTabSz="762000" eaLnBrk="1" hangingPunct="1">
              <a:spcBef>
                <a:spcPts val="600"/>
              </a:spcBef>
              <a:buFont typeface="Georgia" panose="02040502050405020303" pitchFamily="18" charset="0"/>
              <a:buNone/>
              <a:tabLst>
                <a:tab pos="2286000" algn="l"/>
              </a:tabLst>
            </a:pPr>
            <a:r>
              <a:rPr lang="en-US" altLang="zh-CN" sz="2000">
                <a:latin typeface="微软雅黑" panose="020B0503020204020204" pitchFamily="34" charset="-122"/>
                <a:ea typeface="微软雅黑" panose="020B0503020204020204" pitchFamily="34" charset="-122"/>
              </a:rPr>
              <a:t>   071^052:   0 0 0 1 0 0 1 1</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40</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10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10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10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10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625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96259">
                                            <p:txEl>
                                              <p:pRg st="4" end="4"/>
                                            </p:txEl>
                                          </p:spTgt>
                                        </p:tgtEl>
                                        <p:attrNameLst>
                                          <p:attrName>style.visibility</p:attrName>
                                        </p:attrNameLst>
                                      </p:cBhvr>
                                      <p:to>
                                        <p:strVal val="visible"/>
                                      </p:to>
                                    </p:set>
                                    <p:anim calcmode="lin" valueType="num">
                                      <p:cBhvr additive="base">
                                        <p:cTn id="29" dur="10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96259">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96259">
                                            <p:txEl>
                                              <p:pRg st="5" end="5"/>
                                            </p:txEl>
                                          </p:spTgt>
                                        </p:tgtEl>
                                        <p:attrNameLst>
                                          <p:attrName>style.visibility</p:attrName>
                                        </p:attrNameLst>
                                      </p:cBhvr>
                                      <p:to>
                                        <p:strVal val="visible"/>
                                      </p:to>
                                    </p:set>
                                    <p:anim calcmode="lin" valueType="num">
                                      <p:cBhvr additive="base">
                                        <p:cTn id="33" dur="1000" fill="hold"/>
                                        <p:tgtEl>
                                          <p:spTgt spid="96259">
                                            <p:txEl>
                                              <p:pRg st="5" end="5"/>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96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609600" y="1076325"/>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位运算</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按位异或（</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）（续）</a:t>
            </a:r>
          </a:p>
        </p:txBody>
      </p:sp>
      <p:sp>
        <p:nvSpPr>
          <p:cNvPr id="97283" name="内容占位符 2"/>
          <p:cNvSpPr>
            <a:spLocks noGrp="1"/>
          </p:cNvSpPr>
          <p:nvPr>
            <p:ph idx="1"/>
          </p:nvPr>
        </p:nvSpPr>
        <p:spPr>
          <a:xfrm>
            <a:off x="609599" y="2286000"/>
            <a:ext cx="10744571" cy="2714625"/>
          </a:xfrm>
        </p:spPr>
        <p:txBody>
          <a:bodyPr/>
          <a:lstStyle/>
          <a:p>
            <a:pPr eaLnBrk="1" hangingPunct="1">
              <a:spcBef>
                <a:spcPts val="600"/>
              </a:spcBef>
            </a:pPr>
            <a:r>
              <a:rPr lang="zh-CN" altLang="en-US" sz="2000">
                <a:latin typeface="微软雅黑" panose="020B0503020204020204" pitchFamily="34" charset="-122"/>
                <a:ea typeface="微软雅黑" panose="020B0503020204020204" pitchFamily="34" charset="-122"/>
              </a:rPr>
              <a:t>用途：</a:t>
            </a:r>
          </a:p>
          <a:p>
            <a:pPr lvl="1" eaLnBrk="1" hangingPunct="1">
              <a:spcBef>
                <a:spcPts val="600"/>
              </a:spcBef>
            </a:pPr>
            <a:r>
              <a:rPr lang="zh-CN" altLang="en-US" sz="2000">
                <a:latin typeface="微软雅黑" panose="020B0503020204020204" pitchFamily="34" charset="-122"/>
                <a:ea typeface="微软雅黑" panose="020B0503020204020204" pitchFamily="34" charset="-122"/>
              </a:rPr>
              <a:t>使特定位翻转（与</a:t>
            </a:r>
            <a:r>
              <a:rPr lang="en-US" altLang="zh-CN" sz="2000">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异或保持原值，与</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异或取反）</a:t>
            </a:r>
          </a:p>
          <a:p>
            <a:pPr lvl="1" eaLnBrk="1" hangingPunct="1">
              <a:spcBef>
                <a:spcPts val="600"/>
              </a:spcBef>
              <a:buFont typeface="Georgia" panose="02040502050405020303" pitchFamily="18" charset="0"/>
              <a:buNone/>
            </a:pPr>
            <a:r>
              <a:rPr lang="zh-CN" altLang="en-US" sz="2000">
                <a:latin typeface="微软雅黑" panose="020B0503020204020204" pitchFamily="34" charset="-122"/>
                <a:ea typeface="微软雅黑" panose="020B0503020204020204" pitchFamily="34" charset="-122"/>
              </a:rPr>
              <a:t>  例如：要使 </a:t>
            </a:r>
            <a:r>
              <a:rPr lang="en-US" altLang="zh-CN" sz="2000">
                <a:solidFill>
                  <a:srgbClr val="C00000"/>
                </a:solidFill>
                <a:latin typeface="微软雅黑" panose="020B0503020204020204" pitchFamily="34" charset="-122"/>
                <a:ea typeface="微软雅黑" panose="020B0503020204020204" pitchFamily="34" charset="-122"/>
              </a:rPr>
              <a:t>01111010 </a:t>
            </a:r>
            <a:r>
              <a:rPr lang="zh-CN" altLang="en-US" sz="2000">
                <a:latin typeface="微软雅黑" panose="020B0503020204020204" pitchFamily="34" charset="-122"/>
                <a:ea typeface="微软雅黑" panose="020B0503020204020204" pitchFamily="34" charset="-122"/>
              </a:rPr>
              <a:t>低四位翻转：</a:t>
            </a:r>
          </a:p>
          <a:p>
            <a:pPr lvl="1" eaLnBrk="1" hangingPunct="1">
              <a:spcBef>
                <a:spcPts val="600"/>
              </a:spcBef>
              <a:buFont typeface="Georgia" panose="02040502050405020303" pitchFamily="18" charset="0"/>
              <a:buNone/>
            </a:pP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0 1 1 1 1 0 1 0</a:t>
            </a:r>
          </a:p>
          <a:p>
            <a:pPr lvl="1" eaLnBrk="1" hangingPunct="1">
              <a:spcBef>
                <a:spcPts val="600"/>
              </a:spcBef>
              <a:buFont typeface="Georgia" panose="02040502050405020303" pitchFamily="18" charset="0"/>
              <a:buNone/>
            </a:pPr>
            <a:r>
              <a:rPr lang="en-US" altLang="zh-CN" sz="2000">
                <a:latin typeface="微软雅黑" panose="020B0503020204020204" pitchFamily="34" charset="-122"/>
                <a:ea typeface="微软雅黑" panose="020B0503020204020204" pitchFamily="34" charset="-122"/>
              </a:rPr>
              <a:t>    (^)</a:t>
            </a:r>
            <a:r>
              <a:rPr lang="en-US" altLang="zh-CN" sz="2000" u="sng">
                <a:latin typeface="微软雅黑" panose="020B0503020204020204" pitchFamily="34" charset="-122"/>
                <a:ea typeface="微软雅黑" panose="020B0503020204020204" pitchFamily="34" charset="-122"/>
              </a:rPr>
              <a:t>   0 0 0 0 1 1 1 1</a:t>
            </a:r>
          </a:p>
          <a:p>
            <a:pPr lvl="1" eaLnBrk="1" hangingPunct="1">
              <a:spcBef>
                <a:spcPts val="600"/>
              </a:spcBef>
              <a:buFont typeface="Georgia" panose="02040502050405020303" pitchFamily="18" charset="0"/>
              <a:buNone/>
            </a:pPr>
            <a:r>
              <a:rPr lang="en-US" altLang="zh-CN" sz="2000">
                <a:latin typeface="微软雅黑" panose="020B0503020204020204" pitchFamily="34" charset="-122"/>
                <a:ea typeface="微软雅黑" panose="020B0503020204020204" pitchFamily="34" charset="-122"/>
              </a:rPr>
              <a:t>		     0 1 1 1 0 1 0 1</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41</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1000" fill="hold"/>
                                        <p:tgtEl>
                                          <p:spTgt spid="9728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7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1000" fill="hold"/>
                                        <p:tgtEl>
                                          <p:spTgt spid="9728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72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7283">
                                            <p:txEl>
                                              <p:pRg st="2" end="2"/>
                                            </p:txEl>
                                          </p:spTgt>
                                        </p:tgtEl>
                                        <p:attrNameLst>
                                          <p:attrName>style.visibility</p:attrName>
                                        </p:attrNameLst>
                                      </p:cBhvr>
                                      <p:to>
                                        <p:strVal val="visible"/>
                                      </p:to>
                                    </p:set>
                                    <p:anim calcmode="lin" valueType="num">
                                      <p:cBhvr additive="base">
                                        <p:cTn id="19" dur="1000" fill="hold"/>
                                        <p:tgtEl>
                                          <p:spTgt spid="9728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728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7283">
                                            <p:txEl>
                                              <p:pRg st="3" end="3"/>
                                            </p:txEl>
                                          </p:spTgt>
                                        </p:tgtEl>
                                        <p:attrNameLst>
                                          <p:attrName>style.visibility</p:attrName>
                                        </p:attrNameLst>
                                      </p:cBhvr>
                                      <p:to>
                                        <p:strVal val="visible"/>
                                      </p:to>
                                    </p:set>
                                    <p:anim calcmode="lin" valueType="num">
                                      <p:cBhvr additive="base">
                                        <p:cTn id="23" dur="1000" fill="hold"/>
                                        <p:tgtEl>
                                          <p:spTgt spid="97283">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9728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anim calcmode="lin" valueType="num">
                                      <p:cBhvr additive="base">
                                        <p:cTn id="27" dur="1000" fill="hold"/>
                                        <p:tgtEl>
                                          <p:spTgt spid="97283">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972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97283">
                                            <p:txEl>
                                              <p:pRg st="5" end="5"/>
                                            </p:txEl>
                                          </p:spTgt>
                                        </p:tgtEl>
                                        <p:attrNameLst>
                                          <p:attrName>style.visibility</p:attrName>
                                        </p:attrNameLst>
                                      </p:cBhvr>
                                      <p:to>
                                        <p:strVal val="visible"/>
                                      </p:to>
                                    </p:set>
                                    <p:anim calcmode="lin" valueType="num">
                                      <p:cBhvr additive="base">
                                        <p:cTn id="31" dur="1000" fill="hold"/>
                                        <p:tgtEl>
                                          <p:spTgt spid="97283">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972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609600" y="1076325"/>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位运算</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取反（</a:t>
            </a:r>
            <a:r>
              <a:rPr lang="en-US" altLang="zh-CN" dirty="0">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a:t>
            </a:r>
          </a:p>
        </p:txBody>
      </p:sp>
      <p:sp>
        <p:nvSpPr>
          <p:cNvPr id="98307" name="内容占位符 2"/>
          <p:cNvSpPr>
            <a:spLocks noGrp="1"/>
          </p:cNvSpPr>
          <p:nvPr>
            <p:ph idx="1"/>
          </p:nvPr>
        </p:nvSpPr>
        <p:spPr>
          <a:xfrm>
            <a:off x="609599" y="2143125"/>
            <a:ext cx="10816579" cy="4310063"/>
          </a:xfrm>
        </p:spPr>
        <p:txBody>
          <a:bodyPr/>
          <a:lstStyle/>
          <a:p>
            <a:pPr marL="0" indent="0" eaLnBrk="1" hangingPunct="1">
              <a:lnSpc>
                <a:spcPct val="140000"/>
              </a:lnSpc>
              <a:buFont typeface="Georgia" panose="02040502050405020303" pitchFamily="18" charset="0"/>
              <a:buNone/>
            </a:pPr>
            <a:r>
              <a:rPr lang="zh-CN" altLang="en-US" sz="2000">
                <a:latin typeface="微软雅黑" panose="020B0503020204020204" pitchFamily="34" charset="-122"/>
                <a:ea typeface="微软雅黑" panose="020B0503020204020204" pitchFamily="34" charset="-122"/>
              </a:rPr>
              <a:t>单目运算符，对一个二进制数按位取反。</a:t>
            </a:r>
          </a:p>
          <a:p>
            <a:pPr lvl="1" eaLnBrk="1" hangingPunct="1">
              <a:lnSpc>
                <a:spcPct val="140000"/>
              </a:lnSpc>
              <a:buFont typeface="Georgia" panose="02040502050405020303" pitchFamily="18" charset="0"/>
              <a:buNone/>
            </a:pPr>
            <a:r>
              <a:rPr lang="zh-CN" altLang="en-US" sz="2000">
                <a:latin typeface="微软雅黑" panose="020B0503020204020204" pitchFamily="34" charset="-122"/>
                <a:ea typeface="微软雅黑" panose="020B0503020204020204" pitchFamily="34" charset="-122"/>
              </a:rPr>
              <a:t>例： </a:t>
            </a:r>
            <a:r>
              <a:rPr lang="en-US" altLang="zh-CN" sz="2000">
                <a:solidFill>
                  <a:srgbClr val="C00000"/>
                </a:solidFill>
                <a:latin typeface="微软雅黑" panose="020B0503020204020204" pitchFamily="34" charset="-122"/>
                <a:ea typeface="微软雅黑" panose="020B0503020204020204" pitchFamily="34" charset="-122"/>
              </a:rPr>
              <a:t>025</a:t>
            </a:r>
            <a:r>
              <a:rPr lang="zh-CN" altLang="en-US" sz="2000">
                <a:solidFill>
                  <a:srgbClr val="C00000"/>
                </a:solidFill>
                <a:latin typeface="微软雅黑" panose="020B0503020204020204" pitchFamily="34" charset="-122"/>
                <a:ea typeface="微软雅黑" panose="020B0503020204020204" pitchFamily="34" charset="-122"/>
              </a:rPr>
              <a:t>：</a:t>
            </a:r>
            <a:r>
              <a:rPr lang="en-US" altLang="zh-CN" sz="2000">
                <a:solidFill>
                  <a:srgbClr val="C00000"/>
                </a:solidFill>
                <a:latin typeface="微软雅黑" panose="020B0503020204020204" pitchFamily="34" charset="-122"/>
                <a:ea typeface="微软雅黑" panose="020B0503020204020204" pitchFamily="34" charset="-122"/>
              </a:rPr>
              <a:t>0000000000010101</a:t>
            </a:r>
          </a:p>
          <a:p>
            <a:pPr lvl="1" eaLnBrk="1" hangingPunct="1">
              <a:lnSpc>
                <a:spcPct val="140000"/>
              </a:lnSpc>
              <a:buFont typeface="Georgia" panose="02040502050405020303" pitchFamily="18" charset="0"/>
              <a:buNone/>
            </a:pPr>
            <a:r>
              <a:rPr lang="en-US" altLang="zh-CN" sz="2000">
                <a:solidFill>
                  <a:srgbClr val="C00000"/>
                </a:solidFill>
                <a:latin typeface="微软雅黑" panose="020B0503020204020204" pitchFamily="34" charset="-122"/>
                <a:ea typeface="微软雅黑" panose="020B0503020204020204" pitchFamily="34" charset="-122"/>
              </a:rPr>
              <a:t>    ~025</a:t>
            </a:r>
            <a:r>
              <a:rPr lang="zh-CN" altLang="en-US" sz="2000">
                <a:solidFill>
                  <a:srgbClr val="C00000"/>
                </a:solidFill>
                <a:latin typeface="微软雅黑" panose="020B0503020204020204" pitchFamily="34" charset="-122"/>
                <a:ea typeface="微软雅黑" panose="020B0503020204020204" pitchFamily="34" charset="-122"/>
              </a:rPr>
              <a:t>：</a:t>
            </a:r>
            <a:r>
              <a:rPr lang="en-US" altLang="zh-CN" sz="2000">
                <a:solidFill>
                  <a:srgbClr val="C00000"/>
                </a:solidFill>
                <a:latin typeface="微软雅黑" panose="020B0503020204020204" pitchFamily="34" charset="-122"/>
                <a:ea typeface="微软雅黑" panose="020B0503020204020204" pitchFamily="34" charset="-122"/>
              </a:rPr>
              <a:t>1111111111101010</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42</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additive="base">
                                        <p:cTn id="7" dur="10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830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anim calcmode="lin" valueType="num">
                                      <p:cBhvr additive="base">
                                        <p:cTn id="11" dur="10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983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609600" y="1076325"/>
            <a:ext cx="10975975" cy="1066800"/>
          </a:xfrm>
        </p:spPr>
        <p:txBody>
          <a:bodyPr/>
          <a:lstStyle/>
          <a:p>
            <a:pPr eaLnBrk="1" hangingPunct="1"/>
            <a:r>
              <a:rPr lang="zh-CN" altLang="en-US">
                <a:latin typeface="微软雅黑" panose="020B0503020204020204" pitchFamily="34" charset="-122"/>
                <a:ea typeface="微软雅黑" panose="020B0503020204020204" pitchFamily="34" charset="-122"/>
              </a:rPr>
              <a:t>位运算</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移位</a:t>
            </a:r>
          </a:p>
        </p:txBody>
      </p:sp>
      <p:sp>
        <p:nvSpPr>
          <p:cNvPr id="99331" name="内容占位符 2"/>
          <p:cNvSpPr>
            <a:spLocks noGrp="1"/>
          </p:cNvSpPr>
          <p:nvPr>
            <p:ph idx="1"/>
          </p:nvPr>
        </p:nvSpPr>
        <p:spPr>
          <a:xfrm>
            <a:off x="609600" y="2428875"/>
            <a:ext cx="10744571" cy="3429000"/>
          </a:xfrm>
        </p:spPr>
        <p:txBody>
          <a:bodyPr/>
          <a:lstStyle/>
          <a:p>
            <a:pPr eaLnBrk="1" hangingPunct="1"/>
            <a:r>
              <a:rPr lang="zh-CN" altLang="en-US" sz="2000">
                <a:latin typeface="微软雅黑" panose="020B0503020204020204" pitchFamily="34" charset="-122"/>
                <a:ea typeface="微软雅黑" panose="020B0503020204020204" pitchFamily="34" charset="-122"/>
              </a:rPr>
              <a:t>左移运算（</a:t>
            </a:r>
            <a:r>
              <a:rPr lang="en-US" altLang="zh-CN" sz="2000">
                <a:latin typeface="微软雅黑" panose="020B0503020204020204" pitchFamily="34" charset="-122"/>
                <a:ea typeface="微软雅黑" panose="020B0503020204020204" pitchFamily="34" charset="-122"/>
              </a:rPr>
              <a:t>&lt;&lt;</a:t>
            </a:r>
            <a:r>
              <a:rPr lang="zh-CN" altLang="en-US" sz="2000">
                <a:latin typeface="微软雅黑" panose="020B0503020204020204" pitchFamily="34" charset="-122"/>
                <a:ea typeface="微软雅黑" panose="020B0503020204020204" pitchFamily="34" charset="-122"/>
              </a:rPr>
              <a:t>）</a:t>
            </a:r>
          </a:p>
          <a:p>
            <a:pPr lvl="1" eaLnBrk="1" hangingPunct="1">
              <a:buFont typeface="Georgia" panose="02040502050405020303" pitchFamily="18" charset="0"/>
              <a:buNone/>
            </a:pPr>
            <a:r>
              <a:rPr lang="zh-CN" altLang="en-US" sz="2000">
                <a:latin typeface="微软雅黑" panose="020B0503020204020204" pitchFamily="34" charset="-122"/>
                <a:ea typeface="微软雅黑" panose="020B0503020204020204" pitchFamily="34" charset="-122"/>
              </a:rPr>
              <a:t>左移后，低位补</a:t>
            </a:r>
            <a:r>
              <a:rPr lang="en-US" altLang="zh-CN" sz="2000">
                <a:solidFill>
                  <a:srgbClr val="C00000"/>
                </a:solidFill>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，高位舍弃。</a:t>
            </a:r>
          </a:p>
          <a:p>
            <a:pPr eaLnBrk="1" hangingPunct="1"/>
            <a:r>
              <a:rPr lang="zh-CN" altLang="en-US" sz="2000">
                <a:latin typeface="微软雅黑" panose="020B0503020204020204" pitchFamily="34" charset="-122"/>
                <a:ea typeface="微软雅黑" panose="020B0503020204020204" pitchFamily="34" charset="-122"/>
              </a:rPr>
              <a:t>右移运算（</a:t>
            </a:r>
            <a:r>
              <a:rPr lang="en-US" altLang="zh-CN" sz="2000">
                <a:latin typeface="微软雅黑" panose="020B0503020204020204" pitchFamily="34" charset="-122"/>
                <a:ea typeface="微软雅黑" panose="020B0503020204020204" pitchFamily="34" charset="-122"/>
              </a:rPr>
              <a:t>&gt;&gt;</a:t>
            </a:r>
            <a:r>
              <a:rPr lang="zh-CN" altLang="en-US" sz="2000">
                <a:latin typeface="微软雅黑" panose="020B0503020204020204" pitchFamily="34" charset="-122"/>
                <a:ea typeface="微软雅黑" panose="020B0503020204020204" pitchFamily="34" charset="-122"/>
              </a:rPr>
              <a:t>）</a:t>
            </a:r>
          </a:p>
          <a:p>
            <a:pPr lvl="1" eaLnBrk="1" hangingPunct="1">
              <a:buFont typeface="Georgia" panose="02040502050405020303" pitchFamily="18" charset="0"/>
              <a:buNone/>
            </a:pPr>
            <a:r>
              <a:rPr lang="zh-CN" altLang="en-US" sz="2000">
                <a:latin typeface="微软雅黑" panose="020B0503020204020204" pitchFamily="34" charset="-122"/>
                <a:ea typeface="微软雅黑" panose="020B0503020204020204" pitchFamily="34" charset="-122"/>
              </a:rPr>
              <a:t>右移后，</a:t>
            </a:r>
          </a:p>
          <a:p>
            <a:pPr lvl="1" eaLnBrk="1" hangingPunct="1">
              <a:buFont typeface="Georgia" panose="02040502050405020303" pitchFamily="18" charset="0"/>
              <a:buNone/>
            </a:pPr>
            <a:r>
              <a:rPr lang="zh-CN" altLang="en-US" sz="2000">
                <a:latin typeface="微软雅黑" panose="020B0503020204020204" pitchFamily="34" charset="-122"/>
                <a:ea typeface="微软雅黑" panose="020B0503020204020204" pitchFamily="34" charset="-122"/>
              </a:rPr>
              <a:t>低位：舍弃</a:t>
            </a:r>
          </a:p>
          <a:p>
            <a:pPr lvl="1" eaLnBrk="1" hangingPunct="1">
              <a:buFont typeface="Georgia" panose="02040502050405020303" pitchFamily="18" charset="0"/>
              <a:buNone/>
            </a:pPr>
            <a:r>
              <a:rPr lang="zh-CN" altLang="en-US" sz="2000">
                <a:latin typeface="微软雅黑" panose="020B0503020204020204" pitchFamily="34" charset="-122"/>
                <a:ea typeface="微软雅黑" panose="020B0503020204020204" pitchFamily="34" charset="-122"/>
              </a:rPr>
              <a:t>高位：无符号数：补</a:t>
            </a:r>
            <a:r>
              <a:rPr lang="en-US" altLang="zh-CN" sz="2000">
                <a:solidFill>
                  <a:srgbClr val="C00000"/>
                </a:solidFill>
                <a:latin typeface="微软雅黑" panose="020B0503020204020204" pitchFamily="34" charset="-122"/>
                <a:ea typeface="微软雅黑" panose="020B0503020204020204" pitchFamily="34" charset="-122"/>
              </a:rPr>
              <a:t>0</a:t>
            </a:r>
          </a:p>
          <a:p>
            <a:pPr lvl="1" eaLnBrk="1" hangingPunct="1">
              <a:buFont typeface="Georgia" panose="02040502050405020303" pitchFamily="18" charset="0"/>
              <a:buNone/>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有符号数：补</a:t>
            </a:r>
            <a:r>
              <a:rPr lang="zh-CN" altLang="en-US" sz="2000">
                <a:solidFill>
                  <a:srgbClr val="C00000"/>
                </a:solidFill>
                <a:latin typeface="微软雅黑" panose="020B0503020204020204" pitchFamily="34" charset="-122"/>
                <a:ea typeface="微软雅黑" panose="020B0503020204020204" pitchFamily="34" charset="-122"/>
              </a:rPr>
              <a:t>“符号位”</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1000" fill="hold"/>
                                        <p:tgtEl>
                                          <p:spTgt spid="9933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9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1000" fill="hold"/>
                                        <p:tgtEl>
                                          <p:spTgt spid="9933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9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additive="base">
                                        <p:cTn id="19" dur="1000" fill="hold"/>
                                        <p:tgtEl>
                                          <p:spTgt spid="9933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9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9331">
                                            <p:txEl>
                                              <p:pRg st="3" end="3"/>
                                            </p:txEl>
                                          </p:spTgt>
                                        </p:tgtEl>
                                        <p:attrNameLst>
                                          <p:attrName>style.visibility</p:attrName>
                                        </p:attrNameLst>
                                      </p:cBhvr>
                                      <p:to>
                                        <p:strVal val="visible"/>
                                      </p:to>
                                    </p:set>
                                    <p:anim calcmode="lin" valueType="num">
                                      <p:cBhvr additive="base">
                                        <p:cTn id="25" dur="1000" fill="hold"/>
                                        <p:tgtEl>
                                          <p:spTgt spid="9933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9331">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99331">
                                            <p:txEl>
                                              <p:pRg st="4" end="4"/>
                                            </p:txEl>
                                          </p:spTgt>
                                        </p:tgtEl>
                                        <p:attrNameLst>
                                          <p:attrName>style.visibility</p:attrName>
                                        </p:attrNameLst>
                                      </p:cBhvr>
                                      <p:to>
                                        <p:strVal val="visible"/>
                                      </p:to>
                                    </p:set>
                                    <p:anim calcmode="lin" valueType="num">
                                      <p:cBhvr additive="base">
                                        <p:cTn id="29" dur="1000" fill="hold"/>
                                        <p:tgtEl>
                                          <p:spTgt spid="99331">
                                            <p:txEl>
                                              <p:pRg st="4" end="4"/>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9933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99331">
                                            <p:txEl>
                                              <p:pRg st="5" end="5"/>
                                            </p:txEl>
                                          </p:spTgt>
                                        </p:tgtEl>
                                        <p:attrNameLst>
                                          <p:attrName>style.visibility</p:attrName>
                                        </p:attrNameLst>
                                      </p:cBhvr>
                                      <p:to>
                                        <p:strVal val="visible"/>
                                      </p:to>
                                    </p:set>
                                    <p:anim calcmode="lin" valueType="num">
                                      <p:cBhvr additive="base">
                                        <p:cTn id="33" dur="1000" fill="hold"/>
                                        <p:tgtEl>
                                          <p:spTgt spid="99331">
                                            <p:txEl>
                                              <p:pRg st="5" end="5"/>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9933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99331">
                                            <p:txEl>
                                              <p:pRg st="6" end="6"/>
                                            </p:txEl>
                                          </p:spTgt>
                                        </p:tgtEl>
                                        <p:attrNameLst>
                                          <p:attrName>style.visibility</p:attrName>
                                        </p:attrNameLst>
                                      </p:cBhvr>
                                      <p:to>
                                        <p:strVal val="visible"/>
                                      </p:to>
                                    </p:set>
                                    <p:anim calcmode="lin" valueType="num">
                                      <p:cBhvr additive="base">
                                        <p:cTn id="37" dur="1000" fill="hold"/>
                                        <p:tgtEl>
                                          <p:spTgt spid="99331">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993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850032"/>
            <a:ext cx="10975975" cy="1066800"/>
          </a:xfrm>
        </p:spPr>
        <p:txBody>
          <a:bodyPr/>
          <a:lstStyle/>
          <a:p>
            <a:r>
              <a:rPr lang="zh-CN" altLang="en-US">
                <a:solidFill>
                  <a:schemeClr val="accent5"/>
                </a:solidFill>
                <a:latin typeface="微软雅黑" pitchFamily="34" charset="-122"/>
                <a:ea typeface="微软雅黑" pitchFamily="34" charset="-122"/>
              </a:rPr>
              <a:t>混合运算时数据类型的转换</a:t>
            </a:r>
            <a:r>
              <a:rPr lang="en-US" altLang="zh-CN">
                <a:solidFill>
                  <a:schemeClr val="accent5"/>
                </a:solidFill>
                <a:latin typeface="微软雅黑" pitchFamily="34" charset="-122"/>
                <a:ea typeface="微软雅黑" pitchFamily="34" charset="-122"/>
              </a:rPr>
              <a:t>——</a:t>
            </a:r>
            <a:r>
              <a:rPr lang="zh-CN" altLang="en-US">
                <a:solidFill>
                  <a:schemeClr val="accent5"/>
                </a:solidFill>
                <a:latin typeface="微软雅黑" pitchFamily="34" charset="-122"/>
                <a:ea typeface="微软雅黑" pitchFamily="34" charset="-122"/>
              </a:rPr>
              <a:t>隐含转换</a:t>
            </a: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3965774391"/>
              </p:ext>
            </p:extLst>
          </p:nvPr>
        </p:nvGraphicFramePr>
        <p:xfrm>
          <a:off x="1129034" y="1843758"/>
          <a:ext cx="10297144" cy="4609579"/>
        </p:xfrm>
        <a:graphic>
          <a:graphicData uri="http://schemas.openxmlformats.org/drawingml/2006/table">
            <a:tbl>
              <a:tblPr>
                <a:tableStyleId>{5C22544A-7EE6-4342-B048-85BDC9FD1C3A}</a:tableStyleId>
              </a:tblPr>
              <a:tblGrid>
                <a:gridCol w="2664297">
                  <a:extLst>
                    <a:ext uri="{9D8B030D-6E8A-4147-A177-3AD203B41FA5}">
                      <a16:colId xmlns:a16="http://schemas.microsoft.com/office/drawing/2014/main" xmlns="" val="20000"/>
                    </a:ext>
                  </a:extLst>
                </a:gridCol>
                <a:gridCol w="3744416">
                  <a:extLst>
                    <a:ext uri="{9D8B030D-6E8A-4147-A177-3AD203B41FA5}">
                      <a16:colId xmlns:a16="http://schemas.microsoft.com/office/drawing/2014/main" xmlns="" val="20001"/>
                    </a:ext>
                  </a:extLst>
                </a:gridCol>
                <a:gridCol w="3888431">
                  <a:extLst>
                    <a:ext uri="{9D8B030D-6E8A-4147-A177-3AD203B41FA5}">
                      <a16:colId xmlns:a16="http://schemas.microsoft.com/office/drawing/2014/main" xmlns="" val="20002"/>
                    </a:ext>
                  </a:extLst>
                </a:gridCol>
              </a:tblGrid>
              <a:tr h="229085">
                <a:tc gridSpan="2">
                  <a:txBody>
                    <a:bodyPr/>
                    <a:lstStyle/>
                    <a:p>
                      <a:pPr indent="266700" algn="l">
                        <a:lnSpc>
                          <a:spcPts val="1560"/>
                        </a:lnSpc>
                        <a:spcAft>
                          <a:spcPts val="0"/>
                        </a:spcAft>
                      </a:pPr>
                      <a:r>
                        <a:rPr lang="zh-CN" sz="1400">
                          <a:effectLst/>
                        </a:rPr>
                        <a:t>条件 </a:t>
                      </a:r>
                      <a:endParaRPr lang="zh-CN" sz="1800">
                        <a:effectLst/>
                        <a:latin typeface="Times New Roman" panose="02020603050405020304" pitchFamily="18" charset="0"/>
                        <a:ea typeface="宋体" panose="02010600030101010101" pitchFamily="2" charset="-122"/>
                      </a:endParaRPr>
                    </a:p>
                  </a:txBody>
                  <a:tcPr marL="88245" marR="88245" marT="0" marB="0" anchor="ctr"/>
                </a:tc>
                <a:tc hMerge="1">
                  <a:txBody>
                    <a:bodyPr/>
                    <a:lstStyle/>
                    <a:p>
                      <a:endParaRPr lang="zh-CN" altLang="en-US"/>
                    </a:p>
                  </a:txBody>
                  <a:tcPr/>
                </a:tc>
                <a:tc>
                  <a:txBody>
                    <a:bodyPr/>
                    <a:lstStyle/>
                    <a:p>
                      <a:pPr indent="266700" algn="l">
                        <a:lnSpc>
                          <a:spcPts val="1560"/>
                        </a:lnSpc>
                        <a:spcAft>
                          <a:spcPts val="0"/>
                        </a:spcAft>
                      </a:pPr>
                      <a:r>
                        <a:rPr lang="zh-CN" sz="1400">
                          <a:effectLst/>
                        </a:rPr>
                        <a:t>转换</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00"/>
                  </a:ext>
                </a:extLst>
              </a:tr>
              <a:tr h="490253">
                <a:tc gridSpan="2">
                  <a:txBody>
                    <a:bodyPr/>
                    <a:lstStyle/>
                    <a:p>
                      <a:pPr indent="266700" algn="l">
                        <a:lnSpc>
                          <a:spcPts val="1560"/>
                        </a:lnSpc>
                        <a:spcAft>
                          <a:spcPts val="0"/>
                        </a:spcAft>
                      </a:pPr>
                      <a:r>
                        <a:rPr lang="zh-CN" sz="1400">
                          <a:effectLst/>
                        </a:rPr>
                        <a:t>有一个操作数是</a:t>
                      </a:r>
                      <a:r>
                        <a:rPr lang="en-US" sz="1400">
                          <a:effectLst/>
                        </a:rPr>
                        <a:t>long double</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tc hMerge="1">
                  <a:txBody>
                    <a:bodyPr/>
                    <a:lstStyle/>
                    <a:p>
                      <a:endParaRPr lang="zh-CN" altLang="en-US"/>
                    </a:p>
                  </a:txBody>
                  <a:tcPr/>
                </a:tc>
                <a:tc>
                  <a:txBody>
                    <a:bodyPr/>
                    <a:lstStyle/>
                    <a:p>
                      <a:pPr indent="266700" algn="l">
                        <a:lnSpc>
                          <a:spcPts val="1560"/>
                        </a:lnSpc>
                        <a:spcAft>
                          <a:spcPts val="0"/>
                        </a:spcAft>
                      </a:pPr>
                      <a:r>
                        <a:rPr lang="zh-CN" sz="1400">
                          <a:effectLst/>
                        </a:rPr>
                        <a:t>将另一个操作数转换为</a:t>
                      </a:r>
                      <a:r>
                        <a:rPr lang="en-US" sz="1400">
                          <a:effectLst/>
                        </a:rPr>
                        <a:t>long double</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01"/>
                  </a:ext>
                </a:extLst>
              </a:tr>
              <a:tr h="229085">
                <a:tc gridSpan="2">
                  <a:txBody>
                    <a:bodyPr/>
                    <a:lstStyle/>
                    <a:p>
                      <a:pPr indent="266700" algn="l">
                        <a:lnSpc>
                          <a:spcPts val="1560"/>
                        </a:lnSpc>
                        <a:spcAft>
                          <a:spcPts val="0"/>
                        </a:spcAft>
                      </a:pPr>
                      <a:r>
                        <a:rPr lang="zh-CN" sz="1400">
                          <a:effectLst/>
                        </a:rPr>
                        <a:t>前述条件不满足，并且有一个操作数是</a:t>
                      </a:r>
                      <a:r>
                        <a:rPr lang="en-US" sz="1400">
                          <a:effectLst/>
                        </a:rPr>
                        <a:t>double</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tc hMerge="1">
                  <a:txBody>
                    <a:bodyPr/>
                    <a:lstStyle/>
                    <a:p>
                      <a:endParaRPr lang="zh-CN" altLang="en-US"/>
                    </a:p>
                  </a:txBody>
                  <a:tcPr/>
                </a:tc>
                <a:tc>
                  <a:txBody>
                    <a:bodyPr/>
                    <a:lstStyle/>
                    <a:p>
                      <a:pPr indent="266700" algn="l">
                        <a:lnSpc>
                          <a:spcPts val="1560"/>
                        </a:lnSpc>
                        <a:spcAft>
                          <a:spcPts val="0"/>
                        </a:spcAft>
                      </a:pPr>
                      <a:r>
                        <a:rPr lang="zh-CN" sz="1400">
                          <a:effectLst/>
                        </a:rPr>
                        <a:t>将另一个操作数转换为</a:t>
                      </a:r>
                      <a:r>
                        <a:rPr lang="en-US" sz="1400">
                          <a:effectLst/>
                        </a:rPr>
                        <a:t>double</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02"/>
                  </a:ext>
                </a:extLst>
              </a:tr>
              <a:tr h="229085">
                <a:tc gridSpan="2">
                  <a:txBody>
                    <a:bodyPr/>
                    <a:lstStyle/>
                    <a:p>
                      <a:pPr indent="266700" algn="l">
                        <a:lnSpc>
                          <a:spcPts val="1560"/>
                        </a:lnSpc>
                        <a:spcAft>
                          <a:spcPts val="0"/>
                        </a:spcAft>
                      </a:pPr>
                      <a:r>
                        <a:rPr lang="zh-CN" sz="1400">
                          <a:effectLst/>
                        </a:rPr>
                        <a:t>前述条件不满足，并且有一个操作数是</a:t>
                      </a:r>
                      <a:r>
                        <a:rPr lang="en-US" sz="1400">
                          <a:effectLst/>
                        </a:rPr>
                        <a:t>float</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tc hMerge="1">
                  <a:txBody>
                    <a:bodyPr/>
                    <a:lstStyle/>
                    <a:p>
                      <a:endParaRPr lang="zh-CN" altLang="en-US"/>
                    </a:p>
                  </a:txBody>
                  <a:tcPr/>
                </a:tc>
                <a:tc>
                  <a:txBody>
                    <a:bodyPr/>
                    <a:lstStyle/>
                    <a:p>
                      <a:pPr indent="266700" algn="l">
                        <a:lnSpc>
                          <a:spcPts val="1560"/>
                        </a:lnSpc>
                        <a:spcAft>
                          <a:spcPts val="0"/>
                        </a:spcAft>
                      </a:pPr>
                      <a:r>
                        <a:rPr lang="zh-CN" sz="1400">
                          <a:effectLst/>
                        </a:rPr>
                        <a:t>将另一个操作数转换为</a:t>
                      </a:r>
                      <a:r>
                        <a:rPr lang="en-US" sz="1400">
                          <a:effectLst/>
                        </a:rPr>
                        <a:t>float</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03"/>
                  </a:ext>
                </a:extLst>
              </a:tr>
              <a:tr h="490253">
                <a:tc rowSpan="7">
                  <a:txBody>
                    <a:bodyPr/>
                    <a:lstStyle/>
                    <a:p>
                      <a:pPr indent="266700" algn="l">
                        <a:lnSpc>
                          <a:spcPts val="1560"/>
                        </a:lnSpc>
                        <a:spcAft>
                          <a:spcPts val="0"/>
                        </a:spcAft>
                      </a:pPr>
                      <a:r>
                        <a:rPr lang="zh-CN" sz="1400">
                          <a:effectLst/>
                        </a:rPr>
                        <a:t>前述条件不满足（两个操作数都不是浮点数）。</a:t>
                      </a:r>
                      <a:endParaRPr lang="zh-CN" sz="1800">
                        <a:effectLst/>
                        <a:latin typeface="Times New Roman" panose="02020603050405020304" pitchFamily="18" charset="0"/>
                        <a:ea typeface="宋体" panose="02010600030101010101" pitchFamily="2" charset="-122"/>
                      </a:endParaRPr>
                    </a:p>
                  </a:txBody>
                  <a:tcPr marL="88245" marR="88245" marT="0" marB="0"/>
                </a:tc>
                <a:tc>
                  <a:txBody>
                    <a:bodyPr/>
                    <a:lstStyle/>
                    <a:p>
                      <a:pPr indent="266700" algn="l">
                        <a:lnSpc>
                          <a:spcPts val="1560"/>
                        </a:lnSpc>
                        <a:spcAft>
                          <a:spcPts val="0"/>
                        </a:spcAft>
                      </a:pPr>
                      <a:r>
                        <a:rPr lang="zh-CN" sz="1400">
                          <a:effectLst/>
                        </a:rPr>
                        <a:t>有一个操作数是</a:t>
                      </a:r>
                      <a:r>
                        <a:rPr lang="en-US" sz="1400">
                          <a:effectLst/>
                        </a:rPr>
                        <a:t>unsigned long long</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tc>
                  <a:txBody>
                    <a:bodyPr/>
                    <a:lstStyle/>
                    <a:p>
                      <a:pPr indent="266700" algn="l">
                        <a:lnSpc>
                          <a:spcPts val="1560"/>
                        </a:lnSpc>
                        <a:spcAft>
                          <a:spcPts val="0"/>
                        </a:spcAft>
                      </a:pPr>
                      <a:r>
                        <a:rPr lang="zh-CN" sz="1400">
                          <a:effectLst/>
                        </a:rPr>
                        <a:t>将另一个操作数转换为</a:t>
                      </a:r>
                      <a:r>
                        <a:rPr lang="en-US" sz="1400">
                          <a:effectLst/>
                        </a:rPr>
                        <a:t>unsigned long long</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04"/>
                  </a:ext>
                </a:extLst>
              </a:tr>
              <a:tr h="490253">
                <a:tc vMerge="1">
                  <a:txBody>
                    <a:bodyPr/>
                    <a:lstStyle/>
                    <a:p>
                      <a:endParaRPr lang="zh-CN" altLang="en-US"/>
                    </a:p>
                  </a:txBody>
                  <a:tcPr/>
                </a:tc>
                <a:tc>
                  <a:txBody>
                    <a:bodyPr/>
                    <a:lstStyle/>
                    <a:p>
                      <a:pPr indent="266700" algn="l">
                        <a:lnSpc>
                          <a:spcPts val="1560"/>
                        </a:lnSpc>
                        <a:spcAft>
                          <a:spcPts val="0"/>
                        </a:spcAft>
                      </a:pPr>
                      <a:r>
                        <a:rPr lang="zh-CN" sz="1400">
                          <a:effectLst/>
                        </a:rPr>
                        <a:t>有一个操作数是</a:t>
                      </a:r>
                      <a:r>
                        <a:rPr lang="en-US" sz="1400">
                          <a:effectLst/>
                        </a:rPr>
                        <a:t>long long</a:t>
                      </a:r>
                      <a:r>
                        <a:rPr lang="zh-CN" sz="1400">
                          <a:effectLst/>
                        </a:rPr>
                        <a:t>型，另一个操作数是</a:t>
                      </a:r>
                      <a:r>
                        <a:rPr lang="en-US" sz="1400">
                          <a:effectLst/>
                        </a:rPr>
                        <a:t>unsigned long</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tc>
                  <a:txBody>
                    <a:bodyPr/>
                    <a:lstStyle/>
                    <a:p>
                      <a:pPr indent="266700" algn="l">
                        <a:lnSpc>
                          <a:spcPts val="1560"/>
                        </a:lnSpc>
                        <a:spcAft>
                          <a:spcPts val="0"/>
                        </a:spcAft>
                      </a:pPr>
                      <a:r>
                        <a:rPr lang="zh-CN" sz="1400">
                          <a:effectLst/>
                        </a:rPr>
                        <a:t>两个操作数都转换为</a:t>
                      </a:r>
                      <a:r>
                        <a:rPr lang="en-US" sz="1400">
                          <a:effectLst/>
                        </a:rPr>
                        <a:t>unsigned long long</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05"/>
                  </a:ext>
                </a:extLst>
              </a:tr>
              <a:tr h="490253">
                <a:tc vMerge="1">
                  <a:txBody>
                    <a:bodyPr/>
                    <a:lstStyle/>
                    <a:p>
                      <a:endParaRPr lang="zh-CN" altLang="en-US"/>
                    </a:p>
                  </a:txBody>
                  <a:tcPr/>
                </a:tc>
                <a:tc>
                  <a:txBody>
                    <a:bodyPr/>
                    <a:lstStyle/>
                    <a:p>
                      <a:pPr indent="266700" algn="l">
                        <a:lnSpc>
                          <a:spcPts val="1560"/>
                        </a:lnSpc>
                        <a:spcAft>
                          <a:spcPts val="0"/>
                        </a:spcAft>
                      </a:pPr>
                      <a:r>
                        <a:rPr lang="zh-CN" sz="1400">
                          <a:effectLst/>
                        </a:rPr>
                        <a:t>前述条件不满足，并且有一个操作数是</a:t>
                      </a:r>
                      <a:r>
                        <a:rPr lang="en-US" sz="1400">
                          <a:effectLst/>
                        </a:rPr>
                        <a:t>unsigned long</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tc>
                  <a:txBody>
                    <a:bodyPr/>
                    <a:lstStyle/>
                    <a:p>
                      <a:pPr indent="266700" algn="l">
                        <a:lnSpc>
                          <a:spcPts val="1560"/>
                        </a:lnSpc>
                        <a:spcAft>
                          <a:spcPts val="0"/>
                        </a:spcAft>
                      </a:pPr>
                      <a:r>
                        <a:rPr lang="zh-CN" sz="1400">
                          <a:effectLst/>
                        </a:rPr>
                        <a:t>将另一个操作数转换为</a:t>
                      </a:r>
                      <a:r>
                        <a:rPr lang="en-US" sz="1400">
                          <a:effectLst/>
                        </a:rPr>
                        <a:t>unsigned long</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06"/>
                  </a:ext>
                </a:extLst>
              </a:tr>
              <a:tr h="751721">
                <a:tc vMerge="1">
                  <a:txBody>
                    <a:bodyPr/>
                    <a:lstStyle/>
                    <a:p>
                      <a:endParaRPr lang="zh-CN" altLang="en-US"/>
                    </a:p>
                  </a:txBody>
                  <a:tcPr/>
                </a:tc>
                <a:tc>
                  <a:txBody>
                    <a:bodyPr/>
                    <a:lstStyle/>
                    <a:p>
                      <a:pPr indent="266700" algn="l">
                        <a:lnSpc>
                          <a:spcPts val="1560"/>
                        </a:lnSpc>
                        <a:spcAft>
                          <a:spcPts val="0"/>
                        </a:spcAft>
                      </a:pPr>
                      <a:r>
                        <a:rPr lang="zh-CN" sz="1400">
                          <a:effectLst/>
                        </a:rPr>
                        <a:t>前述条件不满足，并且有一个操作数是</a:t>
                      </a:r>
                      <a:r>
                        <a:rPr lang="en-US" sz="1400">
                          <a:effectLst/>
                        </a:rPr>
                        <a:t>long</a:t>
                      </a:r>
                      <a:r>
                        <a:rPr lang="zh-CN" sz="1400">
                          <a:effectLst/>
                        </a:rPr>
                        <a:t>型，另一个操作数是</a:t>
                      </a:r>
                      <a:r>
                        <a:rPr lang="en-US" sz="1400">
                          <a:effectLst/>
                        </a:rPr>
                        <a:t>unsigned int</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tc>
                  <a:txBody>
                    <a:bodyPr/>
                    <a:lstStyle/>
                    <a:p>
                      <a:pPr indent="266700" algn="l">
                        <a:lnSpc>
                          <a:spcPts val="1560"/>
                        </a:lnSpc>
                        <a:spcAft>
                          <a:spcPts val="0"/>
                        </a:spcAft>
                      </a:pPr>
                      <a:r>
                        <a:rPr lang="zh-CN" sz="1400">
                          <a:effectLst/>
                        </a:rPr>
                        <a:t>将两个操作数都转换为</a:t>
                      </a:r>
                      <a:r>
                        <a:rPr lang="en-US" sz="1400">
                          <a:effectLst/>
                        </a:rPr>
                        <a:t>unsigned long</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07"/>
                  </a:ext>
                </a:extLst>
              </a:tr>
              <a:tr h="490253">
                <a:tc vMerge="1">
                  <a:txBody>
                    <a:bodyPr/>
                    <a:lstStyle/>
                    <a:p>
                      <a:endParaRPr lang="zh-CN" altLang="en-US"/>
                    </a:p>
                  </a:txBody>
                  <a:tcPr/>
                </a:tc>
                <a:tc>
                  <a:txBody>
                    <a:bodyPr/>
                    <a:lstStyle/>
                    <a:p>
                      <a:pPr indent="266700" algn="l">
                        <a:lnSpc>
                          <a:spcPts val="1560"/>
                        </a:lnSpc>
                        <a:spcAft>
                          <a:spcPts val="0"/>
                        </a:spcAft>
                      </a:pPr>
                      <a:r>
                        <a:rPr lang="zh-CN" sz="1400">
                          <a:effectLst/>
                        </a:rPr>
                        <a:t>前述条件不满足，并且有一个操作数是</a:t>
                      </a:r>
                      <a:r>
                        <a:rPr lang="en-US" sz="1400">
                          <a:effectLst/>
                        </a:rPr>
                        <a:t>long</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tc>
                  <a:txBody>
                    <a:bodyPr/>
                    <a:lstStyle/>
                    <a:p>
                      <a:pPr indent="266700" algn="l">
                        <a:lnSpc>
                          <a:spcPts val="1560"/>
                        </a:lnSpc>
                        <a:spcAft>
                          <a:spcPts val="0"/>
                        </a:spcAft>
                      </a:pPr>
                      <a:r>
                        <a:rPr lang="zh-CN" sz="1400">
                          <a:effectLst/>
                        </a:rPr>
                        <a:t>将另一个操作数转换为</a:t>
                      </a:r>
                      <a:r>
                        <a:rPr lang="en-US" sz="1400">
                          <a:effectLst/>
                        </a:rPr>
                        <a:t>long</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08"/>
                  </a:ext>
                </a:extLst>
              </a:tr>
              <a:tr h="490253">
                <a:tc vMerge="1">
                  <a:txBody>
                    <a:bodyPr/>
                    <a:lstStyle/>
                    <a:p>
                      <a:endParaRPr lang="zh-CN" altLang="en-US"/>
                    </a:p>
                  </a:txBody>
                  <a:tcPr/>
                </a:tc>
                <a:tc>
                  <a:txBody>
                    <a:bodyPr/>
                    <a:lstStyle/>
                    <a:p>
                      <a:pPr indent="266700" algn="l">
                        <a:lnSpc>
                          <a:spcPts val="1560"/>
                        </a:lnSpc>
                        <a:spcAft>
                          <a:spcPts val="0"/>
                        </a:spcAft>
                      </a:pPr>
                      <a:r>
                        <a:rPr lang="zh-CN" sz="1400">
                          <a:effectLst/>
                        </a:rPr>
                        <a:t>前述条件不满足，并且有一个操作数是</a:t>
                      </a:r>
                      <a:r>
                        <a:rPr lang="en-US" sz="1400">
                          <a:effectLst/>
                        </a:rPr>
                        <a:t>unsigned int</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tc>
                  <a:txBody>
                    <a:bodyPr/>
                    <a:lstStyle/>
                    <a:p>
                      <a:pPr indent="266700" algn="l">
                        <a:lnSpc>
                          <a:spcPts val="1560"/>
                        </a:lnSpc>
                        <a:spcAft>
                          <a:spcPts val="0"/>
                        </a:spcAft>
                      </a:pPr>
                      <a:r>
                        <a:rPr lang="zh-CN" sz="1400">
                          <a:effectLst/>
                        </a:rPr>
                        <a:t>将另一个操作数转换为</a:t>
                      </a:r>
                      <a:r>
                        <a:rPr lang="en-US" sz="1400">
                          <a:effectLst/>
                        </a:rPr>
                        <a:t>unsigned int</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09"/>
                  </a:ext>
                </a:extLst>
              </a:tr>
              <a:tr h="229085">
                <a:tc vMerge="1">
                  <a:txBody>
                    <a:bodyPr/>
                    <a:lstStyle/>
                    <a:p>
                      <a:endParaRPr lang="zh-CN" altLang="en-US"/>
                    </a:p>
                  </a:txBody>
                  <a:tcPr/>
                </a:tc>
                <a:tc>
                  <a:txBody>
                    <a:bodyPr/>
                    <a:lstStyle/>
                    <a:p>
                      <a:pPr indent="266700" algn="l">
                        <a:lnSpc>
                          <a:spcPts val="1560"/>
                        </a:lnSpc>
                        <a:spcAft>
                          <a:spcPts val="0"/>
                        </a:spcAft>
                      </a:pPr>
                      <a:r>
                        <a:rPr lang="zh-CN" sz="1400">
                          <a:effectLst/>
                        </a:rPr>
                        <a:t>前述条件都不满足</a:t>
                      </a:r>
                      <a:endParaRPr lang="zh-CN" sz="1800">
                        <a:effectLst/>
                        <a:latin typeface="Times New Roman" panose="02020603050405020304" pitchFamily="18" charset="0"/>
                        <a:ea typeface="宋体" panose="02010600030101010101" pitchFamily="2" charset="-122"/>
                      </a:endParaRPr>
                    </a:p>
                  </a:txBody>
                  <a:tcPr marL="88245" marR="88245" marT="0" marB="0" anchor="ctr"/>
                </a:tc>
                <a:tc>
                  <a:txBody>
                    <a:bodyPr/>
                    <a:lstStyle/>
                    <a:p>
                      <a:pPr indent="266700" algn="l">
                        <a:lnSpc>
                          <a:spcPts val="1560"/>
                        </a:lnSpc>
                        <a:spcAft>
                          <a:spcPts val="0"/>
                        </a:spcAft>
                      </a:pPr>
                      <a:r>
                        <a:rPr lang="zh-CN" sz="1400">
                          <a:effectLst/>
                        </a:rPr>
                        <a:t>将两个操作数都转换为</a:t>
                      </a:r>
                      <a:r>
                        <a:rPr lang="en-US" sz="1400">
                          <a:effectLst/>
                        </a:rPr>
                        <a:t>int</a:t>
                      </a:r>
                      <a:r>
                        <a:rPr lang="zh-CN" sz="1400">
                          <a:effectLst/>
                        </a:rPr>
                        <a:t>型。</a:t>
                      </a:r>
                      <a:endParaRPr lang="zh-CN" sz="1800">
                        <a:effectLst/>
                        <a:latin typeface="Times New Roman" panose="02020603050405020304" pitchFamily="18" charset="0"/>
                        <a:ea typeface="宋体" panose="02010600030101010101" pitchFamily="2" charset="-122"/>
                      </a:endParaRPr>
                    </a:p>
                  </a:txBody>
                  <a:tcPr marL="88245" marR="88245" marT="0" marB="0" anchor="ctr"/>
                </a:tc>
                <a:extLst>
                  <a:ext uri="{0D108BD9-81ED-4DB2-BD59-A6C34878D82A}">
                    <a16:rowId xmlns:a16="http://schemas.microsoft.com/office/drawing/2014/main" xmlns="" val="10010"/>
                  </a:ext>
                </a:extLst>
              </a:tr>
            </a:tbl>
          </a:graphicData>
        </a:graphic>
      </p:graphicFrame>
      <p:sp>
        <p:nvSpPr>
          <p:cNvPr id="3" name="灯片编号占位符 2"/>
          <p:cNvSpPr>
            <a:spLocks noGrp="1"/>
          </p:cNvSpPr>
          <p:nvPr>
            <p:ph type="sldNum" sz="quarter" idx="4"/>
          </p:nvPr>
        </p:nvSpPr>
        <p:spPr/>
        <p:txBody>
          <a:bodyPr/>
          <a:lstStyle/>
          <a:p>
            <a:fld id="{DEA904C8-CD7B-4714-BAE1-F1A91095C3EA}" type="slidenum">
              <a:rPr lang="zh-CN" altLang="en-US" smtClean="0"/>
              <a:pPr/>
              <a:t>44</a:t>
            </a:fld>
            <a:endParaRPr lang="zh-CN" altLang="en-US"/>
          </a:p>
        </p:txBody>
      </p:sp>
    </p:spTree>
    <p:extLst>
      <p:ext uri="{BB962C8B-B14F-4D97-AF65-F5344CB8AC3E}">
        <p14:creationId xmlns:p14="http://schemas.microsoft.com/office/powerpoint/2010/main" val="19894093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836712"/>
            <a:ext cx="10975975" cy="1066800"/>
          </a:xfrm>
        </p:spPr>
        <p:txBody>
          <a:bodyPr>
            <a:normAutofit/>
          </a:bodyPr>
          <a:lstStyle/>
          <a:p>
            <a:pPr eaLnBrk="1" fontAlgn="auto" hangingPunct="1">
              <a:spcAft>
                <a:spcPts val="0"/>
              </a:spcAft>
              <a:defRPr/>
            </a:pPr>
            <a:r>
              <a:rPr lang="zh-CN" altLang="en-US" dirty="0">
                <a:solidFill>
                  <a:schemeClr val="accent5"/>
                </a:solidFill>
                <a:latin typeface="微软雅黑" pitchFamily="34" charset="-122"/>
                <a:ea typeface="微软雅黑" pitchFamily="34" charset="-122"/>
              </a:rPr>
              <a:t>混合运算时数据类型</a:t>
            </a:r>
            <a:r>
              <a:rPr lang="zh-CN" altLang="en-US">
                <a:solidFill>
                  <a:schemeClr val="accent5"/>
                </a:solidFill>
                <a:latin typeface="微软雅黑" pitchFamily="34" charset="-122"/>
                <a:ea typeface="微软雅黑" pitchFamily="34" charset="-122"/>
              </a:rPr>
              <a:t>的转换</a:t>
            </a:r>
            <a:r>
              <a:rPr lang="en-US" altLang="zh-CN">
                <a:solidFill>
                  <a:schemeClr val="accent5"/>
                </a:solidFill>
                <a:latin typeface="微软雅黑" pitchFamily="34" charset="-122"/>
                <a:ea typeface="微软雅黑" pitchFamily="34" charset="-122"/>
              </a:rPr>
              <a:t>	</a:t>
            </a:r>
            <a:endParaRPr lang="zh-CN" altLang="en-US" dirty="0">
              <a:solidFill>
                <a:schemeClr val="accent5"/>
              </a:solidFill>
              <a:latin typeface="微软雅黑" pitchFamily="34" charset="-122"/>
              <a:ea typeface="微软雅黑" pitchFamily="34" charset="-122"/>
            </a:endParaRPr>
          </a:p>
        </p:txBody>
      </p:sp>
      <p:sp>
        <p:nvSpPr>
          <p:cNvPr id="107523" name="内容占位符 2"/>
          <p:cNvSpPr>
            <a:spLocks noGrp="1"/>
          </p:cNvSpPr>
          <p:nvPr>
            <p:ph idx="1"/>
          </p:nvPr>
        </p:nvSpPr>
        <p:spPr>
          <a:xfrm>
            <a:off x="739774" y="1903512"/>
            <a:ext cx="10766425" cy="4668738"/>
          </a:xfrm>
        </p:spPr>
        <p:txBody>
          <a:bodyPr/>
          <a:lstStyle/>
          <a:p>
            <a:pPr eaLnBrk="1" hangingPunct="1">
              <a:lnSpc>
                <a:spcPct val="120000"/>
              </a:lnSpc>
              <a:spcBef>
                <a:spcPts val="1200"/>
              </a:spcBef>
            </a:pPr>
            <a:r>
              <a:rPr lang="zh-CN" altLang="en-US" sz="2400">
                <a:latin typeface="微软雅黑" panose="020B0503020204020204" pitchFamily="34" charset="-122"/>
                <a:ea typeface="微软雅黑" panose="020B0503020204020204" pitchFamily="34" charset="-122"/>
              </a:rPr>
              <a:t>当把一个非布尔类型的算术值赋给布尔类型时，算术值为</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则结果为</a:t>
            </a:r>
            <a:r>
              <a:rPr lang="en-US" altLang="zh-CN" sz="2400">
                <a:latin typeface="微软雅黑" panose="020B0503020204020204" pitchFamily="34" charset="-122"/>
                <a:ea typeface="微软雅黑" panose="020B0503020204020204" pitchFamily="34" charset="-122"/>
              </a:rPr>
              <a:t>false</a:t>
            </a:r>
            <a:r>
              <a:rPr lang="zh-CN" altLang="en-US" sz="2400">
                <a:latin typeface="微软雅黑" panose="020B0503020204020204" pitchFamily="34" charset="-122"/>
                <a:ea typeface="微软雅黑" panose="020B0503020204020204" pitchFamily="34" charset="-122"/>
              </a:rPr>
              <a:t>，否则结果为</a:t>
            </a:r>
            <a:r>
              <a:rPr lang="en-US" altLang="zh-CN" sz="2400">
                <a:latin typeface="微软雅黑" panose="020B0503020204020204" pitchFamily="34" charset="-122"/>
                <a:ea typeface="微软雅黑" panose="020B0503020204020204" pitchFamily="34" charset="-122"/>
              </a:rPr>
              <a:t>true</a:t>
            </a:r>
            <a:r>
              <a:rPr lang="zh-CN" altLang="en-US" sz="2400">
                <a:latin typeface="微软雅黑" panose="020B0503020204020204" pitchFamily="34" charset="-122"/>
                <a:ea typeface="微软雅黑" panose="020B0503020204020204" pitchFamily="34" charset="-122"/>
              </a:rPr>
              <a:t>。</a:t>
            </a:r>
          </a:p>
          <a:p>
            <a:pPr eaLnBrk="1" hangingPunct="1">
              <a:lnSpc>
                <a:spcPct val="120000"/>
              </a:lnSpc>
              <a:spcBef>
                <a:spcPts val="1200"/>
              </a:spcBef>
            </a:pPr>
            <a:r>
              <a:rPr lang="zh-CN" altLang="en-US" sz="2400">
                <a:latin typeface="微软雅黑" panose="020B0503020204020204" pitchFamily="34" charset="-122"/>
                <a:ea typeface="微软雅黑" panose="020B0503020204020204" pitchFamily="34" charset="-122"/>
              </a:rPr>
              <a:t>当把一个布尔值赋给非布尔类型时，布尔值为</a:t>
            </a:r>
            <a:r>
              <a:rPr lang="en-US" altLang="zh-CN" sz="2400">
                <a:latin typeface="微软雅黑" panose="020B0503020204020204" pitchFamily="34" charset="-122"/>
                <a:ea typeface="微软雅黑" panose="020B0503020204020204" pitchFamily="34" charset="-122"/>
              </a:rPr>
              <a:t>false</a:t>
            </a:r>
            <a:r>
              <a:rPr lang="zh-CN" altLang="en-US" sz="2400">
                <a:latin typeface="微软雅黑" panose="020B0503020204020204" pitchFamily="34" charset="-122"/>
                <a:ea typeface="微软雅黑" panose="020B0503020204020204" pitchFamily="34" charset="-122"/>
              </a:rPr>
              <a:t>则结果为</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，布尔值为</a:t>
            </a:r>
            <a:r>
              <a:rPr lang="en-US" altLang="zh-CN" sz="2400">
                <a:latin typeface="微软雅黑" panose="020B0503020204020204" pitchFamily="34" charset="-122"/>
                <a:ea typeface="微软雅黑" panose="020B0503020204020204" pitchFamily="34" charset="-122"/>
              </a:rPr>
              <a:t>true</a:t>
            </a:r>
            <a:r>
              <a:rPr lang="zh-CN" altLang="en-US" sz="2400">
                <a:latin typeface="微软雅黑" panose="020B0503020204020204" pitchFamily="34" charset="-122"/>
                <a:ea typeface="微软雅黑" panose="020B0503020204020204" pitchFamily="34" charset="-122"/>
              </a:rPr>
              <a:t>则结果为</a:t>
            </a:r>
            <a:r>
              <a:rPr lang="en-US" altLang="zh-CN" sz="2400">
                <a:latin typeface="微软雅黑" panose="020B0503020204020204" pitchFamily="34" charset="-122"/>
                <a:ea typeface="微软雅黑" panose="020B0503020204020204" pitchFamily="34" charset="-122"/>
              </a:rPr>
              <a:t>1</a:t>
            </a:r>
          </a:p>
          <a:p>
            <a:pPr eaLnBrk="1" hangingPunct="1">
              <a:lnSpc>
                <a:spcPct val="120000"/>
              </a:lnSpc>
              <a:spcBef>
                <a:spcPts val="1200"/>
              </a:spcBef>
            </a:pPr>
            <a:r>
              <a:rPr lang="zh-CN" altLang="en-US" sz="2400">
                <a:latin typeface="微软雅黑" panose="020B0503020204020204" pitchFamily="34" charset="-122"/>
                <a:ea typeface="微软雅黑" panose="020B0503020204020204" pitchFamily="34" charset="-122"/>
              </a:rPr>
              <a:t>当把一个浮点数赋给整数类型时，结果值将只保留浮点数中的整数部分，小数部分将丢失。</a:t>
            </a:r>
          </a:p>
          <a:p>
            <a:pPr eaLnBrk="1" hangingPunct="1">
              <a:lnSpc>
                <a:spcPct val="120000"/>
              </a:lnSpc>
              <a:spcBef>
                <a:spcPts val="1200"/>
              </a:spcBef>
            </a:pPr>
            <a:r>
              <a:rPr lang="zh-CN" altLang="en-US" sz="2400">
                <a:latin typeface="微软雅黑" panose="020B0503020204020204" pitchFamily="34" charset="-122"/>
                <a:ea typeface="微软雅黑" panose="020B0503020204020204" pitchFamily="34" charset="-122"/>
              </a:rPr>
              <a:t>当把一个整数值赋给浮点类型时，小数部分记为</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。如果整数所占的空间超过了浮点类型的容量，精度可能有损失。</a:t>
            </a:r>
          </a:p>
        </p:txBody>
      </p:sp>
      <p:sp>
        <p:nvSpPr>
          <p:cNvPr id="3" name="灯片编号占位符 2"/>
          <p:cNvSpPr>
            <a:spLocks noGrp="1"/>
          </p:cNvSpPr>
          <p:nvPr>
            <p:ph type="sldNum" sz="quarter" idx="4"/>
          </p:nvPr>
        </p:nvSpPr>
        <p:spPr/>
        <p:txBody>
          <a:bodyPr/>
          <a:lstStyle/>
          <a:p>
            <a:fld id="{DEA904C8-CD7B-4714-BAE1-F1A91095C3EA}" type="slidenum">
              <a:rPr lang="zh-CN" altLang="en-US" smtClean="0"/>
              <a:pPr/>
              <a:t>45</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1000" fill="hold"/>
                                        <p:tgtEl>
                                          <p:spTgt spid="1075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07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3">
                                            <p:txEl>
                                              <p:pRg st="1" end="1"/>
                                            </p:txEl>
                                          </p:spTgt>
                                        </p:tgtEl>
                                        <p:attrNameLst>
                                          <p:attrName>style.visibility</p:attrName>
                                        </p:attrNameLst>
                                      </p:cBhvr>
                                      <p:to>
                                        <p:strVal val="visible"/>
                                      </p:to>
                                    </p:set>
                                    <p:anim calcmode="lin" valueType="num">
                                      <p:cBhvr additive="base">
                                        <p:cTn id="13" dur="1000" fill="hold"/>
                                        <p:tgtEl>
                                          <p:spTgt spid="1075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0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3">
                                            <p:txEl>
                                              <p:pRg st="2" end="2"/>
                                            </p:txEl>
                                          </p:spTgt>
                                        </p:tgtEl>
                                        <p:attrNameLst>
                                          <p:attrName>style.visibility</p:attrName>
                                        </p:attrNameLst>
                                      </p:cBhvr>
                                      <p:to>
                                        <p:strVal val="visible"/>
                                      </p:to>
                                    </p:set>
                                    <p:anim calcmode="lin" valueType="num">
                                      <p:cBhvr additive="base">
                                        <p:cTn id="19" dur="100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07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7523">
                                            <p:txEl>
                                              <p:pRg st="3" end="3"/>
                                            </p:txEl>
                                          </p:spTgt>
                                        </p:tgtEl>
                                        <p:attrNameLst>
                                          <p:attrName>style.visibility</p:attrName>
                                        </p:attrNameLst>
                                      </p:cBhvr>
                                      <p:to>
                                        <p:strVal val="visible"/>
                                      </p:to>
                                    </p:set>
                                    <p:anim calcmode="lin" valueType="num">
                                      <p:cBhvr additive="base">
                                        <p:cTn id="25" dur="10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071563"/>
            <a:ext cx="10975975" cy="1066800"/>
          </a:xfrm>
        </p:spPr>
        <p:txBody>
          <a:bodyPr>
            <a:normAutofit/>
          </a:bodyPr>
          <a:lstStyle/>
          <a:p>
            <a:pPr eaLnBrk="1" fontAlgn="auto" hangingPunct="1">
              <a:spcAft>
                <a:spcPts val="0"/>
              </a:spcAft>
              <a:defRPr/>
            </a:pPr>
            <a:r>
              <a:rPr lang="zh-CN" altLang="en-US" dirty="0">
                <a:solidFill>
                  <a:schemeClr val="accent5"/>
                </a:solidFill>
                <a:latin typeface="微软雅黑" pitchFamily="34" charset="-122"/>
                <a:ea typeface="微软雅黑" pitchFamily="34" charset="-122"/>
              </a:rPr>
              <a:t>混合运算时数据类型</a:t>
            </a:r>
            <a:r>
              <a:rPr lang="zh-CN" altLang="en-US">
                <a:solidFill>
                  <a:schemeClr val="accent5"/>
                </a:solidFill>
                <a:latin typeface="微软雅黑" pitchFamily="34" charset="-122"/>
                <a:ea typeface="微软雅黑" pitchFamily="34" charset="-122"/>
              </a:rPr>
              <a:t>的转换</a:t>
            </a:r>
            <a:r>
              <a:rPr lang="en-US" altLang="zh-CN">
                <a:solidFill>
                  <a:schemeClr val="accent5"/>
                </a:solidFill>
                <a:latin typeface="微软雅黑" pitchFamily="34" charset="-122"/>
                <a:ea typeface="微软雅黑" pitchFamily="34" charset="-122"/>
              </a:rPr>
              <a:t>——</a:t>
            </a:r>
            <a:r>
              <a:rPr lang="zh-CN" altLang="en-US" dirty="0">
                <a:solidFill>
                  <a:schemeClr val="accent5"/>
                </a:solidFill>
                <a:latin typeface="微软雅黑" pitchFamily="34" charset="-122"/>
                <a:ea typeface="微软雅黑" pitchFamily="34" charset="-122"/>
              </a:rPr>
              <a:t>显式转换</a:t>
            </a:r>
          </a:p>
        </p:txBody>
      </p:sp>
      <p:sp>
        <p:nvSpPr>
          <p:cNvPr id="3" name="内容占位符 2"/>
          <p:cNvSpPr>
            <a:spLocks noGrp="1"/>
          </p:cNvSpPr>
          <p:nvPr>
            <p:ph idx="1"/>
          </p:nvPr>
        </p:nvSpPr>
        <p:spPr>
          <a:xfrm>
            <a:off x="609599" y="2357438"/>
            <a:ext cx="10975975" cy="4167187"/>
          </a:xfrm>
        </p:spPr>
        <p:txBody>
          <a:bodyPr>
            <a:noAutofit/>
          </a:bodyPr>
          <a:lstStyle/>
          <a:p>
            <a:pPr marL="365760" indent="-256032" eaLnBrk="1" fontAlgn="auto" hangingPunct="1">
              <a:spcAft>
                <a:spcPts val="0"/>
              </a:spcAft>
              <a:buClr>
                <a:schemeClr val="accent3"/>
              </a:buClr>
              <a:buFont typeface="Georgia"/>
              <a:buChar char="•"/>
              <a:defRPr/>
            </a:pPr>
            <a:r>
              <a:rPr lang="zh-CN" altLang="en-US" sz="2400" dirty="0">
                <a:latin typeface="微软雅黑" pitchFamily="34" charset="-122"/>
                <a:ea typeface="微软雅黑" pitchFamily="34" charset="-122"/>
              </a:rPr>
              <a:t>语法形式（</a:t>
            </a:r>
            <a:r>
              <a:rPr lang="en-US" altLang="zh-CN" sz="24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种）：</a:t>
            </a:r>
          </a:p>
          <a:p>
            <a:pPr marL="658368" lvl="1" indent="-246888" eaLnBrk="1" fontAlgn="auto" hangingPunct="1">
              <a:spcAft>
                <a:spcPts val="0"/>
              </a:spcAft>
              <a:buFont typeface="Georgia"/>
              <a:buChar char="▫"/>
              <a:defRPr/>
            </a:pPr>
            <a:r>
              <a:rPr lang="zh-CN" altLang="en-US" sz="2400" dirty="0">
                <a:latin typeface="微软雅黑" pitchFamily="34" charset="-122"/>
                <a:ea typeface="微软雅黑" pitchFamily="34" charset="-122"/>
              </a:rPr>
              <a:t>类型说明符</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表达式</a:t>
            </a:r>
            <a:r>
              <a:rPr lang="en-US" altLang="zh-CN" sz="2400" dirty="0">
                <a:latin typeface="微软雅黑" pitchFamily="34" charset="-122"/>
                <a:ea typeface="微软雅黑" pitchFamily="34" charset="-122"/>
              </a:rPr>
              <a:t>)</a:t>
            </a:r>
          </a:p>
          <a:p>
            <a:pPr marL="658368" lvl="1" indent="-246888" eaLnBrk="1" fontAlgn="auto" hangingPunct="1">
              <a:spcAft>
                <a:spcPts val="0"/>
              </a:spcAft>
              <a:buFont typeface="Georgia"/>
              <a:buChar char="▫"/>
              <a:defRPr/>
            </a:pP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类型说明符</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表达式</a:t>
            </a:r>
          </a:p>
          <a:p>
            <a:pPr marL="658368" lvl="1" indent="-246888" eaLnBrk="1" fontAlgn="auto" hangingPunct="1">
              <a:spcAft>
                <a:spcPts val="0"/>
              </a:spcAft>
              <a:buFont typeface="Georgia"/>
              <a:buChar char="▫"/>
              <a:defRPr/>
            </a:pPr>
            <a:r>
              <a:rPr lang="zh-CN" altLang="en-US" sz="2400" dirty="0">
                <a:latin typeface="微软雅黑" pitchFamily="34" charset="-122"/>
                <a:ea typeface="微软雅黑" pitchFamily="34" charset="-122"/>
              </a:rPr>
              <a:t>类型转换操作符</a:t>
            </a:r>
            <a:r>
              <a:rPr lang="en-US" altLang="zh-CN" sz="2400" dirty="0">
                <a:latin typeface="微软雅黑" pitchFamily="34" charset="-122"/>
                <a:ea typeface="微软雅黑" pitchFamily="34" charset="-122"/>
              </a:rPr>
              <a:t>&lt;</a:t>
            </a:r>
            <a:r>
              <a:rPr lang="zh-CN" altLang="en-US" sz="2400" dirty="0">
                <a:latin typeface="微软雅黑" pitchFamily="34" charset="-122"/>
                <a:ea typeface="微软雅黑" pitchFamily="34" charset="-122"/>
              </a:rPr>
              <a:t>类型说明符</a:t>
            </a:r>
            <a:r>
              <a:rPr lang="en-US" altLang="zh-CN" sz="2400" dirty="0">
                <a:latin typeface="微软雅黑" pitchFamily="34" charset="-122"/>
                <a:ea typeface="微软雅黑" pitchFamily="34" charset="-122"/>
              </a:rPr>
              <a:t>&gt;(</a:t>
            </a:r>
            <a:r>
              <a:rPr lang="zh-CN" altLang="en-US" sz="2400" dirty="0">
                <a:latin typeface="微软雅黑" pitchFamily="34" charset="-122"/>
                <a:ea typeface="微软雅黑" pitchFamily="34" charset="-122"/>
              </a:rPr>
              <a:t>表达式</a:t>
            </a:r>
            <a:r>
              <a:rPr lang="en-US" altLang="zh-CN" sz="2400" dirty="0">
                <a:latin typeface="微软雅黑" pitchFamily="34" charset="-122"/>
                <a:ea typeface="微软雅黑" pitchFamily="34" charset="-122"/>
              </a:rPr>
              <a:t>)</a:t>
            </a:r>
          </a:p>
          <a:p>
            <a:pPr marL="923544" lvl="2" indent="-219456" eaLnBrk="1" fontAlgn="auto" hangingPunct="1">
              <a:spcAft>
                <a:spcPts val="0"/>
              </a:spcAft>
              <a:buFont typeface="Wingdings 2"/>
              <a:buChar char=""/>
              <a:defRPr/>
            </a:pPr>
            <a:r>
              <a:rPr lang="zh-CN" altLang="en-US" dirty="0">
                <a:latin typeface="微软雅黑" pitchFamily="34" charset="-122"/>
                <a:ea typeface="微软雅黑" pitchFamily="34" charset="-122"/>
              </a:rPr>
              <a:t>类型转换操作符可以是：</a:t>
            </a:r>
            <a:br>
              <a:rPr lang="zh-CN" altLang="en-US" dirty="0">
                <a:latin typeface="微软雅黑" pitchFamily="34" charset="-122"/>
                <a:ea typeface="微软雅黑" pitchFamily="34" charset="-122"/>
              </a:rPr>
            </a:br>
            <a:r>
              <a:rPr lang="en-US" altLang="zh-CN" dirty="0" err="1">
                <a:latin typeface="微软雅黑" pitchFamily="34" charset="-122"/>
                <a:ea typeface="微软雅黑" pitchFamily="34" charset="-122"/>
              </a:rPr>
              <a:t>const_cast</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dynamic_cast</a:t>
            </a:r>
            <a:r>
              <a:rPr lang="zh-CN" altLang="en-US" dirty="0">
                <a:latin typeface="微软雅黑" pitchFamily="34" charset="-122"/>
                <a:ea typeface="微软雅黑" pitchFamily="34" charset="-122"/>
              </a:rPr>
              <a:t>、</a:t>
            </a:r>
            <a:br>
              <a:rPr lang="zh-CN" altLang="en-US" dirty="0">
                <a:latin typeface="微软雅黑" pitchFamily="34" charset="-122"/>
                <a:ea typeface="微软雅黑" pitchFamily="34" charset="-122"/>
              </a:rPr>
            </a:br>
            <a:r>
              <a:rPr lang="en-US" altLang="zh-CN" dirty="0" err="1">
                <a:latin typeface="微软雅黑" pitchFamily="34" charset="-122"/>
                <a:ea typeface="微软雅黑" pitchFamily="34" charset="-122"/>
              </a:rPr>
              <a:t>reinterpret_cast</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static_cast</a:t>
            </a:r>
            <a:endParaRPr lang="en-US" altLang="zh-CN" dirty="0">
              <a:latin typeface="微软雅黑" pitchFamily="34" charset="-122"/>
              <a:ea typeface="微软雅黑" pitchFamily="34" charset="-122"/>
            </a:endParaRPr>
          </a:p>
          <a:p>
            <a:pPr marL="365760" indent="-256032" eaLnBrk="1" fontAlgn="auto" hangingPunct="1">
              <a:spcAft>
                <a:spcPts val="0"/>
              </a:spcAft>
              <a:buClr>
                <a:schemeClr val="accent3"/>
              </a:buClr>
              <a:buFont typeface="Georgia"/>
              <a:buChar char="•"/>
              <a:defRPr/>
            </a:pPr>
            <a:r>
              <a:rPr lang="zh-CN" altLang="en-US" sz="2400" dirty="0">
                <a:latin typeface="微软雅黑" pitchFamily="34" charset="-122"/>
                <a:ea typeface="微软雅黑" pitchFamily="34" charset="-122"/>
              </a:rPr>
              <a:t>显式类型转换的作用是将表达式的结果类型转换为类型说明符所指定的类型。</a:t>
            </a:r>
          </a:p>
          <a:p>
            <a:pPr marL="365760" indent="-256032" eaLnBrk="1" fontAlgn="auto" hangingPunct="1">
              <a:spcAft>
                <a:spcPts val="0"/>
              </a:spcAft>
              <a:buClr>
                <a:schemeClr val="accent3"/>
              </a:buClr>
              <a:buFont typeface="Georgia"/>
              <a:buChar char="•"/>
              <a:defRPr/>
            </a:pPr>
            <a:r>
              <a:rPr lang="zh-CN" altLang="en-US" sz="2400" dirty="0">
                <a:latin typeface="微软雅黑" pitchFamily="34" charset="-122"/>
                <a:ea typeface="微软雅黑" pitchFamily="34" charset="-122"/>
              </a:rPr>
              <a:t>例：</a:t>
            </a:r>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(z), (</a:t>
            </a:r>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)z, </a:t>
            </a:r>
            <a:r>
              <a:rPr lang="en-US" altLang="zh-CN" sz="2400" dirty="0" err="1">
                <a:latin typeface="微软雅黑" pitchFamily="34" charset="-122"/>
                <a:ea typeface="微软雅黑" pitchFamily="34" charset="-122"/>
              </a:rPr>
              <a:t>static_cast</a:t>
            </a:r>
            <a:r>
              <a:rPr lang="en-US" altLang="zh-CN" sz="2400" dirty="0">
                <a:latin typeface="微软雅黑" pitchFamily="34" charset="-122"/>
                <a:ea typeface="微软雅黑" pitchFamily="34" charset="-122"/>
              </a:rPr>
              <a:t>&lt;</a:t>
            </a:r>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&gt;(z)</a:t>
            </a:r>
            <a:br>
              <a:rPr lang="en-US" altLang="zh-CN" sz="2400" dirty="0">
                <a:latin typeface="微软雅黑" pitchFamily="34" charset="-122"/>
                <a:ea typeface="微软雅黑" pitchFamily="34" charset="-122"/>
              </a:rPr>
            </a:br>
            <a:r>
              <a:rPr lang="zh-CN" altLang="en-US" sz="2400" dirty="0">
                <a:latin typeface="微软雅黑" pitchFamily="34" charset="-122"/>
                <a:ea typeface="微软雅黑" pitchFamily="34" charset="-122"/>
              </a:rPr>
              <a:t>三种完全等价</a:t>
            </a:r>
          </a:p>
        </p:txBody>
      </p:sp>
      <p:sp>
        <p:nvSpPr>
          <p:cNvPr id="4" name="灯片编号占位符 3"/>
          <p:cNvSpPr>
            <a:spLocks noGrp="1"/>
          </p:cNvSpPr>
          <p:nvPr>
            <p:ph type="sldNum" sz="quarter" idx="4"/>
          </p:nvPr>
        </p:nvSpPr>
        <p:spPr/>
        <p:txBody>
          <a:bodyPr/>
          <a:lstStyle/>
          <a:p>
            <a:fld id="{DEA904C8-CD7B-4714-BAE1-F1A91095C3EA}" type="slidenum">
              <a:rPr lang="zh-CN" altLang="en-US" smtClean="0"/>
              <a:pPr/>
              <a:t>46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a:xfrm>
            <a:off x="609600" y="1071563"/>
            <a:ext cx="10975975" cy="1066800"/>
          </a:xfrm>
        </p:spPr>
        <p:txBody>
          <a:bodyPr/>
          <a:lstStyle/>
          <a:p>
            <a:pPr eaLnBrk="1" hangingPunct="1">
              <a:defRPr/>
            </a:pPr>
            <a:r>
              <a:rPr lang="zh-CN" altLang="en-US">
                <a:solidFill>
                  <a:schemeClr val="accent5"/>
                </a:solidFill>
                <a:latin typeface="微软雅黑" pitchFamily="34" charset="-122"/>
                <a:ea typeface="微软雅黑" pitchFamily="34" charset="-122"/>
              </a:rPr>
              <a:t>简单</a:t>
            </a:r>
            <a:r>
              <a:rPr lang="zh-CN" altLang="en-US" dirty="0">
                <a:solidFill>
                  <a:schemeClr val="accent5"/>
                </a:solidFill>
                <a:latin typeface="微软雅黑" pitchFamily="34" charset="-122"/>
                <a:ea typeface="微软雅黑" pitchFamily="34" charset="-122"/>
              </a:rPr>
              <a:t>的</a:t>
            </a:r>
            <a:r>
              <a:rPr lang="en-US" altLang="zh-CN" dirty="0">
                <a:solidFill>
                  <a:schemeClr val="accent5"/>
                </a:solidFill>
                <a:latin typeface="微软雅黑" pitchFamily="34" charset="-122"/>
                <a:ea typeface="微软雅黑" pitchFamily="34" charset="-122"/>
              </a:rPr>
              <a:t>I/O</a:t>
            </a:r>
            <a:r>
              <a:rPr lang="zh-CN" altLang="en-US" dirty="0">
                <a:solidFill>
                  <a:schemeClr val="accent5"/>
                </a:solidFill>
                <a:latin typeface="微软雅黑" pitchFamily="34" charset="-122"/>
                <a:ea typeface="微软雅黑" pitchFamily="34" charset="-122"/>
              </a:rPr>
              <a:t>格式控制</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413902549"/>
              </p:ext>
            </p:extLst>
          </p:nvPr>
        </p:nvGraphicFramePr>
        <p:xfrm>
          <a:off x="1025525" y="2382838"/>
          <a:ext cx="9464550" cy="3571875"/>
        </p:xfrm>
        <a:graphic>
          <a:graphicData uri="http://schemas.openxmlformats.org/drawingml/2006/table">
            <a:tbl>
              <a:tblPr/>
              <a:tblGrid>
                <a:gridCol w="2993887">
                  <a:extLst>
                    <a:ext uri="{9D8B030D-6E8A-4147-A177-3AD203B41FA5}">
                      <a16:colId xmlns:a16="http://schemas.microsoft.com/office/drawing/2014/main" xmlns="" val="20000"/>
                    </a:ext>
                  </a:extLst>
                </a:gridCol>
                <a:gridCol w="6470663">
                  <a:extLst>
                    <a:ext uri="{9D8B030D-6E8A-4147-A177-3AD203B41FA5}">
                      <a16:colId xmlns:a16="http://schemas.microsoft.com/office/drawing/2014/main" xmlns="" val="20001"/>
                    </a:ext>
                  </a:extLst>
                </a:gridCol>
              </a:tblGrid>
              <a:tr h="396875">
                <a:tc>
                  <a:txBody>
                    <a:bodyPr/>
                    <a:lstStyle/>
                    <a:p>
                      <a:pPr indent="266700" algn="ctr">
                        <a:lnSpc>
                          <a:spcPct val="100000"/>
                        </a:lnSpc>
                        <a:spcAft>
                          <a:spcPts val="0"/>
                        </a:spcAft>
                      </a:pPr>
                      <a:r>
                        <a:rPr lang="zh-CN" sz="1800" kern="100" dirty="0">
                          <a:latin typeface="微软雅黑" panose="020B0503020204020204" pitchFamily="34" charset="-122"/>
                          <a:ea typeface="微软雅黑" panose="020B0503020204020204" pitchFamily="34" charset="-122"/>
                          <a:cs typeface="Times New Roman"/>
                        </a:rPr>
                        <a:t>操纵符名</a:t>
                      </a:r>
                    </a:p>
                  </a:txBody>
                  <a:tcPr marL="91464" marR="91464" marT="107999"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00000"/>
                        </a:lnSpc>
                        <a:spcAft>
                          <a:spcPts val="0"/>
                        </a:spcAft>
                      </a:pPr>
                      <a:r>
                        <a:rPr lang="zh-CN" sz="1800" kern="100" dirty="0">
                          <a:latin typeface="微软雅黑" panose="020B0503020204020204" pitchFamily="34" charset="-122"/>
                          <a:ea typeface="微软雅黑" panose="020B0503020204020204" pitchFamily="34" charset="-122"/>
                          <a:cs typeface="Times New Roman"/>
                        </a:rPr>
                        <a:t>含</a:t>
                      </a:r>
                      <a:r>
                        <a:rPr lang="en-US" sz="1800" kern="100" dirty="0">
                          <a:latin typeface="微软雅黑" panose="020B0503020204020204" pitchFamily="34" charset="-122"/>
                          <a:ea typeface="微软雅黑" panose="020B0503020204020204" pitchFamily="34" charset="-122"/>
                          <a:cs typeface="Times New Roman"/>
                        </a:rPr>
                        <a:t>         </a:t>
                      </a:r>
                      <a:r>
                        <a:rPr lang="zh-CN" sz="1800" kern="100" dirty="0">
                          <a:latin typeface="微软雅黑" panose="020B0503020204020204" pitchFamily="34" charset="-122"/>
                          <a:ea typeface="微软雅黑" panose="020B0503020204020204" pitchFamily="34" charset="-122"/>
                          <a:cs typeface="Times New Roman"/>
                        </a:rPr>
                        <a:t>义</a:t>
                      </a:r>
                    </a:p>
                  </a:txBody>
                  <a:tcPr marL="91464" marR="91464" marT="107999"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96875">
                <a:tc>
                  <a:txBody>
                    <a:bodyPr/>
                    <a:lstStyle/>
                    <a:p>
                      <a:pPr indent="266700" algn="just">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a:t>
                      </a:r>
                      <a:r>
                        <a:rPr lang="en-US" sz="1800" kern="100" dirty="0" err="1">
                          <a:latin typeface="微软雅黑" panose="020B0503020204020204" pitchFamily="34" charset="-122"/>
                          <a:ea typeface="微软雅黑" panose="020B0503020204020204" pitchFamily="34" charset="-122"/>
                          <a:cs typeface="Times New Roman"/>
                        </a:rPr>
                        <a:t>dec</a:t>
                      </a:r>
                      <a:endParaRPr lang="zh-CN" sz="1800" kern="100" dirty="0">
                        <a:latin typeface="微软雅黑" panose="020B0503020204020204" pitchFamily="34" charset="-122"/>
                        <a:ea typeface="微软雅黑" panose="020B0503020204020204" pitchFamily="34" charset="-122"/>
                        <a:cs typeface="Times New Roman"/>
                      </a:endParaRPr>
                    </a:p>
                  </a:txBody>
                  <a:tcPr marL="91464" marR="91464" marT="107999" marB="0">
                    <a:lnL>
                      <a:noFill/>
                    </a:lnL>
                    <a:lnR>
                      <a:noFill/>
                    </a:lnR>
                    <a:lnT w="12700" cap="flat" cmpd="sng" algn="ctr">
                      <a:solidFill>
                        <a:srgbClr val="000000"/>
                      </a:solidFill>
                      <a:prstDash val="solid"/>
                      <a:round/>
                      <a:headEnd type="none" w="med" len="med"/>
                      <a:tailEnd type="none" w="med" len="med"/>
                    </a:lnT>
                    <a:lnB>
                      <a:noFill/>
                    </a:lnB>
                  </a:tcPr>
                </a:tc>
                <a:tc>
                  <a:txBody>
                    <a:bodyPr/>
                    <a:lstStyle/>
                    <a:p>
                      <a:pPr indent="266700" algn="just">
                        <a:lnSpc>
                          <a:spcPct val="100000"/>
                        </a:lnSpc>
                        <a:spcAft>
                          <a:spcPts val="0"/>
                        </a:spcAft>
                      </a:pPr>
                      <a:r>
                        <a:rPr lang="en-US" altLang="zh-CN" sz="1800" kern="100" dirty="0">
                          <a:latin typeface="微软雅黑" panose="020B0503020204020204" pitchFamily="34" charset="-122"/>
                          <a:ea typeface="微软雅黑" panose="020B0503020204020204" pitchFamily="34" charset="-122"/>
                          <a:cs typeface="Times New Roman"/>
                        </a:rPr>
                        <a:t>            </a:t>
                      </a:r>
                      <a:r>
                        <a:rPr lang="zh-CN" sz="1800" kern="100" dirty="0">
                          <a:latin typeface="微软雅黑" panose="020B0503020204020204" pitchFamily="34" charset="-122"/>
                          <a:ea typeface="微软雅黑" panose="020B0503020204020204" pitchFamily="34" charset="-122"/>
                          <a:cs typeface="Times New Roman"/>
                        </a:rPr>
                        <a:t>数值数据采用十进制表示</a:t>
                      </a:r>
                    </a:p>
                  </a:txBody>
                  <a:tcPr marL="91464" marR="91464" marT="107999"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1"/>
                  </a:ext>
                </a:extLst>
              </a:tr>
              <a:tr h="396875">
                <a:tc>
                  <a:txBody>
                    <a:bodyPr/>
                    <a:lstStyle/>
                    <a:p>
                      <a:pPr indent="266700" algn="just">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hex</a:t>
                      </a:r>
                      <a:endParaRPr lang="zh-CN" sz="1800" kern="100" dirty="0">
                        <a:latin typeface="微软雅黑" panose="020B0503020204020204" pitchFamily="34" charset="-122"/>
                        <a:ea typeface="微软雅黑" panose="020B0503020204020204" pitchFamily="34" charset="-122"/>
                        <a:cs typeface="Times New Roman"/>
                      </a:endParaRPr>
                    </a:p>
                  </a:txBody>
                  <a:tcPr marL="91464" marR="91464" marT="107999" marB="0">
                    <a:lnL>
                      <a:noFill/>
                    </a:lnL>
                    <a:lnR>
                      <a:noFill/>
                    </a:lnR>
                    <a:lnT>
                      <a:noFill/>
                    </a:lnT>
                    <a:lnB>
                      <a:noFill/>
                    </a:lnB>
                  </a:tcPr>
                </a:tc>
                <a:tc>
                  <a:txBody>
                    <a:bodyPr/>
                    <a:lstStyle/>
                    <a:p>
                      <a:pPr indent="266700" algn="just">
                        <a:lnSpc>
                          <a:spcPct val="100000"/>
                        </a:lnSpc>
                        <a:spcAft>
                          <a:spcPts val="0"/>
                        </a:spcAft>
                      </a:pPr>
                      <a:r>
                        <a:rPr lang="en-US" altLang="zh-CN" sz="1800" kern="100" dirty="0">
                          <a:latin typeface="微软雅黑" panose="020B0503020204020204" pitchFamily="34" charset="-122"/>
                          <a:ea typeface="微软雅黑" panose="020B0503020204020204" pitchFamily="34" charset="-122"/>
                          <a:cs typeface="Times New Roman"/>
                        </a:rPr>
                        <a:t>            </a:t>
                      </a:r>
                      <a:r>
                        <a:rPr lang="zh-CN" sz="1800" kern="100" dirty="0">
                          <a:latin typeface="微软雅黑" panose="020B0503020204020204" pitchFamily="34" charset="-122"/>
                          <a:ea typeface="微软雅黑" panose="020B0503020204020204" pitchFamily="34" charset="-122"/>
                          <a:cs typeface="Times New Roman"/>
                        </a:rPr>
                        <a:t>数值数据采用十六进制表示</a:t>
                      </a:r>
                    </a:p>
                  </a:txBody>
                  <a:tcPr marL="91464" marR="91464" marT="107999" marB="0">
                    <a:lnL>
                      <a:noFill/>
                    </a:lnL>
                    <a:lnR>
                      <a:noFill/>
                    </a:lnR>
                    <a:lnT>
                      <a:noFill/>
                    </a:lnT>
                    <a:lnB>
                      <a:noFill/>
                    </a:lnB>
                  </a:tcPr>
                </a:tc>
                <a:extLst>
                  <a:ext uri="{0D108BD9-81ED-4DB2-BD59-A6C34878D82A}">
                    <a16:rowId xmlns:a16="http://schemas.microsoft.com/office/drawing/2014/main" xmlns="" val="10002"/>
                  </a:ext>
                </a:extLst>
              </a:tr>
              <a:tr h="396875">
                <a:tc>
                  <a:txBody>
                    <a:bodyPr/>
                    <a:lstStyle/>
                    <a:p>
                      <a:pPr indent="266700" algn="just">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a:t>
                      </a:r>
                      <a:r>
                        <a:rPr lang="en-US" sz="1800" kern="100" dirty="0" err="1">
                          <a:latin typeface="微软雅黑" panose="020B0503020204020204" pitchFamily="34" charset="-122"/>
                          <a:ea typeface="微软雅黑" panose="020B0503020204020204" pitchFamily="34" charset="-122"/>
                          <a:cs typeface="Times New Roman"/>
                        </a:rPr>
                        <a:t>oct</a:t>
                      </a:r>
                      <a:endParaRPr lang="zh-CN" sz="1800" kern="100" dirty="0">
                        <a:latin typeface="微软雅黑" panose="020B0503020204020204" pitchFamily="34" charset="-122"/>
                        <a:ea typeface="微软雅黑" panose="020B0503020204020204" pitchFamily="34" charset="-122"/>
                        <a:cs typeface="Times New Roman"/>
                      </a:endParaRPr>
                    </a:p>
                  </a:txBody>
                  <a:tcPr marL="91464" marR="91464" marT="107999" marB="0">
                    <a:lnL>
                      <a:noFill/>
                    </a:lnL>
                    <a:lnR>
                      <a:noFill/>
                    </a:lnR>
                    <a:lnT>
                      <a:noFill/>
                    </a:lnT>
                    <a:lnB>
                      <a:noFill/>
                    </a:lnB>
                  </a:tcPr>
                </a:tc>
                <a:tc>
                  <a:txBody>
                    <a:bodyPr/>
                    <a:lstStyle/>
                    <a:p>
                      <a:pPr indent="266700" algn="just">
                        <a:lnSpc>
                          <a:spcPct val="100000"/>
                        </a:lnSpc>
                        <a:spcAft>
                          <a:spcPts val="0"/>
                        </a:spcAft>
                      </a:pPr>
                      <a:r>
                        <a:rPr lang="en-US" altLang="zh-CN" sz="1800" kern="100" dirty="0">
                          <a:latin typeface="微软雅黑" panose="020B0503020204020204" pitchFamily="34" charset="-122"/>
                          <a:ea typeface="微软雅黑" panose="020B0503020204020204" pitchFamily="34" charset="-122"/>
                          <a:cs typeface="Times New Roman"/>
                        </a:rPr>
                        <a:t>            </a:t>
                      </a:r>
                      <a:r>
                        <a:rPr lang="zh-CN" sz="1800" kern="100" dirty="0">
                          <a:latin typeface="微软雅黑" panose="020B0503020204020204" pitchFamily="34" charset="-122"/>
                          <a:ea typeface="微软雅黑" panose="020B0503020204020204" pitchFamily="34" charset="-122"/>
                          <a:cs typeface="Times New Roman"/>
                        </a:rPr>
                        <a:t>数值数据采用八进制表示</a:t>
                      </a:r>
                    </a:p>
                  </a:txBody>
                  <a:tcPr marL="91464" marR="91464" marT="107999" marB="0">
                    <a:lnL>
                      <a:noFill/>
                    </a:lnL>
                    <a:lnR>
                      <a:noFill/>
                    </a:lnR>
                    <a:lnT>
                      <a:noFill/>
                    </a:lnT>
                    <a:lnB>
                      <a:noFill/>
                    </a:lnB>
                  </a:tcPr>
                </a:tc>
                <a:extLst>
                  <a:ext uri="{0D108BD9-81ED-4DB2-BD59-A6C34878D82A}">
                    <a16:rowId xmlns:a16="http://schemas.microsoft.com/office/drawing/2014/main" xmlns="" val="10003"/>
                  </a:ext>
                </a:extLst>
              </a:tr>
              <a:tr h="396875">
                <a:tc>
                  <a:txBody>
                    <a:bodyPr/>
                    <a:lstStyle/>
                    <a:p>
                      <a:pPr indent="266700" algn="just">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a:t>
                      </a:r>
                      <a:r>
                        <a:rPr lang="en-US" sz="1800" kern="100" dirty="0" err="1">
                          <a:latin typeface="微软雅黑" panose="020B0503020204020204" pitchFamily="34" charset="-122"/>
                          <a:ea typeface="微软雅黑" panose="020B0503020204020204" pitchFamily="34" charset="-122"/>
                          <a:cs typeface="Times New Roman"/>
                        </a:rPr>
                        <a:t>ws</a:t>
                      </a:r>
                      <a:endParaRPr lang="zh-CN" sz="1800" kern="100" dirty="0">
                        <a:latin typeface="微软雅黑" panose="020B0503020204020204" pitchFamily="34" charset="-122"/>
                        <a:ea typeface="微软雅黑" panose="020B0503020204020204" pitchFamily="34" charset="-122"/>
                        <a:cs typeface="Times New Roman"/>
                      </a:endParaRPr>
                    </a:p>
                  </a:txBody>
                  <a:tcPr marL="91464" marR="91464" marT="107999" marB="0">
                    <a:lnL>
                      <a:noFill/>
                    </a:lnL>
                    <a:lnR>
                      <a:noFill/>
                    </a:lnR>
                    <a:lnT>
                      <a:noFill/>
                    </a:lnT>
                    <a:lnB>
                      <a:noFill/>
                    </a:lnB>
                  </a:tcPr>
                </a:tc>
                <a:tc>
                  <a:txBody>
                    <a:bodyPr/>
                    <a:lstStyle/>
                    <a:p>
                      <a:pPr indent="266700" algn="just">
                        <a:lnSpc>
                          <a:spcPct val="100000"/>
                        </a:lnSpc>
                        <a:spcAft>
                          <a:spcPts val="0"/>
                        </a:spcAft>
                      </a:pPr>
                      <a:r>
                        <a:rPr lang="en-US" altLang="zh-CN" sz="1800" kern="100" dirty="0">
                          <a:latin typeface="微软雅黑" panose="020B0503020204020204" pitchFamily="34" charset="-122"/>
                          <a:ea typeface="微软雅黑" panose="020B0503020204020204" pitchFamily="34" charset="-122"/>
                          <a:cs typeface="Times New Roman"/>
                        </a:rPr>
                        <a:t>            </a:t>
                      </a:r>
                      <a:r>
                        <a:rPr lang="zh-CN" sz="1800" kern="100" dirty="0">
                          <a:latin typeface="微软雅黑" panose="020B0503020204020204" pitchFamily="34" charset="-122"/>
                          <a:ea typeface="微软雅黑" panose="020B0503020204020204" pitchFamily="34" charset="-122"/>
                          <a:cs typeface="Times New Roman"/>
                        </a:rPr>
                        <a:t>提取空白符</a:t>
                      </a:r>
                    </a:p>
                  </a:txBody>
                  <a:tcPr marL="91464" marR="91464" marT="107999" marB="0">
                    <a:lnL>
                      <a:noFill/>
                    </a:lnL>
                    <a:lnR>
                      <a:noFill/>
                    </a:lnR>
                    <a:lnT>
                      <a:noFill/>
                    </a:lnT>
                    <a:lnB>
                      <a:noFill/>
                    </a:lnB>
                  </a:tcPr>
                </a:tc>
                <a:extLst>
                  <a:ext uri="{0D108BD9-81ED-4DB2-BD59-A6C34878D82A}">
                    <a16:rowId xmlns:a16="http://schemas.microsoft.com/office/drawing/2014/main" xmlns="" val="10004"/>
                  </a:ext>
                </a:extLst>
              </a:tr>
              <a:tr h="396875">
                <a:tc>
                  <a:txBody>
                    <a:bodyPr/>
                    <a:lstStyle/>
                    <a:p>
                      <a:pPr indent="266700" algn="just">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a:t>
                      </a:r>
                      <a:r>
                        <a:rPr lang="en-US" sz="1800" kern="100" dirty="0" err="1">
                          <a:latin typeface="微软雅黑" panose="020B0503020204020204" pitchFamily="34" charset="-122"/>
                          <a:ea typeface="微软雅黑" panose="020B0503020204020204" pitchFamily="34" charset="-122"/>
                          <a:cs typeface="Times New Roman"/>
                        </a:rPr>
                        <a:t>endl</a:t>
                      </a:r>
                      <a:endParaRPr lang="zh-CN" sz="1800" kern="100" dirty="0">
                        <a:latin typeface="微软雅黑" panose="020B0503020204020204" pitchFamily="34" charset="-122"/>
                        <a:ea typeface="微软雅黑" panose="020B0503020204020204" pitchFamily="34" charset="-122"/>
                        <a:cs typeface="Times New Roman"/>
                      </a:endParaRPr>
                    </a:p>
                  </a:txBody>
                  <a:tcPr marL="91464" marR="91464" marT="107999" marB="0">
                    <a:lnL>
                      <a:noFill/>
                    </a:lnL>
                    <a:lnR>
                      <a:noFill/>
                    </a:lnR>
                    <a:lnT>
                      <a:noFill/>
                    </a:lnT>
                    <a:lnB>
                      <a:noFill/>
                    </a:lnB>
                  </a:tcPr>
                </a:tc>
                <a:tc>
                  <a:txBody>
                    <a:bodyPr/>
                    <a:lstStyle/>
                    <a:p>
                      <a:pPr indent="266700" algn="just">
                        <a:lnSpc>
                          <a:spcPct val="100000"/>
                        </a:lnSpc>
                        <a:spcAft>
                          <a:spcPts val="0"/>
                        </a:spcAft>
                      </a:pPr>
                      <a:r>
                        <a:rPr lang="en-US" altLang="zh-CN" sz="1800" kern="100" dirty="0">
                          <a:latin typeface="微软雅黑" panose="020B0503020204020204" pitchFamily="34" charset="-122"/>
                          <a:ea typeface="微软雅黑" panose="020B0503020204020204" pitchFamily="34" charset="-122"/>
                          <a:cs typeface="Times New Roman"/>
                        </a:rPr>
                        <a:t>            </a:t>
                      </a:r>
                      <a:r>
                        <a:rPr lang="zh-CN" sz="1800" kern="100" dirty="0">
                          <a:latin typeface="微软雅黑" panose="020B0503020204020204" pitchFamily="34" charset="-122"/>
                          <a:ea typeface="微软雅黑" panose="020B0503020204020204" pitchFamily="34" charset="-122"/>
                          <a:cs typeface="Times New Roman"/>
                        </a:rPr>
                        <a:t>插入换行符，并刷新流</a:t>
                      </a:r>
                    </a:p>
                  </a:txBody>
                  <a:tcPr marL="91464" marR="91464" marT="107999" marB="0">
                    <a:lnL>
                      <a:noFill/>
                    </a:lnL>
                    <a:lnR>
                      <a:noFill/>
                    </a:lnR>
                    <a:lnT>
                      <a:noFill/>
                    </a:lnT>
                    <a:lnB>
                      <a:noFill/>
                    </a:lnB>
                  </a:tcPr>
                </a:tc>
                <a:extLst>
                  <a:ext uri="{0D108BD9-81ED-4DB2-BD59-A6C34878D82A}">
                    <a16:rowId xmlns:a16="http://schemas.microsoft.com/office/drawing/2014/main" xmlns="" val="10005"/>
                  </a:ext>
                </a:extLst>
              </a:tr>
              <a:tr h="396875">
                <a:tc>
                  <a:txBody>
                    <a:bodyPr/>
                    <a:lstStyle/>
                    <a:p>
                      <a:pPr indent="266700" algn="just">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ends</a:t>
                      </a:r>
                      <a:endParaRPr lang="zh-CN" sz="1800" kern="100" dirty="0">
                        <a:latin typeface="微软雅黑" panose="020B0503020204020204" pitchFamily="34" charset="-122"/>
                        <a:ea typeface="微软雅黑" panose="020B0503020204020204" pitchFamily="34" charset="-122"/>
                        <a:cs typeface="Times New Roman"/>
                      </a:endParaRPr>
                    </a:p>
                  </a:txBody>
                  <a:tcPr marL="91464" marR="91464" marT="107999" marB="0">
                    <a:lnL>
                      <a:noFill/>
                    </a:lnL>
                    <a:lnR>
                      <a:noFill/>
                    </a:lnR>
                    <a:lnT>
                      <a:noFill/>
                    </a:lnT>
                    <a:lnB>
                      <a:noFill/>
                    </a:lnB>
                  </a:tcPr>
                </a:tc>
                <a:tc>
                  <a:txBody>
                    <a:bodyPr/>
                    <a:lstStyle/>
                    <a:p>
                      <a:pPr indent="266700" algn="just">
                        <a:lnSpc>
                          <a:spcPct val="100000"/>
                        </a:lnSpc>
                        <a:spcAft>
                          <a:spcPts val="0"/>
                        </a:spcAft>
                      </a:pPr>
                      <a:r>
                        <a:rPr lang="en-US" altLang="zh-CN" sz="1800" kern="100" dirty="0">
                          <a:latin typeface="微软雅黑" panose="020B0503020204020204" pitchFamily="34" charset="-122"/>
                          <a:ea typeface="微软雅黑" panose="020B0503020204020204" pitchFamily="34" charset="-122"/>
                          <a:cs typeface="Times New Roman"/>
                        </a:rPr>
                        <a:t>            </a:t>
                      </a:r>
                      <a:r>
                        <a:rPr lang="zh-CN" sz="1800" kern="100" dirty="0">
                          <a:latin typeface="微软雅黑" panose="020B0503020204020204" pitchFamily="34" charset="-122"/>
                          <a:ea typeface="微软雅黑" panose="020B0503020204020204" pitchFamily="34" charset="-122"/>
                          <a:cs typeface="Times New Roman"/>
                        </a:rPr>
                        <a:t>插入空字符</a:t>
                      </a:r>
                    </a:p>
                  </a:txBody>
                  <a:tcPr marL="91464" marR="91464" marT="107999" marB="0">
                    <a:lnL>
                      <a:noFill/>
                    </a:lnL>
                    <a:lnR>
                      <a:noFill/>
                    </a:lnR>
                    <a:lnT>
                      <a:noFill/>
                    </a:lnT>
                    <a:lnB>
                      <a:noFill/>
                    </a:lnB>
                  </a:tcPr>
                </a:tc>
                <a:extLst>
                  <a:ext uri="{0D108BD9-81ED-4DB2-BD59-A6C34878D82A}">
                    <a16:rowId xmlns:a16="http://schemas.microsoft.com/office/drawing/2014/main" xmlns="" val="10006"/>
                  </a:ext>
                </a:extLst>
              </a:tr>
              <a:tr h="396875">
                <a:tc>
                  <a:txBody>
                    <a:bodyPr/>
                    <a:lstStyle/>
                    <a:p>
                      <a:pPr indent="266700" algn="just">
                        <a:lnSpc>
                          <a:spcPct val="100000"/>
                        </a:lnSpc>
                        <a:spcAft>
                          <a:spcPts val="0"/>
                        </a:spcAft>
                      </a:pPr>
                      <a:r>
                        <a:rPr lang="en-US" sz="1800" kern="100">
                          <a:latin typeface="微软雅黑" panose="020B0503020204020204" pitchFamily="34" charset="-122"/>
                          <a:ea typeface="微软雅黑" panose="020B0503020204020204" pitchFamily="34" charset="-122"/>
                          <a:cs typeface="Times New Roman"/>
                        </a:rPr>
                        <a:t>setprecision(int</a:t>
                      </a:r>
                      <a:r>
                        <a:rPr lang="en-US" sz="1800" kern="100" dirty="0">
                          <a:latin typeface="微软雅黑" panose="020B0503020204020204" pitchFamily="34" charset="-122"/>
                          <a:ea typeface="微软雅黑" panose="020B0503020204020204" pitchFamily="34" charset="-122"/>
                          <a:cs typeface="Times New Roman"/>
                        </a:rPr>
                        <a:t>)</a:t>
                      </a:r>
                      <a:endParaRPr lang="zh-CN" sz="1800" kern="100" dirty="0">
                        <a:latin typeface="微软雅黑" panose="020B0503020204020204" pitchFamily="34" charset="-122"/>
                        <a:ea typeface="微软雅黑" panose="020B0503020204020204" pitchFamily="34" charset="-122"/>
                        <a:cs typeface="Times New Roman"/>
                      </a:endParaRPr>
                    </a:p>
                  </a:txBody>
                  <a:tcPr marL="91464" marR="91464" marT="107999" marB="0">
                    <a:lnL>
                      <a:noFill/>
                    </a:lnL>
                    <a:lnR>
                      <a:noFill/>
                    </a:lnR>
                    <a:lnT>
                      <a:noFill/>
                    </a:lnT>
                    <a:lnB>
                      <a:noFill/>
                    </a:lnB>
                  </a:tcPr>
                </a:tc>
                <a:tc>
                  <a:txBody>
                    <a:bodyPr/>
                    <a:lstStyle/>
                    <a:p>
                      <a:pPr indent="266700" algn="just">
                        <a:lnSpc>
                          <a:spcPct val="100000"/>
                        </a:lnSpc>
                        <a:spcAft>
                          <a:spcPts val="0"/>
                        </a:spcAft>
                      </a:pPr>
                      <a:r>
                        <a:rPr lang="en-US" altLang="zh-CN" sz="1800" kern="100">
                          <a:latin typeface="微软雅黑" panose="020B0503020204020204" pitchFamily="34" charset="-122"/>
                          <a:ea typeface="微软雅黑" panose="020B0503020204020204" pitchFamily="34" charset="-122"/>
                          <a:cs typeface="Times New Roman"/>
                        </a:rPr>
                        <a:t>           </a:t>
                      </a:r>
                      <a:r>
                        <a:rPr lang="zh-CN" sz="1800" kern="100">
                          <a:latin typeface="微软雅黑" panose="020B0503020204020204" pitchFamily="34" charset="-122"/>
                          <a:ea typeface="微软雅黑" panose="020B0503020204020204" pitchFamily="34" charset="-122"/>
                          <a:cs typeface="Times New Roman"/>
                        </a:rPr>
                        <a:t>设</a:t>
                      </a:r>
                      <a:r>
                        <a:rPr lang="zh-CN" sz="1800" kern="100" dirty="0">
                          <a:latin typeface="微软雅黑" panose="020B0503020204020204" pitchFamily="34" charset="-122"/>
                          <a:ea typeface="微软雅黑" panose="020B0503020204020204" pitchFamily="34" charset="-122"/>
                          <a:cs typeface="Times New Roman"/>
                        </a:rPr>
                        <a:t>置浮点数的小数位数（包括小数点）</a:t>
                      </a:r>
                    </a:p>
                  </a:txBody>
                  <a:tcPr marL="91464" marR="91464" marT="107999" marB="0">
                    <a:lnL>
                      <a:noFill/>
                    </a:lnL>
                    <a:lnR>
                      <a:noFill/>
                    </a:lnR>
                    <a:lnT>
                      <a:noFill/>
                    </a:lnT>
                    <a:lnB>
                      <a:noFill/>
                    </a:lnB>
                  </a:tcPr>
                </a:tc>
                <a:extLst>
                  <a:ext uri="{0D108BD9-81ED-4DB2-BD59-A6C34878D82A}">
                    <a16:rowId xmlns:a16="http://schemas.microsoft.com/office/drawing/2014/main" xmlns="" val="10007"/>
                  </a:ext>
                </a:extLst>
              </a:tr>
              <a:tr h="396875">
                <a:tc>
                  <a:txBody>
                    <a:bodyPr/>
                    <a:lstStyle/>
                    <a:p>
                      <a:pPr indent="266700" algn="just">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a:t>
                      </a:r>
                      <a:r>
                        <a:rPr lang="en-US" sz="1800" kern="100" dirty="0" err="1">
                          <a:latin typeface="微软雅黑" panose="020B0503020204020204" pitchFamily="34" charset="-122"/>
                          <a:ea typeface="微软雅黑" panose="020B0503020204020204" pitchFamily="34" charset="-122"/>
                          <a:cs typeface="Times New Roman"/>
                        </a:rPr>
                        <a:t>setw</a:t>
                      </a:r>
                      <a:r>
                        <a:rPr lang="en-US" sz="1800" kern="100" dirty="0">
                          <a:latin typeface="微软雅黑" panose="020B0503020204020204" pitchFamily="34" charset="-122"/>
                          <a:ea typeface="微软雅黑" panose="020B0503020204020204" pitchFamily="34" charset="-122"/>
                          <a:cs typeface="Times New Roman"/>
                        </a:rPr>
                        <a:t>(</a:t>
                      </a:r>
                      <a:r>
                        <a:rPr lang="en-US" sz="1800" kern="100" dirty="0" err="1">
                          <a:latin typeface="微软雅黑" panose="020B0503020204020204" pitchFamily="34" charset="-122"/>
                          <a:ea typeface="微软雅黑" panose="020B0503020204020204" pitchFamily="34" charset="-122"/>
                          <a:cs typeface="Times New Roman"/>
                        </a:rPr>
                        <a:t>int</a:t>
                      </a:r>
                      <a:r>
                        <a:rPr lang="en-US" sz="1800" kern="100" dirty="0">
                          <a:latin typeface="微软雅黑" panose="020B0503020204020204" pitchFamily="34" charset="-122"/>
                          <a:ea typeface="微软雅黑" panose="020B0503020204020204" pitchFamily="34" charset="-122"/>
                          <a:cs typeface="Times New Roman"/>
                        </a:rPr>
                        <a:t>)</a:t>
                      </a:r>
                      <a:endParaRPr lang="zh-CN" sz="1800" kern="100" dirty="0">
                        <a:latin typeface="微软雅黑" panose="020B0503020204020204" pitchFamily="34" charset="-122"/>
                        <a:ea typeface="微软雅黑" panose="020B0503020204020204" pitchFamily="34" charset="-122"/>
                        <a:cs typeface="Times New Roman"/>
                      </a:endParaRPr>
                    </a:p>
                  </a:txBody>
                  <a:tcPr marL="91464" marR="91464" marT="107999"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266700" algn="just">
                        <a:lnSpc>
                          <a:spcPct val="100000"/>
                        </a:lnSpc>
                        <a:spcAft>
                          <a:spcPts val="0"/>
                        </a:spcAft>
                      </a:pPr>
                      <a:r>
                        <a:rPr lang="en-US" altLang="zh-CN" sz="1800" kern="100" dirty="0">
                          <a:latin typeface="微软雅黑" panose="020B0503020204020204" pitchFamily="34" charset="-122"/>
                          <a:ea typeface="微软雅黑" panose="020B0503020204020204" pitchFamily="34" charset="-122"/>
                          <a:cs typeface="Times New Roman"/>
                        </a:rPr>
                        <a:t>            </a:t>
                      </a:r>
                      <a:r>
                        <a:rPr lang="zh-CN" sz="1800" kern="100" dirty="0">
                          <a:latin typeface="微软雅黑" panose="020B0503020204020204" pitchFamily="34" charset="-122"/>
                          <a:ea typeface="微软雅黑" panose="020B0503020204020204" pitchFamily="34" charset="-122"/>
                          <a:cs typeface="Times New Roman"/>
                        </a:rPr>
                        <a:t>设置域宽</a:t>
                      </a:r>
                    </a:p>
                  </a:txBody>
                  <a:tcPr marL="91464" marR="91464" marT="107999"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93210" name="TextBox 7"/>
          <p:cNvSpPr txBox="1">
            <a:spLocks noChangeArrowheads="1"/>
          </p:cNvSpPr>
          <p:nvPr/>
        </p:nvSpPr>
        <p:spPr bwMode="auto">
          <a:xfrm>
            <a:off x="1168400" y="1857375"/>
            <a:ext cx="542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800">
                <a:latin typeface="微软雅黑" panose="020B0503020204020204" pitchFamily="34" charset="-122"/>
                <a:ea typeface="微软雅黑" panose="020B0503020204020204" pitchFamily="34" charset="-122"/>
              </a:rPr>
              <a:t>常用的</a:t>
            </a:r>
            <a:r>
              <a:rPr lang="en-US" altLang="zh-CN" sz="1800">
                <a:latin typeface="微软雅黑" panose="020B0503020204020204" pitchFamily="34" charset="-122"/>
                <a:ea typeface="微软雅黑" panose="020B0503020204020204" pitchFamily="34" charset="-122"/>
              </a:rPr>
              <a:t>I/O</a:t>
            </a:r>
            <a:r>
              <a:rPr lang="zh-CN" altLang="en-US" sz="1800">
                <a:latin typeface="微软雅黑" panose="020B0503020204020204" pitchFamily="34" charset="-122"/>
                <a:ea typeface="微软雅黑" panose="020B0503020204020204" pitchFamily="34" charset="-122"/>
              </a:rPr>
              <a:t>流类库操纵符</a:t>
            </a:r>
          </a:p>
        </p:txBody>
      </p:sp>
      <p:sp>
        <p:nvSpPr>
          <p:cNvPr id="93211" name="TextBox 8"/>
          <p:cNvSpPr txBox="1">
            <a:spLocks noChangeArrowheads="1"/>
          </p:cNvSpPr>
          <p:nvPr/>
        </p:nvSpPr>
        <p:spPr bwMode="auto">
          <a:xfrm>
            <a:off x="927100" y="6130925"/>
            <a:ext cx="10385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800">
                <a:latin typeface="微软雅黑" panose="020B0503020204020204" pitchFamily="34" charset="-122"/>
                <a:ea typeface="微软雅黑" panose="020B0503020204020204" pitchFamily="34" charset="-122"/>
              </a:rPr>
              <a:t>例</a:t>
            </a:r>
            <a:r>
              <a:rPr lang="en-US" altLang="zh-CN" sz="1800">
                <a:latin typeface="微软雅黑" panose="020B0503020204020204" pitchFamily="34" charset="-122"/>
                <a:ea typeface="微软雅黑" panose="020B0503020204020204" pitchFamily="34" charset="-122"/>
              </a:rPr>
              <a:t>:cout &lt;&lt; setw(5) &lt;&lt; setprecision(3) &lt;&lt; 3.1415;</a:t>
            </a:r>
            <a:endParaRPr lang="zh-CN" altLang="en-US" sz="18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47</a:t>
            </a:fld>
            <a:endParaRPr lang="zh-CN" altLang="en-US"/>
          </a:p>
        </p:txBody>
      </p:sp>
    </p:spTree>
    <p:extLst>
      <p:ext uri="{BB962C8B-B14F-4D97-AF65-F5344CB8AC3E}">
        <p14:creationId xmlns:p14="http://schemas.microsoft.com/office/powerpoint/2010/main" val="112112626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002060"/>
                </a:solidFill>
              </a:rPr>
              <a:t>例</a:t>
            </a:r>
            <a:r>
              <a:rPr lang="en-US" altLang="zh-CN">
                <a:solidFill>
                  <a:srgbClr val="002060"/>
                </a:solidFill>
              </a:rPr>
              <a:t>2_2</a:t>
            </a:r>
            <a:r>
              <a:rPr lang="zh-CN" altLang="en-US">
                <a:solidFill>
                  <a:srgbClr val="002060"/>
                </a:solidFill>
              </a:rPr>
              <a:t>：输入一个年份，判断是否闰年</a:t>
            </a:r>
            <a:endParaRPr lang="zh-CN" altLang="en-US"/>
          </a:p>
        </p:txBody>
      </p:sp>
      <p:sp>
        <p:nvSpPr>
          <p:cNvPr id="101379" name="内容占位符 2"/>
          <p:cNvSpPr>
            <a:spLocks noGrp="1"/>
          </p:cNvSpPr>
          <p:nvPr>
            <p:ph idx="1"/>
          </p:nvPr>
        </p:nvSpPr>
        <p:spPr>
          <a:xfrm>
            <a:off x="1345059" y="1268760"/>
            <a:ext cx="10240516" cy="5305078"/>
          </a:xfrm>
        </p:spPr>
        <p:txBody>
          <a:bodyPr/>
          <a:lstStyle/>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//2_2.cpp</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#include &lt;iostream&gt;</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using namespace std;</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int main() {</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	int year;</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	bool </a:t>
            </a:r>
            <a:r>
              <a:rPr lang="en-US" altLang="zh-CN" sz="2000" dirty="0" err="1">
                <a:latin typeface="微软雅黑" pitchFamily="34" charset="-122"/>
                <a:ea typeface="微软雅黑" pitchFamily="34" charset="-122"/>
              </a:rPr>
              <a:t>isLeapYear</a:t>
            </a:r>
            <a:r>
              <a:rPr lang="en-US" altLang="zh-CN" sz="2000" dirty="0">
                <a:latin typeface="微软雅黑" pitchFamily="34" charset="-122"/>
                <a:ea typeface="微软雅黑" pitchFamily="34" charset="-122"/>
              </a:rPr>
              <a:t>;</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cout</a:t>
            </a:r>
            <a:r>
              <a:rPr lang="en-US" altLang="zh-CN" sz="2000" dirty="0">
                <a:latin typeface="微软雅黑" pitchFamily="34" charset="-122"/>
                <a:ea typeface="微软雅黑" pitchFamily="34" charset="-122"/>
              </a:rPr>
              <a:t> &lt;&lt; "Enter the year: ";</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cin</a:t>
            </a:r>
            <a:r>
              <a:rPr lang="en-US" altLang="zh-CN" sz="2000" dirty="0">
                <a:latin typeface="微软雅黑" pitchFamily="34" charset="-122"/>
                <a:ea typeface="微软雅黑" pitchFamily="34" charset="-122"/>
              </a:rPr>
              <a:t> &gt;&gt; year;</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isLeapYear</a:t>
            </a:r>
            <a:r>
              <a:rPr lang="en-US" altLang="zh-CN" sz="2000" dirty="0">
                <a:latin typeface="微软雅黑" pitchFamily="34" charset="-122"/>
                <a:ea typeface="微软雅黑" pitchFamily="34" charset="-122"/>
              </a:rPr>
              <a:t> = ((year % 4 == 0 &amp;&amp; year % 100 != 0) || (year % 400 == 0));</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	</a:t>
            </a:r>
            <a:r>
              <a:rPr lang="en-US" altLang="zh-CN" sz="2000" dirty="0">
                <a:solidFill>
                  <a:schemeClr val="accent6">
                    <a:lumMod val="75000"/>
                  </a:schemeClr>
                </a:solidFill>
                <a:latin typeface="微软雅黑" pitchFamily="34" charset="-122"/>
                <a:ea typeface="微软雅黑" pitchFamily="34" charset="-122"/>
              </a:rPr>
              <a:t>if (</a:t>
            </a:r>
            <a:r>
              <a:rPr lang="en-US" altLang="zh-CN" sz="2000" dirty="0" err="1">
                <a:solidFill>
                  <a:schemeClr val="accent6">
                    <a:lumMod val="75000"/>
                  </a:schemeClr>
                </a:solidFill>
                <a:latin typeface="微软雅黑" pitchFamily="34" charset="-122"/>
                <a:ea typeface="微软雅黑" pitchFamily="34" charset="-122"/>
              </a:rPr>
              <a:t>isLeapYear</a:t>
            </a:r>
            <a:r>
              <a:rPr lang="en-US" altLang="zh-CN" sz="2000" dirty="0">
                <a:solidFill>
                  <a:schemeClr val="accent6">
                    <a:lumMod val="75000"/>
                  </a:schemeClr>
                </a:solidFill>
                <a:latin typeface="微软雅黑" pitchFamily="34" charset="-122"/>
                <a:ea typeface="微软雅黑" pitchFamily="34" charset="-122"/>
              </a:rPr>
              <a:t>)</a:t>
            </a:r>
          </a:p>
          <a:p>
            <a:pPr>
              <a:spcBef>
                <a:spcPts val="0"/>
              </a:spcBef>
              <a:buFont typeface="Georgia" panose="02040502050405020303" pitchFamily="18" charset="0"/>
              <a:buNone/>
              <a:defRPr/>
            </a:pPr>
            <a:r>
              <a:rPr lang="en-US" altLang="zh-CN" sz="2000" dirty="0">
                <a:solidFill>
                  <a:schemeClr val="accent6">
                    <a:lumMod val="75000"/>
                  </a:schemeClr>
                </a:solidFill>
                <a:latin typeface="微软雅黑" pitchFamily="34" charset="-122"/>
                <a:ea typeface="微软雅黑" pitchFamily="34" charset="-122"/>
              </a:rPr>
              <a:t>		</a:t>
            </a:r>
            <a:r>
              <a:rPr lang="en-US" altLang="zh-CN" sz="2000" dirty="0" err="1">
                <a:solidFill>
                  <a:schemeClr val="accent6">
                    <a:lumMod val="75000"/>
                  </a:schemeClr>
                </a:solidFill>
                <a:latin typeface="微软雅黑" pitchFamily="34" charset="-122"/>
                <a:ea typeface="微软雅黑" pitchFamily="34" charset="-122"/>
              </a:rPr>
              <a:t>cout</a:t>
            </a:r>
            <a:r>
              <a:rPr lang="en-US" altLang="zh-CN" sz="2000" dirty="0">
                <a:solidFill>
                  <a:schemeClr val="accent6">
                    <a:lumMod val="75000"/>
                  </a:schemeClr>
                </a:solidFill>
                <a:latin typeface="微软雅黑" pitchFamily="34" charset="-122"/>
                <a:ea typeface="微软雅黑" pitchFamily="34" charset="-122"/>
              </a:rPr>
              <a:t> &lt;&lt; year &lt;&lt; " is a leap year" &lt;&lt; </a:t>
            </a:r>
            <a:r>
              <a:rPr lang="en-US" altLang="zh-CN" sz="2000" dirty="0" err="1">
                <a:solidFill>
                  <a:schemeClr val="accent6">
                    <a:lumMod val="75000"/>
                  </a:schemeClr>
                </a:solidFill>
                <a:latin typeface="微软雅黑" pitchFamily="34" charset="-122"/>
                <a:ea typeface="微软雅黑" pitchFamily="34" charset="-122"/>
              </a:rPr>
              <a:t>endl</a:t>
            </a:r>
            <a:r>
              <a:rPr lang="en-US" altLang="zh-CN" sz="2000" dirty="0">
                <a:solidFill>
                  <a:schemeClr val="accent6">
                    <a:lumMod val="75000"/>
                  </a:schemeClr>
                </a:solidFill>
                <a:latin typeface="微软雅黑" pitchFamily="34" charset="-122"/>
                <a:ea typeface="微软雅黑" pitchFamily="34" charset="-122"/>
              </a:rPr>
              <a:t>;</a:t>
            </a:r>
          </a:p>
          <a:p>
            <a:pPr>
              <a:spcBef>
                <a:spcPts val="0"/>
              </a:spcBef>
              <a:buFont typeface="Georgia" panose="02040502050405020303" pitchFamily="18" charset="0"/>
              <a:buNone/>
              <a:defRPr/>
            </a:pPr>
            <a:r>
              <a:rPr lang="en-US" altLang="zh-CN" sz="2000" dirty="0">
                <a:solidFill>
                  <a:schemeClr val="accent6">
                    <a:lumMod val="75000"/>
                  </a:schemeClr>
                </a:solidFill>
                <a:latin typeface="微软雅黑" pitchFamily="34" charset="-122"/>
                <a:ea typeface="微软雅黑" pitchFamily="34" charset="-122"/>
              </a:rPr>
              <a:t>	else</a:t>
            </a:r>
          </a:p>
          <a:p>
            <a:pPr>
              <a:spcBef>
                <a:spcPts val="0"/>
              </a:spcBef>
              <a:buFont typeface="Georgia" panose="02040502050405020303" pitchFamily="18" charset="0"/>
              <a:buNone/>
              <a:defRPr/>
            </a:pPr>
            <a:r>
              <a:rPr lang="en-US" altLang="zh-CN" sz="2000" dirty="0">
                <a:solidFill>
                  <a:schemeClr val="accent6">
                    <a:lumMod val="75000"/>
                  </a:schemeClr>
                </a:solidFill>
                <a:latin typeface="微软雅黑" pitchFamily="34" charset="-122"/>
                <a:ea typeface="微软雅黑" pitchFamily="34" charset="-122"/>
              </a:rPr>
              <a:t>		</a:t>
            </a:r>
            <a:r>
              <a:rPr lang="en-US" altLang="zh-CN" sz="2000" dirty="0" err="1">
                <a:solidFill>
                  <a:schemeClr val="accent6">
                    <a:lumMod val="75000"/>
                  </a:schemeClr>
                </a:solidFill>
                <a:latin typeface="微软雅黑" pitchFamily="34" charset="-122"/>
                <a:ea typeface="微软雅黑" pitchFamily="34" charset="-122"/>
              </a:rPr>
              <a:t>cout</a:t>
            </a:r>
            <a:r>
              <a:rPr lang="en-US" altLang="zh-CN" sz="2000" dirty="0">
                <a:solidFill>
                  <a:schemeClr val="accent6">
                    <a:lumMod val="75000"/>
                  </a:schemeClr>
                </a:solidFill>
                <a:latin typeface="微软雅黑" pitchFamily="34" charset="-122"/>
                <a:ea typeface="微软雅黑" pitchFamily="34" charset="-122"/>
              </a:rPr>
              <a:t> &lt;&lt; year &lt;&lt; " is not a leap year" &lt;&lt; </a:t>
            </a:r>
            <a:r>
              <a:rPr lang="en-US" altLang="zh-CN" sz="2000" dirty="0" err="1">
                <a:solidFill>
                  <a:schemeClr val="accent6">
                    <a:lumMod val="75000"/>
                  </a:schemeClr>
                </a:solidFill>
                <a:latin typeface="微软雅黑" pitchFamily="34" charset="-122"/>
                <a:ea typeface="微软雅黑" pitchFamily="34" charset="-122"/>
              </a:rPr>
              <a:t>endl</a:t>
            </a:r>
            <a:r>
              <a:rPr lang="en-US" altLang="zh-CN" sz="2000" dirty="0">
                <a:solidFill>
                  <a:schemeClr val="accent6">
                    <a:lumMod val="75000"/>
                  </a:schemeClr>
                </a:solidFill>
                <a:latin typeface="微软雅黑" pitchFamily="34" charset="-122"/>
                <a:ea typeface="微软雅黑" pitchFamily="34" charset="-122"/>
              </a:rPr>
              <a:t>;</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	return 0;</a:t>
            </a:r>
          </a:p>
          <a:p>
            <a:pPr>
              <a:spcBef>
                <a:spcPts val="0"/>
              </a:spcBef>
              <a:buFont typeface="Georgia" panose="02040502050405020303" pitchFamily="18" charset="0"/>
              <a:buNone/>
              <a:defRPr/>
            </a:pPr>
            <a:r>
              <a:rPr lang="en-US" altLang="zh-CN" sz="2000" dirty="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370668085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a:xfrm>
            <a:off x="609600" y="1076325"/>
            <a:ext cx="10975975" cy="1066800"/>
          </a:xfrm>
        </p:spPr>
        <p:txBody>
          <a:bodyPr/>
          <a:lstStyle/>
          <a:p>
            <a:pPr eaLnBrk="1" hangingPunct="1">
              <a:defRPr/>
            </a:pPr>
            <a:r>
              <a:rPr lang="en-US" altLang="zh-CN" dirty="0">
                <a:solidFill>
                  <a:schemeClr val="accent5"/>
                </a:solidFill>
                <a:latin typeface="微软雅黑" pitchFamily="34" charset="-122"/>
                <a:ea typeface="微软雅黑" pitchFamily="34" charset="-122"/>
              </a:rPr>
              <a:t>If</a:t>
            </a:r>
            <a:r>
              <a:rPr lang="zh-CN" altLang="en-US" dirty="0">
                <a:solidFill>
                  <a:schemeClr val="accent5"/>
                </a:solidFill>
                <a:latin typeface="微软雅黑" pitchFamily="34" charset="-122"/>
                <a:ea typeface="微软雅黑" pitchFamily="34" charset="-122"/>
              </a:rPr>
              <a:t>语句的语法形式</a:t>
            </a:r>
          </a:p>
        </p:txBody>
      </p:sp>
      <p:sp>
        <p:nvSpPr>
          <p:cNvPr id="95235" name="内容占位符 2"/>
          <p:cNvSpPr>
            <a:spLocks noGrp="1"/>
          </p:cNvSpPr>
          <p:nvPr>
            <p:ph idx="1"/>
          </p:nvPr>
        </p:nvSpPr>
        <p:spPr>
          <a:xfrm>
            <a:off x="609600" y="2357438"/>
            <a:ext cx="10600555" cy="4024312"/>
          </a:xfrm>
        </p:spPr>
        <p:txBody>
          <a:bodyPr/>
          <a:lstStyle/>
          <a:p>
            <a:pPr eaLnBrk="1" hangingPunct="1">
              <a:buFont typeface="Wingdings" panose="05000000000000000000" pitchFamily="2" charset="2"/>
              <a:buNone/>
            </a:pPr>
            <a:r>
              <a:rPr lang="en-US" altLang="zh-CN" sz="2400">
                <a:solidFill>
                  <a:srgbClr val="0070C0"/>
                </a:solidFill>
                <a:latin typeface="微软雅黑" panose="020B0503020204020204" pitchFamily="34" charset="-122"/>
                <a:ea typeface="微软雅黑" panose="020B0503020204020204" pitchFamily="34" charset="-122"/>
              </a:rPr>
              <a:t>if (</a:t>
            </a:r>
            <a:r>
              <a:rPr lang="zh-CN" altLang="en-US" sz="2400">
                <a:solidFill>
                  <a:srgbClr val="0070C0"/>
                </a:solidFill>
                <a:latin typeface="微软雅黑" panose="020B0503020204020204" pitchFamily="34" charset="-122"/>
                <a:ea typeface="微软雅黑" panose="020B0503020204020204" pitchFamily="34" charset="-122"/>
              </a:rPr>
              <a:t>表达式</a:t>
            </a:r>
            <a:r>
              <a:rPr lang="en-US" altLang="zh-CN" sz="2400">
                <a:solidFill>
                  <a:srgbClr val="0070C0"/>
                </a:solidFill>
                <a:latin typeface="微软雅黑" panose="020B0503020204020204" pitchFamily="34" charset="-122"/>
                <a:ea typeface="微软雅黑" panose="020B0503020204020204" pitchFamily="34" charset="-122"/>
              </a:rPr>
              <a:t>) </a:t>
            </a:r>
            <a:r>
              <a:rPr lang="zh-CN" altLang="en-US" sz="2400">
                <a:solidFill>
                  <a:srgbClr val="0070C0"/>
                </a:solidFill>
                <a:latin typeface="微软雅黑" panose="020B0503020204020204" pitchFamily="34" charset="-122"/>
                <a:ea typeface="微软雅黑" panose="020B0503020204020204" pitchFamily="34" charset="-122"/>
              </a:rPr>
              <a:t>语句</a:t>
            </a:r>
          </a:p>
          <a:p>
            <a:pPr marL="508000" lvl="1" indent="-50800" eaLnBrk="1" hangingPunct="1">
              <a:buFontTx/>
              <a:buNone/>
            </a:pPr>
            <a:r>
              <a:rPr lang="zh-CN" altLang="en-US" sz="2400">
                <a:solidFill>
                  <a:schemeClr val="tx1"/>
                </a:solidFill>
                <a:latin typeface="微软雅黑" panose="020B0503020204020204" pitchFamily="34" charset="-122"/>
                <a:ea typeface="微软雅黑" panose="020B0503020204020204" pitchFamily="34" charset="-122"/>
              </a:rPr>
              <a:t>例：</a:t>
            </a:r>
            <a:r>
              <a:rPr lang="en-US" altLang="zh-CN" sz="2400">
                <a:solidFill>
                  <a:schemeClr val="tx1"/>
                </a:solidFill>
                <a:latin typeface="微软雅黑" panose="020B0503020204020204" pitchFamily="34" charset="-122"/>
                <a:ea typeface="微软雅黑" panose="020B0503020204020204" pitchFamily="34" charset="-122"/>
              </a:rPr>
              <a:t>if (x &gt; y) cout &lt;&lt; x;</a:t>
            </a:r>
          </a:p>
          <a:p>
            <a:pPr eaLnBrk="1" hangingPunct="1">
              <a:buFont typeface="Wingdings" panose="05000000000000000000" pitchFamily="2" charset="2"/>
              <a:buNone/>
            </a:pPr>
            <a:r>
              <a:rPr lang="en-US" altLang="zh-CN" sz="2400">
                <a:solidFill>
                  <a:srgbClr val="0070C0"/>
                </a:solidFill>
                <a:latin typeface="微软雅黑" panose="020B0503020204020204" pitchFamily="34" charset="-122"/>
                <a:ea typeface="微软雅黑" panose="020B0503020204020204" pitchFamily="34" charset="-122"/>
              </a:rPr>
              <a:t>if (</a:t>
            </a:r>
            <a:r>
              <a:rPr lang="zh-CN" altLang="en-US" sz="2400">
                <a:solidFill>
                  <a:srgbClr val="0070C0"/>
                </a:solidFill>
                <a:latin typeface="微软雅黑" panose="020B0503020204020204" pitchFamily="34" charset="-122"/>
                <a:ea typeface="微软雅黑" panose="020B0503020204020204" pitchFamily="34" charset="-122"/>
              </a:rPr>
              <a:t>表达式</a:t>
            </a:r>
            <a:r>
              <a:rPr lang="en-US" altLang="zh-CN" sz="2400">
                <a:solidFill>
                  <a:srgbClr val="0070C0"/>
                </a:solidFill>
                <a:latin typeface="微软雅黑" panose="020B0503020204020204" pitchFamily="34" charset="-122"/>
                <a:ea typeface="微软雅黑" panose="020B0503020204020204" pitchFamily="34" charset="-122"/>
              </a:rPr>
              <a:t>) </a:t>
            </a:r>
            <a:r>
              <a:rPr lang="zh-CN" altLang="en-US" sz="2400">
                <a:solidFill>
                  <a:srgbClr val="0070C0"/>
                </a:solidFill>
                <a:latin typeface="微软雅黑" panose="020B0503020204020204" pitchFamily="34" charset="-122"/>
                <a:ea typeface="微软雅黑" panose="020B0503020204020204" pitchFamily="34" charset="-122"/>
              </a:rPr>
              <a:t>语句</a:t>
            </a:r>
            <a:r>
              <a:rPr lang="en-US" altLang="zh-CN" sz="2400">
                <a:solidFill>
                  <a:srgbClr val="0070C0"/>
                </a:solidFill>
                <a:latin typeface="微软雅黑" panose="020B0503020204020204" pitchFamily="34" charset="-122"/>
                <a:ea typeface="微软雅黑" panose="020B0503020204020204" pitchFamily="34" charset="-122"/>
              </a:rPr>
              <a:t>1 else </a:t>
            </a:r>
            <a:r>
              <a:rPr lang="zh-CN" altLang="en-US" sz="2400">
                <a:solidFill>
                  <a:srgbClr val="0070C0"/>
                </a:solidFill>
                <a:latin typeface="微软雅黑" panose="020B0503020204020204" pitchFamily="34" charset="-122"/>
                <a:ea typeface="微软雅黑" panose="020B0503020204020204" pitchFamily="34" charset="-122"/>
              </a:rPr>
              <a:t>语句</a:t>
            </a:r>
            <a:r>
              <a:rPr lang="en-US" altLang="zh-CN" sz="2400">
                <a:solidFill>
                  <a:srgbClr val="0070C0"/>
                </a:solidFill>
                <a:latin typeface="微软雅黑" panose="020B0503020204020204" pitchFamily="34" charset="-122"/>
                <a:ea typeface="微软雅黑" panose="020B0503020204020204" pitchFamily="34" charset="-122"/>
              </a:rPr>
              <a:t>2</a:t>
            </a:r>
          </a:p>
          <a:p>
            <a:pPr marL="508000" lvl="1" indent="-50800" eaLnBrk="1" hangingPunct="1">
              <a:buFontTx/>
              <a:buNone/>
            </a:pPr>
            <a:r>
              <a:rPr lang="zh-CN" altLang="en-US" sz="2400">
                <a:solidFill>
                  <a:schemeClr val="tx1"/>
                </a:solidFill>
                <a:latin typeface="微软雅黑" panose="020B0503020204020204" pitchFamily="34" charset="-122"/>
                <a:ea typeface="微软雅黑" panose="020B0503020204020204" pitchFamily="34" charset="-122"/>
              </a:rPr>
              <a:t>例：</a:t>
            </a:r>
            <a:r>
              <a:rPr lang="en-US" altLang="zh-CN" sz="2400">
                <a:solidFill>
                  <a:schemeClr val="tx1"/>
                </a:solidFill>
                <a:latin typeface="微软雅黑" panose="020B0503020204020204" pitchFamily="34" charset="-122"/>
                <a:ea typeface="微软雅黑" panose="020B0503020204020204" pitchFamily="34" charset="-122"/>
              </a:rPr>
              <a:t>if (x &gt; y) cout &lt;&lt; x;</a:t>
            </a:r>
          </a:p>
          <a:p>
            <a:pPr marL="508000" lvl="1" indent="-50800" eaLnBrk="1" hangingPunct="1">
              <a:buFontTx/>
              <a:buNone/>
            </a:pPr>
            <a:r>
              <a:rPr lang="en-US" altLang="zh-CN" sz="2400">
                <a:solidFill>
                  <a:schemeClr val="tx1"/>
                </a:solidFill>
                <a:latin typeface="微软雅黑" panose="020B0503020204020204" pitchFamily="34" charset="-122"/>
                <a:ea typeface="微软雅黑" panose="020B0503020204020204" pitchFamily="34" charset="-122"/>
              </a:rPr>
              <a:t>    else cout &lt;&lt; y;</a:t>
            </a:r>
          </a:p>
          <a:p>
            <a:pPr eaLnBrk="1" hangingPunct="1">
              <a:buFont typeface="Wingdings" panose="05000000000000000000" pitchFamily="2" charset="2"/>
              <a:buNone/>
            </a:pPr>
            <a:r>
              <a:rPr lang="en-US" altLang="zh-CN" sz="2400">
                <a:solidFill>
                  <a:srgbClr val="0070C0"/>
                </a:solidFill>
                <a:latin typeface="微软雅黑" panose="020B0503020204020204" pitchFamily="34" charset="-122"/>
                <a:ea typeface="微软雅黑" panose="020B0503020204020204" pitchFamily="34" charset="-122"/>
              </a:rPr>
              <a:t>if (</a:t>
            </a:r>
            <a:r>
              <a:rPr lang="zh-CN" altLang="en-US" sz="2400">
                <a:solidFill>
                  <a:srgbClr val="0070C0"/>
                </a:solidFill>
                <a:latin typeface="微软雅黑" panose="020B0503020204020204" pitchFamily="34" charset="-122"/>
                <a:ea typeface="微软雅黑" panose="020B0503020204020204" pitchFamily="34" charset="-122"/>
              </a:rPr>
              <a:t>表达式</a:t>
            </a:r>
            <a:r>
              <a:rPr lang="en-US" altLang="zh-CN" sz="2400">
                <a:solidFill>
                  <a:srgbClr val="0070C0"/>
                </a:solidFill>
                <a:latin typeface="微软雅黑" panose="020B0503020204020204" pitchFamily="34" charset="-122"/>
                <a:ea typeface="微软雅黑" panose="020B0503020204020204" pitchFamily="34" charset="-122"/>
              </a:rPr>
              <a:t>1) </a:t>
            </a:r>
            <a:r>
              <a:rPr lang="zh-CN" altLang="en-US" sz="2400">
                <a:solidFill>
                  <a:srgbClr val="0070C0"/>
                </a:solidFill>
                <a:latin typeface="微软雅黑" panose="020B0503020204020204" pitchFamily="34" charset="-122"/>
                <a:ea typeface="微软雅黑" panose="020B0503020204020204" pitchFamily="34" charset="-122"/>
              </a:rPr>
              <a:t>语句</a:t>
            </a:r>
            <a:r>
              <a:rPr lang="en-US" altLang="zh-CN" sz="2400">
                <a:solidFill>
                  <a:srgbClr val="0070C0"/>
                </a:solidFill>
                <a:latin typeface="微软雅黑" panose="020B0503020204020204" pitchFamily="34" charset="-122"/>
                <a:ea typeface="微软雅黑" panose="020B0503020204020204" pitchFamily="34" charset="-122"/>
              </a:rPr>
              <a:t>1</a:t>
            </a:r>
            <a:br>
              <a:rPr lang="en-US" altLang="zh-CN" sz="2400">
                <a:solidFill>
                  <a:srgbClr val="0070C0"/>
                </a:solidFill>
                <a:latin typeface="微软雅黑" panose="020B0503020204020204" pitchFamily="34" charset="-122"/>
                <a:ea typeface="微软雅黑" panose="020B0503020204020204" pitchFamily="34" charset="-122"/>
              </a:rPr>
            </a:br>
            <a:r>
              <a:rPr lang="en-US" altLang="zh-CN" sz="2400">
                <a:solidFill>
                  <a:srgbClr val="0070C0"/>
                </a:solidFill>
                <a:latin typeface="微软雅黑" panose="020B0503020204020204" pitchFamily="34" charset="-122"/>
                <a:ea typeface="微软雅黑" panose="020B0503020204020204" pitchFamily="34" charset="-122"/>
              </a:rPr>
              <a:t>else if (</a:t>
            </a:r>
            <a:r>
              <a:rPr lang="zh-CN" altLang="en-US" sz="2400">
                <a:solidFill>
                  <a:srgbClr val="0070C0"/>
                </a:solidFill>
                <a:latin typeface="微软雅黑" panose="020B0503020204020204" pitchFamily="34" charset="-122"/>
                <a:ea typeface="微软雅黑" panose="020B0503020204020204" pitchFamily="34" charset="-122"/>
              </a:rPr>
              <a:t>表达式</a:t>
            </a:r>
            <a:r>
              <a:rPr lang="en-US" altLang="zh-CN" sz="2400">
                <a:solidFill>
                  <a:srgbClr val="0070C0"/>
                </a:solidFill>
                <a:latin typeface="微软雅黑" panose="020B0503020204020204" pitchFamily="34" charset="-122"/>
                <a:ea typeface="微软雅黑" panose="020B0503020204020204" pitchFamily="34" charset="-122"/>
              </a:rPr>
              <a:t>2) </a:t>
            </a:r>
            <a:r>
              <a:rPr lang="zh-CN" altLang="en-US" sz="2400">
                <a:solidFill>
                  <a:srgbClr val="0070C0"/>
                </a:solidFill>
                <a:latin typeface="微软雅黑" panose="020B0503020204020204" pitchFamily="34" charset="-122"/>
                <a:ea typeface="微软雅黑" panose="020B0503020204020204" pitchFamily="34" charset="-122"/>
              </a:rPr>
              <a:t>语句</a:t>
            </a:r>
            <a:r>
              <a:rPr lang="en-US" altLang="zh-CN" sz="2400">
                <a:solidFill>
                  <a:srgbClr val="0070C0"/>
                </a:solidFill>
                <a:latin typeface="微软雅黑" panose="020B0503020204020204" pitchFamily="34" charset="-122"/>
                <a:ea typeface="微软雅黑" panose="020B0503020204020204" pitchFamily="34" charset="-122"/>
              </a:rPr>
              <a:t>2</a:t>
            </a:r>
            <a:br>
              <a:rPr lang="en-US" altLang="zh-CN" sz="2400">
                <a:solidFill>
                  <a:srgbClr val="0070C0"/>
                </a:solidFill>
                <a:latin typeface="微软雅黑" panose="020B0503020204020204" pitchFamily="34" charset="-122"/>
                <a:ea typeface="微软雅黑" panose="020B0503020204020204" pitchFamily="34" charset="-122"/>
              </a:rPr>
            </a:br>
            <a:r>
              <a:rPr lang="en-US" altLang="zh-CN" sz="2400">
                <a:solidFill>
                  <a:srgbClr val="0070C0"/>
                </a:solidFill>
                <a:latin typeface="微软雅黑" panose="020B0503020204020204" pitchFamily="34" charset="-122"/>
                <a:ea typeface="微软雅黑" panose="020B0503020204020204" pitchFamily="34" charset="-122"/>
              </a:rPr>
              <a:t>else if (</a:t>
            </a:r>
            <a:r>
              <a:rPr lang="zh-CN" altLang="en-US" sz="2400">
                <a:solidFill>
                  <a:srgbClr val="0070C0"/>
                </a:solidFill>
                <a:latin typeface="微软雅黑" panose="020B0503020204020204" pitchFamily="34" charset="-122"/>
                <a:ea typeface="微软雅黑" panose="020B0503020204020204" pitchFamily="34" charset="-122"/>
              </a:rPr>
              <a:t>表达式</a:t>
            </a:r>
            <a:r>
              <a:rPr lang="en-US" altLang="zh-CN" sz="2400">
                <a:solidFill>
                  <a:srgbClr val="0070C0"/>
                </a:solidFill>
                <a:latin typeface="微软雅黑" panose="020B0503020204020204" pitchFamily="34" charset="-122"/>
                <a:ea typeface="微软雅黑" panose="020B0503020204020204" pitchFamily="34" charset="-122"/>
              </a:rPr>
              <a:t>3) </a:t>
            </a:r>
            <a:r>
              <a:rPr lang="zh-CN" altLang="en-US" sz="2400">
                <a:solidFill>
                  <a:srgbClr val="0070C0"/>
                </a:solidFill>
                <a:latin typeface="微软雅黑" panose="020B0503020204020204" pitchFamily="34" charset="-122"/>
                <a:ea typeface="微软雅黑" panose="020B0503020204020204" pitchFamily="34" charset="-122"/>
              </a:rPr>
              <a:t>语句</a:t>
            </a:r>
            <a:r>
              <a:rPr lang="en-US" altLang="zh-CN" sz="2400">
                <a:solidFill>
                  <a:srgbClr val="0070C0"/>
                </a:solidFill>
                <a:latin typeface="微软雅黑" panose="020B0503020204020204" pitchFamily="34" charset="-122"/>
                <a:ea typeface="微软雅黑" panose="020B0503020204020204" pitchFamily="34" charset="-122"/>
              </a:rPr>
              <a:t>3</a:t>
            </a:r>
            <a:br>
              <a:rPr lang="en-US" altLang="zh-CN" sz="2400">
                <a:solidFill>
                  <a:srgbClr val="0070C0"/>
                </a:solidFill>
                <a:latin typeface="微软雅黑" panose="020B0503020204020204" pitchFamily="34" charset="-122"/>
                <a:ea typeface="微软雅黑" panose="020B0503020204020204" pitchFamily="34" charset="-122"/>
              </a:rPr>
            </a:br>
            <a:r>
              <a:rPr lang="en-US" altLang="zh-CN" sz="2400">
                <a:solidFill>
                  <a:srgbClr val="0070C0"/>
                </a:solidFill>
                <a:latin typeface="微软雅黑" panose="020B0503020204020204" pitchFamily="34" charset="-122"/>
                <a:ea typeface="微软雅黑" panose="020B0503020204020204" pitchFamily="34" charset="-122"/>
              </a:rPr>
              <a:t>           …</a:t>
            </a:r>
            <a:br>
              <a:rPr lang="en-US" altLang="zh-CN" sz="2400">
                <a:solidFill>
                  <a:srgbClr val="0070C0"/>
                </a:solidFill>
                <a:latin typeface="微软雅黑" panose="020B0503020204020204" pitchFamily="34" charset="-122"/>
                <a:ea typeface="微软雅黑" panose="020B0503020204020204" pitchFamily="34" charset="-122"/>
              </a:rPr>
            </a:br>
            <a:r>
              <a:rPr lang="en-US" altLang="zh-CN" sz="2400">
                <a:solidFill>
                  <a:srgbClr val="0070C0"/>
                </a:solidFill>
                <a:latin typeface="微软雅黑" panose="020B0503020204020204" pitchFamily="34" charset="-122"/>
                <a:ea typeface="微软雅黑" panose="020B0503020204020204" pitchFamily="34" charset="-122"/>
              </a:rPr>
              <a:t>else </a:t>
            </a:r>
            <a:r>
              <a:rPr lang="zh-CN" altLang="en-US" sz="2400">
                <a:solidFill>
                  <a:srgbClr val="0070C0"/>
                </a:solidFill>
                <a:latin typeface="微软雅黑" panose="020B0503020204020204" pitchFamily="34" charset="-122"/>
                <a:ea typeface="微软雅黑" panose="020B0503020204020204" pitchFamily="34" charset="-122"/>
              </a:rPr>
              <a:t>语句 </a:t>
            </a:r>
            <a:r>
              <a:rPr lang="en-US" altLang="zh-CN" sz="2400">
                <a:solidFill>
                  <a:srgbClr val="0070C0"/>
                </a:solidFill>
                <a:latin typeface="微软雅黑" panose="020B0503020204020204" pitchFamily="34" charset="-122"/>
                <a:ea typeface="微软雅黑" panose="020B0503020204020204" pitchFamily="34" charset="-122"/>
              </a:rPr>
              <a:t>n</a:t>
            </a:r>
          </a:p>
          <a:p>
            <a:pPr eaLnBrk="1" hangingPunct="1"/>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49</a:t>
            </a:fld>
            <a:endParaRPr lang="zh-CN" altLang="en-US"/>
          </a:p>
        </p:txBody>
      </p:sp>
    </p:spTree>
    <p:extLst>
      <p:ext uri="{BB962C8B-B14F-4D97-AF65-F5344CB8AC3E}">
        <p14:creationId xmlns:p14="http://schemas.microsoft.com/office/powerpoint/2010/main" val="42941026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例</a:t>
            </a:r>
            <a:r>
              <a:rPr lang="en-US" altLang="zh-CN"/>
              <a:t>2-1  C++</a:t>
            </a:r>
            <a:r>
              <a:rPr lang="zh-CN" altLang="en-US"/>
              <a:t>程序实例</a:t>
            </a:r>
            <a:endParaRPr lang="zh-CN" altLang="en-US" dirty="0"/>
          </a:p>
        </p:txBody>
      </p:sp>
      <p:sp>
        <p:nvSpPr>
          <p:cNvPr id="6" name="内容占位符 5">
            <a:extLst>
              <a:ext uri="{FF2B5EF4-FFF2-40B4-BE49-F238E27FC236}">
                <a16:creationId xmlns:a16="http://schemas.microsoft.com/office/drawing/2014/main" xmlns="" id="{E5FAD147-86DC-4E07-A042-7035869138A1}"/>
              </a:ext>
            </a:extLst>
          </p:cNvPr>
          <p:cNvSpPr>
            <a:spLocks noGrp="1"/>
          </p:cNvSpPr>
          <p:nvPr>
            <p:ph idx="1"/>
          </p:nvPr>
        </p:nvSpPr>
        <p:spPr/>
        <p:txBody>
          <a:bodyPr/>
          <a:lstStyle/>
          <a:p>
            <a:pPr eaLnBrk="1" hangingPunct="1"/>
            <a:r>
              <a:rPr lang="en-US" altLang="zh-CN" dirty="0"/>
              <a:t>//2_1.cpp</a:t>
            </a:r>
          </a:p>
          <a:p>
            <a:pPr eaLnBrk="1" hangingPunct="1"/>
            <a:r>
              <a:rPr lang="en-US" altLang="zh-CN" dirty="0"/>
              <a:t>#include &lt;iostream&gt;</a:t>
            </a:r>
          </a:p>
          <a:p>
            <a:pPr eaLnBrk="1" hangingPunct="1"/>
            <a:r>
              <a:rPr lang="en-US" altLang="zh-CN" dirty="0"/>
              <a:t>using namespace std;</a:t>
            </a:r>
          </a:p>
          <a:p>
            <a:pPr eaLnBrk="1" hangingPunct="1"/>
            <a:r>
              <a:rPr lang="en-US" altLang="zh-CN" dirty="0"/>
              <a:t>int main() {</a:t>
            </a:r>
          </a:p>
          <a:p>
            <a:pPr eaLnBrk="1" hangingPunct="1"/>
            <a:r>
              <a:rPr lang="en-US" altLang="zh-CN" dirty="0"/>
              <a:t>	</a:t>
            </a:r>
            <a:r>
              <a:rPr lang="en-US" altLang="zh-CN" dirty="0" err="1"/>
              <a:t>cout</a:t>
            </a:r>
            <a:r>
              <a:rPr lang="en-US" altLang="zh-CN" dirty="0"/>
              <a:t> &lt;&lt; "Hello!" &lt;&lt; </a:t>
            </a:r>
            <a:r>
              <a:rPr lang="en-US" altLang="zh-CN" dirty="0" err="1"/>
              <a:t>endl</a:t>
            </a:r>
            <a:r>
              <a:rPr lang="en-US" altLang="zh-CN" dirty="0"/>
              <a:t>;</a:t>
            </a:r>
          </a:p>
          <a:p>
            <a:pPr eaLnBrk="1" hangingPunct="1"/>
            <a:r>
              <a:rPr lang="en-US" altLang="zh-CN" dirty="0"/>
              <a:t>	</a:t>
            </a:r>
            <a:r>
              <a:rPr lang="en-US" altLang="zh-CN" dirty="0" err="1"/>
              <a:t>cout</a:t>
            </a:r>
            <a:r>
              <a:rPr lang="en-US" altLang="zh-CN" dirty="0"/>
              <a:t> &lt;&lt; "Welcome to </a:t>
            </a:r>
            <a:r>
              <a:rPr lang="en-US" altLang="zh-CN" dirty="0" err="1"/>
              <a:t>c++</a:t>
            </a:r>
            <a:r>
              <a:rPr lang="en-US" altLang="zh-CN" dirty="0"/>
              <a:t>!" &lt;&lt; </a:t>
            </a:r>
            <a:r>
              <a:rPr lang="en-US" altLang="zh-CN" dirty="0" err="1"/>
              <a:t>endl</a:t>
            </a:r>
            <a:r>
              <a:rPr lang="en-US" altLang="zh-CN" dirty="0"/>
              <a:t>;</a:t>
            </a:r>
          </a:p>
          <a:p>
            <a:pPr eaLnBrk="1" hangingPunct="1"/>
            <a:r>
              <a:rPr lang="en-US" altLang="zh-CN" dirty="0"/>
              <a:t>	return 0;</a:t>
            </a:r>
          </a:p>
          <a:p>
            <a:pPr eaLnBrk="1" hangingPunct="1"/>
            <a:r>
              <a:rPr lang="en-US" altLang="zh-CN" dirty="0"/>
              <a:t>}</a:t>
            </a:r>
          </a:p>
          <a:p>
            <a:pPr eaLnBrk="1" hangingPunct="1">
              <a:spcBef>
                <a:spcPct val="50000"/>
              </a:spcBef>
            </a:pPr>
            <a:r>
              <a:rPr lang="zh-CN" altLang="en-US" dirty="0">
                <a:solidFill>
                  <a:srgbClr val="C00000"/>
                </a:solidFill>
              </a:rPr>
              <a:t>运行结果：</a:t>
            </a:r>
          </a:p>
          <a:p>
            <a:pPr eaLnBrk="1" hangingPunct="1"/>
            <a:r>
              <a:rPr lang="en-US" altLang="zh-CN" dirty="0">
                <a:solidFill>
                  <a:srgbClr val="C00000"/>
                </a:solidFill>
              </a:rPr>
              <a:t>Hello!</a:t>
            </a:r>
          </a:p>
          <a:p>
            <a:pPr eaLnBrk="1" hangingPunct="1"/>
            <a:r>
              <a:rPr lang="en-US" altLang="zh-CN" dirty="0">
                <a:solidFill>
                  <a:srgbClr val="C00000"/>
                </a:solidFill>
              </a:rPr>
              <a:t>Welcome to </a:t>
            </a:r>
            <a:r>
              <a:rPr lang="en-US" altLang="zh-CN" dirty="0" err="1">
                <a:solidFill>
                  <a:srgbClr val="C00000"/>
                </a:solidFill>
              </a:rPr>
              <a:t>c++</a:t>
            </a:r>
            <a:r>
              <a:rPr lang="zh-CN" altLang="en-US" dirty="0">
                <a:solidFill>
                  <a:srgbClr val="C00000"/>
                </a:solidFill>
              </a:rPr>
              <a:t>！</a:t>
            </a:r>
            <a:endParaRPr lang="zh-CN" alt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pPr eaLnBrk="1" hangingPunct="1">
              <a:defRPr/>
            </a:pPr>
            <a:r>
              <a:rPr lang="zh-CN" altLang="en-US" sz="3200">
                <a:solidFill>
                  <a:srgbClr val="002060"/>
                </a:solidFill>
                <a:latin typeface="微软雅黑" pitchFamily="34" charset="-122"/>
                <a:ea typeface="微软雅黑" pitchFamily="34" charset="-122"/>
              </a:rPr>
              <a:t>例</a:t>
            </a:r>
            <a:r>
              <a:rPr lang="en-US" altLang="zh-CN" sz="3200">
                <a:solidFill>
                  <a:srgbClr val="002060"/>
                </a:solidFill>
                <a:latin typeface="微软雅黑" pitchFamily="34" charset="-122"/>
                <a:ea typeface="微软雅黑" pitchFamily="34" charset="-122"/>
              </a:rPr>
              <a:t>2_3</a:t>
            </a:r>
            <a:r>
              <a:rPr lang="zh-CN" altLang="en-US" sz="3200">
                <a:solidFill>
                  <a:srgbClr val="002060"/>
                </a:solidFill>
                <a:latin typeface="微软雅黑" pitchFamily="34" charset="-122"/>
                <a:ea typeface="微软雅黑" pitchFamily="34" charset="-122"/>
              </a:rPr>
              <a:t>：输入两个整数，比较两个数的大小。</a:t>
            </a:r>
          </a:p>
        </p:txBody>
      </p:sp>
      <p:sp>
        <p:nvSpPr>
          <p:cNvPr id="96261" name="内容占位符 11"/>
          <p:cNvSpPr>
            <a:spLocks noGrp="1"/>
          </p:cNvSpPr>
          <p:nvPr>
            <p:ph idx="1"/>
          </p:nvPr>
        </p:nvSpPr>
        <p:spPr>
          <a:xfrm>
            <a:off x="2065139" y="1124744"/>
            <a:ext cx="9520436" cy="5449094"/>
          </a:xfrm>
        </p:spPr>
        <p:txBody>
          <a:bodyPr/>
          <a:lstStyle/>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//2_3.cpp</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#include&lt;iostream&gt;</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using namespace std;</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int main() {</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int x, y;</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cout &lt;&lt; "Enter x and y:";</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cin &gt;&gt; x &gt;&gt; y;</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if (x != y)</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if (x &gt; y)</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cout &lt;&lt; "x &gt; y" &lt;&lt; endl;</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else</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cout &lt;&lt; "x &lt; y" &lt;&lt; endl;</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else</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cout &lt;&lt; "x = y" &lt;&lt; endl;</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	return 0;</a:t>
            </a:r>
          </a:p>
          <a:p>
            <a:pPr eaLnBrk="1" hangingPunct="1">
              <a:lnSpc>
                <a:spcPct val="90000"/>
              </a:lnSpc>
              <a:buFont typeface="Wingdings" panose="05000000000000000000" pitchFamily="2" charset="2"/>
              <a:buNone/>
              <a:tabLst>
                <a:tab pos="633413" algn="l"/>
                <a:tab pos="900113" algn="l"/>
              </a:tabLst>
            </a:pPr>
            <a:r>
              <a:rPr lang="en-US" altLang="zh-CN" sz="2200">
                <a:latin typeface="微软雅黑" panose="020B0503020204020204" pitchFamily="34" charset="-122"/>
                <a:ea typeface="微软雅黑" panose="020B0503020204020204" pitchFamily="34" charset="-122"/>
              </a:rPr>
              <a:t>}</a:t>
            </a:r>
          </a:p>
        </p:txBody>
      </p:sp>
      <p:sp>
        <p:nvSpPr>
          <p:cNvPr id="8" name="内容占位符 6"/>
          <p:cNvSpPr txBox="1">
            <a:spLocks/>
          </p:cNvSpPr>
          <p:nvPr/>
        </p:nvSpPr>
        <p:spPr bwMode="auto">
          <a:xfrm>
            <a:off x="6817667" y="2564904"/>
            <a:ext cx="3312369" cy="2937990"/>
          </a:xfrm>
          <a:prstGeom prst="rect">
            <a:avLst/>
          </a:prstGeom>
          <a:noFill/>
          <a:ln w="3175">
            <a:solidFill>
              <a:schemeClr val="tx1"/>
            </a:solidFill>
          </a:ln>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971550" eaLnBrk="1" hangingPunct="1">
              <a:buFont typeface="Wingdings" pitchFamily="2" charset="2"/>
              <a:buNone/>
              <a:defRPr/>
            </a:pPr>
            <a:r>
              <a:rPr kumimoji="0" lang="zh-CN" altLang="en-US" sz="1800">
                <a:latin typeface="微软雅黑" pitchFamily="34" charset="-122"/>
                <a:ea typeface="微软雅黑" pitchFamily="34" charset="-122"/>
              </a:rPr>
              <a:t>运行结果</a:t>
            </a:r>
            <a:r>
              <a:rPr kumimoji="0" lang="en-US" altLang="zh-CN" sz="1800">
                <a:latin typeface="微软雅黑" pitchFamily="34" charset="-122"/>
                <a:ea typeface="微软雅黑" pitchFamily="34" charset="-122"/>
              </a:rPr>
              <a:t>1</a:t>
            </a:r>
            <a:r>
              <a:rPr kumimoji="0" lang="zh-CN" altLang="en-US" sz="1800">
                <a:latin typeface="微软雅黑" pitchFamily="34" charset="-122"/>
                <a:ea typeface="微软雅黑" pitchFamily="34" charset="-122"/>
              </a:rPr>
              <a:t>：</a:t>
            </a:r>
          </a:p>
          <a:p>
            <a:pPr marL="971550" eaLnBrk="1" hangingPunct="1">
              <a:buFont typeface="Wingdings" pitchFamily="2" charset="2"/>
              <a:buNone/>
              <a:defRPr/>
            </a:pPr>
            <a:r>
              <a:rPr kumimoji="0" lang="en-US" altLang="zh-CN" sz="1800">
                <a:latin typeface="微软雅黑" pitchFamily="34" charset="-122"/>
                <a:ea typeface="微软雅黑" pitchFamily="34" charset="-122"/>
              </a:rPr>
              <a:t>Enter x and y:5 8</a:t>
            </a:r>
          </a:p>
          <a:p>
            <a:pPr marL="971550" eaLnBrk="1" hangingPunct="1">
              <a:buFont typeface="Wingdings" pitchFamily="2" charset="2"/>
              <a:buNone/>
              <a:defRPr/>
            </a:pPr>
            <a:r>
              <a:rPr kumimoji="0" lang="en-US" altLang="zh-CN" sz="1800">
                <a:latin typeface="微软雅黑" pitchFamily="34" charset="-122"/>
                <a:ea typeface="微软雅黑" pitchFamily="34" charset="-122"/>
              </a:rPr>
              <a:t>x &lt; y</a:t>
            </a:r>
          </a:p>
          <a:p>
            <a:pPr marL="971550" eaLnBrk="1" hangingPunct="1">
              <a:buFont typeface="Wingdings" pitchFamily="2" charset="2"/>
              <a:buNone/>
              <a:defRPr/>
            </a:pPr>
            <a:r>
              <a:rPr kumimoji="0" lang="zh-CN" altLang="en-US" sz="1800">
                <a:latin typeface="微软雅黑" pitchFamily="34" charset="-122"/>
                <a:ea typeface="微软雅黑" pitchFamily="34" charset="-122"/>
              </a:rPr>
              <a:t>运行结果</a:t>
            </a:r>
            <a:r>
              <a:rPr kumimoji="0" lang="en-US" altLang="zh-CN" sz="1800">
                <a:latin typeface="微软雅黑" pitchFamily="34" charset="-122"/>
                <a:ea typeface="微软雅黑" pitchFamily="34" charset="-122"/>
              </a:rPr>
              <a:t>2</a:t>
            </a:r>
            <a:r>
              <a:rPr kumimoji="0" lang="zh-CN" altLang="en-US" sz="1800">
                <a:latin typeface="微软雅黑" pitchFamily="34" charset="-122"/>
                <a:ea typeface="微软雅黑" pitchFamily="34" charset="-122"/>
              </a:rPr>
              <a:t>：</a:t>
            </a:r>
          </a:p>
          <a:p>
            <a:pPr marL="971550" eaLnBrk="1" hangingPunct="1">
              <a:buFont typeface="Wingdings" pitchFamily="2" charset="2"/>
              <a:buNone/>
              <a:defRPr/>
            </a:pPr>
            <a:r>
              <a:rPr kumimoji="0" lang="en-US" altLang="zh-CN" sz="1800">
                <a:latin typeface="微软雅黑" pitchFamily="34" charset="-122"/>
                <a:ea typeface="微软雅黑" pitchFamily="34" charset="-122"/>
              </a:rPr>
              <a:t>Enter x and y:8 8</a:t>
            </a:r>
          </a:p>
          <a:p>
            <a:pPr marL="971550" eaLnBrk="1" hangingPunct="1">
              <a:buFont typeface="Wingdings" pitchFamily="2" charset="2"/>
              <a:buNone/>
              <a:defRPr/>
            </a:pPr>
            <a:r>
              <a:rPr kumimoji="0" lang="en-US" altLang="zh-CN" sz="1800">
                <a:latin typeface="微软雅黑" pitchFamily="34" charset="-122"/>
                <a:ea typeface="微软雅黑" pitchFamily="34" charset="-122"/>
              </a:rPr>
              <a:t>x = y</a:t>
            </a:r>
          </a:p>
          <a:p>
            <a:pPr marL="971550" eaLnBrk="1" hangingPunct="1">
              <a:buFont typeface="Wingdings" pitchFamily="2" charset="2"/>
              <a:buNone/>
              <a:defRPr/>
            </a:pPr>
            <a:r>
              <a:rPr kumimoji="0" lang="zh-CN" altLang="en-US" sz="1800">
                <a:latin typeface="微软雅黑" pitchFamily="34" charset="-122"/>
                <a:ea typeface="微软雅黑" pitchFamily="34" charset="-122"/>
              </a:rPr>
              <a:t>运行结果</a:t>
            </a:r>
            <a:r>
              <a:rPr kumimoji="0" lang="en-US" altLang="zh-CN" sz="1800">
                <a:latin typeface="微软雅黑" pitchFamily="34" charset="-122"/>
                <a:ea typeface="微软雅黑" pitchFamily="34" charset="-122"/>
              </a:rPr>
              <a:t>3</a:t>
            </a:r>
            <a:r>
              <a:rPr kumimoji="0" lang="zh-CN" altLang="en-US" sz="1800">
                <a:latin typeface="微软雅黑" pitchFamily="34" charset="-122"/>
                <a:ea typeface="微软雅黑" pitchFamily="34" charset="-122"/>
              </a:rPr>
              <a:t>：</a:t>
            </a:r>
          </a:p>
          <a:p>
            <a:pPr marL="971550" eaLnBrk="1" hangingPunct="1">
              <a:buFont typeface="Wingdings" pitchFamily="2" charset="2"/>
              <a:buNone/>
              <a:defRPr/>
            </a:pPr>
            <a:r>
              <a:rPr kumimoji="0" lang="en-US" altLang="zh-CN" sz="1800">
                <a:latin typeface="微软雅黑" pitchFamily="34" charset="-122"/>
                <a:ea typeface="微软雅黑" pitchFamily="34" charset="-122"/>
              </a:rPr>
              <a:t>Enter x and y:12 8</a:t>
            </a:r>
          </a:p>
          <a:p>
            <a:pPr marL="971550" eaLnBrk="1" hangingPunct="1">
              <a:buFont typeface="Wingdings" pitchFamily="2" charset="2"/>
              <a:buNone/>
              <a:defRPr/>
            </a:pPr>
            <a:r>
              <a:rPr kumimoji="0" lang="en-US" altLang="zh-CN" sz="1800">
                <a:latin typeface="微软雅黑" pitchFamily="34" charset="-122"/>
                <a:ea typeface="微软雅黑" pitchFamily="34" charset="-122"/>
              </a:rPr>
              <a:t>x &gt; y</a:t>
            </a:r>
            <a:endParaRPr kumimoji="0" lang="en-US"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144137029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a:xfrm>
            <a:off x="609600" y="1076325"/>
            <a:ext cx="10975975" cy="1066800"/>
          </a:xfrm>
        </p:spPr>
        <p:txBody>
          <a:bodyPr/>
          <a:lstStyle/>
          <a:p>
            <a:pPr eaLnBrk="1" hangingPunct="1">
              <a:defRPr/>
            </a:pPr>
            <a:r>
              <a:rPr lang="zh-CN" altLang="en-US" dirty="0">
                <a:solidFill>
                  <a:schemeClr val="accent5"/>
                </a:solidFill>
                <a:latin typeface="微软雅黑" pitchFamily="34" charset="-122"/>
                <a:ea typeface="微软雅黑" pitchFamily="34" charset="-122"/>
              </a:rPr>
              <a:t>嵌套的</a:t>
            </a:r>
            <a:r>
              <a:rPr lang="en-US" altLang="zh-CN" dirty="0">
                <a:solidFill>
                  <a:schemeClr val="accent5"/>
                </a:solidFill>
                <a:latin typeface="微软雅黑" pitchFamily="34" charset="-122"/>
                <a:ea typeface="微软雅黑" pitchFamily="34" charset="-122"/>
              </a:rPr>
              <a:t>if</a:t>
            </a:r>
            <a:r>
              <a:rPr lang="zh-CN" altLang="en-US" dirty="0">
                <a:solidFill>
                  <a:schemeClr val="accent5"/>
                </a:solidFill>
                <a:latin typeface="微软雅黑" pitchFamily="34" charset="-122"/>
                <a:ea typeface="微软雅黑" pitchFamily="34" charset="-122"/>
              </a:rPr>
              <a:t>结构（续）</a:t>
            </a:r>
          </a:p>
        </p:txBody>
      </p:sp>
      <p:sp>
        <p:nvSpPr>
          <p:cNvPr id="121859" name="内容占位符 2"/>
          <p:cNvSpPr>
            <a:spLocks noGrp="1"/>
          </p:cNvSpPr>
          <p:nvPr>
            <p:ph idx="1"/>
          </p:nvPr>
        </p:nvSpPr>
        <p:spPr>
          <a:xfrm>
            <a:off x="609600" y="2071688"/>
            <a:ext cx="10672563" cy="4071937"/>
          </a:xfrm>
        </p:spPr>
        <p:txBody>
          <a:bodyPr/>
          <a:lstStyle/>
          <a:p>
            <a:pPr eaLnBrk="1" hangingPunct="1">
              <a:lnSpc>
                <a:spcPct val="90000"/>
              </a:lnSpc>
            </a:pPr>
            <a:r>
              <a:rPr lang="zh-CN" altLang="en-US" sz="2400">
                <a:latin typeface="微软雅黑" panose="020B0503020204020204" pitchFamily="34" charset="-122"/>
                <a:ea typeface="微软雅黑" panose="020B0503020204020204" pitchFamily="34" charset="-122"/>
              </a:rPr>
              <a:t>语法形式</a:t>
            </a:r>
            <a:endParaRPr lang="en-US" altLang="zh-CN" sz="2400">
              <a:latin typeface="微软雅黑" panose="020B0503020204020204" pitchFamily="34" charset="-122"/>
              <a:ea typeface="微软雅黑" panose="020B0503020204020204" pitchFamily="34" charset="-122"/>
            </a:endParaRPr>
          </a:p>
          <a:p>
            <a:pPr marL="457200" lvl="1" indent="0" eaLnBrk="1" hangingPunct="1">
              <a:lnSpc>
                <a:spcPct val="90000"/>
              </a:lnSpc>
              <a:buFontTx/>
              <a:buNone/>
            </a:pPr>
            <a:r>
              <a:rPr lang="en-US" altLang="zh-CN" sz="2400">
                <a:solidFill>
                  <a:srgbClr val="0070C0"/>
                </a:solidFill>
                <a:latin typeface="微软雅黑" panose="020B0503020204020204" pitchFamily="34" charset="-122"/>
                <a:ea typeface="微软雅黑" panose="020B0503020204020204" pitchFamily="34" charset="-122"/>
              </a:rPr>
              <a:t>if(   )</a:t>
            </a:r>
          </a:p>
          <a:p>
            <a:pPr marL="457200" lvl="1" indent="0" eaLnBrk="1" hangingPunct="1">
              <a:lnSpc>
                <a:spcPct val="90000"/>
              </a:lnSpc>
              <a:buFontTx/>
              <a:buNone/>
            </a:pPr>
            <a:r>
              <a:rPr lang="en-US" altLang="zh-CN" sz="2400">
                <a:solidFill>
                  <a:srgbClr val="0070C0"/>
                </a:solidFill>
                <a:latin typeface="微软雅黑" panose="020B0503020204020204" pitchFamily="34" charset="-122"/>
                <a:ea typeface="微软雅黑" panose="020B0503020204020204" pitchFamily="34" charset="-122"/>
              </a:rPr>
              <a:t>     if(   ) </a:t>
            </a:r>
            <a:r>
              <a:rPr lang="zh-CN" altLang="en-US" sz="2400">
                <a:solidFill>
                  <a:srgbClr val="0070C0"/>
                </a:solidFill>
                <a:latin typeface="微软雅黑" panose="020B0503020204020204" pitchFamily="34" charset="-122"/>
                <a:ea typeface="微软雅黑" panose="020B0503020204020204" pitchFamily="34" charset="-122"/>
              </a:rPr>
              <a:t>语句 </a:t>
            </a:r>
            <a:r>
              <a:rPr lang="en-US" altLang="zh-CN" sz="2400">
                <a:solidFill>
                  <a:srgbClr val="0070C0"/>
                </a:solidFill>
                <a:latin typeface="微软雅黑" panose="020B0503020204020204" pitchFamily="34" charset="-122"/>
                <a:ea typeface="微软雅黑" panose="020B0503020204020204" pitchFamily="34" charset="-122"/>
              </a:rPr>
              <a:t>1</a:t>
            </a:r>
          </a:p>
          <a:p>
            <a:pPr marL="457200" lvl="1" indent="0" eaLnBrk="1" hangingPunct="1">
              <a:lnSpc>
                <a:spcPct val="90000"/>
              </a:lnSpc>
              <a:buFontTx/>
              <a:buNone/>
            </a:pPr>
            <a:r>
              <a:rPr lang="en-US" altLang="zh-CN" sz="2400">
                <a:solidFill>
                  <a:srgbClr val="0070C0"/>
                </a:solidFill>
                <a:latin typeface="微软雅黑" panose="020B0503020204020204" pitchFamily="34" charset="-122"/>
                <a:ea typeface="微软雅黑" panose="020B0503020204020204" pitchFamily="34" charset="-122"/>
              </a:rPr>
              <a:t>     else </a:t>
            </a:r>
            <a:r>
              <a:rPr lang="zh-CN" altLang="en-US" sz="2400">
                <a:solidFill>
                  <a:srgbClr val="0070C0"/>
                </a:solidFill>
                <a:latin typeface="微软雅黑" panose="020B0503020204020204" pitchFamily="34" charset="-122"/>
                <a:ea typeface="微软雅黑" panose="020B0503020204020204" pitchFamily="34" charset="-122"/>
              </a:rPr>
              <a:t>语句 </a:t>
            </a:r>
            <a:r>
              <a:rPr lang="en-US" altLang="zh-CN" sz="2400">
                <a:solidFill>
                  <a:srgbClr val="0070C0"/>
                </a:solidFill>
                <a:latin typeface="微软雅黑" panose="020B0503020204020204" pitchFamily="34" charset="-122"/>
                <a:ea typeface="微软雅黑" panose="020B0503020204020204" pitchFamily="34" charset="-122"/>
              </a:rPr>
              <a:t>2</a:t>
            </a:r>
          </a:p>
          <a:p>
            <a:pPr marL="457200" lvl="1" indent="0" eaLnBrk="1" hangingPunct="1">
              <a:lnSpc>
                <a:spcPct val="90000"/>
              </a:lnSpc>
              <a:buFontTx/>
              <a:buNone/>
            </a:pPr>
            <a:r>
              <a:rPr lang="en-US" altLang="zh-CN" sz="2400">
                <a:solidFill>
                  <a:srgbClr val="0070C0"/>
                </a:solidFill>
                <a:latin typeface="微软雅黑" panose="020B0503020204020204" pitchFamily="34" charset="-122"/>
                <a:ea typeface="微软雅黑" panose="020B0503020204020204" pitchFamily="34" charset="-122"/>
              </a:rPr>
              <a:t>else</a:t>
            </a:r>
          </a:p>
          <a:p>
            <a:pPr marL="457200" lvl="1" indent="0" eaLnBrk="1" hangingPunct="1">
              <a:lnSpc>
                <a:spcPct val="90000"/>
              </a:lnSpc>
              <a:buFontTx/>
              <a:buNone/>
            </a:pPr>
            <a:r>
              <a:rPr lang="en-US" altLang="zh-CN" sz="2400">
                <a:solidFill>
                  <a:srgbClr val="0070C0"/>
                </a:solidFill>
                <a:latin typeface="微软雅黑" panose="020B0503020204020204" pitchFamily="34" charset="-122"/>
                <a:ea typeface="微软雅黑" panose="020B0503020204020204" pitchFamily="34" charset="-122"/>
              </a:rPr>
              <a:t>     if(   ) </a:t>
            </a:r>
            <a:r>
              <a:rPr lang="zh-CN" altLang="en-US" sz="2400">
                <a:solidFill>
                  <a:srgbClr val="0070C0"/>
                </a:solidFill>
                <a:latin typeface="微软雅黑" panose="020B0503020204020204" pitchFamily="34" charset="-122"/>
                <a:ea typeface="微软雅黑" panose="020B0503020204020204" pitchFamily="34" charset="-122"/>
              </a:rPr>
              <a:t>语句 </a:t>
            </a:r>
            <a:r>
              <a:rPr lang="en-US" altLang="zh-CN" sz="2400">
                <a:solidFill>
                  <a:srgbClr val="0070C0"/>
                </a:solidFill>
                <a:latin typeface="微软雅黑" panose="020B0503020204020204" pitchFamily="34" charset="-122"/>
                <a:ea typeface="微软雅黑" panose="020B0503020204020204" pitchFamily="34" charset="-122"/>
              </a:rPr>
              <a:t>3</a:t>
            </a:r>
          </a:p>
          <a:p>
            <a:pPr marL="457200" lvl="1" indent="0" eaLnBrk="1" hangingPunct="1">
              <a:lnSpc>
                <a:spcPct val="90000"/>
              </a:lnSpc>
              <a:buFontTx/>
              <a:buNone/>
            </a:pPr>
            <a:r>
              <a:rPr lang="en-US" altLang="zh-CN" sz="2400">
                <a:solidFill>
                  <a:srgbClr val="0070C0"/>
                </a:solidFill>
                <a:latin typeface="微软雅黑" panose="020B0503020204020204" pitchFamily="34" charset="-122"/>
                <a:ea typeface="微软雅黑" panose="020B0503020204020204" pitchFamily="34" charset="-122"/>
              </a:rPr>
              <a:t>     else </a:t>
            </a:r>
            <a:r>
              <a:rPr lang="zh-CN" altLang="en-US" sz="2400">
                <a:solidFill>
                  <a:srgbClr val="0070C0"/>
                </a:solidFill>
                <a:latin typeface="微软雅黑" panose="020B0503020204020204" pitchFamily="34" charset="-122"/>
                <a:ea typeface="微软雅黑" panose="020B0503020204020204" pitchFamily="34" charset="-122"/>
              </a:rPr>
              <a:t>语句 </a:t>
            </a:r>
            <a:r>
              <a:rPr lang="en-US" altLang="zh-CN" sz="2400">
                <a:solidFill>
                  <a:srgbClr val="0070C0"/>
                </a:solidFill>
                <a:latin typeface="微软雅黑" panose="020B0503020204020204" pitchFamily="34" charset="-122"/>
                <a:ea typeface="微软雅黑" panose="020B0503020204020204" pitchFamily="34" charset="-122"/>
              </a:rPr>
              <a:t>4</a:t>
            </a:r>
          </a:p>
          <a:p>
            <a:pPr eaLnBrk="1" hangingPunct="1">
              <a:lnSpc>
                <a:spcPct val="90000"/>
              </a:lnSpc>
            </a:pPr>
            <a:r>
              <a:rPr lang="zh-CN" altLang="en-US" sz="2400">
                <a:latin typeface="微软雅黑" panose="020B0503020204020204" pitchFamily="34" charset="-122"/>
                <a:ea typeface="微软雅黑" panose="020B0503020204020204" pitchFamily="34" charset="-122"/>
              </a:rPr>
              <a:t>注意</a:t>
            </a:r>
          </a:p>
          <a:p>
            <a:pPr marL="457200" lvl="1" indent="0" eaLnBrk="1" hangingPunct="1">
              <a:lnSpc>
                <a:spcPct val="90000"/>
              </a:lnSpc>
              <a:buFontTx/>
              <a:buNone/>
            </a:pPr>
            <a:r>
              <a:rPr lang="zh-CN" altLang="en-US" sz="2400">
                <a:solidFill>
                  <a:srgbClr val="0070C0"/>
                </a:solidFill>
                <a:latin typeface="微软雅黑" panose="020B0503020204020204" pitchFamily="34" charset="-122"/>
                <a:ea typeface="微软雅黑" panose="020B0503020204020204" pitchFamily="34" charset="-122"/>
              </a:rPr>
              <a:t>语句 </a:t>
            </a:r>
            <a:r>
              <a:rPr lang="en-US" altLang="zh-CN" sz="2400">
                <a:solidFill>
                  <a:srgbClr val="0070C0"/>
                </a:solidFill>
                <a:latin typeface="微软雅黑" panose="020B0503020204020204" pitchFamily="34" charset="-122"/>
                <a:ea typeface="微软雅黑" panose="020B0503020204020204" pitchFamily="34" charset="-122"/>
              </a:rPr>
              <a:t>1</a:t>
            </a:r>
            <a:r>
              <a:rPr lang="zh-CN" altLang="en-US" sz="2400">
                <a:solidFill>
                  <a:srgbClr val="0070C0"/>
                </a:solidFill>
                <a:latin typeface="微软雅黑" panose="020B0503020204020204" pitchFamily="34" charset="-122"/>
                <a:ea typeface="微软雅黑" panose="020B0503020204020204" pitchFamily="34" charset="-122"/>
              </a:rPr>
              <a:t>、</a:t>
            </a:r>
            <a:r>
              <a:rPr lang="en-US" altLang="zh-CN" sz="2400">
                <a:solidFill>
                  <a:srgbClr val="0070C0"/>
                </a:solidFill>
                <a:latin typeface="微软雅黑" panose="020B0503020204020204" pitchFamily="34" charset="-122"/>
                <a:ea typeface="微软雅黑" panose="020B0503020204020204" pitchFamily="34" charset="-122"/>
              </a:rPr>
              <a:t>2</a:t>
            </a:r>
            <a:r>
              <a:rPr lang="zh-CN" altLang="en-US" sz="2400">
                <a:solidFill>
                  <a:srgbClr val="0070C0"/>
                </a:solidFill>
                <a:latin typeface="微软雅黑" panose="020B0503020204020204" pitchFamily="34" charset="-122"/>
                <a:ea typeface="微软雅黑" panose="020B0503020204020204" pitchFamily="34" charset="-122"/>
              </a:rPr>
              <a:t>、</a:t>
            </a:r>
            <a:r>
              <a:rPr lang="en-US" altLang="zh-CN" sz="2400">
                <a:solidFill>
                  <a:srgbClr val="0070C0"/>
                </a:solidFill>
                <a:latin typeface="微软雅黑" panose="020B0503020204020204" pitchFamily="34" charset="-122"/>
                <a:ea typeface="微软雅黑" panose="020B0503020204020204" pitchFamily="34" charset="-122"/>
              </a:rPr>
              <a:t>3</a:t>
            </a:r>
            <a:r>
              <a:rPr lang="zh-CN" altLang="en-US" sz="2400">
                <a:solidFill>
                  <a:srgbClr val="0070C0"/>
                </a:solidFill>
                <a:latin typeface="微软雅黑" panose="020B0503020204020204" pitchFamily="34" charset="-122"/>
                <a:ea typeface="微软雅黑" panose="020B0503020204020204" pitchFamily="34" charset="-122"/>
              </a:rPr>
              <a:t>、</a:t>
            </a:r>
            <a:r>
              <a:rPr lang="en-US" altLang="zh-CN" sz="2400">
                <a:solidFill>
                  <a:srgbClr val="0070C0"/>
                </a:solidFill>
                <a:latin typeface="微软雅黑" panose="020B0503020204020204" pitchFamily="34" charset="-122"/>
                <a:ea typeface="微软雅黑" panose="020B0503020204020204" pitchFamily="34" charset="-122"/>
              </a:rPr>
              <a:t>4 </a:t>
            </a:r>
            <a:r>
              <a:rPr lang="zh-CN" altLang="en-US" sz="2400">
                <a:solidFill>
                  <a:srgbClr val="0070C0"/>
                </a:solidFill>
                <a:latin typeface="微软雅黑" panose="020B0503020204020204" pitchFamily="34" charset="-122"/>
                <a:ea typeface="微软雅黑" panose="020B0503020204020204" pitchFamily="34" charset="-122"/>
              </a:rPr>
              <a:t>可以是复合语句，每层的 </a:t>
            </a:r>
            <a:r>
              <a:rPr lang="en-US" altLang="zh-CN" sz="2400">
                <a:solidFill>
                  <a:srgbClr val="0070C0"/>
                </a:solidFill>
                <a:latin typeface="微软雅黑" panose="020B0503020204020204" pitchFamily="34" charset="-122"/>
                <a:ea typeface="微软雅黑" panose="020B0503020204020204" pitchFamily="34" charset="-122"/>
              </a:rPr>
              <a:t>if </a:t>
            </a:r>
            <a:r>
              <a:rPr lang="zh-CN" altLang="en-US" sz="2400">
                <a:solidFill>
                  <a:srgbClr val="0070C0"/>
                </a:solidFill>
                <a:latin typeface="微软雅黑" panose="020B0503020204020204" pitchFamily="34" charset="-122"/>
                <a:ea typeface="微软雅黑" panose="020B0503020204020204" pitchFamily="34" charset="-122"/>
              </a:rPr>
              <a:t>与 </a:t>
            </a:r>
            <a:r>
              <a:rPr lang="en-US" altLang="zh-CN" sz="2400">
                <a:solidFill>
                  <a:srgbClr val="0070C0"/>
                </a:solidFill>
                <a:latin typeface="微软雅黑" panose="020B0503020204020204" pitchFamily="34" charset="-122"/>
                <a:ea typeface="微软雅黑" panose="020B0503020204020204" pitchFamily="34" charset="-122"/>
              </a:rPr>
              <a:t>else </a:t>
            </a:r>
            <a:r>
              <a:rPr lang="zh-CN" altLang="en-US" sz="2400">
                <a:solidFill>
                  <a:srgbClr val="0070C0"/>
                </a:solidFill>
                <a:latin typeface="微软雅黑" panose="020B0503020204020204" pitchFamily="34" charset="-122"/>
                <a:ea typeface="微软雅黑" panose="020B0503020204020204" pitchFamily="34" charset="-122"/>
              </a:rPr>
              <a:t>配对，或用 </a:t>
            </a:r>
            <a:r>
              <a:rPr lang="en-US" altLang="zh-CN" sz="2400">
                <a:solidFill>
                  <a:srgbClr val="0070C0"/>
                </a:solidFill>
                <a:latin typeface="微软雅黑" panose="020B0503020204020204" pitchFamily="34" charset="-122"/>
                <a:ea typeface="微软雅黑" panose="020B0503020204020204" pitchFamily="34" charset="-122"/>
              </a:rPr>
              <a:t>{ } </a:t>
            </a:r>
            <a:r>
              <a:rPr lang="zh-CN" altLang="en-US" sz="2400">
                <a:solidFill>
                  <a:srgbClr val="0070C0"/>
                </a:solidFill>
                <a:latin typeface="微软雅黑" panose="020B0503020204020204" pitchFamily="34" charset="-122"/>
                <a:ea typeface="微软雅黑" panose="020B0503020204020204" pitchFamily="34" charset="-122"/>
              </a:rPr>
              <a:t>来确定层次关系。</a:t>
            </a:r>
          </a:p>
          <a:p>
            <a:pPr eaLnBrk="1" hangingPunct="1"/>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51</a:t>
            </a:fld>
            <a:endParaRPr lang="zh-CN" altLang="en-US"/>
          </a:p>
        </p:txBody>
      </p:sp>
    </p:spTree>
    <p:extLst>
      <p:ext uri="{BB962C8B-B14F-4D97-AF65-F5344CB8AC3E}">
        <p14:creationId xmlns:p14="http://schemas.microsoft.com/office/powerpoint/2010/main" val="2071804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10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1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1000" fill="hold"/>
                                        <p:tgtEl>
                                          <p:spTgt spid="12185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185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 calcmode="lin" valueType="num">
                                      <p:cBhvr additive="base">
                                        <p:cTn id="17" dur="1000" fill="hold"/>
                                        <p:tgtEl>
                                          <p:spTgt spid="121859">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2185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21859">
                                            <p:txEl>
                                              <p:pRg st="3" end="3"/>
                                            </p:txEl>
                                          </p:spTgt>
                                        </p:tgtEl>
                                        <p:attrNameLst>
                                          <p:attrName>style.visibility</p:attrName>
                                        </p:attrNameLst>
                                      </p:cBhvr>
                                      <p:to>
                                        <p:strVal val="visible"/>
                                      </p:to>
                                    </p:set>
                                    <p:anim calcmode="lin" valueType="num">
                                      <p:cBhvr additive="base">
                                        <p:cTn id="21" dur="1000" fill="hold"/>
                                        <p:tgtEl>
                                          <p:spTgt spid="121859">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2185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21859">
                                            <p:txEl>
                                              <p:pRg st="4" end="4"/>
                                            </p:txEl>
                                          </p:spTgt>
                                        </p:tgtEl>
                                        <p:attrNameLst>
                                          <p:attrName>style.visibility</p:attrName>
                                        </p:attrNameLst>
                                      </p:cBhvr>
                                      <p:to>
                                        <p:strVal val="visible"/>
                                      </p:to>
                                    </p:set>
                                    <p:anim calcmode="lin" valueType="num">
                                      <p:cBhvr additive="base">
                                        <p:cTn id="25" dur="1000" fill="hold"/>
                                        <p:tgtEl>
                                          <p:spTgt spid="121859">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2185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21859">
                                            <p:txEl>
                                              <p:pRg st="5" end="5"/>
                                            </p:txEl>
                                          </p:spTgt>
                                        </p:tgtEl>
                                        <p:attrNameLst>
                                          <p:attrName>style.visibility</p:attrName>
                                        </p:attrNameLst>
                                      </p:cBhvr>
                                      <p:to>
                                        <p:strVal val="visible"/>
                                      </p:to>
                                    </p:set>
                                    <p:anim calcmode="lin" valueType="num">
                                      <p:cBhvr additive="base">
                                        <p:cTn id="29" dur="1000" fill="hold"/>
                                        <p:tgtEl>
                                          <p:spTgt spid="121859">
                                            <p:txEl>
                                              <p:pRg st="5" end="5"/>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12185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21859">
                                            <p:txEl>
                                              <p:pRg st="6" end="6"/>
                                            </p:txEl>
                                          </p:spTgt>
                                        </p:tgtEl>
                                        <p:attrNameLst>
                                          <p:attrName>style.visibility</p:attrName>
                                        </p:attrNameLst>
                                      </p:cBhvr>
                                      <p:to>
                                        <p:strVal val="visible"/>
                                      </p:to>
                                    </p:set>
                                    <p:anim calcmode="lin" valueType="num">
                                      <p:cBhvr additive="base">
                                        <p:cTn id="33" dur="1000" fill="hold"/>
                                        <p:tgtEl>
                                          <p:spTgt spid="121859">
                                            <p:txEl>
                                              <p:pRg st="6" end="6"/>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1218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21859">
                                            <p:txEl>
                                              <p:pRg st="7" end="7"/>
                                            </p:txEl>
                                          </p:spTgt>
                                        </p:tgtEl>
                                        <p:attrNameLst>
                                          <p:attrName>style.visibility</p:attrName>
                                        </p:attrNameLst>
                                      </p:cBhvr>
                                      <p:to>
                                        <p:strVal val="visible"/>
                                      </p:to>
                                    </p:set>
                                    <p:anim calcmode="lin" valueType="num">
                                      <p:cBhvr additive="base">
                                        <p:cTn id="39" dur="1000" fill="hold"/>
                                        <p:tgtEl>
                                          <p:spTgt spid="121859">
                                            <p:txEl>
                                              <p:pRg st="7" end="7"/>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1218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121859">
                                            <p:txEl>
                                              <p:pRg st="8" end="8"/>
                                            </p:txEl>
                                          </p:spTgt>
                                        </p:tgtEl>
                                        <p:attrNameLst>
                                          <p:attrName>style.visibility</p:attrName>
                                        </p:attrNameLst>
                                      </p:cBhvr>
                                      <p:to>
                                        <p:strVal val="visible"/>
                                      </p:to>
                                    </p:set>
                                    <p:anim calcmode="lin" valueType="num">
                                      <p:cBhvr additive="base">
                                        <p:cTn id="45" dur="1000" fill="hold"/>
                                        <p:tgtEl>
                                          <p:spTgt spid="121859">
                                            <p:txEl>
                                              <p:pRg st="8" end="8"/>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12185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785938"/>
            <a:ext cx="5127947" cy="4787900"/>
          </a:xfrm>
        </p:spPr>
        <p:txBody>
          <a:bodyPr/>
          <a:lstStyle/>
          <a:p>
            <a:pPr marL="109537" indent="0">
              <a:buNone/>
            </a:pPr>
            <a:r>
              <a:rPr lang="en-US" altLang="zh-CN">
                <a:solidFill>
                  <a:srgbClr val="0070C0"/>
                </a:solidFill>
                <a:latin typeface="微软雅黑" panose="020B0503020204020204" pitchFamily="34" charset="-122"/>
                <a:ea typeface="微软雅黑" panose="020B0503020204020204" pitchFamily="34" charset="-122"/>
              </a:rPr>
              <a:t>if (</a:t>
            </a:r>
            <a:r>
              <a:rPr lang="zh-CN" altLang="en-US">
                <a:solidFill>
                  <a:srgbClr val="0070C0"/>
                </a:solidFill>
                <a:latin typeface="微软雅黑" panose="020B0503020204020204" pitchFamily="34" charset="-122"/>
                <a:ea typeface="微软雅黑" panose="020B0503020204020204" pitchFamily="34" charset="-122"/>
              </a:rPr>
              <a:t>表达式</a:t>
            </a:r>
            <a:r>
              <a:rPr lang="en-US" altLang="zh-CN">
                <a:solidFill>
                  <a:srgbClr val="0070C0"/>
                </a:solidFill>
                <a:latin typeface="微软雅黑" panose="020B0503020204020204" pitchFamily="34" charset="-122"/>
                <a:ea typeface="微软雅黑" panose="020B0503020204020204" pitchFamily="34" charset="-122"/>
              </a:rPr>
              <a:t>1) </a:t>
            </a:r>
            <a:r>
              <a:rPr lang="zh-CN" altLang="en-US">
                <a:solidFill>
                  <a:srgbClr val="0070C0"/>
                </a:solidFill>
                <a:latin typeface="微软雅黑" panose="020B0503020204020204" pitchFamily="34" charset="-122"/>
                <a:ea typeface="微软雅黑" panose="020B0503020204020204" pitchFamily="34" charset="-122"/>
              </a:rPr>
              <a:t>语句</a:t>
            </a:r>
            <a:r>
              <a:rPr lang="en-US" altLang="zh-CN">
                <a:solidFill>
                  <a:srgbClr val="0070C0"/>
                </a:solidFill>
                <a:latin typeface="微软雅黑" panose="020B0503020204020204" pitchFamily="34" charset="-122"/>
                <a:ea typeface="微软雅黑" panose="020B0503020204020204" pitchFamily="34" charset="-122"/>
              </a:rPr>
              <a:t>1</a:t>
            </a:r>
            <a:br>
              <a:rPr lang="en-US" altLang="zh-CN">
                <a:solidFill>
                  <a:srgbClr val="0070C0"/>
                </a:solidFill>
                <a:latin typeface="微软雅黑" panose="020B0503020204020204" pitchFamily="34" charset="-122"/>
                <a:ea typeface="微软雅黑" panose="020B0503020204020204" pitchFamily="34" charset="-122"/>
              </a:rPr>
            </a:br>
            <a:r>
              <a:rPr lang="en-US" altLang="zh-CN">
                <a:solidFill>
                  <a:srgbClr val="0070C0"/>
                </a:solidFill>
                <a:latin typeface="微软雅黑" panose="020B0503020204020204" pitchFamily="34" charset="-122"/>
                <a:ea typeface="微软雅黑" panose="020B0503020204020204" pitchFamily="34" charset="-122"/>
              </a:rPr>
              <a:t>else </a:t>
            </a:r>
          </a:p>
          <a:p>
            <a:pPr marL="109537" indent="0">
              <a:buNone/>
            </a:pPr>
            <a:r>
              <a:rPr lang="en-US" altLang="zh-CN">
                <a:solidFill>
                  <a:srgbClr val="0070C0"/>
                </a:solidFill>
                <a:latin typeface="微软雅黑" panose="020B0503020204020204" pitchFamily="34" charset="-122"/>
                <a:ea typeface="微软雅黑" panose="020B0503020204020204" pitchFamily="34" charset="-122"/>
              </a:rPr>
              <a:t>      if (</a:t>
            </a:r>
            <a:r>
              <a:rPr lang="zh-CN" altLang="en-US">
                <a:solidFill>
                  <a:srgbClr val="0070C0"/>
                </a:solidFill>
                <a:latin typeface="微软雅黑" panose="020B0503020204020204" pitchFamily="34" charset="-122"/>
                <a:ea typeface="微软雅黑" panose="020B0503020204020204" pitchFamily="34" charset="-122"/>
              </a:rPr>
              <a:t>表达式</a:t>
            </a:r>
            <a:r>
              <a:rPr lang="en-US" altLang="zh-CN">
                <a:solidFill>
                  <a:srgbClr val="0070C0"/>
                </a:solidFill>
                <a:latin typeface="微软雅黑" panose="020B0503020204020204" pitchFamily="34" charset="-122"/>
                <a:ea typeface="微软雅黑" panose="020B0503020204020204" pitchFamily="34" charset="-122"/>
              </a:rPr>
              <a:t>2) </a:t>
            </a:r>
            <a:r>
              <a:rPr lang="zh-CN" altLang="en-US">
                <a:solidFill>
                  <a:srgbClr val="0070C0"/>
                </a:solidFill>
                <a:latin typeface="微软雅黑" panose="020B0503020204020204" pitchFamily="34" charset="-122"/>
                <a:ea typeface="微软雅黑" panose="020B0503020204020204" pitchFamily="34" charset="-122"/>
              </a:rPr>
              <a:t>语句</a:t>
            </a:r>
            <a:r>
              <a:rPr lang="en-US" altLang="zh-CN">
                <a:solidFill>
                  <a:srgbClr val="0070C0"/>
                </a:solidFill>
                <a:latin typeface="微软雅黑" panose="020B0503020204020204" pitchFamily="34" charset="-122"/>
                <a:ea typeface="微软雅黑" panose="020B0503020204020204" pitchFamily="34" charset="-122"/>
              </a:rPr>
              <a:t>2</a:t>
            </a:r>
            <a:br>
              <a:rPr lang="en-US" altLang="zh-CN">
                <a:solidFill>
                  <a:srgbClr val="0070C0"/>
                </a:solidFill>
                <a:latin typeface="微软雅黑" panose="020B0503020204020204" pitchFamily="34" charset="-122"/>
                <a:ea typeface="微软雅黑" panose="020B0503020204020204" pitchFamily="34" charset="-122"/>
              </a:rPr>
            </a:br>
            <a:r>
              <a:rPr lang="en-US" altLang="zh-CN">
                <a:solidFill>
                  <a:srgbClr val="0070C0"/>
                </a:solidFill>
                <a:latin typeface="微软雅黑" panose="020B0503020204020204" pitchFamily="34" charset="-122"/>
                <a:ea typeface="微软雅黑" panose="020B0503020204020204" pitchFamily="34" charset="-122"/>
              </a:rPr>
              <a:t>      else </a:t>
            </a:r>
          </a:p>
          <a:p>
            <a:pPr marL="109537" indent="0">
              <a:buNone/>
            </a:pPr>
            <a:r>
              <a:rPr lang="en-US" altLang="zh-CN">
                <a:solidFill>
                  <a:srgbClr val="0070C0"/>
                </a:solidFill>
                <a:latin typeface="微软雅黑" panose="020B0503020204020204" pitchFamily="34" charset="-122"/>
                <a:ea typeface="微软雅黑" panose="020B0503020204020204" pitchFamily="34" charset="-122"/>
              </a:rPr>
              <a:t>           if (</a:t>
            </a:r>
            <a:r>
              <a:rPr lang="zh-CN" altLang="en-US">
                <a:solidFill>
                  <a:srgbClr val="0070C0"/>
                </a:solidFill>
                <a:latin typeface="微软雅黑" panose="020B0503020204020204" pitchFamily="34" charset="-122"/>
                <a:ea typeface="微软雅黑" panose="020B0503020204020204" pitchFamily="34" charset="-122"/>
              </a:rPr>
              <a:t>表达式</a:t>
            </a:r>
            <a:r>
              <a:rPr lang="en-US" altLang="zh-CN">
                <a:solidFill>
                  <a:srgbClr val="0070C0"/>
                </a:solidFill>
                <a:latin typeface="微软雅黑" panose="020B0503020204020204" pitchFamily="34" charset="-122"/>
                <a:ea typeface="微软雅黑" panose="020B0503020204020204" pitchFamily="34" charset="-122"/>
              </a:rPr>
              <a:t>3) </a:t>
            </a:r>
            <a:r>
              <a:rPr lang="zh-CN" altLang="en-US">
                <a:solidFill>
                  <a:srgbClr val="0070C0"/>
                </a:solidFill>
                <a:latin typeface="微软雅黑" panose="020B0503020204020204" pitchFamily="34" charset="-122"/>
                <a:ea typeface="微软雅黑" panose="020B0503020204020204" pitchFamily="34" charset="-122"/>
              </a:rPr>
              <a:t>语句</a:t>
            </a:r>
            <a:r>
              <a:rPr lang="en-US" altLang="zh-CN">
                <a:solidFill>
                  <a:srgbClr val="0070C0"/>
                </a:solidFill>
                <a:latin typeface="微软雅黑" panose="020B0503020204020204" pitchFamily="34" charset="-122"/>
                <a:ea typeface="微软雅黑" panose="020B0503020204020204" pitchFamily="34" charset="-122"/>
              </a:rPr>
              <a:t>3</a:t>
            </a:r>
            <a:br>
              <a:rPr lang="en-US" altLang="zh-CN">
                <a:solidFill>
                  <a:srgbClr val="0070C0"/>
                </a:solidFill>
                <a:latin typeface="微软雅黑" panose="020B0503020204020204" pitchFamily="34" charset="-122"/>
                <a:ea typeface="微软雅黑" panose="020B0503020204020204" pitchFamily="34" charset="-122"/>
              </a:rPr>
            </a:br>
            <a:r>
              <a:rPr lang="en-US" altLang="zh-CN">
                <a:solidFill>
                  <a:srgbClr val="0070C0"/>
                </a:solidFill>
                <a:latin typeface="微软雅黑" panose="020B0503020204020204" pitchFamily="34" charset="-122"/>
                <a:ea typeface="微软雅黑" panose="020B0503020204020204" pitchFamily="34" charset="-122"/>
              </a:rPr>
              <a:t>           …</a:t>
            </a:r>
            <a:br>
              <a:rPr lang="en-US" altLang="zh-CN">
                <a:solidFill>
                  <a:srgbClr val="0070C0"/>
                </a:solidFill>
                <a:latin typeface="微软雅黑" panose="020B0503020204020204" pitchFamily="34" charset="-122"/>
                <a:ea typeface="微软雅黑" panose="020B0503020204020204" pitchFamily="34" charset="-122"/>
              </a:rPr>
            </a:br>
            <a:r>
              <a:rPr lang="en-US" altLang="zh-CN">
                <a:solidFill>
                  <a:srgbClr val="0070C0"/>
                </a:solidFill>
                <a:latin typeface="微软雅黑" panose="020B0503020204020204" pitchFamily="34" charset="-122"/>
                <a:ea typeface="微软雅黑" panose="020B0503020204020204" pitchFamily="34" charset="-122"/>
              </a:rPr>
              <a:t>                 else </a:t>
            </a:r>
            <a:r>
              <a:rPr lang="zh-CN" altLang="en-US">
                <a:solidFill>
                  <a:srgbClr val="0070C0"/>
                </a:solidFill>
                <a:latin typeface="微软雅黑" panose="020B0503020204020204" pitchFamily="34" charset="-122"/>
                <a:ea typeface="微软雅黑" panose="020B0503020204020204" pitchFamily="34" charset="-122"/>
              </a:rPr>
              <a:t>语句 </a:t>
            </a:r>
            <a:r>
              <a:rPr lang="en-US" altLang="zh-CN">
                <a:solidFill>
                  <a:srgbClr val="0070C0"/>
                </a:solidFill>
                <a:latin typeface="微软雅黑" panose="020B0503020204020204" pitchFamily="34" charset="-122"/>
                <a:ea typeface="微软雅黑" panose="020B0503020204020204" pitchFamily="34" charset="-122"/>
              </a:rPr>
              <a:t>n</a:t>
            </a:r>
          </a:p>
          <a:p>
            <a:pPr marL="109537" indent="0">
              <a:buNone/>
            </a:pPr>
            <a:endParaRPr lang="zh-CN" altLang="en-US"/>
          </a:p>
        </p:txBody>
      </p:sp>
      <p:sp>
        <p:nvSpPr>
          <p:cNvPr id="5" name="内容占位符 2"/>
          <p:cNvSpPr txBox="1">
            <a:spLocks/>
          </p:cNvSpPr>
          <p:nvPr/>
        </p:nvSpPr>
        <p:spPr bwMode="auto">
          <a:xfrm>
            <a:off x="6385619" y="1785938"/>
            <a:ext cx="512794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indent="0">
              <a:buFont typeface="Georgia" panose="02040502050405020303" pitchFamily="18" charset="0"/>
              <a:buNone/>
            </a:pPr>
            <a:r>
              <a:rPr kumimoji="0" lang="en-US" altLang="zh-CN">
                <a:solidFill>
                  <a:srgbClr val="0070C0"/>
                </a:solidFill>
                <a:latin typeface="微软雅黑" panose="020B0503020204020204" pitchFamily="34" charset="-122"/>
                <a:ea typeface="微软雅黑" panose="020B0503020204020204" pitchFamily="34" charset="-122"/>
              </a:rPr>
              <a:t>if (</a:t>
            </a:r>
            <a:r>
              <a:rPr kumimoji="0" lang="zh-CN" altLang="en-US">
                <a:solidFill>
                  <a:srgbClr val="0070C0"/>
                </a:solidFill>
                <a:latin typeface="微软雅黑" panose="020B0503020204020204" pitchFamily="34" charset="-122"/>
                <a:ea typeface="微软雅黑" panose="020B0503020204020204" pitchFamily="34" charset="-122"/>
              </a:rPr>
              <a:t>表达式</a:t>
            </a:r>
            <a:r>
              <a:rPr kumimoji="0" lang="en-US" altLang="zh-CN">
                <a:solidFill>
                  <a:srgbClr val="0070C0"/>
                </a:solidFill>
                <a:latin typeface="微软雅黑" panose="020B0503020204020204" pitchFamily="34" charset="-122"/>
                <a:ea typeface="微软雅黑" panose="020B0503020204020204" pitchFamily="34" charset="-122"/>
              </a:rPr>
              <a:t>1) </a:t>
            </a:r>
            <a:r>
              <a:rPr kumimoji="0" lang="zh-CN" altLang="en-US">
                <a:solidFill>
                  <a:srgbClr val="0070C0"/>
                </a:solidFill>
                <a:latin typeface="微软雅黑" panose="020B0503020204020204" pitchFamily="34" charset="-122"/>
                <a:ea typeface="微软雅黑" panose="020B0503020204020204" pitchFamily="34" charset="-122"/>
              </a:rPr>
              <a:t>语句</a:t>
            </a:r>
            <a:r>
              <a:rPr kumimoji="0" lang="en-US" altLang="zh-CN">
                <a:solidFill>
                  <a:srgbClr val="0070C0"/>
                </a:solidFill>
                <a:latin typeface="微软雅黑" panose="020B0503020204020204" pitchFamily="34" charset="-122"/>
                <a:ea typeface="微软雅黑" panose="020B0503020204020204" pitchFamily="34" charset="-122"/>
              </a:rPr>
              <a:t>1</a:t>
            </a:r>
            <a:br>
              <a:rPr kumimoji="0" lang="en-US" altLang="zh-CN">
                <a:solidFill>
                  <a:srgbClr val="0070C0"/>
                </a:solidFill>
                <a:latin typeface="微软雅黑" panose="020B0503020204020204" pitchFamily="34" charset="-122"/>
                <a:ea typeface="微软雅黑" panose="020B0503020204020204" pitchFamily="34" charset="-122"/>
              </a:rPr>
            </a:br>
            <a:r>
              <a:rPr kumimoji="0" lang="en-US" altLang="zh-CN">
                <a:solidFill>
                  <a:srgbClr val="0070C0"/>
                </a:solidFill>
                <a:latin typeface="微软雅黑" panose="020B0503020204020204" pitchFamily="34" charset="-122"/>
                <a:ea typeface="微软雅黑" panose="020B0503020204020204" pitchFamily="34" charset="-122"/>
              </a:rPr>
              <a:t>else if (</a:t>
            </a:r>
            <a:r>
              <a:rPr kumimoji="0" lang="zh-CN" altLang="en-US">
                <a:solidFill>
                  <a:srgbClr val="0070C0"/>
                </a:solidFill>
                <a:latin typeface="微软雅黑" panose="020B0503020204020204" pitchFamily="34" charset="-122"/>
                <a:ea typeface="微软雅黑" panose="020B0503020204020204" pitchFamily="34" charset="-122"/>
              </a:rPr>
              <a:t>表达式</a:t>
            </a:r>
            <a:r>
              <a:rPr kumimoji="0" lang="en-US" altLang="zh-CN">
                <a:solidFill>
                  <a:srgbClr val="0070C0"/>
                </a:solidFill>
                <a:latin typeface="微软雅黑" panose="020B0503020204020204" pitchFamily="34" charset="-122"/>
                <a:ea typeface="微软雅黑" panose="020B0503020204020204" pitchFamily="34" charset="-122"/>
              </a:rPr>
              <a:t>2) </a:t>
            </a:r>
            <a:r>
              <a:rPr kumimoji="0" lang="zh-CN" altLang="en-US">
                <a:solidFill>
                  <a:srgbClr val="0070C0"/>
                </a:solidFill>
                <a:latin typeface="微软雅黑" panose="020B0503020204020204" pitchFamily="34" charset="-122"/>
                <a:ea typeface="微软雅黑" panose="020B0503020204020204" pitchFamily="34" charset="-122"/>
              </a:rPr>
              <a:t>语句</a:t>
            </a:r>
            <a:r>
              <a:rPr kumimoji="0" lang="en-US" altLang="zh-CN">
                <a:solidFill>
                  <a:srgbClr val="0070C0"/>
                </a:solidFill>
                <a:latin typeface="微软雅黑" panose="020B0503020204020204" pitchFamily="34" charset="-122"/>
                <a:ea typeface="微软雅黑" panose="020B0503020204020204" pitchFamily="34" charset="-122"/>
              </a:rPr>
              <a:t>2</a:t>
            </a:r>
            <a:br>
              <a:rPr kumimoji="0" lang="en-US" altLang="zh-CN">
                <a:solidFill>
                  <a:srgbClr val="0070C0"/>
                </a:solidFill>
                <a:latin typeface="微软雅黑" panose="020B0503020204020204" pitchFamily="34" charset="-122"/>
                <a:ea typeface="微软雅黑" panose="020B0503020204020204" pitchFamily="34" charset="-122"/>
              </a:rPr>
            </a:br>
            <a:r>
              <a:rPr kumimoji="0" lang="en-US" altLang="zh-CN">
                <a:solidFill>
                  <a:srgbClr val="0070C0"/>
                </a:solidFill>
                <a:latin typeface="微软雅黑" panose="020B0503020204020204" pitchFamily="34" charset="-122"/>
                <a:ea typeface="微软雅黑" panose="020B0503020204020204" pitchFamily="34" charset="-122"/>
              </a:rPr>
              <a:t>else if (</a:t>
            </a:r>
            <a:r>
              <a:rPr kumimoji="0" lang="zh-CN" altLang="en-US">
                <a:solidFill>
                  <a:srgbClr val="0070C0"/>
                </a:solidFill>
                <a:latin typeface="微软雅黑" panose="020B0503020204020204" pitchFamily="34" charset="-122"/>
                <a:ea typeface="微软雅黑" panose="020B0503020204020204" pitchFamily="34" charset="-122"/>
              </a:rPr>
              <a:t>表达式</a:t>
            </a:r>
            <a:r>
              <a:rPr kumimoji="0" lang="en-US" altLang="zh-CN">
                <a:solidFill>
                  <a:srgbClr val="0070C0"/>
                </a:solidFill>
                <a:latin typeface="微软雅黑" panose="020B0503020204020204" pitchFamily="34" charset="-122"/>
                <a:ea typeface="微软雅黑" panose="020B0503020204020204" pitchFamily="34" charset="-122"/>
              </a:rPr>
              <a:t>3) </a:t>
            </a:r>
            <a:r>
              <a:rPr kumimoji="0" lang="zh-CN" altLang="en-US">
                <a:solidFill>
                  <a:srgbClr val="0070C0"/>
                </a:solidFill>
                <a:latin typeface="微软雅黑" panose="020B0503020204020204" pitchFamily="34" charset="-122"/>
                <a:ea typeface="微软雅黑" panose="020B0503020204020204" pitchFamily="34" charset="-122"/>
              </a:rPr>
              <a:t>语句</a:t>
            </a:r>
            <a:r>
              <a:rPr kumimoji="0" lang="en-US" altLang="zh-CN">
                <a:solidFill>
                  <a:srgbClr val="0070C0"/>
                </a:solidFill>
                <a:latin typeface="微软雅黑" panose="020B0503020204020204" pitchFamily="34" charset="-122"/>
                <a:ea typeface="微软雅黑" panose="020B0503020204020204" pitchFamily="34" charset="-122"/>
              </a:rPr>
              <a:t>3</a:t>
            </a:r>
            <a:br>
              <a:rPr kumimoji="0" lang="en-US" altLang="zh-CN">
                <a:solidFill>
                  <a:srgbClr val="0070C0"/>
                </a:solidFill>
                <a:latin typeface="微软雅黑" panose="020B0503020204020204" pitchFamily="34" charset="-122"/>
                <a:ea typeface="微软雅黑" panose="020B0503020204020204" pitchFamily="34" charset="-122"/>
              </a:rPr>
            </a:br>
            <a:r>
              <a:rPr kumimoji="0" lang="en-US" altLang="zh-CN">
                <a:solidFill>
                  <a:srgbClr val="0070C0"/>
                </a:solidFill>
                <a:latin typeface="微软雅黑" panose="020B0503020204020204" pitchFamily="34" charset="-122"/>
                <a:ea typeface="微软雅黑" panose="020B0503020204020204" pitchFamily="34" charset="-122"/>
              </a:rPr>
              <a:t>           …</a:t>
            </a:r>
            <a:br>
              <a:rPr kumimoji="0" lang="en-US" altLang="zh-CN">
                <a:solidFill>
                  <a:srgbClr val="0070C0"/>
                </a:solidFill>
                <a:latin typeface="微软雅黑" panose="020B0503020204020204" pitchFamily="34" charset="-122"/>
                <a:ea typeface="微软雅黑" panose="020B0503020204020204" pitchFamily="34" charset="-122"/>
              </a:rPr>
            </a:br>
            <a:r>
              <a:rPr kumimoji="0" lang="en-US" altLang="zh-CN">
                <a:solidFill>
                  <a:srgbClr val="0070C0"/>
                </a:solidFill>
                <a:latin typeface="微软雅黑" panose="020B0503020204020204" pitchFamily="34" charset="-122"/>
                <a:ea typeface="微软雅黑" panose="020B0503020204020204" pitchFamily="34" charset="-122"/>
              </a:rPr>
              <a:t>else </a:t>
            </a:r>
            <a:r>
              <a:rPr kumimoji="0" lang="zh-CN" altLang="en-US">
                <a:solidFill>
                  <a:srgbClr val="0070C0"/>
                </a:solidFill>
                <a:latin typeface="微软雅黑" panose="020B0503020204020204" pitchFamily="34" charset="-122"/>
                <a:ea typeface="微软雅黑" panose="020B0503020204020204" pitchFamily="34" charset="-122"/>
              </a:rPr>
              <a:t>语句 </a:t>
            </a:r>
            <a:r>
              <a:rPr kumimoji="0" lang="en-US" altLang="zh-CN">
                <a:solidFill>
                  <a:srgbClr val="0070C0"/>
                </a:solidFill>
                <a:latin typeface="微软雅黑" panose="020B0503020204020204" pitchFamily="34" charset="-122"/>
                <a:ea typeface="微软雅黑" panose="020B0503020204020204" pitchFamily="34" charset="-122"/>
              </a:rPr>
              <a:t>n</a:t>
            </a:r>
          </a:p>
          <a:p>
            <a:pPr marL="109537" indent="0">
              <a:buFont typeface="Georgia" panose="02040502050405020303" pitchFamily="18" charset="0"/>
              <a:buNone/>
            </a:pPr>
            <a:endParaRPr kumimoji="0" lang="zh-CN" altLang="en-US"/>
          </a:p>
        </p:txBody>
      </p:sp>
      <p:sp>
        <p:nvSpPr>
          <p:cNvPr id="2" name="右箭头 1"/>
          <p:cNvSpPr/>
          <p:nvPr/>
        </p:nvSpPr>
        <p:spPr>
          <a:xfrm>
            <a:off x="5524500" y="3573016"/>
            <a:ext cx="57308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4"/>
          </p:nvPr>
        </p:nvSpPr>
        <p:spPr/>
        <p:txBody>
          <a:bodyPr/>
          <a:lstStyle/>
          <a:p>
            <a:fld id="{B4B29FD1-946C-40F0-B4AF-B43D585A2146}" type="slidenum">
              <a:rPr lang="zh-CN" altLang="en-US" smtClean="0"/>
              <a:pPr/>
              <a:t>52</a:t>
            </a:fld>
            <a:endParaRPr lang="zh-CN" altLang="en-US"/>
          </a:p>
        </p:txBody>
      </p:sp>
    </p:spTree>
    <p:extLst>
      <p:ext uri="{BB962C8B-B14F-4D97-AF65-F5344CB8AC3E}">
        <p14:creationId xmlns:p14="http://schemas.microsoft.com/office/powerpoint/2010/main" val="3692087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内容占位符 11"/>
          <p:cNvSpPr txBox="1">
            <a:spLocks/>
          </p:cNvSpPr>
          <p:nvPr/>
        </p:nvSpPr>
        <p:spPr bwMode="auto">
          <a:xfrm>
            <a:off x="2641204" y="924620"/>
            <a:ext cx="8568952" cy="588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buFont typeface="Wingdings" panose="05000000000000000000" pitchFamily="2" charset="2"/>
              <a:buNone/>
            </a:pPr>
            <a:endParaRPr lang="en-US" altLang="zh-CN" sz="2000">
              <a:latin typeface="微软雅黑" panose="020B0503020204020204" pitchFamily="34" charset="-122"/>
              <a:ea typeface="微软雅黑" panose="020B0503020204020204" pitchFamily="34" charset="-122"/>
            </a:endParaRPr>
          </a:p>
        </p:txBody>
      </p:sp>
      <p:sp>
        <p:nvSpPr>
          <p:cNvPr id="123909" name="标题 1"/>
          <p:cNvSpPr>
            <a:spLocks noGrp="1"/>
          </p:cNvSpPr>
          <p:nvPr>
            <p:ph type="title"/>
          </p:nvPr>
        </p:nvSpPr>
        <p:spPr/>
        <p:txBody>
          <a:bodyPr/>
          <a:lstStyle/>
          <a:p>
            <a:pPr eaLnBrk="1" hangingPunct="1">
              <a:defRPr/>
            </a:pPr>
            <a:r>
              <a:rPr lang="zh-CN" altLang="en-US" sz="3600" dirty="0">
                <a:solidFill>
                  <a:srgbClr val="002060"/>
                </a:solidFill>
                <a:latin typeface="微软雅黑" pitchFamily="34" charset="-122"/>
                <a:ea typeface="微软雅黑" pitchFamily="34" charset="-122"/>
              </a:rPr>
              <a:t>例</a:t>
            </a:r>
            <a:r>
              <a:rPr lang="en-US" altLang="zh-CN" sz="3600" dirty="0">
                <a:solidFill>
                  <a:srgbClr val="002060"/>
                </a:solidFill>
                <a:latin typeface="微软雅黑" pitchFamily="34" charset="-122"/>
                <a:ea typeface="微软雅黑" pitchFamily="34" charset="-122"/>
              </a:rPr>
              <a:t>2_4</a:t>
            </a:r>
            <a:r>
              <a:rPr lang="zh-CN" altLang="en-US" sz="3600" dirty="0">
                <a:solidFill>
                  <a:srgbClr val="002060"/>
                </a:solidFill>
                <a:latin typeface="微软雅黑" pitchFamily="34" charset="-122"/>
                <a:ea typeface="微软雅黑" pitchFamily="34" charset="-122"/>
              </a:rPr>
              <a:t>：</a:t>
            </a:r>
            <a:r>
              <a:rPr lang="zh-CN" altLang="en-US" sz="2800" dirty="0">
                <a:solidFill>
                  <a:srgbClr val="002060"/>
                </a:solidFill>
                <a:latin typeface="微软雅黑" pitchFamily="34" charset="-122"/>
                <a:ea typeface="微软雅黑" pitchFamily="34" charset="-122"/>
              </a:rPr>
              <a:t>输入一个</a:t>
            </a:r>
            <a:r>
              <a:rPr lang="en-US" altLang="zh-CN" sz="2800" dirty="0">
                <a:solidFill>
                  <a:srgbClr val="002060"/>
                </a:solidFill>
                <a:latin typeface="微软雅黑" pitchFamily="34" charset="-122"/>
                <a:ea typeface="微软雅黑" pitchFamily="34" charset="-122"/>
              </a:rPr>
              <a:t>0</a:t>
            </a:r>
            <a:r>
              <a:rPr lang="zh-CN" altLang="en-US" sz="2800" dirty="0">
                <a:solidFill>
                  <a:srgbClr val="002060"/>
                </a:solidFill>
                <a:latin typeface="微软雅黑" pitchFamily="34" charset="-122"/>
                <a:ea typeface="微软雅黑" pitchFamily="34" charset="-122"/>
              </a:rPr>
              <a:t>～</a:t>
            </a:r>
            <a:r>
              <a:rPr lang="en-US" altLang="zh-CN" sz="2800" dirty="0">
                <a:solidFill>
                  <a:srgbClr val="002060"/>
                </a:solidFill>
                <a:latin typeface="微软雅黑" pitchFamily="34" charset="-122"/>
                <a:ea typeface="微软雅黑" pitchFamily="34" charset="-122"/>
              </a:rPr>
              <a:t>6</a:t>
            </a:r>
            <a:r>
              <a:rPr lang="zh-CN" altLang="en-US" sz="2800" dirty="0">
                <a:solidFill>
                  <a:srgbClr val="002060"/>
                </a:solidFill>
                <a:latin typeface="微软雅黑" pitchFamily="34" charset="-122"/>
                <a:ea typeface="微软雅黑" pitchFamily="34" charset="-122"/>
              </a:rPr>
              <a:t>的整数，转换成星期输出</a:t>
            </a:r>
          </a:p>
        </p:txBody>
      </p:sp>
      <p:sp>
        <p:nvSpPr>
          <p:cNvPr id="2" name="内容占位符 1"/>
          <p:cNvSpPr>
            <a:spLocks noGrp="1"/>
          </p:cNvSpPr>
          <p:nvPr>
            <p:ph idx="1"/>
          </p:nvPr>
        </p:nvSpPr>
        <p:spPr/>
        <p:txBody>
          <a:bodyPr/>
          <a:lstStyle/>
          <a:p>
            <a:pPr eaLnBrk="1" hangingPunct="1"/>
            <a:r>
              <a:rPr lang="en-US" altLang="zh-CN" sz="1800" noProof="1"/>
              <a:t>//2_4.cpp</a:t>
            </a:r>
          </a:p>
          <a:p>
            <a:pPr eaLnBrk="1" hangingPunct="1"/>
            <a:r>
              <a:rPr lang="zh-CN" altLang="en-US" sz="1800" noProof="1"/>
              <a:t>#</a:t>
            </a:r>
            <a:r>
              <a:rPr lang="en-US" altLang="zh-CN" sz="1800" noProof="1"/>
              <a:t>include &lt;iostream&gt;</a:t>
            </a:r>
          </a:p>
          <a:p>
            <a:pPr eaLnBrk="1" hangingPunct="1"/>
            <a:r>
              <a:rPr lang="en-US" altLang="zh-CN" sz="1800" dirty="0"/>
              <a:t>using namespace std;</a:t>
            </a:r>
            <a:endParaRPr lang="en-US" altLang="zh-CN" sz="1800" noProof="1"/>
          </a:p>
          <a:p>
            <a:pPr eaLnBrk="1" hangingPunct="1"/>
            <a:r>
              <a:rPr lang="en-US" altLang="zh-CN" sz="1800" noProof="1"/>
              <a:t>int main()</a:t>
            </a:r>
            <a:r>
              <a:rPr lang="en-US" altLang="zh-CN" sz="1800" dirty="0"/>
              <a:t> </a:t>
            </a:r>
            <a:r>
              <a:rPr lang="en-US" altLang="zh-CN" sz="1800" noProof="1"/>
              <a:t>{</a:t>
            </a:r>
            <a:endParaRPr lang="en-US" altLang="zh-CN" sz="1800" dirty="0"/>
          </a:p>
          <a:p>
            <a:pPr eaLnBrk="1" hangingPunct="1"/>
            <a:r>
              <a:rPr lang="en-US" altLang="zh-CN" sz="1800" noProof="1"/>
              <a:t>     int day;</a:t>
            </a:r>
          </a:p>
          <a:p>
            <a:pPr eaLnBrk="1" hangingPunct="1"/>
            <a:r>
              <a:rPr lang="en-US" altLang="zh-CN" sz="1800" noProof="1"/>
              <a:t>     cin &gt;&gt; day;</a:t>
            </a:r>
          </a:p>
          <a:p>
            <a:pPr eaLnBrk="1" hangingPunct="1"/>
            <a:r>
              <a:rPr lang="en-US" altLang="zh-CN" sz="1800" noProof="1"/>
              <a:t>     switch (day)</a:t>
            </a:r>
            <a:r>
              <a:rPr lang="en-US" altLang="zh-CN" sz="1800" dirty="0"/>
              <a:t> </a:t>
            </a:r>
            <a:r>
              <a:rPr lang="en-US" altLang="zh-CN" sz="1800" noProof="1"/>
              <a:t>{</a:t>
            </a:r>
            <a:endParaRPr lang="en-US" altLang="zh-CN" sz="1800" dirty="0"/>
          </a:p>
          <a:p>
            <a:pPr eaLnBrk="1" hangingPunct="1"/>
            <a:r>
              <a:rPr lang="en-US" altLang="zh-CN" sz="1800" dirty="0"/>
              <a:t>     </a:t>
            </a:r>
            <a:r>
              <a:rPr lang="en-US" altLang="zh-CN" sz="1800" noProof="1"/>
              <a:t>case 0:</a:t>
            </a:r>
            <a:r>
              <a:rPr lang="en-US" altLang="zh-CN" sz="1800" dirty="0"/>
              <a:t> </a:t>
            </a:r>
            <a:r>
              <a:rPr lang="en-US" altLang="zh-CN" sz="1800" noProof="1"/>
              <a:t>cout</a:t>
            </a:r>
            <a:r>
              <a:rPr lang="en-US" altLang="zh-CN" sz="1800" dirty="0"/>
              <a:t> </a:t>
            </a:r>
            <a:r>
              <a:rPr lang="en-US" altLang="zh-CN" sz="1800" noProof="1"/>
              <a:t>&lt;&lt;</a:t>
            </a:r>
            <a:r>
              <a:rPr lang="en-US" altLang="zh-CN" sz="1800" dirty="0"/>
              <a:t> </a:t>
            </a:r>
            <a:r>
              <a:rPr lang="en-US" altLang="zh-CN" sz="1800" noProof="1"/>
              <a:t>"Sunday"</a:t>
            </a:r>
            <a:r>
              <a:rPr lang="en-US" altLang="zh-CN" sz="1800" dirty="0"/>
              <a:t> </a:t>
            </a:r>
            <a:r>
              <a:rPr lang="en-US" altLang="zh-CN" sz="1800" noProof="1"/>
              <a:t>&lt;&lt;</a:t>
            </a:r>
            <a:r>
              <a:rPr lang="en-US" altLang="zh-CN" sz="1800" dirty="0"/>
              <a:t> </a:t>
            </a:r>
            <a:r>
              <a:rPr lang="en-US" altLang="zh-CN" sz="1800" noProof="1"/>
              <a:t>endl;</a:t>
            </a:r>
            <a:r>
              <a:rPr lang="en-US" altLang="zh-CN" sz="1800" dirty="0"/>
              <a:t> </a:t>
            </a:r>
            <a:r>
              <a:rPr lang="en-US" altLang="zh-CN" sz="1800" noProof="1"/>
              <a:t>break;</a:t>
            </a:r>
            <a:endParaRPr lang="en-US" altLang="zh-CN" sz="1800" dirty="0"/>
          </a:p>
          <a:p>
            <a:pPr eaLnBrk="1" hangingPunct="1"/>
            <a:r>
              <a:rPr lang="en-US" altLang="zh-CN" sz="1800" dirty="0"/>
              <a:t>     </a:t>
            </a:r>
            <a:r>
              <a:rPr lang="en-US" altLang="zh-CN" sz="1800" noProof="1"/>
              <a:t>case 1:</a:t>
            </a:r>
            <a:r>
              <a:rPr lang="en-US" altLang="zh-CN" sz="1800" dirty="0"/>
              <a:t> </a:t>
            </a:r>
            <a:r>
              <a:rPr lang="en-US" altLang="zh-CN" sz="1800" noProof="1"/>
              <a:t>cout</a:t>
            </a:r>
            <a:r>
              <a:rPr lang="en-US" altLang="zh-CN" sz="1800" dirty="0"/>
              <a:t> </a:t>
            </a:r>
            <a:r>
              <a:rPr lang="en-US" altLang="zh-CN" sz="1800" noProof="1"/>
              <a:t>&lt;&lt;</a:t>
            </a:r>
            <a:r>
              <a:rPr lang="en-US" altLang="zh-CN" sz="1800" dirty="0"/>
              <a:t> </a:t>
            </a:r>
            <a:r>
              <a:rPr lang="en-US" altLang="zh-CN" sz="1800" noProof="1"/>
              <a:t>"Monday"</a:t>
            </a:r>
            <a:r>
              <a:rPr lang="en-US" altLang="zh-CN" sz="1800" dirty="0"/>
              <a:t> </a:t>
            </a:r>
            <a:r>
              <a:rPr lang="en-US" altLang="zh-CN" sz="1800" noProof="1"/>
              <a:t>&lt;&lt;</a:t>
            </a:r>
            <a:r>
              <a:rPr lang="en-US" altLang="zh-CN" sz="1800" dirty="0"/>
              <a:t> </a:t>
            </a:r>
            <a:r>
              <a:rPr lang="en-US" altLang="zh-CN" sz="1800" noProof="1"/>
              <a:t>endl;</a:t>
            </a:r>
            <a:r>
              <a:rPr lang="en-US" altLang="zh-CN" sz="1800" dirty="0"/>
              <a:t> </a:t>
            </a:r>
            <a:r>
              <a:rPr lang="en-US" altLang="zh-CN" sz="1800" noProof="1"/>
              <a:t>break;</a:t>
            </a:r>
            <a:endParaRPr lang="en-US" altLang="zh-CN" sz="1800" dirty="0"/>
          </a:p>
          <a:p>
            <a:pPr eaLnBrk="1" hangingPunct="1"/>
            <a:r>
              <a:rPr lang="en-US" altLang="zh-CN" sz="1800" dirty="0"/>
              <a:t>     </a:t>
            </a:r>
            <a:r>
              <a:rPr lang="en-US" altLang="zh-CN" sz="1800" noProof="1"/>
              <a:t>case 2:</a:t>
            </a:r>
            <a:r>
              <a:rPr lang="en-US" altLang="zh-CN" sz="1800" dirty="0"/>
              <a:t> </a:t>
            </a:r>
            <a:r>
              <a:rPr lang="en-US" altLang="zh-CN" sz="1800" noProof="1"/>
              <a:t>cout</a:t>
            </a:r>
            <a:r>
              <a:rPr lang="en-US" altLang="zh-CN" sz="1800" dirty="0"/>
              <a:t> </a:t>
            </a:r>
            <a:r>
              <a:rPr lang="en-US" altLang="zh-CN" sz="1800" noProof="1"/>
              <a:t>&lt;&lt;</a:t>
            </a:r>
            <a:r>
              <a:rPr lang="en-US" altLang="zh-CN" sz="1800" dirty="0"/>
              <a:t> </a:t>
            </a:r>
            <a:r>
              <a:rPr lang="en-US" altLang="zh-CN" sz="1800" noProof="1"/>
              <a:t>"Tuesday"</a:t>
            </a:r>
            <a:r>
              <a:rPr lang="en-US" altLang="zh-CN" sz="1800" dirty="0"/>
              <a:t> </a:t>
            </a:r>
            <a:r>
              <a:rPr lang="en-US" altLang="zh-CN" sz="1800" noProof="1"/>
              <a:t>&lt;&lt;</a:t>
            </a:r>
            <a:r>
              <a:rPr lang="en-US" altLang="zh-CN" sz="1800" dirty="0"/>
              <a:t> </a:t>
            </a:r>
            <a:r>
              <a:rPr lang="en-US" altLang="zh-CN" sz="1800" noProof="1"/>
              <a:t>endl;</a:t>
            </a:r>
            <a:r>
              <a:rPr lang="en-US" altLang="zh-CN" sz="1800" dirty="0"/>
              <a:t> </a:t>
            </a:r>
            <a:r>
              <a:rPr lang="en-US" altLang="zh-CN" sz="1800" noProof="1"/>
              <a:t>break;</a:t>
            </a:r>
            <a:endParaRPr lang="en-US" altLang="zh-CN" sz="1800" dirty="0"/>
          </a:p>
          <a:p>
            <a:pPr eaLnBrk="1" hangingPunct="1"/>
            <a:r>
              <a:rPr lang="en-US" altLang="zh-CN" sz="1800" dirty="0"/>
              <a:t>     </a:t>
            </a:r>
            <a:r>
              <a:rPr lang="en-US" altLang="zh-CN" sz="1800" noProof="1"/>
              <a:t>case 3: cout</a:t>
            </a:r>
            <a:r>
              <a:rPr lang="en-US" altLang="zh-CN" sz="1800" dirty="0"/>
              <a:t> </a:t>
            </a:r>
            <a:r>
              <a:rPr lang="en-US" altLang="zh-CN" sz="1800" noProof="1"/>
              <a:t>&lt;&lt;</a:t>
            </a:r>
            <a:r>
              <a:rPr lang="en-US" altLang="zh-CN" sz="1800" dirty="0"/>
              <a:t> </a:t>
            </a:r>
            <a:r>
              <a:rPr lang="en-US" altLang="zh-CN" sz="1800" noProof="1"/>
              <a:t>"Wednesday"</a:t>
            </a:r>
            <a:r>
              <a:rPr lang="en-US" altLang="zh-CN" sz="1800" dirty="0"/>
              <a:t> </a:t>
            </a:r>
            <a:r>
              <a:rPr lang="en-US" altLang="zh-CN" sz="1800" noProof="1"/>
              <a:t>&lt;&lt;</a:t>
            </a:r>
            <a:r>
              <a:rPr lang="en-US" altLang="zh-CN" sz="1800" dirty="0"/>
              <a:t> </a:t>
            </a:r>
            <a:r>
              <a:rPr lang="en-US" altLang="zh-CN" sz="1800" noProof="1"/>
              <a:t>endl;</a:t>
            </a:r>
            <a:r>
              <a:rPr lang="en-US" altLang="zh-CN" sz="1800" dirty="0"/>
              <a:t> </a:t>
            </a:r>
            <a:r>
              <a:rPr lang="en-US" altLang="zh-CN" sz="1800" noProof="1"/>
              <a:t>break;</a:t>
            </a:r>
          </a:p>
          <a:p>
            <a:pPr eaLnBrk="1" hangingPunct="1"/>
            <a:r>
              <a:rPr lang="en-US" altLang="zh-CN" sz="1800" dirty="0"/>
              <a:t>     </a:t>
            </a:r>
            <a:r>
              <a:rPr lang="en-US" altLang="zh-CN" sz="1800" noProof="1"/>
              <a:t>case 4:</a:t>
            </a:r>
            <a:r>
              <a:rPr lang="en-US" altLang="zh-CN" sz="1800" dirty="0"/>
              <a:t> </a:t>
            </a:r>
            <a:r>
              <a:rPr lang="en-US" altLang="zh-CN" sz="1800" noProof="1"/>
              <a:t>cout</a:t>
            </a:r>
            <a:r>
              <a:rPr lang="en-US" altLang="zh-CN" sz="1800" dirty="0"/>
              <a:t> </a:t>
            </a:r>
            <a:r>
              <a:rPr lang="en-US" altLang="zh-CN" sz="1800" noProof="1"/>
              <a:t>&lt;&lt;</a:t>
            </a:r>
            <a:r>
              <a:rPr lang="en-US" altLang="zh-CN" sz="1800" dirty="0"/>
              <a:t> </a:t>
            </a:r>
            <a:r>
              <a:rPr lang="en-US" altLang="zh-CN" sz="1800" noProof="1"/>
              <a:t>"Thursday"</a:t>
            </a:r>
            <a:r>
              <a:rPr lang="en-US" altLang="zh-CN" sz="1800" dirty="0"/>
              <a:t> </a:t>
            </a:r>
            <a:r>
              <a:rPr lang="en-US" altLang="zh-CN" sz="1800" noProof="1"/>
              <a:t>&lt;&lt;</a:t>
            </a:r>
            <a:r>
              <a:rPr lang="en-US" altLang="zh-CN" sz="1800" dirty="0"/>
              <a:t> </a:t>
            </a:r>
            <a:r>
              <a:rPr lang="en-US" altLang="zh-CN" sz="1800" noProof="1"/>
              <a:t>endl;</a:t>
            </a:r>
            <a:r>
              <a:rPr lang="en-US" altLang="zh-CN" sz="1800" dirty="0"/>
              <a:t> </a:t>
            </a:r>
            <a:r>
              <a:rPr lang="en-US" altLang="zh-CN" sz="1800" noProof="1"/>
              <a:t>break;</a:t>
            </a:r>
          </a:p>
          <a:p>
            <a:pPr eaLnBrk="1" hangingPunct="1"/>
            <a:r>
              <a:rPr lang="en-US" altLang="zh-CN" sz="1800" dirty="0"/>
              <a:t>     </a:t>
            </a:r>
            <a:r>
              <a:rPr lang="en-US" altLang="zh-CN" sz="1800" noProof="1"/>
              <a:t>case 5:</a:t>
            </a:r>
            <a:r>
              <a:rPr lang="en-US" altLang="zh-CN" sz="1800" dirty="0"/>
              <a:t> </a:t>
            </a:r>
            <a:r>
              <a:rPr lang="en-US" altLang="zh-CN" sz="1800" noProof="1"/>
              <a:t>cout</a:t>
            </a:r>
            <a:r>
              <a:rPr lang="en-US" altLang="zh-CN" sz="1800" dirty="0"/>
              <a:t> </a:t>
            </a:r>
            <a:r>
              <a:rPr lang="en-US" altLang="zh-CN" sz="1800" noProof="1"/>
              <a:t>&lt;&lt;</a:t>
            </a:r>
            <a:r>
              <a:rPr lang="en-US" altLang="zh-CN" sz="1800" dirty="0"/>
              <a:t> </a:t>
            </a:r>
            <a:r>
              <a:rPr lang="en-US" altLang="zh-CN" sz="1800" noProof="1"/>
              <a:t>"Friday"</a:t>
            </a:r>
            <a:r>
              <a:rPr lang="en-US" altLang="zh-CN" sz="1800" dirty="0"/>
              <a:t> </a:t>
            </a:r>
            <a:r>
              <a:rPr lang="en-US" altLang="zh-CN" sz="1800" noProof="1"/>
              <a:t>&lt;&lt;</a:t>
            </a:r>
            <a:r>
              <a:rPr lang="en-US" altLang="zh-CN" sz="1800" dirty="0"/>
              <a:t> </a:t>
            </a:r>
            <a:r>
              <a:rPr lang="en-US" altLang="zh-CN" sz="1800" noProof="1"/>
              <a:t>endl;</a:t>
            </a:r>
            <a:r>
              <a:rPr lang="en-US" altLang="zh-CN" sz="1800" dirty="0"/>
              <a:t> </a:t>
            </a:r>
            <a:r>
              <a:rPr lang="en-US" altLang="zh-CN" sz="1800" noProof="1"/>
              <a:t>break;</a:t>
            </a:r>
          </a:p>
          <a:p>
            <a:pPr eaLnBrk="1" hangingPunct="1"/>
            <a:r>
              <a:rPr lang="en-US" altLang="zh-CN" sz="1800" dirty="0"/>
              <a:t>     </a:t>
            </a:r>
            <a:r>
              <a:rPr lang="en-US" altLang="zh-CN" sz="1800" noProof="1"/>
              <a:t>case 6:</a:t>
            </a:r>
            <a:r>
              <a:rPr lang="en-US" altLang="zh-CN" sz="1800" dirty="0"/>
              <a:t> </a:t>
            </a:r>
            <a:r>
              <a:rPr lang="en-US" altLang="zh-CN" sz="1800" noProof="1"/>
              <a:t>cout</a:t>
            </a:r>
            <a:r>
              <a:rPr lang="en-US" altLang="zh-CN" sz="1800" dirty="0"/>
              <a:t> </a:t>
            </a:r>
            <a:r>
              <a:rPr lang="en-US" altLang="zh-CN" sz="1800" noProof="1"/>
              <a:t>&lt;&lt;</a:t>
            </a:r>
            <a:r>
              <a:rPr lang="en-US" altLang="zh-CN" sz="1800" dirty="0"/>
              <a:t> </a:t>
            </a:r>
            <a:r>
              <a:rPr lang="en-US" altLang="zh-CN" sz="1800" noProof="1"/>
              <a:t>"Saturday"</a:t>
            </a:r>
            <a:r>
              <a:rPr lang="en-US" altLang="zh-CN" sz="1800" dirty="0"/>
              <a:t> </a:t>
            </a:r>
            <a:r>
              <a:rPr lang="en-US" altLang="zh-CN" sz="1800" noProof="1"/>
              <a:t>&lt;&lt;</a:t>
            </a:r>
            <a:r>
              <a:rPr lang="en-US" altLang="zh-CN" sz="1800" dirty="0"/>
              <a:t> </a:t>
            </a:r>
            <a:r>
              <a:rPr lang="en-US" altLang="zh-CN" sz="1800" noProof="1"/>
              <a:t>endl;</a:t>
            </a:r>
            <a:r>
              <a:rPr lang="en-US" altLang="zh-CN" sz="1800" dirty="0"/>
              <a:t> </a:t>
            </a:r>
            <a:r>
              <a:rPr lang="en-US" altLang="zh-CN" sz="1800" noProof="1"/>
              <a:t>break;</a:t>
            </a:r>
          </a:p>
          <a:p>
            <a:pPr eaLnBrk="1" hangingPunct="1"/>
            <a:r>
              <a:rPr lang="en-US" altLang="zh-CN" sz="1800" dirty="0"/>
              <a:t>     </a:t>
            </a:r>
            <a:r>
              <a:rPr lang="en-US" altLang="zh-CN" sz="1800" noProof="1"/>
              <a:t>default:</a:t>
            </a:r>
            <a:endParaRPr lang="en-US" altLang="zh-CN" sz="1800" dirty="0"/>
          </a:p>
          <a:p>
            <a:pPr eaLnBrk="1" hangingPunct="1"/>
            <a:r>
              <a:rPr lang="en-US" altLang="zh-CN" sz="1800" dirty="0"/>
              <a:t>        </a:t>
            </a:r>
            <a:r>
              <a:rPr lang="en-US" altLang="zh-CN" sz="1800" noProof="1"/>
              <a:t>cout&lt;&lt;"Day out of range Sunday .. Saturday"&lt;&lt;</a:t>
            </a:r>
            <a:r>
              <a:rPr lang="en-US" altLang="zh-CN" sz="1800" dirty="0"/>
              <a:t> </a:t>
            </a:r>
            <a:r>
              <a:rPr lang="en-US" altLang="zh-CN" sz="1800" noProof="1"/>
              <a:t>endl;</a:t>
            </a:r>
            <a:r>
              <a:rPr lang="en-US" altLang="zh-CN" sz="1800" dirty="0"/>
              <a:t>   </a:t>
            </a:r>
            <a:r>
              <a:rPr lang="en-US" altLang="zh-CN" sz="1800" noProof="1"/>
              <a:t>break;</a:t>
            </a:r>
          </a:p>
          <a:p>
            <a:pPr eaLnBrk="1" hangingPunct="1"/>
            <a:r>
              <a:rPr lang="en-US" altLang="zh-CN" sz="1800" noProof="1"/>
              <a:t>     }</a:t>
            </a:r>
            <a:endParaRPr lang="en-US" altLang="zh-CN" sz="1800" dirty="0"/>
          </a:p>
          <a:p>
            <a:pPr eaLnBrk="1" hangingPunct="1"/>
            <a:r>
              <a:rPr lang="en-US" altLang="zh-CN" sz="1800" dirty="0"/>
              <a:t>     return 0;</a:t>
            </a:r>
            <a:endParaRPr lang="en-US" altLang="zh-CN" sz="1800" noProof="1"/>
          </a:p>
          <a:p>
            <a:pPr eaLnBrk="1" hangingPunct="1"/>
            <a:r>
              <a:rPr lang="en-US" altLang="zh-CN" sz="1800" noProof="1"/>
              <a:t>}</a:t>
            </a:r>
            <a:endParaRPr lang="en-US" altLang="zh-CN" sz="1800" dirty="0"/>
          </a:p>
          <a:p>
            <a:endParaRPr lang="zh-CN" altLang="en-US" sz="1800" dirty="0"/>
          </a:p>
        </p:txBody>
      </p:sp>
    </p:spTree>
    <p:extLst>
      <p:ext uri="{BB962C8B-B14F-4D97-AF65-F5344CB8AC3E}">
        <p14:creationId xmlns:p14="http://schemas.microsoft.com/office/powerpoint/2010/main" val="280570119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a:xfrm>
            <a:off x="609600" y="1076325"/>
            <a:ext cx="10975975" cy="1066800"/>
          </a:xfrm>
        </p:spPr>
        <p:txBody>
          <a:bodyPr/>
          <a:lstStyle/>
          <a:p>
            <a:pPr eaLnBrk="1" hangingPunct="1">
              <a:defRPr/>
            </a:pPr>
            <a:r>
              <a:rPr lang="en-US" altLang="zh-CN">
                <a:solidFill>
                  <a:schemeClr val="accent5"/>
                </a:solidFill>
                <a:latin typeface="微软雅黑" pitchFamily="34" charset="-122"/>
                <a:ea typeface="微软雅黑" pitchFamily="34" charset="-122"/>
              </a:rPr>
              <a:t>switch</a:t>
            </a:r>
            <a:r>
              <a:rPr lang="zh-CN" altLang="en-US">
                <a:solidFill>
                  <a:schemeClr val="accent5"/>
                </a:solidFill>
                <a:latin typeface="微软雅黑" pitchFamily="34" charset="-122"/>
                <a:ea typeface="微软雅黑" pitchFamily="34" charset="-122"/>
              </a:rPr>
              <a:t>语句的语法</a:t>
            </a:r>
            <a:endParaRPr lang="zh-CN" altLang="en-US" dirty="0">
              <a:solidFill>
                <a:schemeClr val="accent5"/>
              </a:solidFill>
              <a:latin typeface="微软雅黑" pitchFamily="34" charset="-122"/>
              <a:ea typeface="微软雅黑" pitchFamily="34" charset="-122"/>
            </a:endParaRPr>
          </a:p>
        </p:txBody>
      </p:sp>
      <p:sp>
        <p:nvSpPr>
          <p:cNvPr id="8" name="Rectangle 2"/>
          <p:cNvSpPr txBox="1">
            <a:spLocks noChangeArrowheads="1"/>
          </p:cNvSpPr>
          <p:nvPr/>
        </p:nvSpPr>
        <p:spPr bwMode="auto">
          <a:xfrm>
            <a:off x="666750" y="2000250"/>
            <a:ext cx="5430837" cy="330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534988" indent="-1588"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buFont typeface="Georgia" panose="02040502050405020303" pitchFamily="18" charset="0"/>
              <a:buChar char="•"/>
            </a:pPr>
            <a:r>
              <a:rPr kumimoji="0" lang="zh-CN" altLang="en-US">
                <a:latin typeface="微软雅黑" panose="020B0503020204020204" pitchFamily="34" charset="-122"/>
                <a:ea typeface="微软雅黑" panose="020B0503020204020204" pitchFamily="34" charset="-122"/>
              </a:rPr>
              <a:t>一般形式</a:t>
            </a:r>
          </a:p>
          <a:p>
            <a:pPr lvl="1" eaLnBrk="1" hangingPunct="1">
              <a:spcBef>
                <a:spcPts val="300"/>
              </a:spcBef>
              <a:buClr>
                <a:schemeClr val="accent2"/>
              </a:buClr>
            </a:pPr>
            <a:r>
              <a:rPr kumimoji="0" lang="en-US" altLang="zh-CN">
                <a:solidFill>
                  <a:schemeClr val="accent1"/>
                </a:solidFill>
                <a:latin typeface="微软雅黑" panose="020B0503020204020204" pitchFamily="34" charset="-122"/>
                <a:ea typeface="微软雅黑" panose="020B0503020204020204" pitchFamily="34" charset="-122"/>
              </a:rPr>
              <a:t>switch  (</a:t>
            </a:r>
            <a:r>
              <a:rPr kumimoji="0" lang="zh-CN" altLang="en-US">
                <a:solidFill>
                  <a:schemeClr val="accent1"/>
                </a:solidFill>
                <a:latin typeface="微软雅黑" panose="020B0503020204020204" pitchFamily="34" charset="-122"/>
                <a:ea typeface="微软雅黑" panose="020B0503020204020204" pitchFamily="34" charset="-122"/>
              </a:rPr>
              <a:t>表达式</a:t>
            </a:r>
            <a:r>
              <a:rPr kumimoji="0" lang="en-US" altLang="zh-CN">
                <a:solidFill>
                  <a:schemeClr val="accent1"/>
                </a:solidFill>
                <a:latin typeface="微软雅黑" panose="020B0503020204020204" pitchFamily="34" charset="-122"/>
                <a:ea typeface="微软雅黑" panose="020B0503020204020204" pitchFamily="34" charset="-122"/>
              </a:rPr>
              <a:t>)</a:t>
            </a:r>
          </a:p>
          <a:p>
            <a:pPr lvl="1" eaLnBrk="1" hangingPunct="1">
              <a:spcBef>
                <a:spcPts val="300"/>
              </a:spcBef>
              <a:buClr>
                <a:schemeClr val="accent2"/>
              </a:buClr>
            </a:pPr>
            <a:r>
              <a:rPr kumimoji="0" lang="en-US" altLang="zh-CN">
                <a:solidFill>
                  <a:schemeClr val="accent1"/>
                </a:solidFill>
                <a:latin typeface="微软雅黑" panose="020B0503020204020204" pitchFamily="34" charset="-122"/>
                <a:ea typeface="微软雅黑" panose="020B0503020204020204" pitchFamily="34" charset="-122"/>
              </a:rPr>
              <a:t>   {  case    </a:t>
            </a:r>
            <a:r>
              <a:rPr kumimoji="0" lang="zh-CN" altLang="en-US">
                <a:solidFill>
                  <a:schemeClr val="accent1"/>
                </a:solidFill>
                <a:latin typeface="微软雅黑" panose="020B0503020204020204" pitchFamily="34" charset="-122"/>
                <a:ea typeface="微软雅黑" panose="020B0503020204020204" pitchFamily="34" charset="-122"/>
              </a:rPr>
              <a:t>常量表达式 </a:t>
            </a:r>
            <a:r>
              <a:rPr kumimoji="0" lang="en-US" altLang="zh-CN">
                <a:solidFill>
                  <a:schemeClr val="accent1"/>
                </a:solidFill>
                <a:latin typeface="微软雅黑" panose="020B0503020204020204" pitchFamily="34" charset="-122"/>
                <a:ea typeface="微软雅黑" panose="020B0503020204020204" pitchFamily="34" charset="-122"/>
              </a:rPr>
              <a:t>1</a:t>
            </a:r>
            <a:r>
              <a:rPr kumimoji="0" lang="zh-CN" altLang="en-US">
                <a:solidFill>
                  <a:schemeClr val="accent1"/>
                </a:solidFill>
                <a:latin typeface="微软雅黑" panose="020B0503020204020204" pitchFamily="34" charset="-122"/>
                <a:ea typeface="微软雅黑" panose="020B0503020204020204" pitchFamily="34" charset="-122"/>
              </a:rPr>
              <a:t>：语句</a:t>
            </a:r>
            <a:r>
              <a:rPr kumimoji="0" lang="en-US" altLang="zh-CN">
                <a:solidFill>
                  <a:schemeClr val="accent1"/>
                </a:solidFill>
                <a:latin typeface="微软雅黑" panose="020B0503020204020204" pitchFamily="34" charset="-122"/>
                <a:ea typeface="微软雅黑" panose="020B0503020204020204" pitchFamily="34" charset="-122"/>
              </a:rPr>
              <a:t>1</a:t>
            </a:r>
          </a:p>
          <a:p>
            <a:pPr lvl="1" eaLnBrk="1" hangingPunct="1">
              <a:spcBef>
                <a:spcPts val="300"/>
              </a:spcBef>
              <a:buClr>
                <a:schemeClr val="accent2"/>
              </a:buClr>
            </a:pPr>
            <a:r>
              <a:rPr kumimoji="0" lang="en-US" altLang="zh-CN">
                <a:solidFill>
                  <a:schemeClr val="accent1"/>
                </a:solidFill>
                <a:latin typeface="微软雅黑" panose="020B0503020204020204" pitchFamily="34" charset="-122"/>
                <a:ea typeface="微软雅黑" panose="020B0503020204020204" pitchFamily="34" charset="-122"/>
              </a:rPr>
              <a:t>      case    </a:t>
            </a:r>
            <a:r>
              <a:rPr kumimoji="0" lang="zh-CN" altLang="en-US">
                <a:solidFill>
                  <a:schemeClr val="accent1"/>
                </a:solidFill>
                <a:latin typeface="微软雅黑" panose="020B0503020204020204" pitchFamily="34" charset="-122"/>
                <a:ea typeface="微软雅黑" panose="020B0503020204020204" pitchFamily="34" charset="-122"/>
              </a:rPr>
              <a:t>常量表达式 </a:t>
            </a:r>
            <a:r>
              <a:rPr kumimoji="0" lang="en-US" altLang="zh-CN">
                <a:solidFill>
                  <a:schemeClr val="accent1"/>
                </a:solidFill>
                <a:latin typeface="微软雅黑" panose="020B0503020204020204" pitchFamily="34" charset="-122"/>
                <a:ea typeface="微软雅黑" panose="020B0503020204020204" pitchFamily="34" charset="-122"/>
              </a:rPr>
              <a:t>2</a:t>
            </a:r>
            <a:r>
              <a:rPr kumimoji="0" lang="zh-CN" altLang="en-US">
                <a:solidFill>
                  <a:schemeClr val="accent1"/>
                </a:solidFill>
                <a:latin typeface="微软雅黑" panose="020B0503020204020204" pitchFamily="34" charset="-122"/>
                <a:ea typeface="微软雅黑" panose="020B0503020204020204" pitchFamily="34" charset="-122"/>
              </a:rPr>
              <a:t>：语句</a:t>
            </a:r>
            <a:r>
              <a:rPr kumimoji="0" lang="en-US" altLang="zh-CN">
                <a:solidFill>
                  <a:schemeClr val="accent1"/>
                </a:solidFill>
                <a:latin typeface="微软雅黑" panose="020B0503020204020204" pitchFamily="34" charset="-122"/>
                <a:ea typeface="微软雅黑" panose="020B0503020204020204" pitchFamily="34" charset="-122"/>
              </a:rPr>
              <a:t>2</a:t>
            </a:r>
          </a:p>
          <a:p>
            <a:pPr lvl="1" eaLnBrk="1" hangingPunct="1">
              <a:spcBef>
                <a:spcPts val="300"/>
              </a:spcBef>
              <a:buClr>
                <a:schemeClr val="accent2"/>
              </a:buClr>
            </a:pPr>
            <a:r>
              <a:rPr kumimoji="0" lang="en-US" altLang="zh-CN">
                <a:solidFill>
                  <a:schemeClr val="accent1"/>
                </a:solidFill>
                <a:latin typeface="微软雅黑" panose="020B0503020204020204" pitchFamily="34" charset="-122"/>
                <a:ea typeface="微软雅黑" panose="020B0503020204020204" pitchFamily="34" charset="-122"/>
              </a:rPr>
              <a:t>                  ┆</a:t>
            </a:r>
          </a:p>
          <a:p>
            <a:pPr lvl="1" eaLnBrk="1" hangingPunct="1">
              <a:spcBef>
                <a:spcPts val="300"/>
              </a:spcBef>
              <a:buClr>
                <a:schemeClr val="accent2"/>
              </a:buClr>
            </a:pPr>
            <a:r>
              <a:rPr kumimoji="0" lang="en-US" altLang="zh-CN">
                <a:solidFill>
                  <a:schemeClr val="accent1"/>
                </a:solidFill>
                <a:latin typeface="微软雅黑" panose="020B0503020204020204" pitchFamily="34" charset="-122"/>
                <a:ea typeface="微软雅黑" panose="020B0503020204020204" pitchFamily="34" charset="-122"/>
              </a:rPr>
              <a:t>      case    </a:t>
            </a:r>
            <a:r>
              <a:rPr kumimoji="0" lang="zh-CN" altLang="en-US">
                <a:solidFill>
                  <a:schemeClr val="accent1"/>
                </a:solidFill>
                <a:latin typeface="微软雅黑" panose="020B0503020204020204" pitchFamily="34" charset="-122"/>
                <a:ea typeface="微软雅黑" panose="020B0503020204020204" pitchFamily="34" charset="-122"/>
              </a:rPr>
              <a:t>常量表达式 </a:t>
            </a:r>
            <a:r>
              <a:rPr kumimoji="0" lang="en-US" altLang="zh-CN">
                <a:solidFill>
                  <a:schemeClr val="accent1"/>
                </a:solidFill>
                <a:latin typeface="微软雅黑" panose="020B0503020204020204" pitchFamily="34" charset="-122"/>
                <a:ea typeface="微软雅黑" panose="020B0503020204020204" pitchFamily="34" charset="-122"/>
              </a:rPr>
              <a:t>n</a:t>
            </a:r>
            <a:r>
              <a:rPr kumimoji="0" lang="zh-CN" altLang="en-US">
                <a:solidFill>
                  <a:schemeClr val="accent1"/>
                </a:solidFill>
                <a:latin typeface="微软雅黑" panose="020B0503020204020204" pitchFamily="34" charset="-122"/>
                <a:ea typeface="微软雅黑" panose="020B0503020204020204" pitchFamily="34" charset="-122"/>
              </a:rPr>
              <a:t>：语句</a:t>
            </a:r>
            <a:r>
              <a:rPr kumimoji="0" lang="en-US" altLang="zh-CN">
                <a:solidFill>
                  <a:schemeClr val="accent1"/>
                </a:solidFill>
                <a:latin typeface="微软雅黑" panose="020B0503020204020204" pitchFamily="34" charset="-122"/>
                <a:ea typeface="微软雅黑" panose="020B0503020204020204" pitchFamily="34" charset="-122"/>
              </a:rPr>
              <a:t>n</a:t>
            </a:r>
          </a:p>
          <a:p>
            <a:pPr lvl="1" eaLnBrk="1" hangingPunct="1">
              <a:spcBef>
                <a:spcPts val="300"/>
              </a:spcBef>
              <a:buClr>
                <a:schemeClr val="accent2"/>
              </a:buClr>
            </a:pPr>
            <a:r>
              <a:rPr kumimoji="0" lang="en-US" altLang="zh-CN">
                <a:solidFill>
                  <a:schemeClr val="accent1"/>
                </a:solidFill>
                <a:latin typeface="微软雅黑" panose="020B0503020204020204" pitchFamily="34" charset="-122"/>
                <a:ea typeface="微软雅黑" panose="020B0503020204020204" pitchFamily="34" charset="-122"/>
              </a:rPr>
              <a:t>      default :             </a:t>
            </a:r>
            <a:r>
              <a:rPr kumimoji="0" lang="zh-CN" altLang="en-US">
                <a:solidFill>
                  <a:schemeClr val="accent1"/>
                </a:solidFill>
                <a:latin typeface="微软雅黑" panose="020B0503020204020204" pitchFamily="34" charset="-122"/>
                <a:ea typeface="微软雅黑" panose="020B0503020204020204" pitchFamily="34" charset="-122"/>
              </a:rPr>
              <a:t>语句</a:t>
            </a:r>
            <a:r>
              <a:rPr kumimoji="0" lang="en-US" altLang="zh-CN">
                <a:solidFill>
                  <a:schemeClr val="accent1"/>
                </a:solidFill>
                <a:latin typeface="微软雅黑" panose="020B0503020204020204" pitchFamily="34" charset="-122"/>
                <a:ea typeface="微软雅黑" panose="020B0503020204020204" pitchFamily="34" charset="-122"/>
              </a:rPr>
              <a:t>n+1</a:t>
            </a:r>
          </a:p>
          <a:p>
            <a:pPr lvl="1" eaLnBrk="1" hangingPunct="1">
              <a:spcBef>
                <a:spcPts val="300"/>
              </a:spcBef>
              <a:buClr>
                <a:schemeClr val="accent2"/>
              </a:buClr>
            </a:pPr>
            <a:r>
              <a:rPr kumimoji="0" lang="en-US" altLang="zh-CN">
                <a:solidFill>
                  <a:schemeClr val="accent1"/>
                </a:solidFill>
                <a:latin typeface="微软雅黑" panose="020B0503020204020204" pitchFamily="34" charset="-122"/>
                <a:ea typeface="微软雅黑" panose="020B0503020204020204" pitchFamily="34" charset="-122"/>
              </a:rPr>
              <a:t>   }</a:t>
            </a:r>
            <a:endParaRPr kumimoji="0" lang="en-US" altLang="zh-CN">
              <a:solidFill>
                <a:srgbClr val="C0FEF9"/>
              </a:solidFill>
              <a:latin typeface="微软雅黑" panose="020B0503020204020204" pitchFamily="34" charset="-122"/>
              <a:ea typeface="微软雅黑" panose="020B0503020204020204" pitchFamily="34" charset="-122"/>
            </a:endParaRPr>
          </a:p>
        </p:txBody>
      </p:sp>
      <p:sp>
        <p:nvSpPr>
          <p:cNvPr id="124934" name="Text Box 9"/>
          <p:cNvSpPr txBox="1">
            <a:spLocks noChangeArrowheads="1"/>
          </p:cNvSpPr>
          <p:nvPr/>
        </p:nvSpPr>
        <p:spPr bwMode="auto">
          <a:xfrm>
            <a:off x="565150" y="5301208"/>
            <a:ext cx="10861029" cy="127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kumimoji="1" sz="2400">
                <a:solidFill>
                  <a:schemeClr val="tx1"/>
                </a:solidFill>
                <a:latin typeface="Times New Roman" panose="02020603050405020304" pitchFamily="18" charset="0"/>
                <a:ea typeface="隶书" panose="02010509060101010101" pitchFamily="49" charset="-122"/>
              </a:defRPr>
            </a:lvl1pPr>
            <a:lvl2pPr marL="534988" indent="-1588"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20000"/>
              </a:spcBef>
              <a:buClr>
                <a:schemeClr val="accent2"/>
              </a:buClr>
              <a:buSzPct val="80000"/>
              <a:buFont typeface="Wingdings" panose="05000000000000000000" pitchFamily="2" charset="2"/>
              <a:buChar char="l"/>
            </a:pPr>
            <a:r>
              <a:rPr lang="zh-CN" altLang="en-US" kern="0">
                <a:latin typeface="微软雅黑" panose="020B0503020204020204" pitchFamily="34" charset="-122"/>
                <a:ea typeface="微软雅黑" panose="020B0503020204020204" pitchFamily="34" charset="-122"/>
              </a:rPr>
              <a:t>执行顺序</a:t>
            </a:r>
            <a:endParaRPr lang="zh-CN" altLang="en-US" kern="0">
              <a:solidFill>
                <a:srgbClr val="EAEC5E"/>
              </a:solidFill>
              <a:latin typeface="微软雅黑" panose="020B0503020204020204" pitchFamily="34" charset="-122"/>
              <a:ea typeface="微软雅黑" panose="020B0503020204020204" pitchFamily="34" charset="-122"/>
            </a:endParaRPr>
          </a:p>
          <a:p>
            <a:pPr lvl="1">
              <a:spcBef>
                <a:spcPct val="20000"/>
              </a:spcBef>
            </a:pPr>
            <a:r>
              <a:rPr lang="zh-CN" altLang="en-US">
                <a:latin typeface="微软雅黑" panose="020B0503020204020204" pitchFamily="34" charset="-122"/>
                <a:ea typeface="微软雅黑" panose="020B0503020204020204" pitchFamily="34" charset="-122"/>
              </a:rPr>
              <a:t>以</a:t>
            </a:r>
            <a:r>
              <a:rPr lang="en-US" altLang="zh-CN">
                <a:latin typeface="微软雅黑" panose="020B0503020204020204" pitchFamily="34" charset="-122"/>
                <a:ea typeface="微软雅黑" panose="020B0503020204020204" pitchFamily="34" charset="-122"/>
              </a:rPr>
              <a:t>case</a:t>
            </a:r>
            <a:r>
              <a:rPr lang="zh-CN" altLang="en-US">
                <a:latin typeface="微软雅黑" panose="020B0503020204020204" pitchFamily="34" charset="-122"/>
                <a:ea typeface="微软雅黑" panose="020B0503020204020204" pitchFamily="34" charset="-122"/>
              </a:rPr>
              <a:t>中的</a:t>
            </a:r>
            <a:r>
              <a:rPr lang="zh-CN" altLang="en-US">
                <a:solidFill>
                  <a:srgbClr val="FF0000"/>
                </a:solidFill>
                <a:latin typeface="微软雅黑" panose="020B0503020204020204" pitchFamily="34" charset="-122"/>
                <a:ea typeface="微软雅黑" panose="020B0503020204020204" pitchFamily="34" charset="-122"/>
              </a:rPr>
              <a:t>常量表达式值</a:t>
            </a:r>
            <a:r>
              <a:rPr lang="zh-CN" altLang="en-US">
                <a:latin typeface="微软雅黑" panose="020B0503020204020204" pitchFamily="34" charset="-122"/>
                <a:ea typeface="微软雅黑" panose="020B0503020204020204" pitchFamily="34" charset="-122"/>
              </a:rPr>
              <a:t>为入口标号，由此开始顺序执行。因此，每个</a:t>
            </a:r>
            <a:r>
              <a:rPr lang="en-US" altLang="zh-CN">
                <a:latin typeface="微软雅黑" panose="020B0503020204020204" pitchFamily="34" charset="-122"/>
                <a:ea typeface="微软雅黑" panose="020B0503020204020204" pitchFamily="34" charset="-122"/>
              </a:rPr>
              <a:t>case</a:t>
            </a:r>
            <a:r>
              <a:rPr lang="zh-CN" altLang="en-US">
                <a:latin typeface="微软雅黑" panose="020B0503020204020204" pitchFamily="34" charset="-122"/>
                <a:ea typeface="微软雅黑" panose="020B0503020204020204" pitchFamily="34" charset="-122"/>
              </a:rPr>
              <a:t>分支最后应该加</a:t>
            </a:r>
            <a:r>
              <a:rPr lang="en-US" altLang="zh-CN">
                <a:solidFill>
                  <a:srgbClr val="FF0000"/>
                </a:solidFill>
                <a:latin typeface="微软雅黑" panose="020B0503020204020204" pitchFamily="34" charset="-122"/>
                <a:ea typeface="微软雅黑" panose="020B0503020204020204" pitchFamily="34" charset="-122"/>
              </a:rPr>
              <a:t>break</a:t>
            </a:r>
            <a:r>
              <a:rPr lang="zh-CN" altLang="en-US">
                <a:latin typeface="微软雅黑" panose="020B0503020204020204" pitchFamily="34" charset="-122"/>
                <a:ea typeface="微软雅黑" panose="020B0503020204020204" pitchFamily="34" charset="-122"/>
              </a:rPr>
              <a:t>语句。</a:t>
            </a:r>
          </a:p>
        </p:txBody>
      </p:sp>
      <p:sp>
        <p:nvSpPr>
          <p:cNvPr id="9" name="内容占位符 2"/>
          <p:cNvSpPr>
            <a:spLocks noGrp="1"/>
          </p:cNvSpPr>
          <p:nvPr>
            <p:ph idx="1"/>
          </p:nvPr>
        </p:nvSpPr>
        <p:spPr>
          <a:xfrm>
            <a:off x="6609334" y="2002481"/>
            <a:ext cx="5199955" cy="1645915"/>
          </a:xfrm>
          <a:ln w="3175">
            <a:solidFill>
              <a:schemeClr val="tx1"/>
            </a:solidFill>
          </a:ln>
        </p:spPr>
        <p:txBody>
          <a:bodyPr/>
          <a:lstStyle/>
          <a:p>
            <a:pPr eaLnBrk="1" hangingPunct="1">
              <a:lnSpc>
                <a:spcPct val="150000"/>
              </a:lnSpc>
            </a:pPr>
            <a:r>
              <a:rPr lang="en-US" altLang="zh-CN" sz="2000">
                <a:latin typeface="微软雅黑" panose="020B0503020204020204" pitchFamily="34" charset="-122"/>
                <a:ea typeface="微软雅黑" panose="020B0503020204020204" pitchFamily="34" charset="-122"/>
              </a:rPr>
              <a:t>case</a:t>
            </a:r>
            <a:r>
              <a:rPr lang="zh-CN" altLang="en-US" sz="2000">
                <a:latin typeface="微软雅黑" panose="020B0503020204020204" pitchFamily="34" charset="-122"/>
                <a:ea typeface="微软雅黑" panose="020B0503020204020204" pitchFamily="34" charset="-122"/>
              </a:rPr>
              <a:t>分支可包含多个语句，且不用</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a:t>
            </a:r>
          </a:p>
          <a:p>
            <a:pPr eaLnBrk="1" hangingPunct="1">
              <a:lnSpc>
                <a:spcPct val="150000"/>
              </a:lnSpc>
            </a:pPr>
            <a:r>
              <a:rPr lang="zh-CN" altLang="en-US" sz="2000">
                <a:latin typeface="微软雅黑" panose="020B0503020204020204" pitchFamily="34" charset="-122"/>
                <a:ea typeface="微软雅黑" panose="020B0503020204020204" pitchFamily="34" charset="-122"/>
              </a:rPr>
              <a:t>表达式、判断值都是</a:t>
            </a:r>
            <a:r>
              <a:rPr lang="en-US" altLang="zh-CN" sz="2000">
                <a:latin typeface="微软雅黑" panose="020B0503020204020204" pitchFamily="34" charset="-122"/>
                <a:ea typeface="微软雅黑" panose="020B0503020204020204" pitchFamily="34" charset="-122"/>
              </a:rPr>
              <a:t>int</a:t>
            </a:r>
            <a:r>
              <a:rPr lang="zh-CN" altLang="en-US" sz="2000">
                <a:latin typeface="微软雅黑" panose="020B0503020204020204" pitchFamily="34" charset="-122"/>
                <a:ea typeface="微软雅黑" panose="020B0503020204020204" pitchFamily="34" charset="-122"/>
              </a:rPr>
              <a:t>型或</a:t>
            </a:r>
            <a:r>
              <a:rPr lang="en-US" altLang="zh-CN" sz="2000">
                <a:latin typeface="微软雅黑" panose="020B0503020204020204" pitchFamily="34" charset="-122"/>
                <a:ea typeface="微软雅黑" panose="020B0503020204020204" pitchFamily="34" charset="-122"/>
              </a:rPr>
              <a:t>char</a:t>
            </a:r>
            <a:r>
              <a:rPr lang="zh-CN" altLang="en-US" sz="2000">
                <a:latin typeface="微软雅黑" panose="020B0503020204020204" pitchFamily="34" charset="-122"/>
                <a:ea typeface="微软雅黑" panose="020B0503020204020204" pitchFamily="34" charset="-122"/>
              </a:rPr>
              <a:t>型。</a:t>
            </a:r>
          </a:p>
          <a:p>
            <a:pPr eaLnBrk="1" hangingPunct="1">
              <a:lnSpc>
                <a:spcPct val="150000"/>
              </a:lnSpc>
            </a:pPr>
            <a:r>
              <a:rPr lang="zh-CN" altLang="en-US" sz="2000">
                <a:latin typeface="微软雅黑" panose="020B0503020204020204" pitchFamily="34" charset="-122"/>
                <a:ea typeface="微软雅黑" panose="020B0503020204020204" pitchFamily="34" charset="-122"/>
              </a:rPr>
              <a:t>若干分支执行内容相同可共用一组语句。</a:t>
            </a: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54</a:t>
            </a:fld>
            <a:endParaRPr lang="zh-CN" altLang="en-US"/>
          </a:p>
        </p:txBody>
      </p:sp>
    </p:spTree>
    <p:extLst>
      <p:ext uri="{BB962C8B-B14F-4D97-AF65-F5344CB8AC3E}">
        <p14:creationId xmlns:p14="http://schemas.microsoft.com/office/powerpoint/2010/main" val="14337530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10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10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10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10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8">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10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8">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10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8">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 calcmode="lin" valueType="num">
                                      <p:cBhvr additive="base">
                                        <p:cTn id="35" dur="1000" fill="hold"/>
                                        <p:tgtEl>
                                          <p:spTgt spid="8">
                                            <p:txEl>
                                              <p:pRg st="7" end="7"/>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124934">
                                            <p:txEl>
                                              <p:pRg st="0" end="0"/>
                                            </p:txEl>
                                          </p:spTgt>
                                        </p:tgtEl>
                                        <p:attrNameLst>
                                          <p:attrName>style.visibility</p:attrName>
                                        </p:attrNameLst>
                                      </p:cBhvr>
                                      <p:to>
                                        <p:strVal val="visible"/>
                                      </p:to>
                                    </p:set>
                                    <p:anim calcmode="lin" valueType="num">
                                      <p:cBhvr additive="base">
                                        <p:cTn id="41" dur="1000" fill="hold"/>
                                        <p:tgtEl>
                                          <p:spTgt spid="124934">
                                            <p:txEl>
                                              <p:pRg st="0" end="0"/>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124934">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24934">
                                            <p:txEl>
                                              <p:pRg st="1" end="1"/>
                                            </p:txEl>
                                          </p:spTgt>
                                        </p:tgtEl>
                                        <p:attrNameLst>
                                          <p:attrName>style.visibility</p:attrName>
                                        </p:attrNameLst>
                                      </p:cBhvr>
                                      <p:to>
                                        <p:strVal val="visible"/>
                                      </p:to>
                                    </p:set>
                                    <p:anim calcmode="lin" valueType="num">
                                      <p:cBhvr additive="base">
                                        <p:cTn id="45" dur="1000" fill="hold"/>
                                        <p:tgtEl>
                                          <p:spTgt spid="124934">
                                            <p:txEl>
                                              <p:pRg st="1" end="1"/>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1249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anim calcmode="lin" valueType="num">
                                      <p:cBhvr additive="base">
                                        <p:cTn id="51" dur="1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9">
                                            <p:txEl>
                                              <p:pRg st="1" end="1"/>
                                            </p:txEl>
                                          </p:spTgt>
                                        </p:tgtEl>
                                        <p:attrNameLst>
                                          <p:attrName>style.visibility</p:attrName>
                                        </p:attrNameLst>
                                      </p:cBhvr>
                                      <p:to>
                                        <p:strVal val="visible"/>
                                      </p:to>
                                    </p:set>
                                    <p:anim calcmode="lin" valueType="num">
                                      <p:cBhvr additive="base">
                                        <p:cTn id="57" dur="10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58" dur="10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anim calcmode="lin" valueType="num">
                                      <p:cBhvr additive="base">
                                        <p:cTn id="63" dur="10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64" dur="10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pPr eaLnBrk="1" hangingPunct="1">
              <a:defRPr/>
            </a:pPr>
            <a:r>
              <a:rPr lang="zh-CN" altLang="en-US" sz="3600">
                <a:solidFill>
                  <a:srgbClr val="002060"/>
                </a:solidFill>
                <a:latin typeface="微软雅黑" pitchFamily="34" charset="-122"/>
                <a:ea typeface="微软雅黑" pitchFamily="34" charset="-122"/>
              </a:rPr>
              <a:t>例</a:t>
            </a:r>
            <a:r>
              <a:rPr lang="en-US" altLang="zh-CN" sz="3600">
                <a:solidFill>
                  <a:srgbClr val="002060"/>
                </a:solidFill>
                <a:latin typeface="微软雅黑" pitchFamily="34" charset="-122"/>
                <a:ea typeface="微软雅黑" pitchFamily="34" charset="-122"/>
              </a:rPr>
              <a:t>2_5</a:t>
            </a:r>
            <a:r>
              <a:rPr lang="zh-CN" altLang="en-US" sz="3600">
                <a:solidFill>
                  <a:srgbClr val="002060"/>
                </a:solidFill>
                <a:latin typeface="微软雅黑" pitchFamily="34" charset="-122"/>
                <a:ea typeface="微软雅黑" pitchFamily="34" charset="-122"/>
              </a:rPr>
              <a:t>：求自然数</a:t>
            </a:r>
            <a:r>
              <a:rPr lang="en-US" altLang="zh-CN" sz="3600">
                <a:solidFill>
                  <a:srgbClr val="002060"/>
                </a:solidFill>
                <a:latin typeface="微软雅黑" pitchFamily="34" charset="-122"/>
                <a:ea typeface="微软雅黑" pitchFamily="34" charset="-122"/>
              </a:rPr>
              <a:t>1</a:t>
            </a:r>
            <a:r>
              <a:rPr lang="zh-CN" altLang="en-US" sz="3600">
                <a:solidFill>
                  <a:srgbClr val="002060"/>
                </a:solidFill>
                <a:latin typeface="微软雅黑" pitchFamily="34" charset="-122"/>
                <a:ea typeface="微软雅黑" pitchFamily="34" charset="-122"/>
              </a:rPr>
              <a:t>～</a:t>
            </a:r>
            <a:r>
              <a:rPr lang="en-US" altLang="zh-CN" sz="3600">
                <a:solidFill>
                  <a:srgbClr val="002060"/>
                </a:solidFill>
                <a:latin typeface="微软雅黑" pitchFamily="34" charset="-122"/>
                <a:ea typeface="微软雅黑" pitchFamily="34" charset="-122"/>
              </a:rPr>
              <a:t>10</a:t>
            </a:r>
            <a:r>
              <a:rPr lang="zh-CN" altLang="en-US" sz="3600">
                <a:solidFill>
                  <a:srgbClr val="002060"/>
                </a:solidFill>
                <a:latin typeface="微软雅黑" pitchFamily="34" charset="-122"/>
                <a:ea typeface="微软雅黑" pitchFamily="34" charset="-122"/>
              </a:rPr>
              <a:t>之和</a:t>
            </a:r>
            <a:endParaRPr lang="zh-CN" altLang="en-US" sz="3600" dirty="0">
              <a:solidFill>
                <a:srgbClr val="002060"/>
              </a:solidFill>
              <a:latin typeface="微软雅黑" pitchFamily="34" charset="-122"/>
              <a:ea typeface="微软雅黑" pitchFamily="34" charset="-122"/>
            </a:endParaRPr>
          </a:p>
        </p:txBody>
      </p:sp>
      <p:sp>
        <p:nvSpPr>
          <p:cNvPr id="104453" name="内容占位符 11"/>
          <p:cNvSpPr>
            <a:spLocks noGrp="1"/>
          </p:cNvSpPr>
          <p:nvPr>
            <p:ph idx="1"/>
          </p:nvPr>
        </p:nvSpPr>
        <p:spPr/>
        <p:txBody>
          <a:bodyPr/>
          <a:lstStyle/>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//2_5.cpp</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#include &lt;iostream&gt;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using namespace std;</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int main() {</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int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 1, sum = 0;</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chemeClr val="tx2"/>
                </a:solidFill>
                <a:latin typeface="微软雅黑" panose="020B0503020204020204" pitchFamily="34" charset="-122"/>
                <a:ea typeface="微软雅黑" panose="020B0503020204020204" pitchFamily="34" charset="-122"/>
              </a:rPr>
              <a:t>while (</a:t>
            </a:r>
            <a:r>
              <a:rPr lang="en-US" altLang="zh-CN" sz="2400" dirty="0" err="1">
                <a:solidFill>
                  <a:schemeClr val="tx2"/>
                </a:solidFill>
                <a:latin typeface="微软雅黑" panose="020B0503020204020204" pitchFamily="34" charset="-122"/>
                <a:ea typeface="微软雅黑" panose="020B0503020204020204" pitchFamily="34" charset="-122"/>
              </a:rPr>
              <a:t>i</a:t>
            </a:r>
            <a:r>
              <a:rPr lang="en-US" altLang="zh-CN" sz="2400" dirty="0">
                <a:solidFill>
                  <a:schemeClr val="tx2"/>
                </a:solidFill>
                <a:latin typeface="微软雅黑" panose="020B0503020204020204" pitchFamily="34" charset="-122"/>
                <a:ea typeface="微软雅黑" panose="020B0503020204020204" pitchFamily="34" charset="-122"/>
              </a:rPr>
              <a:t> &lt;= 10) {</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sum +=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C00000"/>
                </a:solidFill>
                <a:latin typeface="微软雅黑" panose="020B0503020204020204" pitchFamily="34" charset="-122"/>
                <a:ea typeface="微软雅黑" panose="020B0503020204020204" pitchFamily="34" charset="-122"/>
              </a:rPr>
              <a:t>//</a:t>
            </a:r>
            <a:r>
              <a:rPr lang="zh-CN" altLang="en-US" sz="2400" dirty="0">
                <a:solidFill>
                  <a:srgbClr val="C00000"/>
                </a:solidFill>
                <a:latin typeface="微软雅黑" panose="020B0503020204020204" pitchFamily="34" charset="-122"/>
                <a:ea typeface="微软雅黑" panose="020B0503020204020204" pitchFamily="34" charset="-122"/>
              </a:rPr>
              <a:t>相当于</a:t>
            </a:r>
            <a:r>
              <a:rPr lang="en-US" altLang="zh-CN" sz="2400" dirty="0">
                <a:solidFill>
                  <a:srgbClr val="C00000"/>
                </a:solidFill>
                <a:latin typeface="微软雅黑" panose="020B0503020204020204" pitchFamily="34" charset="-122"/>
                <a:ea typeface="微软雅黑" panose="020B0503020204020204" pitchFamily="34" charset="-122"/>
              </a:rPr>
              <a:t>sum = sum + </a:t>
            </a:r>
            <a:r>
              <a:rPr lang="en-US" altLang="zh-CN" sz="2400" dirty="0" err="1">
                <a:solidFill>
                  <a:srgbClr val="C00000"/>
                </a:solidFill>
                <a:latin typeface="微软雅黑" panose="020B0503020204020204" pitchFamily="34" charset="-122"/>
                <a:ea typeface="微软雅黑" panose="020B0503020204020204" pitchFamily="34" charset="-122"/>
              </a:rPr>
              <a:t>i</a:t>
            </a:r>
            <a:r>
              <a:rPr lang="en-US" altLang="zh-CN" sz="2400" dirty="0">
                <a:solidFill>
                  <a:srgbClr val="C00000"/>
                </a:solidFill>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chemeClr val="tx2"/>
                </a:solidFill>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cout</a:t>
            </a:r>
            <a:r>
              <a:rPr lang="en-US" altLang="zh-CN" sz="2400" dirty="0">
                <a:latin typeface="微软雅黑" panose="020B0503020204020204" pitchFamily="34" charset="-122"/>
                <a:ea typeface="微软雅黑" panose="020B0503020204020204" pitchFamily="34" charset="-122"/>
              </a:rPr>
              <a:t> &lt;&lt; "sum = " &lt;&lt; sum &lt;&lt; </a:t>
            </a:r>
            <a:r>
              <a:rPr lang="en-US" altLang="zh-CN" sz="2400" dirty="0" err="1">
                <a:latin typeface="微软雅黑" panose="020B0503020204020204" pitchFamily="34" charset="-122"/>
                <a:ea typeface="微软雅黑" panose="020B0503020204020204" pitchFamily="34" charset="-122"/>
              </a:rPr>
              <a:t>endl</a:t>
            </a:r>
            <a:r>
              <a:rPr lang="en-US" altLang="zh-CN"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return 0;</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04454" name="Rectangle 5"/>
          <p:cNvSpPr txBox="1">
            <a:spLocks noChangeArrowheads="1"/>
          </p:cNvSpPr>
          <p:nvPr/>
        </p:nvSpPr>
        <p:spPr bwMode="auto">
          <a:xfrm>
            <a:off x="7626871" y="5301208"/>
            <a:ext cx="2143125" cy="9286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buFont typeface="Wingdings" panose="05000000000000000000" pitchFamily="2" charset="2"/>
              <a:buNone/>
            </a:pPr>
            <a:r>
              <a:rPr kumimoji="0" lang="zh-CN" altLang="en-US">
                <a:latin typeface="微软雅黑" panose="020B0503020204020204" pitchFamily="34" charset="-122"/>
                <a:ea typeface="微软雅黑" panose="020B0503020204020204" pitchFamily="34" charset="-122"/>
              </a:rPr>
              <a:t>运行结果：</a:t>
            </a:r>
          </a:p>
          <a:p>
            <a:pPr eaLnBrk="1" hangingPunct="1">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sum = 55</a:t>
            </a:r>
            <a:endParaRPr kumimoji="0" lang="en-US" altLang="zh-CN" sz="2800">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6457627" y="1781176"/>
            <a:ext cx="4997772" cy="855736"/>
          </a:xfrm>
          <a:prstGeom prst="rect">
            <a:avLst/>
          </a:prstGeom>
          <a:noFill/>
          <a:ln w="3175">
            <a:solidFill>
              <a:schemeClr val="tx1"/>
            </a:solidFill>
            <a:miter lim="800000"/>
            <a:headEnd/>
            <a:tailEnd/>
          </a:ln>
        </p:spPr>
        <p:txBody>
          <a:bodyPr/>
          <a:lstStyle/>
          <a:p>
            <a:pPr marL="109537">
              <a:spcBef>
                <a:spcPts val="300"/>
              </a:spcBef>
              <a:spcAft>
                <a:spcPts val="1200"/>
              </a:spcAft>
              <a:buClr>
                <a:srgbClr val="A04DA3"/>
              </a:buClr>
              <a:defRPr/>
            </a:pPr>
            <a:r>
              <a:rPr lang="zh-CN" altLang="en-US" sz="2000">
                <a:latin typeface="微软雅黑" pitchFamily="34" charset="-122"/>
                <a:ea typeface="微软雅黑" pitchFamily="34" charset="-122"/>
              </a:rPr>
              <a:t>分析</a:t>
            </a:r>
            <a:r>
              <a:rPr lang="zh-CN" altLang="en-US" sz="2000" dirty="0">
                <a:latin typeface="微软雅黑" pitchFamily="34" charset="-122"/>
                <a:ea typeface="微软雅黑" pitchFamily="34" charset="-122"/>
              </a:rPr>
              <a:t>：本题需要用累加算法，累加过程是一个循环过程，可以用</a:t>
            </a:r>
            <a:r>
              <a:rPr lang="en-US" altLang="zh-CN" sz="2000" dirty="0">
                <a:latin typeface="微软雅黑" pitchFamily="34" charset="-122"/>
                <a:ea typeface="微软雅黑" pitchFamily="34" charset="-122"/>
              </a:rPr>
              <a:t>while</a:t>
            </a:r>
            <a:r>
              <a:rPr lang="zh-CN" altLang="en-US" sz="2000" dirty="0">
                <a:latin typeface="微软雅黑" pitchFamily="34" charset="-122"/>
                <a:ea typeface="微软雅黑" pitchFamily="34" charset="-122"/>
              </a:rPr>
              <a:t>语句实现。</a:t>
            </a:r>
          </a:p>
        </p:txBody>
      </p:sp>
    </p:spTree>
    <p:extLst>
      <p:ext uri="{BB962C8B-B14F-4D97-AF65-F5344CB8AC3E}">
        <p14:creationId xmlns:p14="http://schemas.microsoft.com/office/powerpoint/2010/main" val="31260843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a:xfrm>
            <a:off x="609600" y="1076325"/>
            <a:ext cx="10975975" cy="1066800"/>
          </a:xfrm>
        </p:spPr>
        <p:txBody>
          <a:bodyPr/>
          <a:lstStyle/>
          <a:p>
            <a:pPr eaLnBrk="1" hangingPunct="1">
              <a:defRPr/>
            </a:pPr>
            <a:r>
              <a:rPr lang="en-US" altLang="zh-CN">
                <a:solidFill>
                  <a:schemeClr val="accent5"/>
                </a:solidFill>
                <a:latin typeface="微软雅黑" pitchFamily="34" charset="-122"/>
                <a:ea typeface="微软雅黑" pitchFamily="34" charset="-122"/>
              </a:rPr>
              <a:t>while</a:t>
            </a:r>
            <a:r>
              <a:rPr lang="zh-CN" altLang="en-US">
                <a:solidFill>
                  <a:schemeClr val="accent5"/>
                </a:solidFill>
                <a:latin typeface="微软雅黑" pitchFamily="34" charset="-122"/>
                <a:ea typeface="微软雅黑" pitchFamily="34" charset="-122"/>
              </a:rPr>
              <a:t>语句的语法</a:t>
            </a:r>
            <a:endParaRPr lang="zh-CN" altLang="en-US" dirty="0">
              <a:solidFill>
                <a:schemeClr val="accent5"/>
              </a:solidFill>
              <a:latin typeface="微软雅黑" pitchFamily="34" charset="-122"/>
              <a:ea typeface="微软雅黑" pitchFamily="34" charset="-122"/>
            </a:endParaRPr>
          </a:p>
        </p:txBody>
      </p:sp>
      <p:sp>
        <p:nvSpPr>
          <p:cNvPr id="6" name="Rectangle 3"/>
          <p:cNvSpPr txBox="1">
            <a:spLocks noChangeArrowheads="1"/>
          </p:cNvSpPr>
          <p:nvPr/>
        </p:nvSpPr>
        <p:spPr bwMode="auto">
          <a:xfrm>
            <a:off x="571500" y="2143125"/>
            <a:ext cx="106711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657225" indent="-246063"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buFont typeface="Georgia" panose="02040502050405020303" pitchFamily="18" charset="0"/>
              <a:buChar char="•"/>
            </a:pPr>
            <a:r>
              <a:rPr kumimoji="0" lang="zh-CN" altLang="en-US">
                <a:latin typeface="微软雅黑" panose="020B0503020204020204" pitchFamily="34" charset="-122"/>
                <a:ea typeface="微软雅黑" panose="020B0503020204020204" pitchFamily="34" charset="-122"/>
              </a:rPr>
              <a:t>形式</a:t>
            </a:r>
          </a:p>
          <a:p>
            <a:pPr lvl="1" eaLnBrk="1" hangingPunct="1">
              <a:spcBef>
                <a:spcPts val="300"/>
              </a:spcBef>
              <a:buClr>
                <a:schemeClr val="accent2"/>
              </a:buClr>
            </a:pPr>
            <a:r>
              <a:rPr kumimoji="0" lang="en-US" altLang="zh-CN">
                <a:solidFill>
                  <a:schemeClr val="accent1"/>
                </a:solidFill>
                <a:latin typeface="微软雅黑" panose="020B0503020204020204" pitchFamily="34" charset="-122"/>
                <a:ea typeface="微软雅黑" panose="020B0503020204020204" pitchFamily="34" charset="-122"/>
              </a:rPr>
              <a:t>while  (</a:t>
            </a:r>
            <a:r>
              <a:rPr kumimoji="0" lang="zh-CN" altLang="en-US">
                <a:solidFill>
                  <a:schemeClr val="accent1"/>
                </a:solidFill>
                <a:latin typeface="微软雅黑" panose="020B0503020204020204" pitchFamily="34" charset="-122"/>
                <a:ea typeface="微软雅黑" panose="020B0503020204020204" pitchFamily="34" charset="-122"/>
              </a:rPr>
              <a:t>表达式</a:t>
            </a:r>
            <a:r>
              <a:rPr kumimoji="0" lang="en-US" altLang="zh-CN">
                <a:solidFill>
                  <a:schemeClr val="accent1"/>
                </a:solidFill>
                <a:latin typeface="微软雅黑" panose="020B0503020204020204" pitchFamily="34" charset="-122"/>
                <a:ea typeface="微软雅黑" panose="020B0503020204020204" pitchFamily="34" charset="-122"/>
              </a:rPr>
              <a:t>)  </a:t>
            </a:r>
            <a:r>
              <a:rPr kumimoji="0" lang="zh-CN" altLang="en-US">
                <a:solidFill>
                  <a:schemeClr val="accent1"/>
                </a:solidFill>
                <a:latin typeface="微软雅黑" panose="020B0503020204020204" pitchFamily="34" charset="-122"/>
                <a:ea typeface="微软雅黑" panose="020B0503020204020204" pitchFamily="34" charset="-122"/>
              </a:rPr>
              <a:t>语句</a:t>
            </a:r>
            <a:br>
              <a:rPr kumimoji="0" lang="zh-CN" altLang="en-US">
                <a:solidFill>
                  <a:schemeClr val="accent1"/>
                </a:solidFill>
                <a:latin typeface="微软雅黑" panose="020B0503020204020204" pitchFamily="34" charset="-122"/>
                <a:ea typeface="微软雅黑" panose="020B0503020204020204" pitchFamily="34" charset="-122"/>
              </a:rPr>
            </a:br>
            <a:endParaRPr kumimoji="0" lang="zh-CN" altLang="en-US">
              <a:solidFill>
                <a:schemeClr val="accent1"/>
              </a:solidFill>
              <a:latin typeface="微软雅黑" panose="020B0503020204020204" pitchFamily="34" charset="-122"/>
              <a:ea typeface="微软雅黑" panose="020B0503020204020204" pitchFamily="34" charset="-122"/>
            </a:endParaRPr>
          </a:p>
        </p:txBody>
      </p:sp>
      <p:grpSp>
        <p:nvGrpSpPr>
          <p:cNvPr id="105477" name="Group 4"/>
          <p:cNvGrpSpPr>
            <a:grpSpLocks/>
          </p:cNvGrpSpPr>
          <p:nvPr/>
        </p:nvGrpSpPr>
        <p:grpSpPr bwMode="auto">
          <a:xfrm>
            <a:off x="3705016" y="2981326"/>
            <a:ext cx="3904904" cy="822807"/>
            <a:chOff x="3606" y="2058"/>
            <a:chExt cx="2661" cy="430"/>
          </a:xfrm>
        </p:grpSpPr>
        <p:sp>
          <p:nvSpPr>
            <p:cNvPr id="105479" name="Freeform 5"/>
            <p:cNvSpPr>
              <a:spLocks/>
            </p:cNvSpPr>
            <p:nvPr/>
          </p:nvSpPr>
          <p:spPr bwMode="auto">
            <a:xfrm>
              <a:off x="3606" y="2058"/>
              <a:ext cx="158" cy="149"/>
            </a:xfrm>
            <a:custGeom>
              <a:avLst/>
              <a:gdLst>
                <a:gd name="T0" fmla="*/ 0 w 193"/>
                <a:gd name="T1" fmla="*/ 0 h 145"/>
                <a:gd name="T2" fmla="*/ 0 w 193"/>
                <a:gd name="T3" fmla="*/ 216 h 145"/>
                <a:gd name="T4" fmla="*/ 9 w 193"/>
                <a:gd name="T5" fmla="*/ 216 h 145"/>
                <a:gd name="T6" fmla="*/ 0 60000 65536"/>
                <a:gd name="T7" fmla="*/ 0 60000 65536"/>
                <a:gd name="T8" fmla="*/ 0 60000 65536"/>
                <a:gd name="T9" fmla="*/ 0 w 193"/>
                <a:gd name="T10" fmla="*/ 0 h 145"/>
                <a:gd name="T11" fmla="*/ 193 w 193"/>
                <a:gd name="T12" fmla="*/ 145 h 145"/>
              </a:gdLst>
              <a:ahLst/>
              <a:cxnLst>
                <a:cxn ang="T6">
                  <a:pos x="T0" y="T1"/>
                </a:cxn>
                <a:cxn ang="T7">
                  <a:pos x="T2" y="T3"/>
                </a:cxn>
                <a:cxn ang="T8">
                  <a:pos x="T4" y="T5"/>
                </a:cxn>
              </a:cxnLst>
              <a:rect l="T9" t="T10" r="T11" b="T12"/>
              <a:pathLst>
                <a:path w="193" h="145">
                  <a:moveTo>
                    <a:pt x="0" y="0"/>
                  </a:moveTo>
                  <a:lnTo>
                    <a:pt x="0" y="144"/>
                  </a:lnTo>
                  <a:lnTo>
                    <a:pt x="192" y="144"/>
                  </a:lnTo>
                </a:path>
              </a:pathLst>
            </a:custGeom>
            <a:noFill/>
            <a:ln w="12699"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05480" name="Text Box 6"/>
            <p:cNvSpPr txBox="1">
              <a:spLocks noChangeArrowheads="1"/>
            </p:cNvSpPr>
            <p:nvPr/>
          </p:nvSpPr>
          <p:spPr bwMode="auto">
            <a:xfrm>
              <a:off x="3819" y="2118"/>
              <a:ext cx="2448" cy="370"/>
            </a:xfrm>
            <a:prstGeom prst="rect">
              <a:avLst/>
            </a:prstGeom>
            <a:noFill/>
            <a:ln w="126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50000"/>
                </a:spcBef>
              </a:pPr>
              <a:r>
                <a:rPr lang="zh-CN" altLang="en-US" sz="2000">
                  <a:latin typeface="微软雅黑" panose="020B0503020204020204" pitchFamily="34" charset="-122"/>
                  <a:ea typeface="微软雅黑" panose="020B0503020204020204" pitchFamily="34" charset="-122"/>
                </a:rPr>
                <a:t>可以是复合语句，其中必须含有改变条件表达式值的语句。</a:t>
              </a:r>
            </a:p>
          </p:txBody>
        </p:sp>
      </p:grpSp>
      <p:sp>
        <p:nvSpPr>
          <p:cNvPr id="10" name="Rectangle 7"/>
          <p:cNvSpPr>
            <a:spLocks noChangeArrowheads="1"/>
          </p:cNvSpPr>
          <p:nvPr/>
        </p:nvSpPr>
        <p:spPr bwMode="auto">
          <a:xfrm>
            <a:off x="570011" y="4245745"/>
            <a:ext cx="96551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buFont typeface="Georgia" panose="02040502050405020303" pitchFamily="18" charset="0"/>
              <a:buChar char="•"/>
            </a:pPr>
            <a:r>
              <a:rPr kumimoji="0" lang="zh-CN" altLang="en-US">
                <a:latin typeface="微软雅黑" panose="020B0503020204020204" pitchFamily="34" charset="-122"/>
                <a:ea typeface="微软雅黑" panose="020B0503020204020204" pitchFamily="34" charset="-122"/>
              </a:rPr>
              <a:t>执行顺序</a:t>
            </a:r>
          </a:p>
          <a:p>
            <a:pPr eaLnBrk="1" hangingPunct="1">
              <a:spcBef>
                <a:spcPts val="300"/>
              </a:spcBef>
              <a:buClr>
                <a:srgbClr val="A04DA3"/>
              </a:buClr>
            </a:pPr>
            <a:r>
              <a:rPr kumimoji="0" lang="zh-CN" altLang="en-US">
                <a:solidFill>
                  <a:schemeClr val="accent1"/>
                </a:solidFill>
                <a:latin typeface="微软雅黑" panose="020B0503020204020204" pitchFamily="34" charset="-122"/>
                <a:ea typeface="微软雅黑" panose="020B0503020204020204" pitchFamily="34" charset="-122"/>
              </a:rPr>
              <a:t>  先判断表达式的值，若为 </a:t>
            </a:r>
            <a:r>
              <a:rPr kumimoji="0" lang="en-US" altLang="zh-CN">
                <a:solidFill>
                  <a:schemeClr val="accent1"/>
                </a:solidFill>
                <a:latin typeface="微软雅黑" panose="020B0503020204020204" pitchFamily="34" charset="-122"/>
                <a:ea typeface="微软雅黑" panose="020B0503020204020204" pitchFamily="34" charset="-122"/>
              </a:rPr>
              <a:t>true </a:t>
            </a:r>
            <a:r>
              <a:rPr kumimoji="0" lang="zh-CN" altLang="en-US">
                <a:solidFill>
                  <a:schemeClr val="accent1"/>
                </a:solidFill>
                <a:latin typeface="微软雅黑" panose="020B0503020204020204" pitchFamily="34" charset="-122"/>
                <a:ea typeface="微软雅黑" panose="020B0503020204020204" pitchFamily="34" charset="-122"/>
              </a:rPr>
              <a:t>时，执行语句。</a:t>
            </a: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56</a:t>
            </a:fld>
            <a:endParaRPr lang="zh-CN" altLang="en-US"/>
          </a:p>
        </p:txBody>
      </p:sp>
    </p:spTree>
    <p:extLst>
      <p:ext uri="{BB962C8B-B14F-4D97-AF65-F5344CB8AC3E}">
        <p14:creationId xmlns:p14="http://schemas.microsoft.com/office/powerpoint/2010/main" val="877424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0-#ppt_w/2"/>
                                          </p:val>
                                        </p:tav>
                                        <p:tav tm="100000">
                                          <p:val>
                                            <p:strVal val="#ppt_x"/>
                                          </p:val>
                                        </p:tav>
                                      </p:tavLst>
                                    </p:anim>
                                    <p:anim calcmode="lin" valueType="num">
                                      <p:cBhvr additive="base">
                                        <p:cTn id="14"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defRPr/>
            </a:pPr>
            <a:r>
              <a:rPr lang="zh-CN" altLang="en-US" sz="3200">
                <a:solidFill>
                  <a:srgbClr val="002060"/>
                </a:solidFill>
                <a:latin typeface="微软雅黑" pitchFamily="34" charset="-122"/>
                <a:ea typeface="微软雅黑" pitchFamily="34" charset="-122"/>
              </a:rPr>
              <a:t>例</a:t>
            </a:r>
            <a:r>
              <a:rPr lang="en-US" altLang="zh-CN" sz="3200">
                <a:solidFill>
                  <a:srgbClr val="002060"/>
                </a:solidFill>
                <a:latin typeface="微软雅黑" pitchFamily="34" charset="-122"/>
                <a:ea typeface="微软雅黑" pitchFamily="34" charset="-122"/>
              </a:rPr>
              <a:t>2_6</a:t>
            </a:r>
            <a:r>
              <a:rPr lang="zh-CN" altLang="en-US" sz="3200">
                <a:solidFill>
                  <a:srgbClr val="002060"/>
                </a:solidFill>
                <a:latin typeface="微软雅黑" pitchFamily="34" charset="-122"/>
                <a:ea typeface="微软雅黑" pitchFamily="34" charset="-122"/>
              </a:rPr>
              <a:t>：输入一个整数，将各位数字翻转后输出</a:t>
            </a:r>
            <a:endParaRPr lang="zh-CN" altLang="en-US" sz="3200" dirty="0">
              <a:solidFill>
                <a:srgbClr val="002060"/>
              </a:solidFill>
              <a:latin typeface="微软雅黑" pitchFamily="34" charset="-122"/>
              <a:ea typeface="微软雅黑" pitchFamily="34" charset="-122"/>
            </a:endParaRPr>
          </a:p>
        </p:txBody>
      </p:sp>
      <p:sp>
        <p:nvSpPr>
          <p:cNvPr id="106501" name="内容占位符 11"/>
          <p:cNvSpPr>
            <a:spLocks noGrp="1"/>
          </p:cNvSpPr>
          <p:nvPr>
            <p:ph idx="1"/>
          </p:nvPr>
        </p:nvSpPr>
        <p:spPr>
          <a:xfrm>
            <a:off x="2425179" y="1196752"/>
            <a:ext cx="9160396" cy="5377086"/>
          </a:xfrm>
        </p:spPr>
        <p:txBody>
          <a:bodyPr/>
          <a:lstStyle/>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//2_6.cpp</a:t>
            </a:r>
          </a:p>
          <a:p>
            <a:pPr eaLnBrk="1" hangingPunct="1">
              <a:spcBef>
                <a:spcPct val="0"/>
              </a:spcBef>
              <a:buFont typeface="Wingdings" panose="05000000000000000000" pitchFamily="2" charset="2"/>
              <a:buNone/>
            </a:pPr>
            <a:r>
              <a:rPr lang="zh-CN" altLang="en-US" sz="2200" noProof="1">
                <a:latin typeface="微软雅黑" panose="020B0503020204020204" pitchFamily="34" charset="-122"/>
                <a:ea typeface="微软雅黑" panose="020B0503020204020204" pitchFamily="34" charset="-122"/>
              </a:rPr>
              <a:t>#</a:t>
            </a:r>
            <a:r>
              <a:rPr lang="en-US" altLang="zh-CN" sz="2200" noProof="1">
                <a:latin typeface="微软雅黑" panose="020B0503020204020204" pitchFamily="34" charset="-122"/>
                <a:ea typeface="微软雅黑" panose="020B0503020204020204" pitchFamily="34" charset="-122"/>
              </a:rPr>
              <a:t>include &lt;iostream&gt;</a:t>
            </a:r>
            <a:endParaRPr lang="en-US" altLang="zh-CN" sz="2200" dirty="0">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using namespace std;</a:t>
            </a: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int main()</a:t>
            </a:r>
            <a:r>
              <a:rPr lang="en-US" altLang="zh-CN" sz="2200" dirty="0">
                <a:latin typeface="微软雅黑" panose="020B0503020204020204" pitchFamily="34" charset="-122"/>
                <a:ea typeface="微软雅黑" panose="020B0503020204020204" pitchFamily="34" charset="-122"/>
              </a:rPr>
              <a:t> </a:t>
            </a:r>
            <a:r>
              <a:rPr lang="en-US" altLang="zh-CN" sz="2200" noProof="1">
                <a:latin typeface="微软雅黑" panose="020B0503020204020204" pitchFamily="34" charset="-122"/>
                <a:ea typeface="微软雅黑" panose="020B0503020204020204" pitchFamily="34" charset="-122"/>
              </a:rPr>
              <a:t>{</a:t>
            </a: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	int n, right_digit; </a:t>
            </a: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	cout &lt;&lt; "Enter the number: ";</a:t>
            </a: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	cin &gt;&gt; n;</a:t>
            </a: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	cout &lt;&lt; "The number in reverse order is  ";</a:t>
            </a: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	</a:t>
            </a:r>
            <a:r>
              <a:rPr lang="en-US" altLang="zh-CN" sz="2200" noProof="1">
                <a:solidFill>
                  <a:schemeClr val="tx2"/>
                </a:solidFill>
                <a:latin typeface="微软雅黑" panose="020B0503020204020204" pitchFamily="34" charset="-122"/>
                <a:ea typeface="微软雅黑" panose="020B0503020204020204" pitchFamily="34" charset="-122"/>
              </a:rPr>
              <a:t>do</a:t>
            </a:r>
            <a:r>
              <a:rPr lang="en-US" altLang="zh-CN" sz="2200" dirty="0">
                <a:solidFill>
                  <a:schemeClr val="tx2"/>
                </a:solidFill>
                <a:latin typeface="微软雅黑" panose="020B0503020204020204" pitchFamily="34" charset="-122"/>
                <a:ea typeface="微软雅黑" panose="020B0503020204020204" pitchFamily="34" charset="-122"/>
              </a:rPr>
              <a:t> </a:t>
            </a:r>
            <a:r>
              <a:rPr lang="en-US" altLang="zh-CN" sz="2200" noProof="1">
                <a:solidFill>
                  <a:schemeClr val="tx2"/>
                </a:solidFill>
                <a:latin typeface="微软雅黑" panose="020B0503020204020204" pitchFamily="34" charset="-122"/>
                <a:ea typeface="微软雅黑" panose="020B0503020204020204" pitchFamily="34" charset="-122"/>
              </a:rPr>
              <a:t>{</a:t>
            </a: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		right_digit = n % 10;</a:t>
            </a: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		cout &lt;&lt; right_digit;</a:t>
            </a: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		n /= 10;</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C00000"/>
                </a:solidFill>
                <a:latin typeface="微软雅黑" panose="020B0503020204020204" pitchFamily="34" charset="-122"/>
                <a:ea typeface="微软雅黑" panose="020B0503020204020204" pitchFamily="34" charset="-122"/>
              </a:rPr>
              <a:t>//</a:t>
            </a:r>
            <a:r>
              <a:rPr lang="zh-CN" altLang="en-US" sz="2200" dirty="0">
                <a:solidFill>
                  <a:srgbClr val="C00000"/>
                </a:solidFill>
                <a:latin typeface="微软雅黑" panose="020B0503020204020204" pitchFamily="34" charset="-122"/>
                <a:ea typeface="微软雅黑" panose="020B0503020204020204" pitchFamily="34" charset="-122"/>
              </a:rPr>
              <a:t>相当于</a:t>
            </a:r>
            <a:r>
              <a:rPr lang="en-US" altLang="zh-CN" sz="2200" dirty="0">
                <a:solidFill>
                  <a:srgbClr val="C00000"/>
                </a:solidFill>
                <a:latin typeface="微软雅黑" panose="020B0503020204020204" pitchFamily="34" charset="-122"/>
                <a:ea typeface="微软雅黑" panose="020B0503020204020204" pitchFamily="34" charset="-122"/>
              </a:rPr>
              <a:t>n=n/10</a:t>
            </a:r>
            <a:endParaRPr lang="en-US" altLang="zh-CN" sz="2200" noProof="1">
              <a:solidFill>
                <a:srgbClr val="C00000"/>
              </a:solidFill>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	</a:t>
            </a:r>
            <a:r>
              <a:rPr lang="en-US" altLang="zh-CN" sz="2200" noProof="1">
                <a:solidFill>
                  <a:schemeClr val="tx2"/>
                </a:solidFill>
                <a:latin typeface="微软雅黑" panose="020B0503020204020204" pitchFamily="34" charset="-122"/>
                <a:ea typeface="微软雅黑" panose="020B0503020204020204" pitchFamily="34" charset="-122"/>
              </a:rPr>
              <a:t>} while (n != 0)</a:t>
            </a:r>
            <a:r>
              <a:rPr lang="en-US" altLang="zh-CN" sz="2200" noProof="1">
                <a:latin typeface="微软雅黑" panose="020B0503020204020204" pitchFamily="34" charset="-122"/>
                <a:ea typeface="微软雅黑" panose="020B0503020204020204" pitchFamily="34" charset="-122"/>
              </a:rPr>
              <a:t>;</a:t>
            </a:r>
          </a:p>
          <a:p>
            <a:pPr eaLnBrk="1" hangingPunct="1">
              <a:spcBef>
                <a:spcPct val="0"/>
              </a:spcBef>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cout</a:t>
            </a:r>
            <a:r>
              <a:rPr lang="en-US" altLang="zh-CN" sz="2200" dirty="0">
                <a:latin typeface="微软雅黑" panose="020B0503020204020204" pitchFamily="34" charset="-122"/>
                <a:ea typeface="微软雅黑" panose="020B0503020204020204" pitchFamily="34" charset="-122"/>
              </a:rPr>
              <a:t> &lt;&lt; </a:t>
            </a:r>
            <a:r>
              <a:rPr lang="en-US" altLang="zh-CN" sz="2200" dirty="0" err="1">
                <a:latin typeface="微软雅黑" panose="020B0503020204020204" pitchFamily="34" charset="-122"/>
                <a:ea typeface="微软雅黑" panose="020B0503020204020204" pitchFamily="34" charset="-122"/>
              </a:rPr>
              <a:t>endl</a:t>
            </a:r>
            <a:r>
              <a:rPr lang="en-US" altLang="zh-CN" sz="2200" dirty="0">
                <a:latin typeface="微软雅黑" panose="020B0503020204020204" pitchFamily="34" charset="-122"/>
                <a:ea typeface="微软雅黑" panose="020B0503020204020204" pitchFamily="34" charset="-122"/>
              </a:rPr>
              <a:t>;</a:t>
            </a:r>
          </a:p>
          <a:p>
            <a:pPr eaLnBrk="1" hangingPunct="1">
              <a:spcBef>
                <a:spcPct val="0"/>
              </a:spcBef>
              <a:buFont typeface="Wingdings" panose="05000000000000000000" pitchFamily="2" charset="2"/>
              <a:buNone/>
            </a:pPr>
            <a:r>
              <a:rPr lang="en-US" altLang="zh-CN" sz="2200" dirty="0">
                <a:latin typeface="微软雅黑" panose="020B0503020204020204" pitchFamily="34" charset="-122"/>
                <a:ea typeface="微软雅黑" panose="020B0503020204020204" pitchFamily="34" charset="-122"/>
              </a:rPr>
              <a:t>	return 0;</a:t>
            </a:r>
            <a:endParaRPr lang="en-US" altLang="zh-CN" sz="2200" noProof="1">
              <a:latin typeface="微软雅黑" panose="020B0503020204020204" pitchFamily="34" charset="-122"/>
              <a:ea typeface="微软雅黑" panose="020B0503020204020204" pitchFamily="34" charset="-122"/>
            </a:endParaRPr>
          </a:p>
          <a:p>
            <a:pPr eaLnBrk="1" hangingPunct="1">
              <a:spcBef>
                <a:spcPct val="0"/>
              </a:spcBef>
              <a:buFont typeface="Wingdings" panose="05000000000000000000" pitchFamily="2" charset="2"/>
              <a:buNone/>
            </a:pPr>
            <a:r>
              <a:rPr lang="en-US" altLang="zh-CN" sz="2200" noProof="1">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
        <p:nvSpPr>
          <p:cNvPr id="9" name="内容占位符 6"/>
          <p:cNvSpPr txBox="1">
            <a:spLocks/>
          </p:cNvSpPr>
          <p:nvPr/>
        </p:nvSpPr>
        <p:spPr bwMode="auto">
          <a:xfrm>
            <a:off x="6940493" y="5430268"/>
            <a:ext cx="4824536" cy="1143570"/>
          </a:xfrm>
          <a:prstGeom prst="rect">
            <a:avLst/>
          </a:prstGeom>
          <a:solidFill>
            <a:schemeClr val="bg1"/>
          </a:solidFill>
          <a:ln w="9525">
            <a:solidFill>
              <a:srgbClr val="000000"/>
            </a:solidFill>
            <a:miter lim="800000"/>
            <a:headEnd/>
            <a:tailEnd/>
          </a:ln>
        </p:spPr>
        <p:txBody>
          <a:bodyPr vert="horz" wrap="square" lIns="91440" tIns="45720" rIns="91440" bIns="45720" numCol="1" anchor="t" anchorCtr="0" compatLnSpc="1">
            <a:prstTxWarp prst="textNoShape">
              <a:avLst/>
            </a:prstTxWarp>
            <a:no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indent="-256032" eaLnBrk="1" fontAlgn="auto" hangingPunct="1">
              <a:spcAft>
                <a:spcPts val="0"/>
              </a:spcAft>
              <a:buClr>
                <a:schemeClr val="accent3"/>
              </a:buClr>
              <a:buFont typeface="Georgia"/>
              <a:buNone/>
              <a:defRPr/>
            </a:pPr>
            <a:r>
              <a:rPr kumimoji="0" lang="zh-CN" altLang="en-US" sz="2000" b="1">
                <a:solidFill>
                  <a:schemeClr val="tx2"/>
                </a:solidFill>
                <a:latin typeface="微软雅黑" pitchFamily="34" charset="-122"/>
                <a:ea typeface="微软雅黑" pitchFamily="34" charset="-122"/>
              </a:rPr>
              <a:t>运行结果：</a:t>
            </a:r>
            <a:endParaRPr kumimoji="0" lang="en-US" altLang="zh-CN" sz="2000" b="1">
              <a:solidFill>
                <a:schemeClr val="tx2"/>
              </a:solidFill>
              <a:latin typeface="微软雅黑" pitchFamily="34" charset="-122"/>
              <a:ea typeface="微软雅黑" pitchFamily="34" charset="-122"/>
            </a:endParaRPr>
          </a:p>
          <a:p>
            <a:pPr eaLnBrk="1" hangingPunct="1">
              <a:buFont typeface="Wingdings" pitchFamily="2" charset="2"/>
              <a:buNone/>
              <a:defRPr/>
            </a:pPr>
            <a:r>
              <a:rPr kumimoji="0" lang="en-US" altLang="zh-CN" sz="2000" noProof="1">
                <a:latin typeface="微软雅黑" pitchFamily="34" charset="-122"/>
                <a:ea typeface="微软雅黑" pitchFamily="34" charset="-122"/>
              </a:rPr>
              <a:t>Enter the number: 365</a:t>
            </a:r>
          </a:p>
          <a:p>
            <a:pPr eaLnBrk="1" hangingPunct="1">
              <a:buFont typeface="Wingdings" pitchFamily="2" charset="2"/>
              <a:buNone/>
              <a:defRPr/>
            </a:pPr>
            <a:r>
              <a:rPr kumimoji="0" lang="en-US" altLang="zh-CN" sz="2000" noProof="1">
                <a:latin typeface="微软雅黑" pitchFamily="34" charset="-122"/>
                <a:ea typeface="微软雅黑" pitchFamily="34" charset="-122"/>
              </a:rPr>
              <a:t>The number in reverse order is  563</a:t>
            </a:r>
          </a:p>
        </p:txBody>
      </p:sp>
    </p:spTree>
    <p:extLst>
      <p:ext uri="{BB962C8B-B14F-4D97-AF65-F5344CB8AC3E}">
        <p14:creationId xmlns:p14="http://schemas.microsoft.com/office/powerpoint/2010/main" val="69591941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609600" y="1076325"/>
            <a:ext cx="10975975" cy="1066800"/>
          </a:xfrm>
        </p:spPr>
        <p:txBody>
          <a:bodyPr/>
          <a:lstStyle/>
          <a:p>
            <a:pPr eaLnBrk="1" hangingPunct="1">
              <a:defRPr/>
            </a:pPr>
            <a:r>
              <a:rPr lang="en-US" altLang="zh-CN">
                <a:solidFill>
                  <a:schemeClr val="accent5"/>
                </a:solidFill>
                <a:latin typeface="微软雅黑" pitchFamily="34" charset="-122"/>
                <a:ea typeface="微软雅黑" pitchFamily="34" charset="-122"/>
              </a:rPr>
              <a:t>do-while </a:t>
            </a:r>
            <a:r>
              <a:rPr lang="zh-CN" altLang="en-US">
                <a:solidFill>
                  <a:schemeClr val="accent5"/>
                </a:solidFill>
                <a:latin typeface="微软雅黑" pitchFamily="34" charset="-122"/>
                <a:ea typeface="微软雅黑" pitchFamily="34" charset="-122"/>
              </a:rPr>
              <a:t>语句的语法形式</a:t>
            </a:r>
            <a:endParaRPr lang="zh-CN" altLang="en-US" dirty="0">
              <a:solidFill>
                <a:schemeClr val="accent5"/>
              </a:solidFill>
              <a:latin typeface="微软雅黑" pitchFamily="34" charset="-122"/>
              <a:ea typeface="微软雅黑" pitchFamily="34" charset="-122"/>
            </a:endParaRPr>
          </a:p>
        </p:txBody>
      </p:sp>
      <p:sp>
        <p:nvSpPr>
          <p:cNvPr id="6" name="Rectangle 3"/>
          <p:cNvSpPr txBox="1">
            <a:spLocks noChangeArrowheads="1"/>
          </p:cNvSpPr>
          <p:nvPr/>
        </p:nvSpPr>
        <p:spPr bwMode="auto">
          <a:xfrm>
            <a:off x="668338" y="2000250"/>
            <a:ext cx="101631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657225" indent="-246063"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buFont typeface="Georgia" panose="02040502050405020303" pitchFamily="18" charset="0"/>
              <a:buChar char="•"/>
            </a:pPr>
            <a:r>
              <a:rPr kumimoji="0" lang="zh-CN" altLang="en-US">
                <a:latin typeface="微软雅黑" panose="020B0503020204020204" pitchFamily="34" charset="-122"/>
                <a:ea typeface="微软雅黑" panose="020B0503020204020204" pitchFamily="34" charset="-122"/>
              </a:rPr>
              <a:t>一般形式</a:t>
            </a:r>
          </a:p>
          <a:p>
            <a:pPr lvl="1" eaLnBrk="1" hangingPunct="1">
              <a:spcBef>
                <a:spcPts val="300"/>
              </a:spcBef>
              <a:buClr>
                <a:schemeClr val="accent2"/>
              </a:buClr>
            </a:pPr>
            <a:r>
              <a:rPr kumimoji="0" lang="en-US" altLang="zh-CN">
                <a:solidFill>
                  <a:schemeClr val="accent1"/>
                </a:solidFill>
                <a:latin typeface="微软雅黑" panose="020B0503020204020204" pitchFamily="34" charset="-122"/>
                <a:ea typeface="微软雅黑" panose="020B0503020204020204" pitchFamily="34" charset="-122"/>
              </a:rPr>
              <a:t>do   </a:t>
            </a:r>
            <a:r>
              <a:rPr kumimoji="0" lang="zh-CN" altLang="en-US">
                <a:solidFill>
                  <a:schemeClr val="accent1"/>
                </a:solidFill>
                <a:latin typeface="微软雅黑" panose="020B0503020204020204" pitchFamily="34" charset="-122"/>
                <a:ea typeface="微软雅黑" panose="020B0503020204020204" pitchFamily="34" charset="-122"/>
              </a:rPr>
              <a:t>语句</a:t>
            </a:r>
          </a:p>
          <a:p>
            <a:pPr lvl="1" eaLnBrk="1" hangingPunct="1">
              <a:spcBef>
                <a:spcPts val="300"/>
              </a:spcBef>
              <a:buClr>
                <a:schemeClr val="accent2"/>
              </a:buClr>
            </a:pPr>
            <a:r>
              <a:rPr kumimoji="0" lang="en-US" altLang="zh-CN">
                <a:solidFill>
                  <a:schemeClr val="accent1"/>
                </a:solidFill>
                <a:latin typeface="微软雅黑" panose="020B0503020204020204" pitchFamily="34" charset="-122"/>
                <a:ea typeface="微软雅黑" panose="020B0503020204020204" pitchFamily="34" charset="-122"/>
              </a:rPr>
              <a:t>while (</a:t>
            </a:r>
            <a:r>
              <a:rPr kumimoji="0" lang="zh-CN" altLang="en-US">
                <a:solidFill>
                  <a:schemeClr val="accent1"/>
                </a:solidFill>
                <a:latin typeface="微软雅黑" panose="020B0503020204020204" pitchFamily="34" charset="-122"/>
                <a:ea typeface="微软雅黑" panose="020B0503020204020204" pitchFamily="34" charset="-122"/>
              </a:rPr>
              <a:t>表达式</a:t>
            </a:r>
            <a:r>
              <a:rPr kumimoji="0" lang="en-US" altLang="zh-CN">
                <a:solidFill>
                  <a:schemeClr val="accent1"/>
                </a:solidFill>
                <a:latin typeface="微软雅黑" panose="020B0503020204020204" pitchFamily="34" charset="-122"/>
                <a:ea typeface="微软雅黑" panose="020B0503020204020204" pitchFamily="34" charset="-122"/>
              </a:rPr>
              <a:t>)</a:t>
            </a:r>
            <a:endParaRPr kumimoji="0" lang="en-US" altLang="zh-CN">
              <a:solidFill>
                <a:srgbClr val="C0FEF9"/>
              </a:solidFill>
              <a:latin typeface="微软雅黑" panose="020B0503020204020204" pitchFamily="34" charset="-122"/>
              <a:ea typeface="微软雅黑" panose="020B0503020204020204" pitchFamily="34" charset="-122"/>
            </a:endParaRPr>
          </a:p>
        </p:txBody>
      </p:sp>
      <p:grpSp>
        <p:nvGrpSpPr>
          <p:cNvPr id="108549" name="Group 4"/>
          <p:cNvGrpSpPr>
            <a:grpSpLocks/>
          </p:cNvGrpSpPr>
          <p:nvPr/>
        </p:nvGrpSpPr>
        <p:grpSpPr bwMode="auto">
          <a:xfrm>
            <a:off x="2497138" y="2349500"/>
            <a:ext cx="4429125" cy="523875"/>
            <a:chOff x="2112" y="1727"/>
            <a:chExt cx="2876" cy="199"/>
          </a:xfrm>
        </p:grpSpPr>
        <p:sp>
          <p:nvSpPr>
            <p:cNvPr id="108551" name="Line 5"/>
            <p:cNvSpPr>
              <a:spLocks noChangeShapeType="1"/>
            </p:cNvSpPr>
            <p:nvPr/>
          </p:nvSpPr>
          <p:spPr bwMode="auto">
            <a:xfrm>
              <a:off x="2112" y="1817"/>
              <a:ext cx="576" cy="0"/>
            </a:xfrm>
            <a:prstGeom prst="line">
              <a:avLst/>
            </a:prstGeom>
            <a:noFill/>
            <a:ln w="12699">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2" name="Text Box 6"/>
            <p:cNvSpPr txBox="1">
              <a:spLocks noChangeArrowheads="1"/>
            </p:cNvSpPr>
            <p:nvPr/>
          </p:nvSpPr>
          <p:spPr bwMode="auto">
            <a:xfrm>
              <a:off x="2640" y="1727"/>
              <a:ext cx="2348" cy="199"/>
            </a:xfrm>
            <a:prstGeom prst="rect">
              <a:avLst/>
            </a:prstGeom>
            <a:noFill/>
            <a:ln w="12699">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sz="1400">
                  <a:solidFill>
                    <a:srgbClr val="009999"/>
                  </a:solidFill>
                  <a:latin typeface="微软雅黑" panose="020B0503020204020204" pitchFamily="34" charset="-122"/>
                  <a:ea typeface="微软雅黑" panose="020B0503020204020204" pitchFamily="34" charset="-122"/>
                </a:rPr>
                <a:t>可以是复合语句，其中必须含有改变条件表达式值的语句。</a:t>
              </a:r>
            </a:p>
          </p:txBody>
        </p:sp>
      </p:grpSp>
      <p:sp>
        <p:nvSpPr>
          <p:cNvPr id="10" name="Rectangle 7"/>
          <p:cNvSpPr>
            <a:spLocks noChangeArrowheads="1"/>
          </p:cNvSpPr>
          <p:nvPr/>
        </p:nvSpPr>
        <p:spPr bwMode="auto">
          <a:xfrm>
            <a:off x="668338" y="3886200"/>
            <a:ext cx="10715625"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557213" indent="23813"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buFont typeface="Georgia" panose="02040502050405020303" pitchFamily="18" charset="0"/>
              <a:buChar char="•"/>
            </a:pPr>
            <a:r>
              <a:rPr kumimoji="0" lang="zh-CN" altLang="en-US">
                <a:latin typeface="微软雅黑" panose="020B0503020204020204" pitchFamily="34" charset="-122"/>
                <a:ea typeface="微软雅黑" panose="020B0503020204020204" pitchFamily="34" charset="-122"/>
              </a:rPr>
              <a:t>执行顺序</a:t>
            </a:r>
          </a:p>
          <a:p>
            <a:pPr lvl="1" eaLnBrk="1" hangingPunct="1">
              <a:spcBef>
                <a:spcPct val="20000"/>
              </a:spcBef>
              <a:buClr>
                <a:schemeClr val="tx1"/>
              </a:buClr>
            </a:pPr>
            <a:r>
              <a:rPr lang="zh-CN" altLang="en-US">
                <a:solidFill>
                  <a:srgbClr val="009999"/>
                </a:solidFill>
                <a:latin typeface="微软雅黑" panose="020B0503020204020204" pitchFamily="34" charset="-122"/>
                <a:ea typeface="微软雅黑" panose="020B0503020204020204" pitchFamily="34" charset="-122"/>
              </a:rPr>
              <a:t>先执行循环体语句，后判断条件。</a:t>
            </a:r>
            <a:br>
              <a:rPr lang="zh-CN" altLang="en-US">
                <a:solidFill>
                  <a:srgbClr val="009999"/>
                </a:solidFill>
                <a:latin typeface="微软雅黑" panose="020B0503020204020204" pitchFamily="34" charset="-122"/>
                <a:ea typeface="微软雅黑" panose="020B0503020204020204" pitchFamily="34" charset="-122"/>
              </a:rPr>
            </a:br>
            <a:r>
              <a:rPr lang="zh-CN" altLang="en-US">
                <a:solidFill>
                  <a:srgbClr val="009999"/>
                </a:solidFill>
                <a:latin typeface="微软雅黑" panose="020B0503020204020204" pitchFamily="34" charset="-122"/>
                <a:ea typeface="微软雅黑" panose="020B0503020204020204" pitchFamily="34" charset="-122"/>
              </a:rPr>
              <a:t>表达式为 </a:t>
            </a:r>
            <a:r>
              <a:rPr lang="en-US" altLang="zh-CN">
                <a:solidFill>
                  <a:srgbClr val="009999"/>
                </a:solidFill>
                <a:latin typeface="微软雅黑" panose="020B0503020204020204" pitchFamily="34" charset="-122"/>
                <a:ea typeface="微软雅黑" panose="020B0503020204020204" pitchFamily="34" charset="-122"/>
              </a:rPr>
              <a:t>true </a:t>
            </a:r>
            <a:r>
              <a:rPr lang="zh-CN" altLang="en-US">
                <a:solidFill>
                  <a:srgbClr val="009999"/>
                </a:solidFill>
                <a:latin typeface="微软雅黑" panose="020B0503020204020204" pitchFamily="34" charset="-122"/>
                <a:ea typeface="微软雅黑" panose="020B0503020204020204" pitchFamily="34" charset="-122"/>
              </a:rPr>
              <a:t>时，继续执行循环体</a:t>
            </a:r>
          </a:p>
          <a:p>
            <a:pPr eaLnBrk="1" hangingPunct="1">
              <a:spcBef>
                <a:spcPts val="300"/>
              </a:spcBef>
              <a:buClr>
                <a:srgbClr val="A04DA3"/>
              </a:buClr>
              <a:buFont typeface="Georgia" panose="02040502050405020303" pitchFamily="18" charset="0"/>
              <a:buChar char="•"/>
            </a:pPr>
            <a:r>
              <a:rPr kumimoji="0" lang="zh-CN" altLang="en-US">
                <a:latin typeface="微软雅黑" panose="020B0503020204020204" pitchFamily="34" charset="-122"/>
                <a:ea typeface="微软雅黑" panose="020B0503020204020204" pitchFamily="34" charset="-122"/>
              </a:rPr>
              <a:t>与</a:t>
            </a:r>
            <a:r>
              <a:rPr kumimoji="0" lang="en-US" altLang="zh-CN">
                <a:latin typeface="微软雅黑" panose="020B0503020204020204" pitchFamily="34" charset="-122"/>
                <a:ea typeface="微软雅黑" panose="020B0503020204020204" pitchFamily="34" charset="-122"/>
              </a:rPr>
              <a:t>while</a:t>
            </a:r>
            <a:r>
              <a:rPr kumimoji="0" lang="zh-CN" altLang="en-US">
                <a:latin typeface="微软雅黑" panose="020B0503020204020204" pitchFamily="34" charset="-122"/>
                <a:ea typeface="微软雅黑" panose="020B0503020204020204" pitchFamily="34" charset="-122"/>
              </a:rPr>
              <a:t>语句的比较：</a:t>
            </a:r>
          </a:p>
          <a:p>
            <a:pPr lvl="1" eaLnBrk="1" hangingPunct="1">
              <a:spcBef>
                <a:spcPct val="20000"/>
              </a:spcBef>
              <a:buClr>
                <a:srgbClr val="C0FEF9"/>
              </a:buClr>
            </a:pPr>
            <a:r>
              <a:rPr lang="en-US" altLang="zh-CN">
                <a:solidFill>
                  <a:srgbClr val="009999"/>
                </a:solidFill>
                <a:latin typeface="微软雅黑" panose="020B0503020204020204" pitchFamily="34" charset="-122"/>
                <a:ea typeface="微软雅黑" panose="020B0503020204020204" pitchFamily="34" charset="-122"/>
              </a:rPr>
              <a:t>while </a:t>
            </a:r>
            <a:r>
              <a:rPr lang="zh-CN" altLang="en-US">
                <a:solidFill>
                  <a:srgbClr val="009999"/>
                </a:solidFill>
                <a:latin typeface="微软雅黑" panose="020B0503020204020204" pitchFamily="34" charset="-122"/>
                <a:ea typeface="微软雅黑" panose="020B0503020204020204" pitchFamily="34" charset="-122"/>
              </a:rPr>
              <a:t>语句执行顺序</a:t>
            </a:r>
            <a:br>
              <a:rPr lang="zh-CN" altLang="en-US">
                <a:solidFill>
                  <a:srgbClr val="009999"/>
                </a:solidFill>
                <a:latin typeface="微软雅黑" panose="020B0503020204020204" pitchFamily="34" charset="-122"/>
                <a:ea typeface="微软雅黑" panose="020B0503020204020204" pitchFamily="34" charset="-122"/>
              </a:rPr>
            </a:br>
            <a:r>
              <a:rPr lang="zh-CN" altLang="en-US">
                <a:solidFill>
                  <a:srgbClr val="009999"/>
                </a:solidFill>
                <a:latin typeface="微软雅黑" panose="020B0503020204020204" pitchFamily="34" charset="-122"/>
                <a:ea typeface="微软雅黑" panose="020B0503020204020204" pitchFamily="34" charset="-122"/>
              </a:rPr>
              <a:t> 先判断表达式的值，为</a:t>
            </a:r>
            <a:r>
              <a:rPr lang="en-US" altLang="zh-CN">
                <a:solidFill>
                  <a:srgbClr val="009999"/>
                </a:solidFill>
                <a:latin typeface="微软雅黑" panose="020B0503020204020204" pitchFamily="34" charset="-122"/>
                <a:ea typeface="微软雅黑" panose="020B0503020204020204" pitchFamily="34" charset="-122"/>
              </a:rPr>
              <a:t>true</a:t>
            </a:r>
            <a:r>
              <a:rPr lang="zh-CN" altLang="en-US">
                <a:solidFill>
                  <a:srgbClr val="009999"/>
                </a:solidFill>
                <a:latin typeface="微软雅黑" panose="020B0503020204020204" pitchFamily="34" charset="-122"/>
                <a:ea typeface="微软雅黑" panose="020B0503020204020204" pitchFamily="34" charset="-122"/>
              </a:rPr>
              <a:t>时，再执行语句</a:t>
            </a: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58</a:t>
            </a:fld>
            <a:endParaRPr lang="zh-CN" altLang="en-US"/>
          </a:p>
        </p:txBody>
      </p:sp>
    </p:spTree>
    <p:extLst>
      <p:ext uri="{BB962C8B-B14F-4D97-AF65-F5344CB8AC3E}">
        <p14:creationId xmlns:p14="http://schemas.microsoft.com/office/powerpoint/2010/main" val="29887820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1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1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10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0">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10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 calcmode="lin" valueType="num">
                                      <p:cBhvr additive="base">
                                        <p:cTn id="31" dur="10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0">
                                            <p:txEl>
                                              <p:pRg st="2" end="2"/>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 calcmode="lin" valueType="num">
                                      <p:cBhvr additive="base">
                                        <p:cTn id="35" dur="10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pPr>
              <a:defRPr/>
            </a:pPr>
            <a:r>
              <a:rPr lang="zh-CN" altLang="en-US" sz="3600">
                <a:solidFill>
                  <a:srgbClr val="002060"/>
                </a:solidFill>
                <a:latin typeface="微软雅黑" pitchFamily="34" charset="-122"/>
                <a:ea typeface="微软雅黑" pitchFamily="34" charset="-122"/>
              </a:rPr>
              <a:t>例</a:t>
            </a:r>
            <a:r>
              <a:rPr lang="en-US" altLang="zh-CN" sz="3600">
                <a:solidFill>
                  <a:srgbClr val="002060"/>
                </a:solidFill>
                <a:latin typeface="微软雅黑" pitchFamily="34" charset="-122"/>
                <a:ea typeface="微软雅黑" pitchFamily="34" charset="-122"/>
              </a:rPr>
              <a:t>2_7</a:t>
            </a:r>
            <a:r>
              <a:rPr lang="zh-CN" altLang="en-US" sz="3600">
                <a:solidFill>
                  <a:srgbClr val="002060"/>
                </a:solidFill>
                <a:latin typeface="微软雅黑" pitchFamily="34" charset="-122"/>
                <a:ea typeface="微软雅黑" pitchFamily="34" charset="-122"/>
              </a:rPr>
              <a:t>：</a:t>
            </a:r>
            <a:r>
              <a:rPr lang="zh-CN" altLang="en-US" sz="2800">
                <a:solidFill>
                  <a:srgbClr val="002060"/>
                </a:solidFill>
                <a:latin typeface="微软雅黑" pitchFamily="34" charset="-122"/>
                <a:ea typeface="微软雅黑" pitchFamily="34" charset="-122"/>
              </a:rPr>
              <a:t>用</a:t>
            </a:r>
            <a:r>
              <a:rPr lang="en-US" altLang="zh-CN" sz="2800">
                <a:solidFill>
                  <a:srgbClr val="002060"/>
                </a:solidFill>
                <a:latin typeface="微软雅黑" pitchFamily="34" charset="-122"/>
                <a:ea typeface="微软雅黑" pitchFamily="34" charset="-122"/>
              </a:rPr>
              <a:t>do-while</a:t>
            </a:r>
            <a:r>
              <a:rPr lang="zh-CN" altLang="en-US" sz="2800">
                <a:solidFill>
                  <a:srgbClr val="002060"/>
                </a:solidFill>
                <a:latin typeface="微软雅黑" pitchFamily="34" charset="-122"/>
                <a:ea typeface="微软雅黑" pitchFamily="34" charset="-122"/>
              </a:rPr>
              <a:t>语句，</a:t>
            </a:r>
            <a:r>
              <a:rPr lang="zh-CN" altLang="en-US" sz="2800" dirty="0">
                <a:solidFill>
                  <a:srgbClr val="002060"/>
                </a:solidFill>
                <a:latin typeface="微软雅黑" pitchFamily="34" charset="-122"/>
                <a:ea typeface="微软雅黑" pitchFamily="34" charset="-122"/>
              </a:rPr>
              <a:t>求自然数</a:t>
            </a:r>
            <a:r>
              <a:rPr lang="en-US" altLang="zh-CN" sz="2800" dirty="0">
                <a:solidFill>
                  <a:srgbClr val="002060"/>
                </a:solidFill>
                <a:latin typeface="微软雅黑" pitchFamily="34" charset="-122"/>
                <a:ea typeface="微软雅黑" pitchFamily="34" charset="-122"/>
              </a:rPr>
              <a:t>1~10</a:t>
            </a:r>
            <a:r>
              <a:rPr lang="zh-CN" altLang="en-US" sz="2800" dirty="0">
                <a:solidFill>
                  <a:srgbClr val="002060"/>
                </a:solidFill>
                <a:latin typeface="微软雅黑" pitchFamily="34" charset="-122"/>
                <a:ea typeface="微软雅黑" pitchFamily="34" charset="-122"/>
              </a:rPr>
              <a:t>之和</a:t>
            </a:r>
          </a:p>
        </p:txBody>
      </p:sp>
      <p:sp>
        <p:nvSpPr>
          <p:cNvPr id="109572" name="内容占位符 2"/>
          <p:cNvSpPr>
            <a:spLocks noGrp="1"/>
          </p:cNvSpPr>
          <p:nvPr>
            <p:ph idx="1"/>
          </p:nvPr>
        </p:nvSpPr>
        <p:spPr/>
        <p:txBody>
          <a:bodyPr/>
          <a:lstStyle/>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//2_7.cpp</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#include &lt;iostream&gt;</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using namespace std;</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int main() {</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	int i = 1, sum = 0;</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	do {</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		sum += i;</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		i++;</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	} while (i &lt;= 10);</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	cout &lt;&lt; "sum = " &lt;&lt; sum &lt;&lt; endl;</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	return 0;</a:t>
            </a:r>
          </a:p>
          <a:p>
            <a:pPr>
              <a:buFont typeface="Georgia" panose="02040502050405020303" pitchFamily="18" charset="0"/>
              <a:buNone/>
            </a:pPr>
            <a:r>
              <a:rPr lang="en-US" altLang="zh-CN" sz="240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1906408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a:xfrm>
            <a:off x="609600" y="1076325"/>
            <a:ext cx="10975975" cy="1066800"/>
          </a:xfrm>
        </p:spPr>
        <p:txBody>
          <a:bodyPr/>
          <a:lstStyle/>
          <a:p>
            <a:pPr eaLnBrk="1" hangingPunct="1">
              <a:defRPr/>
            </a:pPr>
            <a:r>
              <a:rPr lang="en-US" altLang="zh-CN">
                <a:solidFill>
                  <a:schemeClr val="accent5"/>
                </a:solidFill>
                <a:latin typeface="微软雅黑" pitchFamily="34" charset="-122"/>
                <a:ea typeface="微软雅黑" pitchFamily="34" charset="-122"/>
              </a:rPr>
              <a:t>I/O</a:t>
            </a:r>
            <a:r>
              <a:rPr lang="zh-CN" altLang="en-US" dirty="0">
                <a:solidFill>
                  <a:schemeClr val="accent5"/>
                </a:solidFill>
                <a:latin typeface="微软雅黑" pitchFamily="34" charset="-122"/>
                <a:ea typeface="微软雅黑" pitchFamily="34" charset="-122"/>
              </a:rPr>
              <a:t>流</a:t>
            </a:r>
          </a:p>
        </p:txBody>
      </p:sp>
      <p:sp>
        <p:nvSpPr>
          <p:cNvPr id="112643" name="内容占位符 2"/>
          <p:cNvSpPr>
            <a:spLocks noGrp="1"/>
          </p:cNvSpPr>
          <p:nvPr>
            <p:ph idx="1"/>
          </p:nvPr>
        </p:nvSpPr>
        <p:spPr>
          <a:xfrm>
            <a:off x="609599" y="2357438"/>
            <a:ext cx="10672563" cy="3879850"/>
          </a:xfrm>
        </p:spPr>
        <p:txBody>
          <a:bodyPr/>
          <a:lstStyle/>
          <a:p>
            <a:pPr eaLnBrk="1" hangingPunct="1">
              <a:spcBef>
                <a:spcPts val="1200"/>
              </a:spcBef>
            </a:pPr>
            <a:r>
              <a:rPr lang="zh-CN" altLang="en-US" sz="2400">
                <a:latin typeface="微软雅黑" panose="020B0503020204020204" pitchFamily="34" charset="-122"/>
                <a:ea typeface="微软雅黑" panose="020B0503020204020204" pitchFamily="34" charset="-122"/>
              </a:rPr>
              <a:t>在</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中，将数据从一个对象到另一个对象的流动抽象为“流”。流在使用前要被建立，使用后要被删除。</a:t>
            </a:r>
            <a:endParaRPr lang="en-US" altLang="zh-CN" sz="2400">
              <a:latin typeface="微软雅黑" panose="020B0503020204020204" pitchFamily="34" charset="-122"/>
              <a:ea typeface="微软雅黑" panose="020B0503020204020204" pitchFamily="34" charset="-122"/>
            </a:endParaRPr>
          </a:p>
          <a:p>
            <a:pPr eaLnBrk="1" hangingPunct="1">
              <a:spcBef>
                <a:spcPts val="1200"/>
              </a:spcBef>
            </a:pPr>
            <a:r>
              <a:rPr lang="zh-CN" altLang="en-US" sz="2400">
                <a:latin typeface="微软雅黑" panose="020B0503020204020204" pitchFamily="34" charset="-122"/>
                <a:ea typeface="微软雅黑" panose="020B0503020204020204" pitchFamily="34" charset="-122"/>
              </a:rPr>
              <a:t>从流中获取数据的操作称为提取操作，向流中添加数据的操作称为插入操作。</a:t>
            </a:r>
            <a:endParaRPr lang="en-US" altLang="zh-CN" sz="2400">
              <a:latin typeface="微软雅黑" panose="020B0503020204020204" pitchFamily="34" charset="-122"/>
              <a:ea typeface="微软雅黑" panose="020B0503020204020204" pitchFamily="34" charset="-122"/>
            </a:endParaRPr>
          </a:p>
          <a:p>
            <a:pPr eaLnBrk="1" hangingPunct="1">
              <a:spcBef>
                <a:spcPts val="1200"/>
              </a:spcBef>
            </a:pPr>
            <a:r>
              <a:rPr lang="zh-CN" altLang="en-US" sz="2400">
                <a:latin typeface="微软雅黑" panose="020B0503020204020204" pitchFamily="34" charset="-122"/>
                <a:ea typeface="微软雅黑" panose="020B0503020204020204" pitchFamily="34" charset="-122"/>
              </a:rPr>
              <a:t>数据的输入与输出是通过</a:t>
            </a:r>
            <a:r>
              <a:rPr lang="en-US" altLang="zh-CN" sz="2400">
                <a:latin typeface="微软雅黑" panose="020B0503020204020204" pitchFamily="34" charset="-122"/>
                <a:ea typeface="微软雅黑" panose="020B0503020204020204" pitchFamily="34" charset="-122"/>
              </a:rPr>
              <a:t>I/O</a:t>
            </a:r>
            <a:r>
              <a:rPr lang="zh-CN" altLang="en-US" sz="2400">
                <a:latin typeface="微软雅黑" panose="020B0503020204020204" pitchFamily="34" charset="-122"/>
                <a:ea typeface="微软雅黑" panose="020B0503020204020204" pitchFamily="34" charset="-122"/>
              </a:rPr>
              <a:t>流来实现的，</a:t>
            </a:r>
            <a:r>
              <a:rPr lang="en-US" altLang="zh-CN" sz="2400">
                <a:latin typeface="微软雅黑" panose="020B0503020204020204" pitchFamily="34" charset="-122"/>
                <a:ea typeface="微软雅黑" panose="020B0503020204020204" pitchFamily="34" charset="-122"/>
              </a:rPr>
              <a:t>cin</a:t>
            </a:r>
            <a:r>
              <a:rPr lang="zh-CN" altLang="en-US"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cout</a:t>
            </a:r>
            <a:r>
              <a:rPr lang="zh-CN" altLang="en-US" sz="2400">
                <a:latin typeface="微软雅黑" panose="020B0503020204020204" pitchFamily="34" charset="-122"/>
                <a:ea typeface="微软雅黑" panose="020B0503020204020204" pitchFamily="34" charset="-122"/>
              </a:rPr>
              <a:t>是预定义的流类对象。</a:t>
            </a:r>
            <a:r>
              <a:rPr lang="en-US" altLang="zh-CN" sz="2400">
                <a:latin typeface="微软雅黑" panose="020B0503020204020204" pitchFamily="34" charset="-122"/>
                <a:ea typeface="微软雅黑" panose="020B0503020204020204" pitchFamily="34" charset="-122"/>
              </a:rPr>
              <a:t>cin</a:t>
            </a:r>
            <a:r>
              <a:rPr lang="zh-CN" altLang="en-US" sz="2400">
                <a:latin typeface="微软雅黑" panose="020B0503020204020204" pitchFamily="34" charset="-122"/>
                <a:ea typeface="微软雅黑" panose="020B0503020204020204" pitchFamily="34" charset="-122"/>
              </a:rPr>
              <a:t>用来处理标准输入，即键盘输入。</a:t>
            </a:r>
            <a:r>
              <a:rPr lang="en-US" altLang="zh-CN" sz="2400">
                <a:latin typeface="微软雅黑" panose="020B0503020204020204" pitchFamily="34" charset="-122"/>
                <a:ea typeface="微软雅黑" panose="020B0503020204020204" pitchFamily="34" charset="-122"/>
              </a:rPr>
              <a:t>cout</a:t>
            </a:r>
            <a:r>
              <a:rPr lang="zh-CN" altLang="en-US" sz="2400">
                <a:latin typeface="微软雅黑" panose="020B0503020204020204" pitchFamily="34" charset="-122"/>
                <a:ea typeface="微软雅黑" panose="020B0503020204020204" pitchFamily="34" charset="-122"/>
              </a:rPr>
              <a:t>用来处理标准输出，即屏幕输出。</a:t>
            </a:r>
          </a:p>
          <a:p>
            <a:pPr eaLnBrk="1" hangingPunct="1"/>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6</a:t>
            </a:fld>
            <a:endParaRPr lang="zh-CN" altLang="en-US"/>
          </a:p>
        </p:txBody>
      </p:sp>
    </p:spTree>
    <p:extLst>
      <p:ext uri="{BB962C8B-B14F-4D97-AF65-F5344CB8AC3E}">
        <p14:creationId xmlns:p14="http://schemas.microsoft.com/office/powerpoint/2010/main" val="9737200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additive="base">
                                        <p:cTn id="7" dur="1000" fill="hold"/>
                                        <p:tgtEl>
                                          <p:spTgt spid="11264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2643">
                                            <p:txEl>
                                              <p:pRg st="1" end="1"/>
                                            </p:txEl>
                                          </p:spTgt>
                                        </p:tgtEl>
                                        <p:attrNameLst>
                                          <p:attrName>style.visibility</p:attrName>
                                        </p:attrNameLst>
                                      </p:cBhvr>
                                      <p:to>
                                        <p:strVal val="visible"/>
                                      </p:to>
                                    </p:set>
                                    <p:anim calcmode="lin" valueType="num">
                                      <p:cBhvr additive="base">
                                        <p:cTn id="13" dur="1000" fill="hold"/>
                                        <p:tgtEl>
                                          <p:spTgt spid="11264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2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2643">
                                            <p:txEl>
                                              <p:pRg st="2" end="2"/>
                                            </p:txEl>
                                          </p:spTgt>
                                        </p:tgtEl>
                                        <p:attrNameLst>
                                          <p:attrName>style.visibility</p:attrName>
                                        </p:attrNameLst>
                                      </p:cBhvr>
                                      <p:to>
                                        <p:strVal val="visible"/>
                                      </p:to>
                                    </p:set>
                                    <p:anim calcmode="lin" valueType="num">
                                      <p:cBhvr additive="base">
                                        <p:cTn id="19" dur="1000" fill="hold"/>
                                        <p:tgtEl>
                                          <p:spTgt spid="11264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126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pPr eaLnBrk="1" hangingPunct="1">
              <a:defRPr/>
            </a:pPr>
            <a:r>
              <a:rPr lang="zh-CN" altLang="en-US" sz="3600" dirty="0">
                <a:latin typeface="微软雅黑" pitchFamily="34" charset="-122"/>
                <a:ea typeface="微软雅黑" pitchFamily="34" charset="-122"/>
              </a:rPr>
              <a:t>对比下面的程序</a:t>
            </a:r>
          </a:p>
        </p:txBody>
      </p:sp>
      <p:sp>
        <p:nvSpPr>
          <p:cNvPr id="9" name="Rectangle 3">
            <a:extLst>
              <a:ext uri="{FF2B5EF4-FFF2-40B4-BE49-F238E27FC236}">
                <a16:creationId xmlns:a16="http://schemas.microsoft.com/office/drawing/2014/main" xmlns="" id="{C1F8ADEE-9FC5-4C88-9720-BF8A1DD26947}"/>
              </a:ext>
            </a:extLst>
          </p:cNvPr>
          <p:cNvSpPr txBox="1">
            <a:spLocks noChangeArrowheads="1"/>
          </p:cNvSpPr>
          <p:nvPr/>
        </p:nvSpPr>
        <p:spPr bwMode="auto">
          <a:xfrm>
            <a:off x="958850" y="1197769"/>
            <a:ext cx="4994275"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80000"/>
              </a:lnSpc>
              <a:spcBef>
                <a:spcPts val="300"/>
              </a:spcBef>
              <a:buClr>
                <a:srgbClr val="A04DA3"/>
              </a:buClr>
              <a:buFont typeface="Wingdings" panose="05000000000000000000" pitchFamily="2" charset="2"/>
              <a:buNone/>
            </a:pPr>
            <a:r>
              <a:rPr kumimoji="0" lang="zh-CN" altLang="en-US" dirty="0">
                <a:latin typeface="微软雅黑" panose="020B0503020204020204" pitchFamily="34" charset="-122"/>
                <a:ea typeface="微软雅黑" panose="020B0503020204020204" pitchFamily="34" charset="-122"/>
              </a:rPr>
              <a:t>程序</a:t>
            </a:r>
            <a:r>
              <a:rPr kumimoji="0" lang="en-US" altLang="zh-CN" dirty="0">
                <a:latin typeface="微软雅黑" panose="020B0503020204020204" pitchFamily="34" charset="-122"/>
                <a:ea typeface="微软雅黑" panose="020B0503020204020204" pitchFamily="34" charset="-122"/>
              </a:rPr>
              <a:t>1</a:t>
            </a:r>
            <a:r>
              <a:rPr kumimoji="0" lang="zh-CN" altLang="en-US" dirty="0">
                <a:latin typeface="微软雅黑" panose="020B0503020204020204" pitchFamily="34" charset="-122"/>
                <a:ea typeface="微软雅黑" panose="020B0503020204020204" pitchFamily="34" charset="-122"/>
              </a:rPr>
              <a:t>：</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#include &lt;iostream&gt;</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using namespace std;</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int main() {</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  int </a:t>
            </a:r>
            <a:r>
              <a:rPr kumimoji="0" lang="en-US" altLang="zh-CN" dirty="0" err="1">
                <a:latin typeface="微软雅黑" panose="020B0503020204020204" pitchFamily="34" charset="-122"/>
                <a:ea typeface="微软雅黑" panose="020B0503020204020204" pitchFamily="34" charset="-122"/>
              </a:rPr>
              <a:t>i</a:t>
            </a:r>
            <a:r>
              <a:rPr kumimoji="0" lang="en-US" altLang="zh-CN" dirty="0">
                <a:latin typeface="微软雅黑" panose="020B0503020204020204" pitchFamily="34" charset="-122"/>
                <a:ea typeface="微软雅黑" panose="020B0503020204020204" pitchFamily="34" charset="-122"/>
              </a:rPr>
              <a:t>, sum = 0;</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  </a:t>
            </a:r>
            <a:r>
              <a:rPr kumimoji="0" lang="en-US" altLang="zh-CN" dirty="0" err="1">
                <a:latin typeface="微软雅黑" panose="020B0503020204020204" pitchFamily="34" charset="-122"/>
                <a:ea typeface="微软雅黑" panose="020B0503020204020204" pitchFamily="34" charset="-122"/>
              </a:rPr>
              <a:t>cin</a:t>
            </a:r>
            <a:r>
              <a:rPr kumimoji="0" lang="en-US" altLang="zh-CN" dirty="0">
                <a:latin typeface="微软雅黑" panose="020B0503020204020204" pitchFamily="34" charset="-122"/>
                <a:ea typeface="微软雅黑" panose="020B0503020204020204" pitchFamily="34" charset="-122"/>
              </a:rPr>
              <a:t> &gt;&gt; </a:t>
            </a:r>
            <a:r>
              <a:rPr kumimoji="0" lang="en-US" altLang="zh-CN" dirty="0" err="1">
                <a:latin typeface="微软雅黑" panose="020B0503020204020204" pitchFamily="34" charset="-122"/>
                <a:ea typeface="微软雅黑" panose="020B0503020204020204" pitchFamily="34" charset="-122"/>
              </a:rPr>
              <a:t>i</a:t>
            </a:r>
            <a:r>
              <a:rPr kumimoji="0" lang="en-US" altLang="zh-CN" dirty="0">
                <a:latin typeface="微软雅黑" panose="020B0503020204020204" pitchFamily="34" charset="-122"/>
                <a:ea typeface="微软雅黑" panose="020B0503020204020204" pitchFamily="34" charset="-122"/>
              </a:rPr>
              <a:t>;</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  while (</a:t>
            </a:r>
            <a:r>
              <a:rPr kumimoji="0" lang="en-US" altLang="zh-CN" dirty="0" err="1">
                <a:latin typeface="微软雅黑" panose="020B0503020204020204" pitchFamily="34" charset="-122"/>
                <a:ea typeface="微软雅黑" panose="020B0503020204020204" pitchFamily="34" charset="-122"/>
              </a:rPr>
              <a:t>i</a:t>
            </a:r>
            <a:r>
              <a:rPr kumimoji="0" lang="en-US" altLang="zh-CN" dirty="0">
                <a:latin typeface="微软雅黑" panose="020B0503020204020204" pitchFamily="34" charset="-122"/>
                <a:ea typeface="微软雅黑" panose="020B0503020204020204" pitchFamily="34" charset="-122"/>
              </a:rPr>
              <a:t> &lt;= 10) {</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    sum += </a:t>
            </a:r>
            <a:r>
              <a:rPr kumimoji="0" lang="en-US" altLang="zh-CN" dirty="0" err="1">
                <a:latin typeface="微软雅黑" panose="020B0503020204020204" pitchFamily="34" charset="-122"/>
                <a:ea typeface="微软雅黑" panose="020B0503020204020204" pitchFamily="34" charset="-122"/>
              </a:rPr>
              <a:t>i</a:t>
            </a:r>
            <a:r>
              <a:rPr kumimoji="0" lang="en-US" altLang="zh-CN" dirty="0">
                <a:latin typeface="微软雅黑" panose="020B0503020204020204" pitchFamily="34" charset="-122"/>
                <a:ea typeface="微软雅黑" panose="020B0503020204020204" pitchFamily="34" charset="-122"/>
              </a:rPr>
              <a:t>;</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    </a:t>
            </a:r>
            <a:r>
              <a:rPr kumimoji="0" lang="en-US" altLang="zh-CN" dirty="0" err="1">
                <a:latin typeface="微软雅黑" panose="020B0503020204020204" pitchFamily="34" charset="-122"/>
                <a:ea typeface="微软雅黑" panose="020B0503020204020204" pitchFamily="34" charset="-122"/>
              </a:rPr>
              <a:t>i</a:t>
            </a:r>
            <a:r>
              <a:rPr kumimoji="0" lang="en-US" altLang="zh-CN" dirty="0">
                <a:latin typeface="微软雅黑" panose="020B0503020204020204" pitchFamily="34" charset="-122"/>
                <a:ea typeface="微软雅黑" panose="020B0503020204020204" pitchFamily="34" charset="-122"/>
              </a:rPr>
              <a:t>++;</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  }</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  </a:t>
            </a:r>
            <a:r>
              <a:rPr kumimoji="0" lang="en-US" altLang="zh-CN" dirty="0" err="1">
                <a:latin typeface="微软雅黑" panose="020B0503020204020204" pitchFamily="34" charset="-122"/>
                <a:ea typeface="微软雅黑" panose="020B0503020204020204" pitchFamily="34" charset="-122"/>
              </a:rPr>
              <a:t>cout</a:t>
            </a:r>
            <a:r>
              <a:rPr kumimoji="0" lang="en-US" altLang="zh-CN" dirty="0">
                <a:latin typeface="微软雅黑" panose="020B0503020204020204" pitchFamily="34" charset="-122"/>
                <a:ea typeface="微软雅黑" panose="020B0503020204020204" pitchFamily="34" charset="-122"/>
              </a:rPr>
              <a:t>&lt;&lt; "sum= " &lt;&lt; sum</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       &lt;&lt; </a:t>
            </a:r>
            <a:r>
              <a:rPr kumimoji="0" lang="en-US" altLang="zh-CN" dirty="0" err="1">
                <a:latin typeface="微软雅黑" panose="020B0503020204020204" pitchFamily="34" charset="-122"/>
                <a:ea typeface="微软雅黑" panose="020B0503020204020204" pitchFamily="34" charset="-122"/>
              </a:rPr>
              <a:t>endl</a:t>
            </a:r>
            <a:r>
              <a:rPr kumimoji="0" lang="en-US" altLang="zh-CN" dirty="0">
                <a:latin typeface="微软雅黑" panose="020B0503020204020204" pitchFamily="34" charset="-122"/>
                <a:ea typeface="微软雅黑" panose="020B0503020204020204" pitchFamily="34" charset="-122"/>
              </a:rPr>
              <a:t>;</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  return 0;</a:t>
            </a:r>
          </a:p>
          <a:p>
            <a:pPr eaLnBrk="1" hangingPunct="1">
              <a:lnSpc>
                <a:spcPct val="80000"/>
              </a:lnSpc>
              <a:spcBef>
                <a:spcPts val="300"/>
              </a:spcBef>
              <a:buClr>
                <a:srgbClr val="A04DA3"/>
              </a:buClr>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a:t>
            </a:r>
          </a:p>
        </p:txBody>
      </p:sp>
      <p:sp>
        <p:nvSpPr>
          <p:cNvPr id="10" name="Rectangle 5">
            <a:extLst>
              <a:ext uri="{FF2B5EF4-FFF2-40B4-BE49-F238E27FC236}">
                <a16:creationId xmlns:a16="http://schemas.microsoft.com/office/drawing/2014/main" xmlns="" id="{E0D5B153-2D96-482C-A41D-957ED095AA60}"/>
              </a:ext>
            </a:extLst>
          </p:cNvPr>
          <p:cNvSpPr txBox="1">
            <a:spLocks noChangeArrowheads="1"/>
          </p:cNvSpPr>
          <p:nvPr/>
        </p:nvSpPr>
        <p:spPr bwMode="auto">
          <a:xfrm>
            <a:off x="6294438" y="1124744"/>
            <a:ext cx="5589587"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lnSpc>
                <a:spcPct val="80000"/>
              </a:lnSpc>
              <a:spcBef>
                <a:spcPts val="300"/>
              </a:spcBef>
              <a:buClr>
                <a:srgbClr val="A04DA3"/>
              </a:buClr>
              <a:buFont typeface="Wingdings" panose="05000000000000000000" pitchFamily="2" charset="2"/>
              <a:buNone/>
            </a:pPr>
            <a:r>
              <a:rPr kumimoji="0" lang="zh-CN" altLang="en-US">
                <a:latin typeface="微软雅黑" panose="020B0503020204020204" pitchFamily="34" charset="-122"/>
                <a:ea typeface="微软雅黑" panose="020B0503020204020204" pitchFamily="34" charset="-122"/>
              </a:rPr>
              <a:t>程序</a:t>
            </a:r>
            <a:r>
              <a:rPr kumimoji="0" lang="en-US" altLang="zh-CN">
                <a:latin typeface="微软雅黑" panose="020B0503020204020204" pitchFamily="34" charset="-122"/>
                <a:ea typeface="微软雅黑" panose="020B0503020204020204" pitchFamily="34" charset="-122"/>
              </a:rPr>
              <a:t>2</a:t>
            </a:r>
            <a:r>
              <a:rPr kumimoji="0" lang="zh-CN" altLang="en-US">
                <a:latin typeface="微软雅黑" panose="020B0503020204020204" pitchFamily="34" charset="-122"/>
                <a:ea typeface="微软雅黑" panose="020B0503020204020204" pitchFamily="34" charset="-122"/>
              </a:rPr>
              <a:t>：</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#include &lt;iostream&gt;</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using namespace std;</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int main() {</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  int i, sum = 0;</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  cin &gt;&gt; i;</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  do {</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    sum += i;</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    i++;</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  } while (i &lt;= 10)</a:t>
            </a:r>
            <a:r>
              <a:rPr kumimoji="0" lang="zh-CN" altLang="en-US">
                <a:latin typeface="微软雅黑" panose="020B0503020204020204" pitchFamily="34" charset="-122"/>
                <a:ea typeface="微软雅黑" panose="020B0503020204020204" pitchFamily="34" charset="-122"/>
              </a:rPr>
              <a:t>；</a:t>
            </a:r>
          </a:p>
          <a:p>
            <a:pPr eaLnBrk="1" hangingPunct="1">
              <a:lnSpc>
                <a:spcPct val="80000"/>
              </a:lnSpc>
              <a:spcBef>
                <a:spcPts val="300"/>
              </a:spcBef>
              <a:buClr>
                <a:srgbClr val="A04DA3"/>
              </a:buClr>
              <a:buFont typeface="Wingdings" panose="05000000000000000000" pitchFamily="2" charset="2"/>
              <a:buNone/>
            </a:pPr>
            <a:r>
              <a:rPr kumimoji="0" lang="zh-CN" altLang="en-US">
                <a:latin typeface="微软雅黑" panose="020B0503020204020204" pitchFamily="34" charset="-122"/>
                <a:ea typeface="微软雅黑" panose="020B0503020204020204" pitchFamily="34" charset="-122"/>
              </a:rPr>
              <a:t>  </a:t>
            </a:r>
            <a:r>
              <a:rPr kumimoji="0" lang="en-US" altLang="zh-CN">
                <a:latin typeface="微软雅黑" panose="020B0503020204020204" pitchFamily="34" charset="-122"/>
                <a:ea typeface="微软雅黑" panose="020B0503020204020204" pitchFamily="34" charset="-122"/>
              </a:rPr>
              <a:t>cout &lt;&lt; "sum=" &lt;&lt; sum</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       &lt;&lt; endl;</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  return 0;</a:t>
            </a:r>
          </a:p>
          <a:p>
            <a:pPr eaLnBrk="1" hangingPunct="1">
              <a:lnSpc>
                <a:spcPct val="80000"/>
              </a:lnSpc>
              <a:spcBef>
                <a:spcPts val="300"/>
              </a:spcBef>
              <a:buClr>
                <a:srgbClr val="A04DA3"/>
              </a:buClr>
              <a:buFont typeface="Wingdings" panose="05000000000000000000" pitchFamily="2" charset="2"/>
              <a:buNone/>
            </a:pPr>
            <a:r>
              <a:rPr kumimoji="0" lang="en-US" altLang="zh-CN">
                <a:latin typeface="微软雅黑" panose="020B0503020204020204" pitchFamily="34" charset="-122"/>
                <a:ea typeface="微软雅黑" panose="020B0503020204020204" pitchFamily="34" charset="-122"/>
              </a:rPr>
              <a:t>}</a:t>
            </a:r>
          </a:p>
        </p:txBody>
      </p:sp>
      <p:sp>
        <p:nvSpPr>
          <p:cNvPr id="11" name="Line 6">
            <a:extLst>
              <a:ext uri="{FF2B5EF4-FFF2-40B4-BE49-F238E27FC236}">
                <a16:creationId xmlns:a16="http://schemas.microsoft.com/office/drawing/2014/main" xmlns="" id="{57582BF9-675E-4CE8-9752-066B1FD243F2}"/>
              </a:ext>
            </a:extLst>
          </p:cNvPr>
          <p:cNvSpPr>
            <a:spLocks noChangeShapeType="1"/>
          </p:cNvSpPr>
          <p:nvPr/>
        </p:nvSpPr>
        <p:spPr bwMode="auto">
          <a:xfrm flipV="1">
            <a:off x="6046788" y="1281113"/>
            <a:ext cx="0" cy="51816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44783292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pPr eaLnBrk="1" hangingPunct="1">
              <a:defRPr/>
            </a:pPr>
            <a:r>
              <a:rPr lang="zh-CN" altLang="en-US" sz="3600">
                <a:solidFill>
                  <a:srgbClr val="002060"/>
                </a:solidFill>
                <a:latin typeface="微软雅黑" pitchFamily="34" charset="-122"/>
                <a:ea typeface="微软雅黑" pitchFamily="34" charset="-122"/>
              </a:rPr>
              <a:t>例</a:t>
            </a:r>
            <a:r>
              <a:rPr lang="en-US" altLang="zh-CN" sz="3600">
                <a:solidFill>
                  <a:srgbClr val="002060"/>
                </a:solidFill>
                <a:latin typeface="微软雅黑" pitchFamily="34" charset="-122"/>
                <a:ea typeface="微软雅黑" pitchFamily="34" charset="-122"/>
              </a:rPr>
              <a:t>2_8</a:t>
            </a:r>
            <a:r>
              <a:rPr lang="zh-CN" altLang="en-US" sz="3600">
                <a:solidFill>
                  <a:srgbClr val="002060"/>
                </a:solidFill>
                <a:latin typeface="微软雅黑" pitchFamily="34" charset="-122"/>
                <a:ea typeface="微软雅黑" pitchFamily="34" charset="-122"/>
              </a:rPr>
              <a:t>：输入一个整数，求出它的所有因子</a:t>
            </a:r>
            <a:endParaRPr lang="zh-CN" altLang="en-US" sz="3600" dirty="0">
              <a:solidFill>
                <a:srgbClr val="002060"/>
              </a:solidFill>
              <a:latin typeface="微软雅黑" pitchFamily="34" charset="-122"/>
              <a:ea typeface="微软雅黑" pitchFamily="34" charset="-122"/>
            </a:endParaRPr>
          </a:p>
        </p:txBody>
      </p:sp>
      <p:sp>
        <p:nvSpPr>
          <p:cNvPr id="6" name="内容占位符 11"/>
          <p:cNvSpPr>
            <a:spLocks noGrp="1"/>
          </p:cNvSpPr>
          <p:nvPr>
            <p:ph idx="1"/>
          </p:nvPr>
        </p:nvSpPr>
        <p:spPr>
          <a:xfrm>
            <a:off x="2209155" y="1268760"/>
            <a:ext cx="9376420" cy="5305078"/>
          </a:xfrm>
        </p:spPr>
        <p:txBody>
          <a:bodyPr>
            <a:noAutofit/>
          </a:bodyPr>
          <a:lstStyle/>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//2_8.cpp</a:t>
            </a:r>
          </a:p>
          <a:p>
            <a:pPr eaLnBrk="1" hangingPunct="1">
              <a:lnSpc>
                <a:spcPct val="90000"/>
              </a:lnSpc>
              <a:buFont typeface="Wingdings" pitchFamily="2" charset="2"/>
              <a:buNone/>
              <a:defRPr/>
            </a:pPr>
            <a:r>
              <a:rPr lang="zh-CN" altLang="en-US" sz="2400" noProof="1">
                <a:latin typeface="微软雅黑" pitchFamily="34" charset="-122"/>
                <a:ea typeface="微软雅黑" pitchFamily="34" charset="-122"/>
              </a:rPr>
              <a:t>#</a:t>
            </a:r>
            <a:r>
              <a:rPr lang="en-US" altLang="zh-CN" sz="2400" noProof="1">
                <a:latin typeface="微软雅黑" pitchFamily="34" charset="-122"/>
                <a:ea typeface="微软雅黑" pitchFamily="34" charset="-122"/>
              </a:rPr>
              <a:t>include &lt;iostream&gt;</a:t>
            </a:r>
            <a:endParaRPr lang="en-US" altLang="zh-CN" sz="2400" dirty="0">
              <a:latin typeface="微软雅黑" pitchFamily="34" charset="-122"/>
              <a:ea typeface="微软雅黑" pitchFamily="34" charset="-122"/>
            </a:endParaRP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using namespace std;</a:t>
            </a: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int main()</a:t>
            </a:r>
            <a:r>
              <a:rPr lang="en-US" altLang="zh-CN" sz="2400" dirty="0">
                <a:latin typeface="微软雅黑" pitchFamily="34" charset="-122"/>
                <a:ea typeface="微软雅黑" pitchFamily="34" charset="-122"/>
              </a:rPr>
              <a:t> </a:t>
            </a:r>
            <a:r>
              <a:rPr lang="en-US" altLang="zh-CN" sz="2400" noProof="1">
                <a:latin typeface="微软雅黑" pitchFamily="34" charset="-122"/>
                <a:ea typeface="微软雅黑" pitchFamily="34" charset="-122"/>
              </a:rPr>
              <a:t>{ </a:t>
            </a: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	int n;</a:t>
            </a: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	cout &lt;&lt; "Enter a positive integer: ";</a:t>
            </a: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	cin &gt;&gt; n;</a:t>
            </a: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	cout &lt;&lt; "Number  " &lt;&lt; n &lt;&lt; "   Factors  ";</a:t>
            </a: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	for (</a:t>
            </a:r>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 </a:t>
            </a:r>
            <a:r>
              <a:rPr lang="en-US" altLang="zh-CN" sz="2400" noProof="1">
                <a:latin typeface="微软雅黑" pitchFamily="34" charset="-122"/>
                <a:ea typeface="微软雅黑" pitchFamily="34" charset="-122"/>
              </a:rPr>
              <a:t>k</a:t>
            </a:r>
            <a:r>
              <a:rPr lang="en-US" altLang="zh-CN" sz="2400" dirty="0">
                <a:latin typeface="微软雅黑" pitchFamily="34" charset="-122"/>
                <a:ea typeface="微软雅黑" pitchFamily="34" charset="-122"/>
              </a:rPr>
              <a:t> </a:t>
            </a:r>
            <a:r>
              <a:rPr lang="en-US" altLang="zh-CN" sz="2400" noProof="1">
                <a:latin typeface="微软雅黑" pitchFamily="34" charset="-122"/>
                <a:ea typeface="微软雅黑" pitchFamily="34" charset="-122"/>
              </a:rPr>
              <a:t>=</a:t>
            </a:r>
            <a:r>
              <a:rPr lang="en-US" altLang="zh-CN" sz="2400" dirty="0">
                <a:latin typeface="微软雅黑" pitchFamily="34" charset="-122"/>
                <a:ea typeface="微软雅黑" pitchFamily="34" charset="-122"/>
              </a:rPr>
              <a:t> </a:t>
            </a:r>
            <a:r>
              <a:rPr lang="en-US" altLang="zh-CN" sz="2400" noProof="1">
                <a:latin typeface="微软雅黑" pitchFamily="34" charset="-122"/>
                <a:ea typeface="微软雅黑" pitchFamily="34" charset="-122"/>
              </a:rPr>
              <a:t>1; k &lt;= n; k++)  </a:t>
            </a: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en-US" altLang="zh-CN" sz="2400" noProof="1">
                <a:latin typeface="微软雅黑" pitchFamily="34" charset="-122"/>
                <a:ea typeface="微软雅黑" pitchFamily="34" charset="-122"/>
              </a:rPr>
              <a:t>if (n % k == 0)</a:t>
            </a: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en-US" altLang="zh-CN" sz="2400" noProof="1">
                <a:latin typeface="微软雅黑" pitchFamily="34" charset="-122"/>
                <a:ea typeface="微软雅黑" pitchFamily="34" charset="-122"/>
              </a:rPr>
              <a:t>cout &lt;&lt; k &lt;&lt; "  ";</a:t>
            </a: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  cout &lt;&lt; endl;</a:t>
            </a:r>
            <a:endParaRPr lang="en-US" altLang="zh-CN" sz="2400" dirty="0">
              <a:latin typeface="微软雅黑" pitchFamily="34" charset="-122"/>
              <a:ea typeface="微软雅黑" pitchFamily="34" charset="-122"/>
            </a:endParaRPr>
          </a:p>
          <a:p>
            <a:pPr eaLnBrk="1" hangingPunct="1">
              <a:lnSpc>
                <a:spcPct val="90000"/>
              </a:lnSpc>
              <a:buFont typeface="Wingdings" pitchFamily="2" charset="2"/>
              <a:buNone/>
              <a:defRPr/>
            </a:pPr>
            <a:r>
              <a:rPr lang="en-US" altLang="zh-CN" sz="2400" dirty="0">
                <a:latin typeface="微软雅黑" pitchFamily="34" charset="-122"/>
                <a:ea typeface="微软雅黑" pitchFamily="34" charset="-122"/>
              </a:rPr>
              <a:t>  return 0;</a:t>
            </a:r>
            <a:endParaRPr lang="en-US" altLang="zh-CN" sz="2400" noProof="1">
              <a:latin typeface="微软雅黑" pitchFamily="34" charset="-122"/>
              <a:ea typeface="微软雅黑" pitchFamily="34" charset="-122"/>
            </a:endParaRPr>
          </a:p>
          <a:p>
            <a:pPr eaLnBrk="1" hangingPunct="1">
              <a:lnSpc>
                <a:spcPct val="90000"/>
              </a:lnSpc>
              <a:buFont typeface="Wingdings" pitchFamily="2" charset="2"/>
              <a:buNone/>
              <a:defRPr/>
            </a:pPr>
            <a:r>
              <a:rPr lang="en-US" altLang="zh-CN" sz="2400" noProof="1">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marL="365760" indent="-256032" eaLnBrk="1" fontAlgn="auto" hangingPunct="1">
              <a:spcAft>
                <a:spcPts val="0"/>
              </a:spcAft>
              <a:buClr>
                <a:schemeClr val="accent3"/>
              </a:buClr>
              <a:buFont typeface="Georgia"/>
              <a:buNone/>
              <a:defRPr/>
            </a:pPr>
            <a:endParaRPr lang="zh-CN" altLang="en-US" sz="2400" dirty="0">
              <a:latin typeface="微软雅黑" pitchFamily="34" charset="-122"/>
              <a:ea typeface="微软雅黑" pitchFamily="34" charset="-122"/>
            </a:endParaRPr>
          </a:p>
        </p:txBody>
      </p:sp>
      <p:sp>
        <p:nvSpPr>
          <p:cNvPr id="7" name="内容占位符 6"/>
          <p:cNvSpPr txBox="1">
            <a:spLocks/>
          </p:cNvSpPr>
          <p:nvPr/>
        </p:nvSpPr>
        <p:spPr bwMode="auto">
          <a:xfrm>
            <a:off x="6457627" y="4437112"/>
            <a:ext cx="5572125" cy="2303462"/>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buFont typeface="Wingdings" pitchFamily="2" charset="2"/>
              <a:buNone/>
              <a:defRPr/>
            </a:pPr>
            <a:r>
              <a:rPr kumimoji="0" lang="zh-CN" altLang="en-US" sz="1800">
                <a:latin typeface="微软雅黑" pitchFamily="34" charset="-122"/>
                <a:ea typeface="微软雅黑" pitchFamily="34" charset="-122"/>
              </a:rPr>
              <a:t>运行结果</a:t>
            </a:r>
            <a:r>
              <a:rPr kumimoji="0" lang="zh-CN" altLang="zh-CN" sz="1800">
                <a:latin typeface="微软雅黑" pitchFamily="34" charset="-122"/>
                <a:ea typeface="微软雅黑" pitchFamily="34" charset="-122"/>
              </a:rPr>
              <a:t>1</a:t>
            </a:r>
            <a:r>
              <a:rPr kumimoji="0" lang="zh-CN" altLang="en-US" sz="1800">
                <a:latin typeface="微软雅黑" pitchFamily="34" charset="-122"/>
                <a:ea typeface="微软雅黑" pitchFamily="34" charset="-122"/>
              </a:rPr>
              <a:t>：</a:t>
            </a:r>
          </a:p>
          <a:p>
            <a:pPr eaLnBrk="1" hangingPunct="1">
              <a:buFont typeface="Wingdings" pitchFamily="2" charset="2"/>
              <a:buNone/>
              <a:defRPr/>
            </a:pPr>
            <a:r>
              <a:rPr kumimoji="0" lang="en-US" altLang="zh-CN" sz="1800" noProof="1">
                <a:latin typeface="微软雅黑" pitchFamily="34" charset="-122"/>
                <a:ea typeface="微软雅黑" pitchFamily="34" charset="-122"/>
              </a:rPr>
              <a:t>Enter a positive integer: 36</a:t>
            </a:r>
          </a:p>
          <a:p>
            <a:pPr eaLnBrk="1" hangingPunct="1">
              <a:buFont typeface="Wingdings" pitchFamily="2" charset="2"/>
              <a:buNone/>
              <a:defRPr/>
            </a:pPr>
            <a:r>
              <a:rPr kumimoji="0" lang="en-US" altLang="zh-CN" sz="1800" noProof="1">
                <a:latin typeface="微软雅黑" pitchFamily="34" charset="-122"/>
                <a:ea typeface="微软雅黑" pitchFamily="34" charset="-122"/>
              </a:rPr>
              <a:t>Number  36  Factors  1  2  3  4  6  9  12  18  36  </a:t>
            </a:r>
          </a:p>
          <a:p>
            <a:pPr eaLnBrk="1" hangingPunct="1">
              <a:buFont typeface="Wingdings" pitchFamily="2" charset="2"/>
              <a:buNone/>
              <a:defRPr/>
            </a:pPr>
            <a:endParaRPr kumimoji="0" lang="en-US" altLang="zh-CN" sz="1800" noProof="1">
              <a:latin typeface="微软雅黑" pitchFamily="34" charset="-122"/>
              <a:ea typeface="微软雅黑" pitchFamily="34" charset="-122"/>
            </a:endParaRPr>
          </a:p>
          <a:p>
            <a:pPr eaLnBrk="1" hangingPunct="1">
              <a:buFont typeface="Wingdings" pitchFamily="2" charset="2"/>
              <a:buNone/>
              <a:defRPr/>
            </a:pPr>
            <a:r>
              <a:rPr kumimoji="0" lang="zh-CN" altLang="en-US" sz="1800">
                <a:latin typeface="微软雅黑" pitchFamily="34" charset="-122"/>
                <a:ea typeface="微软雅黑" pitchFamily="34" charset="-122"/>
              </a:rPr>
              <a:t>运行结果</a:t>
            </a:r>
            <a:r>
              <a:rPr kumimoji="0" lang="zh-CN" altLang="zh-CN" sz="1800">
                <a:latin typeface="微软雅黑" pitchFamily="34" charset="-122"/>
                <a:ea typeface="微软雅黑" pitchFamily="34" charset="-122"/>
              </a:rPr>
              <a:t>2</a:t>
            </a:r>
            <a:r>
              <a:rPr kumimoji="0" lang="zh-CN" altLang="en-US" sz="1800">
                <a:latin typeface="微软雅黑" pitchFamily="34" charset="-122"/>
                <a:ea typeface="微软雅黑" pitchFamily="34" charset="-122"/>
              </a:rPr>
              <a:t>：</a:t>
            </a:r>
            <a:endParaRPr kumimoji="0" lang="zh-CN" altLang="zh-CN" sz="1800" noProof="1">
              <a:latin typeface="微软雅黑" pitchFamily="34" charset="-122"/>
              <a:ea typeface="微软雅黑" pitchFamily="34" charset="-122"/>
            </a:endParaRPr>
          </a:p>
          <a:p>
            <a:pPr eaLnBrk="1" hangingPunct="1">
              <a:buFont typeface="Wingdings" pitchFamily="2" charset="2"/>
              <a:buNone/>
              <a:defRPr/>
            </a:pPr>
            <a:r>
              <a:rPr kumimoji="0" lang="en-US" altLang="zh-CN" sz="1800" noProof="1">
                <a:latin typeface="微软雅黑" pitchFamily="34" charset="-122"/>
                <a:ea typeface="微软雅黑" pitchFamily="34" charset="-122"/>
              </a:rPr>
              <a:t>Enter a positive integer: 7</a:t>
            </a:r>
          </a:p>
          <a:p>
            <a:pPr eaLnBrk="1" hangingPunct="1">
              <a:buFont typeface="Wingdings" pitchFamily="2" charset="2"/>
              <a:buNone/>
              <a:defRPr/>
            </a:pPr>
            <a:r>
              <a:rPr kumimoji="0" lang="en-US" altLang="zh-CN" sz="1800" noProof="1">
                <a:latin typeface="微软雅黑" pitchFamily="34" charset="-122"/>
                <a:ea typeface="微软雅黑" pitchFamily="34" charset="-122"/>
              </a:rPr>
              <a:t>Number  7   Factors  1  7  </a:t>
            </a:r>
          </a:p>
        </p:txBody>
      </p:sp>
    </p:spTree>
    <p:extLst>
      <p:ext uri="{BB962C8B-B14F-4D97-AF65-F5344CB8AC3E}">
        <p14:creationId xmlns:p14="http://schemas.microsoft.com/office/powerpoint/2010/main" val="145046300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a:xfrm>
            <a:off x="609600" y="1071563"/>
            <a:ext cx="10975975" cy="1066800"/>
          </a:xfrm>
        </p:spPr>
        <p:txBody>
          <a:bodyPr/>
          <a:lstStyle/>
          <a:p>
            <a:pPr eaLnBrk="1" hangingPunct="1">
              <a:defRPr/>
            </a:pPr>
            <a:r>
              <a:rPr lang="en-US" altLang="zh-CN">
                <a:solidFill>
                  <a:schemeClr val="accent5"/>
                </a:solidFill>
                <a:latin typeface="微软雅黑" pitchFamily="34" charset="-122"/>
                <a:ea typeface="微软雅黑" pitchFamily="34" charset="-122"/>
              </a:rPr>
              <a:t>for</a:t>
            </a:r>
            <a:r>
              <a:rPr lang="zh-CN" altLang="en-US">
                <a:solidFill>
                  <a:schemeClr val="accent5"/>
                </a:solidFill>
                <a:latin typeface="微软雅黑" pitchFamily="34" charset="-122"/>
                <a:ea typeface="微软雅黑" pitchFamily="34" charset="-122"/>
              </a:rPr>
              <a:t>语句（续）</a:t>
            </a:r>
          </a:p>
        </p:txBody>
      </p:sp>
      <p:sp>
        <p:nvSpPr>
          <p:cNvPr id="114692" name="Rectangle 3"/>
          <p:cNvSpPr txBox="1">
            <a:spLocks noChangeArrowheads="1"/>
          </p:cNvSpPr>
          <p:nvPr/>
        </p:nvSpPr>
        <p:spPr bwMode="auto">
          <a:xfrm>
            <a:off x="660400" y="2462213"/>
            <a:ext cx="10366375" cy="197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657225" indent="-246063"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chemeClr val="tx1"/>
              </a:buClr>
            </a:pPr>
            <a:r>
              <a:rPr kumimoji="0" lang="zh-CN" altLang="en-US">
                <a:latin typeface="微软雅黑" panose="020B0503020204020204" pitchFamily="34" charset="-122"/>
                <a:ea typeface="微软雅黑" panose="020B0503020204020204" pitchFamily="34" charset="-122"/>
              </a:rPr>
              <a:t>语法形式</a:t>
            </a:r>
          </a:p>
          <a:p>
            <a:pPr lvl="1" eaLnBrk="1" hangingPunct="1">
              <a:lnSpc>
                <a:spcPct val="150000"/>
              </a:lnSpc>
              <a:spcBef>
                <a:spcPts val="300"/>
              </a:spcBef>
              <a:buClr>
                <a:schemeClr val="tx1"/>
              </a:buClr>
            </a:pPr>
            <a:r>
              <a:rPr kumimoji="0" lang="en-US" altLang="zh-CN">
                <a:solidFill>
                  <a:schemeClr val="accent1"/>
                </a:solidFill>
                <a:latin typeface="微软雅黑" panose="020B0503020204020204" pitchFamily="34" charset="-122"/>
                <a:ea typeface="微软雅黑" panose="020B0503020204020204" pitchFamily="34" charset="-122"/>
              </a:rPr>
              <a:t>for  (</a:t>
            </a:r>
            <a:r>
              <a:rPr kumimoji="0" lang="zh-CN" altLang="en-US">
                <a:solidFill>
                  <a:schemeClr val="accent1"/>
                </a:solidFill>
                <a:latin typeface="微软雅黑" panose="020B0503020204020204" pitchFamily="34" charset="-122"/>
                <a:ea typeface="微软雅黑" panose="020B0503020204020204" pitchFamily="34" charset="-122"/>
              </a:rPr>
              <a:t>初始语句；表达式</a:t>
            </a:r>
            <a:r>
              <a:rPr kumimoji="0" lang="en-US" altLang="zh-CN">
                <a:solidFill>
                  <a:schemeClr val="accent1"/>
                </a:solidFill>
                <a:latin typeface="微软雅黑" panose="020B0503020204020204" pitchFamily="34" charset="-122"/>
                <a:ea typeface="微软雅黑" panose="020B0503020204020204" pitchFamily="34" charset="-122"/>
              </a:rPr>
              <a:t>1</a:t>
            </a:r>
            <a:r>
              <a:rPr kumimoji="0" lang="zh-CN" altLang="en-US">
                <a:solidFill>
                  <a:schemeClr val="accent1"/>
                </a:solidFill>
                <a:latin typeface="微软雅黑" panose="020B0503020204020204" pitchFamily="34" charset="-122"/>
                <a:ea typeface="微软雅黑" panose="020B0503020204020204" pitchFamily="34" charset="-122"/>
              </a:rPr>
              <a:t>；表达式</a:t>
            </a:r>
            <a:r>
              <a:rPr kumimoji="0" lang="en-US" altLang="zh-CN">
                <a:solidFill>
                  <a:schemeClr val="accent1"/>
                </a:solidFill>
                <a:latin typeface="微软雅黑" panose="020B0503020204020204" pitchFamily="34" charset="-122"/>
                <a:ea typeface="微软雅黑" panose="020B0503020204020204" pitchFamily="34" charset="-122"/>
              </a:rPr>
              <a:t>2)  </a:t>
            </a:r>
            <a:r>
              <a:rPr kumimoji="0" lang="zh-CN" altLang="en-US">
                <a:solidFill>
                  <a:schemeClr val="accent1"/>
                </a:solidFill>
                <a:latin typeface="微软雅黑" panose="020B0503020204020204" pitchFamily="34" charset="-122"/>
                <a:ea typeface="微软雅黑" panose="020B0503020204020204" pitchFamily="34" charset="-122"/>
              </a:rPr>
              <a:t>语句</a:t>
            </a:r>
          </a:p>
          <a:p>
            <a:pPr lvl="1" eaLnBrk="1" hangingPunct="1">
              <a:lnSpc>
                <a:spcPct val="150000"/>
              </a:lnSpc>
              <a:spcBef>
                <a:spcPts val="300"/>
              </a:spcBef>
              <a:buClr>
                <a:schemeClr val="tx1"/>
              </a:buClr>
            </a:pPr>
            <a:r>
              <a:rPr kumimoji="0" lang="zh-CN" altLang="en-US">
                <a:solidFill>
                  <a:srgbClr val="C0FEF9"/>
                </a:solidFill>
                <a:latin typeface="微软雅黑" panose="020B0503020204020204" pitchFamily="34" charset="-122"/>
                <a:ea typeface="微软雅黑" panose="020B0503020204020204" pitchFamily="34" charset="-122"/>
              </a:rPr>
              <a:t>                                       </a:t>
            </a:r>
          </a:p>
        </p:txBody>
      </p:sp>
      <p:sp>
        <p:nvSpPr>
          <p:cNvPr id="114693" name="Line 5"/>
          <p:cNvSpPr>
            <a:spLocks noChangeShapeType="1"/>
          </p:cNvSpPr>
          <p:nvPr/>
        </p:nvSpPr>
        <p:spPr bwMode="auto">
          <a:xfrm>
            <a:off x="2012950" y="3500438"/>
            <a:ext cx="0" cy="360362"/>
          </a:xfrm>
          <a:prstGeom prst="line">
            <a:avLst/>
          </a:prstGeom>
          <a:noFill/>
          <a:ln w="12699">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694" name="Text Box 6"/>
          <p:cNvSpPr txBox="1">
            <a:spLocks noChangeArrowheads="1"/>
          </p:cNvSpPr>
          <p:nvPr/>
        </p:nvSpPr>
        <p:spPr bwMode="auto">
          <a:xfrm>
            <a:off x="1379538" y="3984625"/>
            <a:ext cx="1262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spcBef>
                <a:spcPct val="50000"/>
              </a:spcBef>
            </a:pPr>
            <a:r>
              <a:rPr lang="zh-CN" altLang="en-US" sz="1400">
                <a:latin typeface="微软雅黑" panose="020B0503020204020204" pitchFamily="34" charset="-122"/>
                <a:ea typeface="微软雅黑" panose="020B0503020204020204" pitchFamily="34" charset="-122"/>
              </a:rPr>
              <a:t>循环前先求解</a:t>
            </a:r>
          </a:p>
        </p:txBody>
      </p:sp>
      <p:grpSp>
        <p:nvGrpSpPr>
          <p:cNvPr id="114695" name="Group 7"/>
          <p:cNvGrpSpPr>
            <a:grpSpLocks/>
          </p:cNvGrpSpPr>
          <p:nvPr/>
        </p:nvGrpSpPr>
        <p:grpSpPr bwMode="auto">
          <a:xfrm>
            <a:off x="2928938" y="3451225"/>
            <a:ext cx="1790700" cy="841375"/>
            <a:chOff x="2589" y="1838"/>
            <a:chExt cx="846" cy="530"/>
          </a:xfrm>
        </p:grpSpPr>
        <p:sp>
          <p:nvSpPr>
            <p:cNvPr id="114699" name="Line 8"/>
            <p:cNvSpPr>
              <a:spLocks noChangeShapeType="1"/>
            </p:cNvSpPr>
            <p:nvPr/>
          </p:nvSpPr>
          <p:spPr bwMode="auto">
            <a:xfrm>
              <a:off x="2953" y="1838"/>
              <a:ext cx="0" cy="288"/>
            </a:xfrm>
            <a:prstGeom prst="line">
              <a:avLst/>
            </a:prstGeom>
            <a:noFill/>
            <a:ln w="12699">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0" name="Text Box 9"/>
            <p:cNvSpPr txBox="1">
              <a:spLocks noChangeArrowheads="1"/>
            </p:cNvSpPr>
            <p:nvPr/>
          </p:nvSpPr>
          <p:spPr bwMode="auto">
            <a:xfrm>
              <a:off x="2589" y="2174"/>
              <a:ext cx="8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spcBef>
                  <a:spcPct val="50000"/>
                </a:spcBef>
              </a:pPr>
              <a:r>
                <a:rPr lang="zh-CN" altLang="en-US" sz="1400">
                  <a:latin typeface="微软雅黑" panose="020B0503020204020204" pitchFamily="34" charset="-122"/>
                  <a:ea typeface="微软雅黑" panose="020B0503020204020204" pitchFamily="34" charset="-122"/>
                </a:rPr>
                <a:t>为</a:t>
              </a:r>
              <a:r>
                <a:rPr lang="en-US" altLang="zh-CN" sz="1400">
                  <a:latin typeface="微软雅黑" panose="020B0503020204020204" pitchFamily="34" charset="-122"/>
                  <a:ea typeface="微软雅黑" panose="020B0503020204020204" pitchFamily="34" charset="-122"/>
                </a:rPr>
                <a:t>true</a:t>
              </a:r>
              <a:r>
                <a:rPr lang="zh-CN" altLang="en-US" sz="1400">
                  <a:latin typeface="微软雅黑" panose="020B0503020204020204" pitchFamily="34" charset="-122"/>
                  <a:ea typeface="微软雅黑" panose="020B0503020204020204" pitchFamily="34" charset="-122"/>
                </a:rPr>
                <a:t>时执行循环体</a:t>
              </a:r>
            </a:p>
          </p:txBody>
        </p:sp>
      </p:grpSp>
      <p:grpSp>
        <p:nvGrpSpPr>
          <p:cNvPr id="114696" name="Group 10"/>
          <p:cNvGrpSpPr>
            <a:grpSpLocks/>
          </p:cNvGrpSpPr>
          <p:nvPr/>
        </p:nvGrpSpPr>
        <p:grpSpPr bwMode="auto">
          <a:xfrm>
            <a:off x="4657725" y="3500438"/>
            <a:ext cx="2159000" cy="792162"/>
            <a:chOff x="3464" y="1615"/>
            <a:chExt cx="1020" cy="499"/>
          </a:xfrm>
        </p:grpSpPr>
        <p:sp>
          <p:nvSpPr>
            <p:cNvPr id="114697" name="Line 11"/>
            <p:cNvSpPr>
              <a:spLocks noChangeShapeType="1"/>
            </p:cNvSpPr>
            <p:nvPr/>
          </p:nvSpPr>
          <p:spPr bwMode="auto">
            <a:xfrm>
              <a:off x="3916" y="1615"/>
              <a:ext cx="0" cy="30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698" name="Text Box 12"/>
            <p:cNvSpPr txBox="1">
              <a:spLocks noChangeArrowheads="1"/>
            </p:cNvSpPr>
            <p:nvPr/>
          </p:nvSpPr>
          <p:spPr bwMode="auto">
            <a:xfrm>
              <a:off x="3464" y="1920"/>
              <a:ext cx="1020" cy="194"/>
            </a:xfrm>
            <a:prstGeom prst="rect">
              <a:avLst/>
            </a:prstGeom>
            <a:noFill/>
            <a:ln w="12699">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spcBef>
                  <a:spcPct val="50000"/>
                </a:spcBef>
              </a:pPr>
              <a:r>
                <a:rPr lang="zh-CN" altLang="en-US" sz="1400">
                  <a:latin typeface="微软雅黑" panose="020B0503020204020204" pitchFamily="34" charset="-122"/>
                  <a:ea typeface="微软雅黑" panose="020B0503020204020204" pitchFamily="34" charset="-122"/>
                </a:rPr>
                <a:t>每次执行完循环体后求解</a:t>
              </a:r>
            </a:p>
          </p:txBody>
        </p:sp>
      </p:grpSp>
      <p:sp>
        <p:nvSpPr>
          <p:cNvPr id="13" name="Rectangle 3"/>
          <p:cNvSpPr txBox="1">
            <a:spLocks noChangeArrowheads="1"/>
          </p:cNvSpPr>
          <p:nvPr/>
        </p:nvSpPr>
        <p:spPr bwMode="auto">
          <a:xfrm>
            <a:off x="660400" y="4560937"/>
            <a:ext cx="10795000" cy="1939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kumimoji="1" sz="2400">
                <a:solidFill>
                  <a:schemeClr val="tx1"/>
                </a:solidFill>
                <a:latin typeface="Times New Roman" panose="02020603050405020304" pitchFamily="18" charset="0"/>
                <a:ea typeface="隶书" panose="02010509060101010101" pitchFamily="49" charset="-122"/>
              </a:defRPr>
            </a:lvl1pPr>
            <a:lvl2pPr marL="657225" indent="-246063"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chemeClr val="tx1"/>
              </a:buClr>
            </a:pPr>
            <a:r>
              <a:rPr kumimoji="0" lang="en-US" altLang="zh-CN">
                <a:latin typeface="微软雅黑" panose="020B0503020204020204" pitchFamily="34" charset="-122"/>
                <a:ea typeface="微软雅黑" panose="020B0503020204020204" pitchFamily="34" charset="-122"/>
              </a:rPr>
              <a:t>for</a:t>
            </a:r>
            <a:r>
              <a:rPr kumimoji="0" lang="zh-CN" altLang="en-US">
                <a:latin typeface="微软雅黑" panose="020B0503020204020204" pitchFamily="34" charset="-122"/>
                <a:ea typeface="微软雅黑" panose="020B0503020204020204" pitchFamily="34" charset="-122"/>
              </a:rPr>
              <a:t>语句还有另一种更加简洁的写法，称为范围</a:t>
            </a:r>
            <a:r>
              <a:rPr kumimoji="0" lang="en-US" altLang="zh-CN">
                <a:latin typeface="微软雅黑" panose="020B0503020204020204" pitchFamily="34" charset="-122"/>
                <a:ea typeface="微软雅黑" panose="020B0503020204020204" pitchFamily="34" charset="-122"/>
              </a:rPr>
              <a:t>for</a:t>
            </a:r>
            <a:r>
              <a:rPr kumimoji="0" lang="zh-CN" altLang="en-US">
                <a:latin typeface="微软雅黑" panose="020B0503020204020204" pitchFamily="34" charset="-122"/>
                <a:ea typeface="微软雅黑" panose="020B0503020204020204" pitchFamily="34" charset="-122"/>
              </a:rPr>
              <a:t>语句，语法形式为：</a:t>
            </a:r>
          </a:p>
          <a:p>
            <a:pPr eaLnBrk="1" hangingPunct="1">
              <a:spcBef>
                <a:spcPts val="300"/>
              </a:spcBef>
              <a:buClr>
                <a:schemeClr val="tx1"/>
              </a:buClr>
            </a:pPr>
            <a:r>
              <a:rPr kumimoji="0" lang="en-US" altLang="zh-CN">
                <a:latin typeface="微软雅黑" panose="020B0503020204020204" pitchFamily="34" charset="-122"/>
                <a:ea typeface="微软雅黑" panose="020B0503020204020204" pitchFamily="34" charset="-122"/>
              </a:rPr>
              <a:t>    </a:t>
            </a:r>
            <a:r>
              <a:rPr kumimoji="0" lang="en-US" altLang="zh-CN">
                <a:solidFill>
                  <a:srgbClr val="0070C0"/>
                </a:solidFill>
                <a:latin typeface="微软雅黑" panose="020B0503020204020204" pitchFamily="34" charset="-122"/>
                <a:ea typeface="微软雅黑" panose="020B0503020204020204" pitchFamily="34" charset="-122"/>
              </a:rPr>
              <a:t>for  (</a:t>
            </a:r>
            <a:r>
              <a:rPr kumimoji="0" lang="zh-CN" altLang="en-US">
                <a:solidFill>
                  <a:srgbClr val="0070C0"/>
                </a:solidFill>
                <a:latin typeface="微软雅黑" panose="020B0503020204020204" pitchFamily="34" charset="-122"/>
                <a:ea typeface="微软雅黑" panose="020B0503020204020204" pitchFamily="34" charset="-122"/>
              </a:rPr>
              <a:t>声明：表达式</a:t>
            </a:r>
            <a:r>
              <a:rPr kumimoji="0" lang="en-US" altLang="zh-CN">
                <a:solidFill>
                  <a:srgbClr val="0070C0"/>
                </a:solidFill>
                <a:latin typeface="微软雅黑" panose="020B0503020204020204" pitchFamily="34" charset="-122"/>
                <a:ea typeface="微软雅黑" panose="020B0503020204020204" pitchFamily="34" charset="-122"/>
              </a:rPr>
              <a:t>)</a:t>
            </a:r>
          </a:p>
          <a:p>
            <a:pPr eaLnBrk="1" hangingPunct="1">
              <a:spcBef>
                <a:spcPts val="300"/>
              </a:spcBef>
              <a:buClr>
                <a:schemeClr val="tx1"/>
              </a:buClr>
            </a:pPr>
            <a:r>
              <a:rPr kumimoji="0" lang="zh-CN" altLang="en-US">
                <a:solidFill>
                  <a:srgbClr val="0070C0"/>
                </a:solidFill>
                <a:latin typeface="微软雅黑" panose="020B0503020204020204" pitchFamily="34" charset="-122"/>
                <a:ea typeface="微软雅黑" panose="020B0503020204020204" pitchFamily="34" charset="-122"/>
              </a:rPr>
              <a:t>        语句</a:t>
            </a:r>
          </a:p>
          <a:p>
            <a:pPr eaLnBrk="1" hangingPunct="1">
              <a:spcBef>
                <a:spcPts val="300"/>
              </a:spcBef>
              <a:buClr>
                <a:schemeClr val="tx1"/>
              </a:buClr>
            </a:pPr>
            <a:r>
              <a:rPr kumimoji="0" lang="zh-CN" altLang="en-US">
                <a:latin typeface="微软雅黑" panose="020B0503020204020204" pitchFamily="34" charset="-122"/>
                <a:ea typeface="微软雅黑" panose="020B0503020204020204" pitchFamily="34" charset="-122"/>
              </a:rPr>
              <a:t>这种形式的</a:t>
            </a:r>
            <a:r>
              <a:rPr kumimoji="0" lang="en-US" altLang="zh-CN">
                <a:latin typeface="微软雅黑" panose="020B0503020204020204" pitchFamily="34" charset="-122"/>
                <a:ea typeface="微软雅黑" panose="020B0503020204020204" pitchFamily="34" charset="-122"/>
              </a:rPr>
              <a:t>for</a:t>
            </a:r>
            <a:r>
              <a:rPr kumimoji="0" lang="zh-CN" altLang="en-US">
                <a:latin typeface="微软雅黑" panose="020B0503020204020204" pitchFamily="34" charset="-122"/>
                <a:ea typeface="微软雅黑" panose="020B0503020204020204" pitchFamily="34" charset="-122"/>
              </a:rPr>
              <a:t>语句主要用于遍历一个容器中的序列，将在第</a:t>
            </a:r>
            <a:r>
              <a:rPr kumimoji="0" lang="en-US" altLang="zh-CN">
                <a:latin typeface="微软雅黑" panose="020B0503020204020204" pitchFamily="34" charset="-122"/>
                <a:ea typeface="微软雅黑" panose="020B0503020204020204" pitchFamily="34" charset="-122"/>
              </a:rPr>
              <a:t>6</a:t>
            </a:r>
            <a:r>
              <a:rPr kumimoji="0" lang="zh-CN" altLang="en-US">
                <a:latin typeface="微软雅黑" panose="020B0503020204020204" pitchFamily="34" charset="-122"/>
                <a:ea typeface="微软雅黑" panose="020B0503020204020204" pitchFamily="34" charset="-122"/>
              </a:rPr>
              <a:t>、</a:t>
            </a:r>
            <a:r>
              <a:rPr kumimoji="0" lang="en-US" altLang="zh-CN">
                <a:latin typeface="微软雅黑" panose="020B0503020204020204" pitchFamily="34" charset="-122"/>
                <a:ea typeface="微软雅黑" panose="020B0503020204020204" pitchFamily="34" charset="-122"/>
              </a:rPr>
              <a:t>10</a:t>
            </a:r>
            <a:r>
              <a:rPr kumimoji="0" lang="zh-CN" altLang="en-US">
                <a:latin typeface="微软雅黑" panose="020B0503020204020204" pitchFamily="34" charset="-122"/>
                <a:ea typeface="微软雅黑" panose="020B0503020204020204" pitchFamily="34" charset="-122"/>
              </a:rPr>
              <a:t>章详细介绍</a:t>
            </a: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62</a:t>
            </a:fld>
            <a:endParaRPr lang="zh-CN" altLang="en-US"/>
          </a:p>
        </p:txBody>
      </p:sp>
    </p:spTree>
    <p:extLst>
      <p:ext uri="{BB962C8B-B14F-4D97-AF65-F5344CB8AC3E}">
        <p14:creationId xmlns:p14="http://schemas.microsoft.com/office/powerpoint/2010/main" val="197397657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xfrm>
            <a:off x="609600" y="1076325"/>
            <a:ext cx="10975975" cy="1066800"/>
          </a:xfrm>
        </p:spPr>
        <p:txBody>
          <a:bodyPr/>
          <a:lstStyle/>
          <a:p>
            <a:pPr eaLnBrk="1" hangingPunct="1">
              <a:defRPr/>
            </a:pPr>
            <a:r>
              <a:rPr lang="zh-CN" altLang="en-US">
                <a:solidFill>
                  <a:schemeClr val="accent5"/>
                </a:solidFill>
                <a:latin typeface="微软雅黑" pitchFamily="34" charset="-122"/>
                <a:ea typeface="微软雅黑" pitchFamily="34" charset="-122"/>
              </a:rPr>
              <a:t>循环</a:t>
            </a:r>
            <a:r>
              <a:rPr lang="zh-CN" altLang="en-US" dirty="0">
                <a:solidFill>
                  <a:schemeClr val="accent5"/>
                </a:solidFill>
                <a:latin typeface="微软雅黑" pitchFamily="34" charset="-122"/>
                <a:ea typeface="微软雅黑" pitchFamily="34" charset="-122"/>
              </a:rPr>
              <a:t>结构与选择结构的嵌套</a:t>
            </a:r>
          </a:p>
        </p:txBody>
      </p:sp>
      <p:sp>
        <p:nvSpPr>
          <p:cNvPr id="82947" name="内容占位符 2"/>
          <p:cNvSpPr>
            <a:spLocks noGrp="1"/>
          </p:cNvSpPr>
          <p:nvPr>
            <p:ph idx="1"/>
          </p:nvPr>
        </p:nvSpPr>
        <p:spPr>
          <a:xfrm>
            <a:off x="609600" y="2141538"/>
            <a:ext cx="10774363" cy="4311650"/>
          </a:xfrm>
        </p:spPr>
        <p:txBody>
          <a:bodyPr/>
          <a:lstStyle/>
          <a:p>
            <a:pPr eaLnBrk="1" hangingPunct="1">
              <a:lnSpc>
                <a:spcPct val="120000"/>
              </a:lnSpc>
              <a:buFont typeface="Georgia" panose="02040502050405020303" pitchFamily="18" charset="0"/>
              <a:buNone/>
            </a:pPr>
            <a:r>
              <a:rPr lang="zh-CN" altLang="en-US">
                <a:latin typeface="微软雅黑" panose="020B0503020204020204" pitchFamily="34" charset="-122"/>
                <a:ea typeface="微软雅黑" panose="020B0503020204020204" pitchFamily="34" charset="-122"/>
              </a:rPr>
              <a:t>例</a:t>
            </a:r>
            <a:r>
              <a:rPr lang="en-US" altLang="zh-CN">
                <a:latin typeface="微软雅黑" panose="020B0503020204020204" pitchFamily="34" charset="-122"/>
                <a:ea typeface="微软雅黑" panose="020B0503020204020204" pitchFamily="34" charset="-122"/>
              </a:rPr>
              <a:t>2_10</a:t>
            </a:r>
            <a:r>
              <a:rPr lang="zh-CN" altLang="en-US">
                <a:latin typeface="微软雅黑" panose="020B0503020204020204" pitchFamily="34" charset="-122"/>
                <a:ea typeface="微软雅黑" panose="020B0503020204020204" pitchFamily="34" charset="-122"/>
              </a:rPr>
              <a:t>：输入一系列整数，统计出正整数个数</a:t>
            </a:r>
            <a:r>
              <a:rPr lang="en-US" altLang="zh-CN">
                <a:latin typeface="微软雅黑" panose="020B0503020204020204" pitchFamily="34" charset="-122"/>
                <a:ea typeface="微软雅黑" panose="020B0503020204020204" pitchFamily="34" charset="-122"/>
              </a:rPr>
              <a:t>i</a:t>
            </a:r>
            <a:r>
              <a:rPr lang="zh-CN" altLang="en-US">
                <a:latin typeface="微软雅黑" panose="020B0503020204020204" pitchFamily="34" charset="-122"/>
                <a:ea typeface="微软雅黑" panose="020B0503020204020204" pitchFamily="34" charset="-122"/>
              </a:rPr>
              <a:t>和负整数个数</a:t>
            </a:r>
            <a:r>
              <a:rPr lang="en-US" altLang="zh-CN">
                <a:latin typeface="微软雅黑" panose="020B0503020204020204" pitchFamily="34" charset="-122"/>
                <a:ea typeface="微软雅黑" panose="020B0503020204020204" pitchFamily="34" charset="-122"/>
              </a:rPr>
              <a:t>j,</a:t>
            </a:r>
            <a:r>
              <a:rPr lang="zh-CN" altLang="en-US">
                <a:latin typeface="微软雅黑" panose="020B0503020204020204" pitchFamily="34" charset="-122"/>
                <a:ea typeface="微软雅黑" panose="020B0503020204020204" pitchFamily="34" charset="-122"/>
              </a:rPr>
              <a:t>读入</a:t>
            </a:r>
            <a:r>
              <a:rPr lang="en-US" altLang="zh-CN">
                <a:latin typeface="微软雅黑" panose="020B0503020204020204" pitchFamily="34" charset="-122"/>
                <a:ea typeface="微软雅黑" panose="020B0503020204020204" pitchFamily="34" charset="-122"/>
              </a:rPr>
              <a:t>0</a:t>
            </a:r>
            <a:r>
              <a:rPr lang="zh-CN" altLang="en-US">
                <a:latin typeface="微软雅黑" panose="020B0503020204020204" pitchFamily="34" charset="-122"/>
                <a:ea typeface="微软雅黑" panose="020B0503020204020204" pitchFamily="34" charset="-122"/>
              </a:rPr>
              <a:t>则结束。</a:t>
            </a:r>
          </a:p>
          <a:p>
            <a:pPr eaLnBrk="1" hangingPunct="1">
              <a:lnSpc>
                <a:spcPct val="120000"/>
              </a:lnSpc>
            </a:pPr>
            <a:r>
              <a:rPr lang="zh-CN" altLang="en-US">
                <a:latin typeface="微软雅黑" panose="020B0503020204020204" pitchFamily="34" charset="-122"/>
                <a:ea typeface="微软雅黑" panose="020B0503020204020204" pitchFamily="34" charset="-122"/>
              </a:rPr>
              <a:t>分析：</a:t>
            </a:r>
          </a:p>
          <a:p>
            <a:pPr lvl="1" eaLnBrk="1" hangingPunct="1">
              <a:lnSpc>
                <a:spcPct val="120000"/>
              </a:lnSpc>
            </a:pPr>
            <a:r>
              <a:rPr lang="zh-CN" altLang="en-US" sz="2800">
                <a:latin typeface="微软雅黑" panose="020B0503020204020204" pitchFamily="34" charset="-122"/>
                <a:ea typeface="微软雅黑" panose="020B0503020204020204" pitchFamily="34" charset="-122"/>
              </a:rPr>
              <a:t>需要读入一系列整数，但是整数个数不定，要在每次读入之后进行判断，因此使用</a:t>
            </a:r>
            <a:r>
              <a:rPr lang="en-US" altLang="zh-CN" sz="2800">
                <a:latin typeface="微软雅黑" panose="020B0503020204020204" pitchFamily="34" charset="-122"/>
                <a:ea typeface="微软雅黑" panose="020B0503020204020204" pitchFamily="34" charset="-122"/>
              </a:rPr>
              <a:t>while</a:t>
            </a:r>
            <a:r>
              <a:rPr lang="zh-CN" altLang="en-US" sz="2800">
                <a:latin typeface="微软雅黑" panose="020B0503020204020204" pitchFamily="34" charset="-122"/>
                <a:ea typeface="微软雅黑" panose="020B0503020204020204" pitchFamily="34" charset="-122"/>
              </a:rPr>
              <a:t>循环最为合适。循环控制条件应该是</a:t>
            </a:r>
            <a:r>
              <a:rPr lang="en-US" altLang="zh-CN" sz="2800">
                <a:latin typeface="微软雅黑" panose="020B0503020204020204" pitchFamily="34" charset="-122"/>
                <a:ea typeface="微软雅黑" panose="020B0503020204020204" pitchFamily="34" charset="-122"/>
              </a:rPr>
              <a:t>n!=0</a:t>
            </a:r>
            <a:r>
              <a:rPr lang="zh-CN" altLang="en-US" sz="2800">
                <a:latin typeface="微软雅黑" panose="020B0503020204020204" pitchFamily="34" charset="-122"/>
                <a:ea typeface="微软雅黑" panose="020B0503020204020204" pitchFamily="34" charset="-122"/>
              </a:rPr>
              <a:t>。由于要判断数的正负并分别进行统计，所以需要在循环内部嵌入选择结构。</a:t>
            </a:r>
          </a:p>
          <a:p>
            <a:pPr algn="just" eaLnBrk="1" hangingPunct="1">
              <a:lnSpc>
                <a:spcPct val="102000"/>
              </a:lnSpc>
              <a:buFont typeface="Wingdings" panose="05000000000000000000" pitchFamily="2" charset="2"/>
              <a:buNone/>
            </a:pPr>
            <a:endParaRPr lang="zh-CN" altLang="en-US">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63</a:t>
            </a:fld>
            <a:endParaRPr lang="zh-CN" altLang="en-US"/>
          </a:p>
        </p:txBody>
      </p:sp>
    </p:spTree>
    <p:extLst>
      <p:ext uri="{BB962C8B-B14F-4D97-AF65-F5344CB8AC3E}">
        <p14:creationId xmlns:p14="http://schemas.microsoft.com/office/powerpoint/2010/main" val="6593560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 calcmode="lin" valueType="num">
                                      <p:cBhvr additive="base">
                                        <p:cTn id="7" dur="10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2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 calcmode="lin" valueType="num">
                                      <p:cBhvr additive="base">
                                        <p:cTn id="13" dur="1000" fill="hold"/>
                                        <p:tgtEl>
                                          <p:spTgt spid="82947">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29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pPr eaLnBrk="1" hangingPunct="1">
              <a:defRPr/>
            </a:pPr>
            <a:r>
              <a:rPr lang="zh-CN" altLang="en-US">
                <a:solidFill>
                  <a:schemeClr val="bg1"/>
                </a:solidFill>
                <a:latin typeface="微软雅黑" pitchFamily="34" charset="-122"/>
                <a:ea typeface="微软雅黑" pitchFamily="34" charset="-122"/>
              </a:rPr>
              <a:t>例</a:t>
            </a:r>
            <a:r>
              <a:rPr lang="en-US" altLang="zh-CN">
                <a:solidFill>
                  <a:schemeClr val="bg1"/>
                </a:solidFill>
                <a:latin typeface="微软雅黑" pitchFamily="34" charset="-122"/>
                <a:ea typeface="微软雅黑" pitchFamily="34" charset="-122"/>
              </a:rPr>
              <a:t>2-10</a:t>
            </a:r>
            <a:endParaRPr lang="zh-CN" altLang="en-US" dirty="0">
              <a:solidFill>
                <a:schemeClr val="bg1"/>
              </a:solidFill>
              <a:latin typeface="微软雅黑" pitchFamily="34" charset="-122"/>
              <a:ea typeface="微软雅黑" pitchFamily="34" charset="-122"/>
            </a:endParaRPr>
          </a:p>
        </p:txBody>
      </p:sp>
      <p:sp>
        <p:nvSpPr>
          <p:cNvPr id="7" name="内容占位符 11"/>
          <p:cNvSpPr>
            <a:spLocks noGrp="1"/>
          </p:cNvSpPr>
          <p:nvPr>
            <p:ph idx="1"/>
          </p:nvPr>
        </p:nvSpPr>
        <p:spPr>
          <a:xfrm>
            <a:off x="2193775" y="980728"/>
            <a:ext cx="9736460" cy="5305078"/>
          </a:xfrm>
        </p:spPr>
        <p:txBody>
          <a:bodyPr>
            <a:noAutofit/>
          </a:bodyPr>
          <a:lstStyle/>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//2_10.cpp</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#include &lt;iostream&gt;</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using namespace std;</a:t>
            </a:r>
          </a:p>
          <a:p>
            <a:pPr eaLnBrk="1" hangingPunct="1">
              <a:spcBef>
                <a:spcPts val="0"/>
              </a:spcBef>
              <a:buFont typeface="Wingdings" pitchFamily="2" charset="2"/>
              <a:buNone/>
              <a:defRPr/>
            </a:pPr>
            <a:endParaRPr lang="en-US" altLang="zh-CN" sz="2200" dirty="0">
              <a:latin typeface="微软雅黑" pitchFamily="34" charset="-122"/>
              <a:ea typeface="微软雅黑" pitchFamily="34" charset="-122"/>
            </a:endParaRPr>
          </a:p>
          <a:p>
            <a:pPr eaLnBrk="1" hangingPunct="1">
              <a:spcBef>
                <a:spcPts val="0"/>
              </a:spcBef>
              <a:buFont typeface="Wingdings" pitchFamily="2" charset="2"/>
              <a:buNone/>
              <a:defRPr/>
            </a:pPr>
            <a:r>
              <a:rPr lang="en-US" altLang="zh-CN" sz="2200" dirty="0" err="1">
                <a:latin typeface="微软雅黑" pitchFamily="34" charset="-122"/>
                <a:ea typeface="微软雅黑" pitchFamily="34" charset="-122"/>
              </a:rPr>
              <a:t>int</a:t>
            </a:r>
            <a:r>
              <a:rPr lang="en-US" altLang="zh-CN" sz="2200" dirty="0">
                <a:latin typeface="微软雅黑" pitchFamily="34" charset="-122"/>
                <a:ea typeface="微软雅黑" pitchFamily="34" charset="-122"/>
              </a:rPr>
              <a:t> main() {</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int</a:t>
            </a: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i</a:t>
            </a:r>
            <a:r>
              <a:rPr lang="en-US" altLang="zh-CN" sz="2200" dirty="0">
                <a:latin typeface="微软雅黑" pitchFamily="34" charset="-122"/>
                <a:ea typeface="微软雅黑" pitchFamily="34" charset="-122"/>
              </a:rPr>
              <a:t> = 0, j = 0, n;</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cout</a:t>
            </a:r>
            <a:r>
              <a:rPr lang="en-US" altLang="zh-CN" sz="2200" dirty="0">
                <a:latin typeface="微软雅黑" pitchFamily="34" charset="-122"/>
                <a:ea typeface="微软雅黑" pitchFamily="34" charset="-122"/>
              </a:rPr>
              <a:t> &lt;&lt;"Enter some integers please (enter 0 to quit):" &lt;&lt; </a:t>
            </a:r>
            <a:r>
              <a:rPr lang="en-US" altLang="zh-CN" sz="2200" dirty="0" err="1">
                <a:latin typeface="微软雅黑" pitchFamily="34" charset="-122"/>
                <a:ea typeface="微软雅黑" pitchFamily="34" charset="-122"/>
              </a:rPr>
              <a:t>endl</a:t>
            </a:r>
            <a:r>
              <a:rPr lang="en-US" altLang="zh-CN" sz="2200" dirty="0">
                <a:latin typeface="微软雅黑" pitchFamily="34" charset="-122"/>
                <a:ea typeface="微软雅黑" pitchFamily="34" charset="-122"/>
              </a:rPr>
              <a:t>;</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cin</a:t>
            </a:r>
            <a:r>
              <a:rPr lang="en-US" altLang="zh-CN" sz="2200" dirty="0">
                <a:latin typeface="微软雅黑" pitchFamily="34" charset="-122"/>
                <a:ea typeface="微软雅黑" pitchFamily="34" charset="-122"/>
              </a:rPr>
              <a:t> &gt;&gt; n;</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while (n != 0) {</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if (n &gt; 0) </a:t>
            </a:r>
            <a:r>
              <a:rPr lang="en-US" altLang="zh-CN" sz="2200" dirty="0" err="1">
                <a:latin typeface="微软雅黑" pitchFamily="34" charset="-122"/>
                <a:ea typeface="微软雅黑" pitchFamily="34" charset="-122"/>
              </a:rPr>
              <a:t>i</a:t>
            </a:r>
            <a:r>
              <a:rPr lang="en-US" altLang="zh-CN" sz="2200" dirty="0">
                <a:latin typeface="微软雅黑" pitchFamily="34" charset="-122"/>
                <a:ea typeface="微软雅黑" pitchFamily="34" charset="-122"/>
              </a:rPr>
              <a:t> += 1;  //</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if (n &lt; 0) j += 1;  //</a:t>
            </a:r>
            <a:r>
              <a:rPr lang="zh-CN" altLang="en-US" sz="2200" dirty="0">
                <a:latin typeface="微软雅黑" pitchFamily="34" charset="-122"/>
                <a:ea typeface="微软雅黑" pitchFamily="34" charset="-122"/>
              </a:rPr>
              <a:t>可以如何修改？</a:t>
            </a:r>
            <a:endParaRPr lang="en-US" altLang="zh-CN" sz="2200" dirty="0">
              <a:latin typeface="微软雅黑" pitchFamily="34" charset="-122"/>
              <a:ea typeface="微软雅黑" pitchFamily="34" charset="-122"/>
            </a:endParaRP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cin</a:t>
            </a:r>
            <a:r>
              <a:rPr lang="en-US" altLang="zh-CN" sz="2200" dirty="0">
                <a:latin typeface="微软雅黑" pitchFamily="34" charset="-122"/>
                <a:ea typeface="微软雅黑" pitchFamily="34" charset="-122"/>
              </a:rPr>
              <a:t> &gt;&gt; n;</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cout</a:t>
            </a:r>
            <a:r>
              <a:rPr lang="en-US" altLang="zh-CN" sz="2200" dirty="0">
                <a:latin typeface="微软雅黑" pitchFamily="34" charset="-122"/>
                <a:ea typeface="微软雅黑" pitchFamily="34" charset="-122"/>
              </a:rPr>
              <a:t> &lt;&lt; "Count of positive integers: " &lt;&lt; </a:t>
            </a:r>
            <a:r>
              <a:rPr lang="en-US" altLang="zh-CN" sz="2200" dirty="0" err="1">
                <a:latin typeface="微软雅黑" pitchFamily="34" charset="-122"/>
                <a:ea typeface="微软雅黑" pitchFamily="34" charset="-122"/>
              </a:rPr>
              <a:t>i</a:t>
            </a:r>
            <a:r>
              <a:rPr lang="en-US" altLang="zh-CN" sz="2200" dirty="0">
                <a:latin typeface="微软雅黑" pitchFamily="34" charset="-122"/>
                <a:ea typeface="微软雅黑" pitchFamily="34" charset="-122"/>
              </a:rPr>
              <a:t> &lt;&lt; </a:t>
            </a:r>
            <a:r>
              <a:rPr lang="en-US" altLang="zh-CN" sz="2200" dirty="0" err="1">
                <a:latin typeface="微软雅黑" pitchFamily="34" charset="-122"/>
                <a:ea typeface="微软雅黑" pitchFamily="34" charset="-122"/>
              </a:rPr>
              <a:t>endl</a:t>
            </a:r>
            <a:r>
              <a:rPr lang="en-US" altLang="zh-CN" sz="2200" dirty="0">
                <a:latin typeface="微软雅黑" pitchFamily="34" charset="-122"/>
                <a:ea typeface="微软雅黑" pitchFamily="34" charset="-122"/>
              </a:rPr>
              <a:t>;</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a:t>
            </a:r>
            <a:r>
              <a:rPr lang="en-US" altLang="zh-CN" sz="2200" dirty="0" err="1">
                <a:latin typeface="微软雅黑" pitchFamily="34" charset="-122"/>
                <a:ea typeface="微软雅黑" pitchFamily="34" charset="-122"/>
              </a:rPr>
              <a:t>cout</a:t>
            </a:r>
            <a:r>
              <a:rPr lang="en-US" altLang="zh-CN" sz="2200" dirty="0">
                <a:latin typeface="微软雅黑" pitchFamily="34" charset="-122"/>
                <a:ea typeface="微软雅黑" pitchFamily="34" charset="-122"/>
              </a:rPr>
              <a:t> &lt;&lt; "Count of negative integers: " &lt;&lt; j &lt;&lt; </a:t>
            </a:r>
            <a:r>
              <a:rPr lang="en-US" altLang="zh-CN" sz="2200" dirty="0" err="1">
                <a:latin typeface="微软雅黑" pitchFamily="34" charset="-122"/>
                <a:ea typeface="微软雅黑" pitchFamily="34" charset="-122"/>
              </a:rPr>
              <a:t>endl</a:t>
            </a:r>
            <a:r>
              <a:rPr lang="en-US" altLang="zh-CN" sz="2200" dirty="0">
                <a:latin typeface="微软雅黑" pitchFamily="34" charset="-122"/>
                <a:ea typeface="微软雅黑" pitchFamily="34" charset="-122"/>
              </a:rPr>
              <a:t>;</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	return 0;</a:t>
            </a:r>
          </a:p>
          <a:p>
            <a:pPr eaLnBrk="1" hangingPunct="1">
              <a:spcBef>
                <a:spcPts val="0"/>
              </a:spcBef>
              <a:buFont typeface="Wingdings" pitchFamily="2" charset="2"/>
              <a:buNone/>
              <a:defRPr/>
            </a:pPr>
            <a:r>
              <a:rPr lang="en-US" altLang="zh-CN" sz="2200" dirty="0">
                <a:latin typeface="微软雅黑" pitchFamily="34" charset="-122"/>
                <a:ea typeface="微软雅黑" pitchFamily="34" charset="-122"/>
              </a:rPr>
              <a:t>}</a:t>
            </a:r>
          </a:p>
          <a:p>
            <a:pPr marL="365760" indent="-256032" eaLnBrk="1" fontAlgn="auto" hangingPunct="1">
              <a:spcBef>
                <a:spcPts val="0"/>
              </a:spcBef>
              <a:spcAft>
                <a:spcPts val="0"/>
              </a:spcAft>
              <a:buClr>
                <a:schemeClr val="accent3"/>
              </a:buClr>
              <a:buFont typeface="Georgia"/>
              <a:buNone/>
              <a:defRPr/>
            </a:pP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181419214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a:xfrm>
            <a:off x="609600" y="1076325"/>
            <a:ext cx="10975975" cy="1066800"/>
          </a:xfrm>
        </p:spPr>
        <p:txBody>
          <a:bodyPr/>
          <a:lstStyle/>
          <a:p>
            <a:pPr eaLnBrk="1" hangingPunct="1">
              <a:defRPr/>
            </a:pPr>
            <a:r>
              <a:rPr lang="zh-CN" altLang="en-US">
                <a:solidFill>
                  <a:schemeClr val="accent5"/>
                </a:solidFill>
                <a:latin typeface="微软雅黑" pitchFamily="34" charset="-122"/>
                <a:ea typeface="微软雅黑" pitchFamily="34" charset="-122"/>
              </a:rPr>
              <a:t>其他</a:t>
            </a:r>
            <a:r>
              <a:rPr lang="zh-CN" altLang="en-US" dirty="0">
                <a:solidFill>
                  <a:schemeClr val="accent5"/>
                </a:solidFill>
                <a:latin typeface="微软雅黑" pitchFamily="34" charset="-122"/>
                <a:ea typeface="微软雅黑" pitchFamily="34" charset="-122"/>
              </a:rPr>
              <a:t>控制语句</a:t>
            </a:r>
          </a:p>
        </p:txBody>
      </p:sp>
      <p:sp>
        <p:nvSpPr>
          <p:cNvPr id="3" name="内容占位符 2"/>
          <p:cNvSpPr>
            <a:spLocks noGrp="1"/>
          </p:cNvSpPr>
          <p:nvPr>
            <p:ph idx="1"/>
          </p:nvPr>
        </p:nvSpPr>
        <p:spPr>
          <a:xfrm>
            <a:off x="571499" y="2070100"/>
            <a:ext cx="11014075" cy="4527550"/>
          </a:xfrm>
        </p:spPr>
        <p:txBody>
          <a:bodyPr/>
          <a:lstStyle/>
          <a:p>
            <a:pPr eaLnBrk="1" hangingPunct="1">
              <a:defRPr/>
            </a:pPr>
            <a:r>
              <a:rPr lang="en-US" altLang="zh-CN" sz="2400" dirty="0">
                <a:latin typeface="微软雅黑" pitchFamily="34" charset="-122"/>
                <a:ea typeface="微软雅黑" pitchFamily="34" charset="-122"/>
              </a:rPr>
              <a:t>break</a:t>
            </a:r>
            <a:r>
              <a:rPr lang="zh-CN" altLang="en-US" sz="2400" dirty="0">
                <a:latin typeface="微软雅黑" pitchFamily="34" charset="-122"/>
                <a:ea typeface="微软雅黑" pitchFamily="34" charset="-122"/>
              </a:rPr>
              <a:t>语句</a:t>
            </a:r>
          </a:p>
          <a:p>
            <a:pPr marL="458788" lvl="1" indent="-1588" eaLnBrk="1" hangingPunct="1">
              <a:buClr>
                <a:schemeClr val="tx1"/>
              </a:buClr>
              <a:buFont typeface="Wingdings" pitchFamily="2" charset="2"/>
              <a:buNone/>
              <a:defRPr/>
            </a:pPr>
            <a:r>
              <a:rPr lang="zh-CN" altLang="en-US" sz="2400" dirty="0">
                <a:latin typeface="微软雅黑" pitchFamily="34" charset="-122"/>
                <a:ea typeface="微软雅黑" pitchFamily="34" charset="-122"/>
              </a:rPr>
              <a:t>使程序从循环体和</a:t>
            </a:r>
            <a:r>
              <a:rPr lang="en-US" altLang="zh-CN" sz="2400" dirty="0">
                <a:latin typeface="微软雅黑" pitchFamily="34" charset="-122"/>
                <a:ea typeface="微软雅黑" pitchFamily="34" charset="-122"/>
              </a:rPr>
              <a:t>switch</a:t>
            </a:r>
            <a:r>
              <a:rPr lang="zh-CN" altLang="en-US" sz="2400" dirty="0">
                <a:latin typeface="微软雅黑" pitchFamily="34" charset="-122"/>
                <a:ea typeface="微软雅黑" pitchFamily="34" charset="-122"/>
              </a:rPr>
              <a:t>语句内跳出，继续执行逻辑上的下一条语句。不宜用在别处。</a:t>
            </a:r>
          </a:p>
          <a:p>
            <a:pPr eaLnBrk="1" hangingPunct="1">
              <a:defRPr/>
            </a:pPr>
            <a:r>
              <a:rPr lang="en-US" altLang="zh-CN" sz="2400" dirty="0">
                <a:latin typeface="微软雅黑" pitchFamily="34" charset="-122"/>
                <a:ea typeface="微软雅黑" pitchFamily="34" charset="-122"/>
              </a:rPr>
              <a:t>continue </a:t>
            </a:r>
            <a:r>
              <a:rPr lang="zh-CN" altLang="en-US" sz="2400" dirty="0">
                <a:latin typeface="微软雅黑" pitchFamily="34" charset="-122"/>
                <a:ea typeface="微软雅黑" pitchFamily="34" charset="-122"/>
              </a:rPr>
              <a:t>语句</a:t>
            </a:r>
          </a:p>
          <a:p>
            <a:pPr marL="458788" lvl="1" indent="-1588" eaLnBrk="1" hangingPunct="1">
              <a:buClr>
                <a:schemeClr val="tx1"/>
              </a:buClr>
              <a:buFont typeface="Wingdings" pitchFamily="2" charset="2"/>
              <a:buNone/>
              <a:defRPr/>
            </a:pPr>
            <a:r>
              <a:rPr lang="zh-CN" altLang="en-US" sz="2400" dirty="0">
                <a:latin typeface="微软雅黑" pitchFamily="34" charset="-122"/>
                <a:ea typeface="微软雅黑" pitchFamily="34" charset="-122"/>
              </a:rPr>
              <a:t>结束本次循环，接着判断是否执行下一次循环。</a:t>
            </a:r>
            <a:endParaRPr lang="en-US" altLang="zh-CN" sz="2400" dirty="0">
              <a:latin typeface="微软雅黑" pitchFamily="34" charset="-122"/>
              <a:ea typeface="微软雅黑" pitchFamily="34" charset="-122"/>
            </a:endParaRPr>
          </a:p>
          <a:p>
            <a:pPr marL="365125" lvl="1" indent="-255588" eaLnBrk="1" hangingPunct="1">
              <a:buClr>
                <a:srgbClr val="A04DA3"/>
              </a:buClr>
              <a:buFont typeface="Georgia" panose="02040502050405020303" pitchFamily="18" charset="0"/>
              <a:buChar char="•"/>
              <a:defRPr/>
            </a:pPr>
            <a:r>
              <a:rPr lang="en-US" altLang="zh-CN" sz="2400" dirty="0" err="1">
                <a:solidFill>
                  <a:schemeClr val="tx1"/>
                </a:solidFill>
                <a:latin typeface="微软雅黑" pitchFamily="34" charset="-122"/>
                <a:ea typeface="微软雅黑" pitchFamily="34" charset="-122"/>
              </a:rPr>
              <a:t>goto</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语句</a:t>
            </a:r>
            <a:endParaRPr lang="en-US" altLang="zh-CN" sz="2400" dirty="0">
              <a:solidFill>
                <a:schemeClr val="tx1"/>
              </a:solidFill>
              <a:latin typeface="微软雅黑" pitchFamily="34" charset="-122"/>
              <a:ea typeface="微软雅黑" pitchFamily="34" charset="-122"/>
            </a:endParaRPr>
          </a:p>
          <a:p>
            <a:pPr marL="458788" lvl="1" indent="-1588" eaLnBrk="1" hangingPunct="1">
              <a:buClr>
                <a:schemeClr val="tx1"/>
              </a:buClr>
              <a:buFont typeface="Wingdings" pitchFamily="2" charset="2"/>
              <a:buNone/>
              <a:defRPr/>
            </a:pPr>
            <a:r>
              <a:rPr lang="en-US" sz="2400" dirty="0" err="1">
                <a:latin typeface="微软雅黑" pitchFamily="34" charset="-122"/>
                <a:ea typeface="微软雅黑" pitchFamily="34" charset="-122"/>
              </a:rPr>
              <a:t>goto</a:t>
            </a:r>
            <a:r>
              <a:rPr lang="zh-CN" altLang="en-US" sz="2400" dirty="0">
                <a:latin typeface="微软雅黑" pitchFamily="34" charset="-122"/>
                <a:ea typeface="微软雅黑" pitchFamily="34" charset="-122"/>
              </a:rPr>
              <a:t>语句的作用是使程序的执行流程跳转到语句标号所指定的语句。</a:t>
            </a:r>
          </a:p>
        </p:txBody>
      </p:sp>
      <p:sp>
        <p:nvSpPr>
          <p:cNvPr id="2" name="灯片编号占位符 1"/>
          <p:cNvSpPr>
            <a:spLocks noGrp="1"/>
          </p:cNvSpPr>
          <p:nvPr>
            <p:ph type="sldNum" sz="quarter" idx="4"/>
          </p:nvPr>
        </p:nvSpPr>
        <p:spPr/>
        <p:txBody>
          <a:bodyPr/>
          <a:lstStyle/>
          <a:p>
            <a:fld id="{B4B29FD1-946C-40F0-B4AF-B43D585A2146}" type="slidenum">
              <a:rPr lang="zh-CN" altLang="en-US" smtClean="0"/>
              <a:pPr/>
              <a:t>65</a:t>
            </a:fld>
            <a:endParaRPr lang="zh-CN" altLang="en-US"/>
          </a:p>
        </p:txBody>
      </p:sp>
    </p:spTree>
    <p:extLst>
      <p:ext uri="{BB962C8B-B14F-4D97-AF65-F5344CB8AC3E}">
        <p14:creationId xmlns:p14="http://schemas.microsoft.com/office/powerpoint/2010/main" val="38452706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1"/>
          <p:cNvSpPr>
            <a:spLocks noGrp="1"/>
          </p:cNvSpPr>
          <p:nvPr>
            <p:ph type="title"/>
          </p:nvPr>
        </p:nvSpPr>
        <p:spPr/>
        <p:txBody>
          <a:bodyPr/>
          <a:lstStyle/>
          <a:p>
            <a:r>
              <a:rPr lang="zh-CN" altLang="en-US"/>
              <a:t>小结</a:t>
            </a:r>
            <a:endParaRPr lang="zh-CN" altLang="en-US" dirty="0"/>
          </a:p>
        </p:txBody>
      </p:sp>
      <p:sp>
        <p:nvSpPr>
          <p:cNvPr id="153603" name="内容占位符 2"/>
          <p:cNvSpPr>
            <a:spLocks noGrp="1"/>
          </p:cNvSpPr>
          <p:nvPr>
            <p:ph idx="1"/>
          </p:nvPr>
        </p:nvSpPr>
        <p:spPr/>
        <p:txBody>
          <a:bodyPr/>
          <a:lstStyle/>
          <a:p>
            <a:r>
              <a:rPr lang="zh-CN" altLang="en-US" dirty="0"/>
              <a:t>主要内容</a:t>
            </a:r>
          </a:p>
          <a:p>
            <a:pPr lvl="1"/>
            <a:r>
              <a:rPr lang="en-US" altLang="zh-CN" dirty="0"/>
              <a:t>C++</a:t>
            </a:r>
            <a:r>
              <a:rPr lang="zh-CN" altLang="en-US" dirty="0"/>
              <a:t>语言概述、基本数据类型和表达式、数据的输入与输出。</a:t>
            </a:r>
            <a:endParaRPr lang="en-US" altLang="zh-CN" dirty="0"/>
          </a:p>
          <a:p>
            <a:pPr lvl="1"/>
            <a:r>
              <a:rPr lang="zh-CN" altLang="en-US" dirty="0"/>
              <a:t>程序流程的选择和循环结构</a:t>
            </a:r>
            <a:r>
              <a:rPr lang="en-US" altLang="zh-CN" dirty="0"/>
              <a:t>if</a:t>
            </a:r>
            <a:r>
              <a:rPr lang="zh-CN" altLang="en-US" dirty="0"/>
              <a:t>、</a:t>
            </a:r>
            <a:r>
              <a:rPr lang="en-US" altLang="zh-CN" dirty="0"/>
              <a:t>while</a:t>
            </a:r>
            <a:r>
              <a:rPr lang="zh-CN" altLang="en-US" dirty="0"/>
              <a:t>、</a:t>
            </a:r>
            <a:r>
              <a:rPr lang="en-US" altLang="zh-CN" dirty="0"/>
              <a:t>do...while</a:t>
            </a:r>
            <a:r>
              <a:rPr lang="zh-CN" altLang="en-US" dirty="0"/>
              <a:t>、</a:t>
            </a:r>
            <a:r>
              <a:rPr lang="en-US" altLang="zh-CN" dirty="0"/>
              <a:t>for</a:t>
            </a:r>
            <a:r>
              <a:rPr lang="zh-CN" altLang="en-US" dirty="0"/>
              <a:t>语句适用的场合、算法，几种流程控制语句的语法。</a:t>
            </a:r>
            <a:endParaRPr lang="en-US" altLang="zh-CN" dirty="0"/>
          </a:p>
          <a:p>
            <a:r>
              <a:rPr lang="zh-CN" altLang="en-US" dirty="0"/>
              <a:t>达到的目标</a:t>
            </a:r>
          </a:p>
          <a:p>
            <a:pPr lvl="1"/>
            <a:r>
              <a:rPr lang="zh-CN" altLang="en-US" dirty="0"/>
              <a:t>掌握</a:t>
            </a:r>
            <a:r>
              <a:rPr lang="en-US" altLang="zh-CN" dirty="0"/>
              <a:t>C++</a:t>
            </a:r>
            <a:r>
              <a:rPr lang="zh-CN" altLang="en-US" dirty="0"/>
              <a:t>语言的基本概念和基本语句，能够编写简单的程序段。</a:t>
            </a:r>
            <a:endParaRPr lang="en-US" altLang="zh-CN" dirty="0"/>
          </a:p>
          <a:p>
            <a:pPr lvl="1"/>
            <a:r>
              <a:rPr lang="zh-CN" altLang="en-US" dirty="0"/>
              <a:t>能够设计简单的选择结构、循环结构算法，能够运用流程控制语句实现简单算法。简单了解枚举类型。</a:t>
            </a:r>
            <a:endParaRPr lang="en-US" altLang="zh-CN" dirty="0"/>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66</a:t>
            </a:fld>
            <a:endParaRPr lang="zh-CN" altLang="en-US"/>
          </a:p>
        </p:txBody>
      </p:sp>
    </p:spTree>
    <p:extLst>
      <p:ext uri="{BB962C8B-B14F-4D97-AF65-F5344CB8AC3E}">
        <p14:creationId xmlns:p14="http://schemas.microsoft.com/office/powerpoint/2010/main" val="38576717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10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36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anim calcmode="lin" valueType="num">
                                      <p:cBhvr additive="base">
                                        <p:cTn id="11" dur="500" fill="hold"/>
                                        <p:tgtEl>
                                          <p:spTgt spid="1536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anim calcmode="lin" valueType="num">
                                      <p:cBhvr additive="base">
                                        <p:cTn id="15" dur="500" fill="hold"/>
                                        <p:tgtEl>
                                          <p:spTgt spid="1536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0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3603">
                                            <p:txEl>
                                              <p:pRg st="3" end="3"/>
                                            </p:txEl>
                                          </p:spTgt>
                                        </p:tgtEl>
                                        <p:attrNameLst>
                                          <p:attrName>style.visibility</p:attrName>
                                        </p:attrNameLst>
                                      </p:cBhvr>
                                      <p:to>
                                        <p:strVal val="visible"/>
                                      </p:to>
                                    </p:set>
                                    <p:anim calcmode="lin" valueType="num">
                                      <p:cBhvr additive="base">
                                        <p:cTn id="19" dur="500" fill="hold"/>
                                        <p:tgtEl>
                                          <p:spTgt spid="1536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0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53603">
                                            <p:txEl>
                                              <p:pRg st="4" end="4"/>
                                            </p:txEl>
                                          </p:spTgt>
                                        </p:tgtEl>
                                        <p:attrNameLst>
                                          <p:attrName>style.visibility</p:attrName>
                                        </p:attrNameLst>
                                      </p:cBhvr>
                                      <p:to>
                                        <p:strVal val="visible"/>
                                      </p:to>
                                    </p:set>
                                    <p:anim calcmode="lin" valueType="num">
                                      <p:cBhvr additive="base">
                                        <p:cTn id="23" dur="1000" fill="hold"/>
                                        <p:tgtEl>
                                          <p:spTgt spid="153603">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5360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53603">
                                            <p:txEl>
                                              <p:pRg st="5" end="5"/>
                                            </p:txEl>
                                          </p:spTgt>
                                        </p:tgtEl>
                                        <p:attrNameLst>
                                          <p:attrName>style.visibility</p:attrName>
                                        </p:attrNameLst>
                                      </p:cBhvr>
                                      <p:to>
                                        <p:strVal val="visible"/>
                                      </p:to>
                                    </p:set>
                                    <p:anim calcmode="lin" valueType="num">
                                      <p:cBhvr additive="base">
                                        <p:cTn id="27" dur="1000" fill="hold"/>
                                        <p:tgtEl>
                                          <p:spTgt spid="153603">
                                            <p:txEl>
                                              <p:pRg st="5" end="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5360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a:xfrm>
            <a:off x="609600" y="1076325"/>
            <a:ext cx="10975975" cy="1066800"/>
          </a:xfrm>
        </p:spPr>
        <p:txBody>
          <a:bodyPr/>
          <a:lstStyle/>
          <a:p>
            <a:pPr eaLnBrk="1" hangingPunct="1">
              <a:defRPr/>
            </a:pPr>
            <a:r>
              <a:rPr lang="zh-CN" altLang="en-US">
                <a:solidFill>
                  <a:schemeClr val="accent5"/>
                </a:solidFill>
                <a:latin typeface="微软雅黑" pitchFamily="34" charset="-122"/>
                <a:ea typeface="微软雅黑" pitchFamily="34" charset="-122"/>
              </a:rPr>
              <a:t>预定义的插入符和提取符</a:t>
            </a:r>
          </a:p>
        </p:txBody>
      </p:sp>
      <p:sp>
        <p:nvSpPr>
          <p:cNvPr id="113667" name="内容占位符 2"/>
          <p:cNvSpPr>
            <a:spLocks noGrp="1"/>
          </p:cNvSpPr>
          <p:nvPr>
            <p:ph idx="1"/>
          </p:nvPr>
        </p:nvSpPr>
        <p:spPr>
          <a:xfrm>
            <a:off x="609599" y="1998663"/>
            <a:ext cx="10672563" cy="3859212"/>
          </a:xfrm>
        </p:spPr>
        <p:txBody>
          <a:bodyPr/>
          <a:lstStyle/>
          <a:p>
            <a:pPr eaLnBrk="1" hangingPunct="1"/>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&lt;&lt;</a:t>
            </a:r>
            <a:r>
              <a:rPr lang="zh-CN" altLang="en-US" sz="2400">
                <a:latin typeface="微软雅黑" panose="020B0503020204020204" pitchFamily="34" charset="-122"/>
                <a:ea typeface="微软雅黑" panose="020B0503020204020204" pitchFamily="34" charset="-122"/>
              </a:rPr>
              <a:t>”是预定义的插入符，作用在流类对象</a:t>
            </a:r>
            <a:r>
              <a:rPr lang="en-US" altLang="zh-CN" sz="2400">
                <a:latin typeface="微软雅黑" panose="020B0503020204020204" pitchFamily="34" charset="-122"/>
                <a:ea typeface="微软雅黑" panose="020B0503020204020204" pitchFamily="34" charset="-122"/>
              </a:rPr>
              <a:t>cout</a:t>
            </a:r>
            <a:r>
              <a:rPr lang="zh-CN" altLang="en-US" sz="2400">
                <a:latin typeface="微软雅黑" panose="020B0503020204020204" pitchFamily="34" charset="-122"/>
                <a:ea typeface="微软雅黑" panose="020B0503020204020204" pitchFamily="34" charset="-122"/>
              </a:rPr>
              <a:t>上便可以实现项标准输出设备输出。</a:t>
            </a:r>
          </a:p>
          <a:p>
            <a:pPr lvl="1" eaLnBrk="1" hangingPunct="1"/>
            <a:r>
              <a:rPr lang="en-US" altLang="zh-CN" sz="2400">
                <a:latin typeface="微软雅黑" panose="020B0503020204020204" pitchFamily="34" charset="-122"/>
                <a:ea typeface="微软雅黑" panose="020B0503020204020204" pitchFamily="34" charset="-122"/>
              </a:rPr>
              <a:t>cout &lt;&lt; </a:t>
            </a:r>
            <a:r>
              <a:rPr lang="zh-CN" altLang="en-US" sz="2400">
                <a:latin typeface="微软雅黑" panose="020B0503020204020204" pitchFamily="34" charset="-122"/>
                <a:ea typeface="微软雅黑" panose="020B0503020204020204" pitchFamily="34" charset="-122"/>
              </a:rPr>
              <a:t>表达式 </a:t>
            </a:r>
            <a:r>
              <a:rPr lang="en-US" altLang="zh-CN" sz="2400">
                <a:latin typeface="微软雅黑" panose="020B0503020204020204" pitchFamily="34" charset="-122"/>
                <a:ea typeface="微软雅黑" panose="020B0503020204020204" pitchFamily="34" charset="-122"/>
              </a:rPr>
              <a:t>&lt;&lt; </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标准输入是将提取符作用在流类对象</a:t>
            </a:r>
            <a:r>
              <a:rPr lang="en-US" altLang="zh-CN" sz="2400">
                <a:latin typeface="微软雅黑" panose="020B0503020204020204" pitchFamily="34" charset="-122"/>
                <a:ea typeface="微软雅黑" panose="020B0503020204020204" pitchFamily="34" charset="-122"/>
              </a:rPr>
              <a:t>cin</a:t>
            </a:r>
            <a:r>
              <a:rPr lang="zh-CN" altLang="en-US" sz="2400">
                <a:latin typeface="微软雅黑" panose="020B0503020204020204" pitchFamily="34" charset="-122"/>
                <a:ea typeface="微软雅黑" panose="020B0503020204020204" pitchFamily="34" charset="-122"/>
              </a:rPr>
              <a:t>上。</a:t>
            </a:r>
          </a:p>
          <a:p>
            <a:pPr lvl="1" eaLnBrk="1" hangingPunct="1"/>
            <a:r>
              <a:rPr lang="en-US" altLang="zh-CN" sz="2400">
                <a:latin typeface="微软雅黑" panose="020B0503020204020204" pitchFamily="34" charset="-122"/>
                <a:ea typeface="微软雅黑" panose="020B0503020204020204" pitchFamily="34" charset="-122"/>
              </a:rPr>
              <a:t>cin &gt;&gt; </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 &gt;&gt; </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a:p>
            <a:pPr eaLnBrk="1" hangingPunct="1"/>
            <a:r>
              <a:rPr lang="zh-CN" altLang="en-US" sz="2400">
                <a:latin typeface="微软雅黑" panose="020B0503020204020204" pitchFamily="34" charset="-122"/>
                <a:ea typeface="微软雅黑" panose="020B0503020204020204" pitchFamily="34" charset="-122"/>
              </a:rPr>
              <a:t>提取符可以连续写多个，每个后面跟一个表达式，该表达式通常是用于存放输入值的变量。例如：</a:t>
            </a:r>
          </a:p>
          <a:p>
            <a:pPr lvl="1" eaLnBrk="1" hangingPunct="1"/>
            <a:r>
              <a:rPr lang="en-US" altLang="zh-CN" sz="2400">
                <a:latin typeface="微软雅黑" panose="020B0503020204020204" pitchFamily="34" charset="-122"/>
                <a:ea typeface="微软雅黑" panose="020B0503020204020204" pitchFamily="34" charset="-122"/>
              </a:rPr>
              <a:t>int a, b;</a:t>
            </a:r>
            <a:endParaRPr lang="zh-CN" altLang="en-US" sz="2400">
              <a:latin typeface="微软雅黑" panose="020B0503020204020204" pitchFamily="34" charset="-122"/>
              <a:ea typeface="微软雅黑" panose="020B0503020204020204" pitchFamily="34" charset="-122"/>
            </a:endParaRPr>
          </a:p>
          <a:p>
            <a:pPr lvl="1" eaLnBrk="1" hangingPunct="1"/>
            <a:r>
              <a:rPr lang="en-US" altLang="zh-CN" sz="2400">
                <a:latin typeface="微软雅黑" panose="020B0503020204020204" pitchFamily="34" charset="-122"/>
                <a:ea typeface="微软雅黑" panose="020B0503020204020204" pitchFamily="34" charset="-122"/>
              </a:rPr>
              <a:t>cin &gt;&gt; a &gt;&gt; b;</a:t>
            </a:r>
            <a:endParaRPr lang="zh-CN" altLang="en-US" sz="2400">
              <a:latin typeface="微软雅黑" panose="020B0503020204020204" pitchFamily="34" charset="-122"/>
              <a:ea typeface="微软雅黑" panose="020B0503020204020204" pitchFamily="34" charset="-122"/>
            </a:endParaRPr>
          </a:p>
          <a:p>
            <a:pPr eaLnBrk="1" hangingPunct="1"/>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7</a:t>
            </a:fld>
            <a:endParaRPr lang="zh-CN" altLang="en-US"/>
          </a:p>
        </p:txBody>
      </p:sp>
    </p:spTree>
    <p:extLst>
      <p:ext uri="{BB962C8B-B14F-4D97-AF65-F5344CB8AC3E}">
        <p14:creationId xmlns:p14="http://schemas.microsoft.com/office/powerpoint/2010/main" val="2966253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1000" fill="hold"/>
                                        <p:tgtEl>
                                          <p:spTgt spid="11366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36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3667">
                                            <p:txEl>
                                              <p:pRg st="1" end="1"/>
                                            </p:txEl>
                                          </p:spTgt>
                                        </p:tgtEl>
                                        <p:attrNameLst>
                                          <p:attrName>style.visibility</p:attrName>
                                        </p:attrNameLst>
                                      </p:cBhvr>
                                      <p:to>
                                        <p:strVal val="visible"/>
                                      </p:to>
                                    </p:set>
                                    <p:anim calcmode="lin" valueType="num">
                                      <p:cBhvr additive="base">
                                        <p:cTn id="13" dur="1000" fill="hold"/>
                                        <p:tgtEl>
                                          <p:spTgt spid="11366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36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3667">
                                            <p:txEl>
                                              <p:pRg st="2" end="2"/>
                                            </p:txEl>
                                          </p:spTgt>
                                        </p:tgtEl>
                                        <p:attrNameLst>
                                          <p:attrName>style.visibility</p:attrName>
                                        </p:attrNameLst>
                                      </p:cBhvr>
                                      <p:to>
                                        <p:strVal val="visible"/>
                                      </p:to>
                                    </p:set>
                                    <p:anim calcmode="lin" valueType="num">
                                      <p:cBhvr additive="base">
                                        <p:cTn id="19" dur="1000" fill="hold"/>
                                        <p:tgtEl>
                                          <p:spTgt spid="113667">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136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3667">
                                            <p:txEl>
                                              <p:pRg st="3" end="3"/>
                                            </p:txEl>
                                          </p:spTgt>
                                        </p:tgtEl>
                                        <p:attrNameLst>
                                          <p:attrName>style.visibility</p:attrName>
                                        </p:attrNameLst>
                                      </p:cBhvr>
                                      <p:to>
                                        <p:strVal val="visible"/>
                                      </p:to>
                                    </p:set>
                                    <p:anim calcmode="lin" valueType="num">
                                      <p:cBhvr additive="base">
                                        <p:cTn id="25" dur="1000" fill="hold"/>
                                        <p:tgtEl>
                                          <p:spTgt spid="113667">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136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3667">
                                            <p:txEl>
                                              <p:pRg st="4" end="4"/>
                                            </p:txEl>
                                          </p:spTgt>
                                        </p:tgtEl>
                                        <p:attrNameLst>
                                          <p:attrName>style.visibility</p:attrName>
                                        </p:attrNameLst>
                                      </p:cBhvr>
                                      <p:to>
                                        <p:strVal val="visible"/>
                                      </p:to>
                                    </p:set>
                                    <p:anim calcmode="lin" valueType="num">
                                      <p:cBhvr additive="base">
                                        <p:cTn id="31" dur="1000" fill="hold"/>
                                        <p:tgtEl>
                                          <p:spTgt spid="113667">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136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13667">
                                            <p:txEl>
                                              <p:pRg st="5" end="5"/>
                                            </p:txEl>
                                          </p:spTgt>
                                        </p:tgtEl>
                                        <p:attrNameLst>
                                          <p:attrName>style.visibility</p:attrName>
                                        </p:attrNameLst>
                                      </p:cBhvr>
                                      <p:to>
                                        <p:strVal val="visible"/>
                                      </p:to>
                                    </p:set>
                                    <p:anim calcmode="lin" valueType="num">
                                      <p:cBhvr additive="base">
                                        <p:cTn id="37" dur="1000" fill="hold"/>
                                        <p:tgtEl>
                                          <p:spTgt spid="113667">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1136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13667">
                                            <p:txEl>
                                              <p:pRg st="6" end="6"/>
                                            </p:txEl>
                                          </p:spTgt>
                                        </p:tgtEl>
                                        <p:attrNameLst>
                                          <p:attrName>style.visibility</p:attrName>
                                        </p:attrNameLst>
                                      </p:cBhvr>
                                      <p:to>
                                        <p:strVal val="visible"/>
                                      </p:to>
                                    </p:set>
                                    <p:anim calcmode="lin" valueType="num">
                                      <p:cBhvr additive="base">
                                        <p:cTn id="43" dur="1000" fill="hold"/>
                                        <p:tgtEl>
                                          <p:spTgt spid="113667">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136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609600" y="1076325"/>
            <a:ext cx="10975975" cy="1066800"/>
          </a:xfrm>
        </p:spPr>
        <p:txBody>
          <a:bodyPr/>
          <a:lstStyle/>
          <a:p>
            <a:pPr eaLnBrk="1" hangingPunct="1">
              <a:defRPr/>
            </a:pPr>
            <a:r>
              <a:rPr lang="en-US" altLang="zh-CN">
                <a:solidFill>
                  <a:schemeClr val="accent4">
                    <a:lumMod val="75000"/>
                  </a:schemeClr>
                </a:solidFill>
                <a:latin typeface="微软雅黑" pitchFamily="34" charset="-122"/>
                <a:ea typeface="微软雅黑" pitchFamily="34" charset="-122"/>
              </a:rPr>
              <a:t>C</a:t>
            </a:r>
            <a:r>
              <a:rPr lang="en-US" altLang="zh-CN" dirty="0">
                <a:solidFill>
                  <a:schemeClr val="accent4">
                    <a:lumMod val="75000"/>
                  </a:schemeClr>
                </a:solidFill>
                <a:latin typeface="微软雅黑" pitchFamily="34" charset="-122"/>
                <a:ea typeface="微软雅黑" pitchFamily="34" charset="-122"/>
              </a:rPr>
              <a:t>++</a:t>
            </a:r>
            <a:r>
              <a:rPr lang="zh-CN" altLang="en-US" dirty="0">
                <a:solidFill>
                  <a:schemeClr val="accent4">
                    <a:lumMod val="75000"/>
                  </a:schemeClr>
                </a:solidFill>
                <a:latin typeface="微软雅黑" pitchFamily="34" charset="-122"/>
                <a:ea typeface="微软雅黑" pitchFamily="34" charset="-122"/>
              </a:rPr>
              <a:t>字符集</a:t>
            </a:r>
          </a:p>
        </p:txBody>
      </p:sp>
      <p:sp>
        <p:nvSpPr>
          <p:cNvPr id="17411" name="内容占位符 2"/>
          <p:cNvSpPr>
            <a:spLocks noGrp="1"/>
          </p:cNvSpPr>
          <p:nvPr>
            <p:ph idx="1"/>
          </p:nvPr>
        </p:nvSpPr>
        <p:spPr>
          <a:xfrm>
            <a:off x="609600" y="2284413"/>
            <a:ext cx="10312400" cy="4097337"/>
          </a:xfrm>
        </p:spPr>
        <p:txBody>
          <a:bodyPr/>
          <a:lstStyle/>
          <a:p>
            <a:pPr eaLnBrk="1" hangingPunct="1"/>
            <a:r>
              <a:rPr lang="zh-CN" altLang="en-US" sz="2400">
                <a:latin typeface="微软雅黑" panose="020B0503020204020204" pitchFamily="34" charset="-122"/>
                <a:ea typeface="微软雅黑" panose="020B0503020204020204" pitchFamily="34" charset="-122"/>
              </a:rPr>
              <a:t>大小写的英文字母：</a:t>
            </a: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Z</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z</a:t>
            </a:r>
          </a:p>
          <a:p>
            <a:pPr eaLnBrk="1" hangingPunct="1"/>
            <a:r>
              <a:rPr lang="zh-CN" altLang="en-US" sz="2400">
                <a:latin typeface="微软雅黑" panose="020B0503020204020204" pitchFamily="34" charset="-122"/>
                <a:ea typeface="微软雅黑" panose="020B0503020204020204" pitchFamily="34" charset="-122"/>
              </a:rPr>
              <a:t>数字字符：</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9</a:t>
            </a:r>
          </a:p>
          <a:p>
            <a:pPr eaLnBrk="1" hangingPunct="1"/>
            <a:r>
              <a:rPr lang="zh-CN" altLang="en-US" sz="2400">
                <a:latin typeface="微软雅黑" panose="020B0503020204020204" pitchFamily="34" charset="-122"/>
                <a:ea typeface="微软雅黑" panose="020B0503020204020204" pitchFamily="34" charset="-122"/>
              </a:rPr>
              <a:t>特殊字符：</a:t>
            </a:r>
          </a:p>
          <a:p>
            <a:pPr marL="666750" lvl="1" indent="0" eaLnBrk="1" hangingPunct="1">
              <a:buFont typeface="Georgia" panose="02040502050405020303" pitchFamily="18" charset="0"/>
              <a:buNone/>
            </a:pPr>
            <a:r>
              <a:rPr lang="zh-CN" altLang="en-US" sz="2400" b="1">
                <a:latin typeface="微软雅黑" panose="020B0503020204020204" pitchFamily="34" charset="-122"/>
                <a:ea typeface="微软雅黑" panose="020B0503020204020204" pitchFamily="34" charset="-122"/>
              </a:rPr>
              <a:t>	</a:t>
            </a:r>
            <a:r>
              <a:rPr lang="zh-CN" altLang="zh-CN" sz="2400" b="1">
                <a:latin typeface="微软雅黑" panose="020B0503020204020204" pitchFamily="34" charset="-122"/>
                <a:ea typeface="微软雅黑" panose="020B0503020204020204" pitchFamily="34" charset="-122"/>
              </a:rPr>
              <a:t>!	#	%	^	&amp;	*	_	+	=	-	~	&lt;	&gt;	/	\	‘	“	;	.	,	:	?	(	)	[	]	{	}</a:t>
            </a:r>
            <a:r>
              <a:rPr lang="en-US" altLang="zh-CN" sz="2400" b="1">
                <a:latin typeface="微软雅黑" panose="020B0503020204020204" pitchFamily="34" charset="-122"/>
                <a:ea typeface="微软雅黑" panose="020B0503020204020204" pitchFamily="34" charset="-122"/>
              </a:rPr>
              <a:t>         |</a:t>
            </a:r>
            <a:endParaRPr lang="zh-CN" altLang="zh-CN" sz="2400" b="1">
              <a:latin typeface="微软雅黑" panose="020B0503020204020204" pitchFamily="34" charset="-122"/>
              <a:ea typeface="微软雅黑" panose="020B0503020204020204" pitchFamily="34" charset="-122"/>
            </a:endParaRPr>
          </a:p>
          <a:p>
            <a:pPr eaLnBrk="1" hangingPunct="1"/>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8</a:t>
            </a:fld>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09600" y="1076325"/>
            <a:ext cx="10975975" cy="1066800"/>
          </a:xfrm>
        </p:spPr>
        <p:txBody>
          <a:bodyPr/>
          <a:lstStyle/>
          <a:p>
            <a:pPr eaLnBrk="1" hangingPunct="1">
              <a:defRPr/>
            </a:pPr>
            <a:r>
              <a:rPr lang="zh-CN" altLang="en-US">
                <a:solidFill>
                  <a:schemeClr val="accent4">
                    <a:lumMod val="75000"/>
                  </a:schemeClr>
                </a:solidFill>
                <a:latin typeface="微软雅黑" pitchFamily="34" charset="-122"/>
                <a:ea typeface="微软雅黑" pitchFamily="34" charset="-122"/>
              </a:rPr>
              <a:t>词法</a:t>
            </a:r>
            <a:r>
              <a:rPr lang="zh-CN" altLang="en-US" dirty="0">
                <a:solidFill>
                  <a:schemeClr val="accent4">
                    <a:lumMod val="75000"/>
                  </a:schemeClr>
                </a:solidFill>
                <a:latin typeface="微软雅黑" pitchFamily="34" charset="-122"/>
                <a:ea typeface="微软雅黑" pitchFamily="34" charset="-122"/>
              </a:rPr>
              <a:t>记号</a:t>
            </a:r>
          </a:p>
        </p:txBody>
      </p:sp>
      <p:sp>
        <p:nvSpPr>
          <p:cNvPr id="3" name="内容占位符 2"/>
          <p:cNvSpPr>
            <a:spLocks noGrp="1"/>
          </p:cNvSpPr>
          <p:nvPr>
            <p:ph idx="1"/>
          </p:nvPr>
        </p:nvSpPr>
        <p:spPr>
          <a:xfrm>
            <a:off x="596900" y="2214563"/>
            <a:ext cx="10972800" cy="4094162"/>
          </a:xfrm>
        </p:spPr>
        <p:txBody>
          <a:bodyPr>
            <a:normAutofit/>
          </a:bodyPr>
          <a:lstStyle/>
          <a:p>
            <a:pPr marL="365760" indent="-256032" eaLnBrk="1" fontAlgn="auto" hangingPunct="1">
              <a:lnSpc>
                <a:spcPct val="90000"/>
              </a:lnSpc>
              <a:spcAft>
                <a:spcPts val="0"/>
              </a:spcAft>
              <a:buClr>
                <a:schemeClr val="accent3"/>
              </a:buClr>
              <a:buFont typeface="Georgia"/>
              <a:buChar char="•"/>
              <a:defRPr/>
            </a:pPr>
            <a:r>
              <a:rPr lang="zh-CN" altLang="en-US" sz="2400" dirty="0">
                <a:solidFill>
                  <a:schemeClr val="accent2">
                    <a:lumMod val="75000"/>
                  </a:schemeClr>
                </a:solidFill>
                <a:latin typeface="微软雅黑" pitchFamily="34" charset="-122"/>
                <a:ea typeface="微软雅黑" pitchFamily="34" charset="-122"/>
              </a:rPr>
              <a:t>关键字	</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预定义的单词</a:t>
            </a:r>
          </a:p>
          <a:p>
            <a:pPr marL="365760" indent="-256032" eaLnBrk="1" fontAlgn="auto" hangingPunct="1">
              <a:lnSpc>
                <a:spcPct val="90000"/>
              </a:lnSpc>
              <a:spcAft>
                <a:spcPts val="0"/>
              </a:spcAft>
              <a:buClr>
                <a:schemeClr val="accent3"/>
              </a:buClr>
              <a:buFont typeface="Georgia"/>
              <a:buChar char="•"/>
              <a:defRPr/>
            </a:pPr>
            <a:r>
              <a:rPr lang="zh-CN" altLang="en-US" sz="2400" dirty="0">
                <a:solidFill>
                  <a:schemeClr val="accent2">
                    <a:lumMod val="75000"/>
                  </a:schemeClr>
                </a:solidFill>
                <a:latin typeface="微软雅黑" pitchFamily="34" charset="-122"/>
                <a:ea typeface="微软雅黑" pitchFamily="34" charset="-122"/>
              </a:rPr>
              <a:t>标识符</a:t>
            </a:r>
            <a:r>
              <a:rPr lang="zh-CN" altLang="en-US" sz="2400" dirty="0">
                <a:latin typeface="微软雅黑" pitchFamily="34" charset="-122"/>
                <a:ea typeface="微软雅黑" pitchFamily="34" charset="-122"/>
              </a:rPr>
              <a:t>	程序员声明的单词，它命名程序正文中的一些实体</a:t>
            </a:r>
          </a:p>
          <a:p>
            <a:pPr marL="365760" indent="-256032" eaLnBrk="1" fontAlgn="auto" hangingPunct="1">
              <a:lnSpc>
                <a:spcPct val="90000"/>
              </a:lnSpc>
              <a:spcAft>
                <a:spcPts val="0"/>
              </a:spcAft>
              <a:buClr>
                <a:schemeClr val="accent3"/>
              </a:buClr>
              <a:buFont typeface="Georgia"/>
              <a:buChar char="•"/>
              <a:defRPr/>
            </a:pPr>
            <a:r>
              <a:rPr lang="zh-CN" altLang="en-US" sz="2400" dirty="0">
                <a:solidFill>
                  <a:schemeClr val="accent2">
                    <a:lumMod val="75000"/>
                  </a:schemeClr>
                </a:solidFill>
                <a:latin typeface="微软雅黑" pitchFamily="34" charset="-122"/>
                <a:ea typeface="微软雅黑" pitchFamily="34" charset="-122"/>
              </a:rPr>
              <a:t>文字	</a:t>
            </a:r>
            <a:r>
              <a:rPr lang="zh-CN" altLang="en-US" sz="2400" dirty="0">
                <a:latin typeface="微软雅黑" pitchFamily="34" charset="-122"/>
                <a:ea typeface="微软雅黑" pitchFamily="34" charset="-122"/>
              </a:rPr>
              <a:t>在程序中直接使用符号表示的数据</a:t>
            </a:r>
          </a:p>
          <a:p>
            <a:pPr marL="365760" indent="-256032" eaLnBrk="1" fontAlgn="auto" hangingPunct="1">
              <a:lnSpc>
                <a:spcPct val="90000"/>
              </a:lnSpc>
              <a:spcAft>
                <a:spcPts val="0"/>
              </a:spcAft>
              <a:buClr>
                <a:schemeClr val="accent3"/>
              </a:buClr>
              <a:buFont typeface="Georgia"/>
              <a:buChar char="•"/>
              <a:defRPr/>
            </a:pPr>
            <a:r>
              <a:rPr lang="zh-CN" altLang="en-US" sz="2400" dirty="0">
                <a:solidFill>
                  <a:schemeClr val="accent2">
                    <a:lumMod val="75000"/>
                  </a:schemeClr>
                </a:solidFill>
                <a:latin typeface="微软雅黑" pitchFamily="34" charset="-122"/>
                <a:ea typeface="微软雅黑" pitchFamily="34" charset="-122"/>
              </a:rPr>
              <a:t>操作符	</a:t>
            </a:r>
            <a:r>
              <a:rPr lang="zh-CN" altLang="en-US" sz="2400" dirty="0">
                <a:latin typeface="微软雅黑" pitchFamily="34" charset="-122"/>
                <a:ea typeface="微软雅黑" pitchFamily="34" charset="-122"/>
              </a:rPr>
              <a:t>用于实现各种运算的符号</a:t>
            </a:r>
          </a:p>
          <a:p>
            <a:pPr marL="365760" indent="-256032" eaLnBrk="1" fontAlgn="auto" hangingPunct="1">
              <a:lnSpc>
                <a:spcPct val="90000"/>
              </a:lnSpc>
              <a:spcAft>
                <a:spcPts val="0"/>
              </a:spcAft>
              <a:buClr>
                <a:schemeClr val="accent3"/>
              </a:buClr>
              <a:buFont typeface="Georgia"/>
              <a:buChar char="•"/>
              <a:defRPr/>
            </a:pPr>
            <a:r>
              <a:rPr lang="zh-CN" altLang="en-US" sz="2400" dirty="0">
                <a:solidFill>
                  <a:schemeClr val="accent2">
                    <a:lumMod val="75000"/>
                  </a:schemeClr>
                </a:solidFill>
                <a:latin typeface="微软雅黑" pitchFamily="34" charset="-122"/>
                <a:ea typeface="微软雅黑" pitchFamily="34" charset="-122"/>
              </a:rPr>
              <a:t>分隔符 </a:t>
            </a:r>
            <a:r>
              <a:rPr lang="en-US" altLang="zh-CN" sz="2400" dirty="0">
                <a:solidFill>
                  <a:schemeClr val="accent2">
                    <a:lumMod val="75000"/>
                  </a:schemeClr>
                </a:solidFill>
                <a:latin typeface="微软雅黑" pitchFamily="34" charset="-122"/>
                <a:ea typeface="微软雅黑" pitchFamily="34" charset="-122"/>
              </a:rPr>
              <a:t>()   {}   ,    :    ;  </a:t>
            </a:r>
            <a:r>
              <a:rPr lang="en-US" altLang="zh-CN" sz="2400" dirty="0">
                <a:latin typeface="微软雅黑" pitchFamily="34" charset="-122"/>
                <a:ea typeface="微软雅黑" pitchFamily="34" charset="-122"/>
              </a:rPr>
              <a:t/>
            </a:r>
            <a:br>
              <a:rPr lang="en-US" altLang="zh-CN" sz="2400" dirty="0">
                <a:latin typeface="微软雅黑" pitchFamily="34" charset="-122"/>
                <a:ea typeface="微软雅黑" pitchFamily="34" charset="-122"/>
              </a:rPr>
            </a:b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用于分隔各个词法记号或程序正文</a:t>
            </a:r>
          </a:p>
          <a:p>
            <a:pPr marL="365760" indent="-256032" eaLnBrk="1" fontAlgn="auto" hangingPunct="1">
              <a:lnSpc>
                <a:spcPct val="90000"/>
              </a:lnSpc>
              <a:spcAft>
                <a:spcPts val="0"/>
              </a:spcAft>
              <a:buClr>
                <a:schemeClr val="accent3"/>
              </a:buClr>
              <a:buFont typeface="Georgia"/>
              <a:buChar char="•"/>
              <a:defRPr/>
            </a:pPr>
            <a:r>
              <a:rPr lang="zh-CN" altLang="en-US" sz="2400" dirty="0">
                <a:solidFill>
                  <a:schemeClr val="accent2">
                    <a:lumMod val="75000"/>
                  </a:schemeClr>
                </a:solidFill>
                <a:latin typeface="微软雅黑" pitchFamily="34" charset="-122"/>
                <a:ea typeface="微软雅黑" pitchFamily="34" charset="-122"/>
              </a:rPr>
              <a:t>空白符	</a:t>
            </a:r>
            <a:r>
              <a:rPr lang="zh-CN" altLang="en-US" sz="2400" dirty="0">
                <a:latin typeface="微软雅黑" pitchFamily="34" charset="-122"/>
                <a:ea typeface="微软雅黑" pitchFamily="34" charset="-122"/>
              </a:rPr>
              <a:t>空格、制表符（</a:t>
            </a:r>
            <a:r>
              <a:rPr lang="en-US" altLang="zh-CN" sz="2400" dirty="0">
                <a:latin typeface="微软雅黑" pitchFamily="34" charset="-122"/>
                <a:ea typeface="微软雅黑" pitchFamily="34" charset="-122"/>
              </a:rPr>
              <a:t>TAB</a:t>
            </a:r>
            <a:r>
              <a:rPr lang="zh-CN" altLang="en-US" sz="2400" dirty="0">
                <a:latin typeface="微软雅黑" pitchFamily="34" charset="-122"/>
                <a:ea typeface="微软雅黑" pitchFamily="34" charset="-122"/>
              </a:rPr>
              <a:t>键产生的字符）、垂直制表符、换行符、回车符和注释的总称</a:t>
            </a:r>
          </a:p>
        </p:txBody>
      </p:sp>
      <p:sp>
        <p:nvSpPr>
          <p:cNvPr id="2" name="灯片编号占位符 1"/>
          <p:cNvSpPr>
            <a:spLocks noGrp="1"/>
          </p:cNvSpPr>
          <p:nvPr>
            <p:ph type="sldNum" sz="quarter" idx="4"/>
          </p:nvPr>
        </p:nvSpPr>
        <p:spPr/>
        <p:txBody>
          <a:bodyPr/>
          <a:lstStyle/>
          <a:p>
            <a:fld id="{DEA904C8-CD7B-4714-BAE1-F1A91095C3EA}" type="slidenum">
              <a:rPr lang="zh-CN" altLang="en-US" smtClean="0"/>
              <a:pPr/>
              <a:t>9</a:t>
            </a:fld>
            <a:endParaRPr lang="zh-CN" alt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9873</TotalTime>
  <Words>4439</Words>
  <Application>Microsoft Office PowerPoint</Application>
  <PresentationFormat>自定义</PresentationFormat>
  <Paragraphs>808</Paragraphs>
  <Slides>66</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方正姚体</vt:lpstr>
      <vt:lpstr>隶书</vt:lpstr>
      <vt:lpstr>宋体</vt:lpstr>
      <vt:lpstr>微软雅黑</vt:lpstr>
      <vt:lpstr>Georgia</vt:lpstr>
      <vt:lpstr>Times New Roman</vt:lpstr>
      <vt:lpstr>Trebuchet MS</vt:lpstr>
      <vt:lpstr>Wingdings</vt:lpstr>
      <vt:lpstr>Wingdings 2</vt:lpstr>
      <vt:lpstr>C++语言程序设计V4</vt:lpstr>
      <vt:lpstr>第 2 章  C++简单程序设计</vt:lpstr>
      <vt:lpstr>目录</vt:lpstr>
      <vt:lpstr>C++的产生和发展</vt:lpstr>
      <vt:lpstr>C++的特点</vt:lpstr>
      <vt:lpstr>例2-1  C++程序实例</vt:lpstr>
      <vt:lpstr>I/O流</vt:lpstr>
      <vt:lpstr>预定义的插入符和提取符</vt:lpstr>
      <vt:lpstr>C++字符集</vt:lpstr>
      <vt:lpstr>词法记号</vt:lpstr>
      <vt:lpstr>关键字</vt:lpstr>
      <vt:lpstr>标识符的构成规则</vt:lpstr>
      <vt:lpstr>基本数据类型</vt:lpstr>
      <vt:lpstr>文字常量</vt:lpstr>
      <vt:lpstr>变量</vt:lpstr>
      <vt:lpstr>符号常量（由const修饰的对象）</vt:lpstr>
      <vt:lpstr>常量表达式</vt:lpstr>
      <vt:lpstr>基本数据类型</vt:lpstr>
      <vt:lpstr>整数文字常量</vt:lpstr>
      <vt:lpstr>基本数据类型</vt:lpstr>
      <vt:lpstr>浮点数文字常量</vt:lpstr>
      <vt:lpstr>sizeof 运算符</vt:lpstr>
      <vt:lpstr>基本数据类型</vt:lpstr>
      <vt:lpstr>字符文字常量</vt:lpstr>
      <vt:lpstr>C风格字符串常量</vt:lpstr>
      <vt:lpstr>C风格字符串常量</vt:lpstr>
      <vt:lpstr>基本数据类型</vt:lpstr>
      <vt:lpstr>基本数据类型</vt:lpstr>
      <vt:lpstr>类型别名</vt:lpstr>
      <vt:lpstr>auto类型与decltype类型</vt:lpstr>
      <vt:lpstr>算术运算符与算术表达式</vt:lpstr>
      <vt:lpstr>赋值运算符和赋值表达式         ——简单的赋值运算符"="</vt:lpstr>
      <vt:lpstr>逗号运算和逗号表达式</vt:lpstr>
      <vt:lpstr>关系运算与关系表达式</vt:lpstr>
      <vt:lpstr>逻辑运算与逻辑表达式</vt:lpstr>
      <vt:lpstr>逻辑运算与逻辑表达式(续)</vt:lpstr>
      <vt:lpstr>条件运算符与条件表达式</vt:lpstr>
      <vt:lpstr>条件运算符与条件表达式（续）</vt:lpstr>
      <vt:lpstr>位运算——按位与（&amp;）</vt:lpstr>
      <vt:lpstr>位运算——按位或（|）</vt:lpstr>
      <vt:lpstr>位运算——按位异或（^）</vt:lpstr>
      <vt:lpstr>位运算——按位异或（^）（续）</vt:lpstr>
      <vt:lpstr>位运算——取反（~）</vt:lpstr>
      <vt:lpstr>位运算——移位</vt:lpstr>
      <vt:lpstr>混合运算时数据类型的转换——隐含转换</vt:lpstr>
      <vt:lpstr>混合运算时数据类型的转换 </vt:lpstr>
      <vt:lpstr>混合运算时数据类型的转换——显式转换</vt:lpstr>
      <vt:lpstr>简单的I/O格式控制</vt:lpstr>
      <vt:lpstr>例2_2：输入一个年份，判断是否闰年</vt:lpstr>
      <vt:lpstr>If语句的语法形式</vt:lpstr>
      <vt:lpstr>例2_3：输入两个整数，比较两个数的大小。</vt:lpstr>
      <vt:lpstr>嵌套的if结构（续）</vt:lpstr>
      <vt:lpstr>PowerPoint 演示文稿</vt:lpstr>
      <vt:lpstr>例2_4：输入一个0～6的整数，转换成星期输出</vt:lpstr>
      <vt:lpstr>switch语句的语法</vt:lpstr>
      <vt:lpstr>例2_5：求自然数1～10之和</vt:lpstr>
      <vt:lpstr>while语句的语法</vt:lpstr>
      <vt:lpstr>例2_6：输入一个整数，将各位数字翻转后输出</vt:lpstr>
      <vt:lpstr>do-while 语句的语法形式</vt:lpstr>
      <vt:lpstr>例2_7：用do-while语句，求自然数1~10之和</vt:lpstr>
      <vt:lpstr>对比下面的程序</vt:lpstr>
      <vt:lpstr>例2_8：输入一个整数，求出它的所有因子</vt:lpstr>
      <vt:lpstr>for语句（续）</vt:lpstr>
      <vt:lpstr>循环结构与选择结构的嵌套</vt:lpstr>
      <vt:lpstr>例2-10</vt:lpstr>
      <vt:lpstr>其他控制语句</vt:lpstr>
      <vt:lpstr>小结</vt:lpstr>
    </vt:vector>
  </TitlesOfParts>
  <Company>Tsinghua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Kong</cp:lastModifiedBy>
  <cp:revision>476</cp:revision>
  <dcterms:created xsi:type="dcterms:W3CDTF">2010-07-19T06:54:21Z</dcterms:created>
  <dcterms:modified xsi:type="dcterms:W3CDTF">2022-01-26T18:13:46Z</dcterms:modified>
</cp:coreProperties>
</file>