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2"/>
  </p:notesMasterIdLst>
  <p:handoutMasterIdLst>
    <p:handoutMasterId r:id="rId63"/>
  </p:handoutMasterIdLst>
  <p:sldIdLst>
    <p:sldId id="256" r:id="rId2"/>
    <p:sldId id="257" r:id="rId3"/>
    <p:sldId id="529" r:id="rId4"/>
    <p:sldId id="531" r:id="rId5"/>
    <p:sldId id="608" r:id="rId6"/>
    <p:sldId id="535" r:id="rId7"/>
    <p:sldId id="609" r:id="rId8"/>
    <p:sldId id="537" r:id="rId9"/>
    <p:sldId id="679" r:id="rId10"/>
    <p:sldId id="611" r:id="rId11"/>
    <p:sldId id="540" r:id="rId12"/>
    <p:sldId id="612" r:id="rId13"/>
    <p:sldId id="613" r:id="rId14"/>
    <p:sldId id="614" r:id="rId15"/>
    <p:sldId id="544" r:id="rId16"/>
    <p:sldId id="615" r:id="rId17"/>
    <p:sldId id="616" r:id="rId18"/>
    <p:sldId id="547" r:id="rId19"/>
    <p:sldId id="534" r:id="rId20"/>
    <p:sldId id="618" r:id="rId21"/>
    <p:sldId id="619" r:id="rId22"/>
    <p:sldId id="620" r:id="rId23"/>
    <p:sldId id="621" r:id="rId24"/>
    <p:sldId id="622" r:id="rId25"/>
    <p:sldId id="553" r:id="rId26"/>
    <p:sldId id="623" r:id="rId27"/>
    <p:sldId id="557" r:id="rId28"/>
    <p:sldId id="556" r:id="rId29"/>
    <p:sldId id="624" r:id="rId30"/>
    <p:sldId id="559" r:id="rId31"/>
    <p:sldId id="625" r:id="rId32"/>
    <p:sldId id="561" r:id="rId33"/>
    <p:sldId id="562" r:id="rId34"/>
    <p:sldId id="627" r:id="rId35"/>
    <p:sldId id="628" r:id="rId36"/>
    <p:sldId id="629" r:id="rId37"/>
    <p:sldId id="566" r:id="rId38"/>
    <p:sldId id="630" r:id="rId39"/>
    <p:sldId id="569" r:id="rId40"/>
    <p:sldId id="631" r:id="rId41"/>
    <p:sldId id="573" r:id="rId42"/>
    <p:sldId id="571" r:id="rId43"/>
    <p:sldId id="680" r:id="rId44"/>
    <p:sldId id="574" r:id="rId45"/>
    <p:sldId id="633" r:id="rId46"/>
    <p:sldId id="576" r:id="rId47"/>
    <p:sldId id="577" r:id="rId48"/>
    <p:sldId id="578" r:id="rId49"/>
    <p:sldId id="599" r:id="rId50"/>
    <p:sldId id="634" r:id="rId51"/>
    <p:sldId id="579" r:id="rId52"/>
    <p:sldId id="580" r:id="rId53"/>
    <p:sldId id="581" r:id="rId54"/>
    <p:sldId id="657" r:id="rId55"/>
    <p:sldId id="658" r:id="rId56"/>
    <p:sldId id="584" r:id="rId57"/>
    <p:sldId id="585" r:id="rId58"/>
    <p:sldId id="635" r:id="rId59"/>
    <p:sldId id="668" r:id="rId60"/>
    <p:sldId id="597" r:id="rId61"/>
  </p:sldIdLst>
  <p:sldSz cx="12195175" cy="6858000"/>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99"/>
    <a:srgbClr val="85FFFF"/>
    <a:srgbClr val="CCFFCC"/>
    <a:srgbClr val="00CC99"/>
    <a:srgbClr val="6699FF"/>
    <a:srgbClr val="66FFCC"/>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87387" autoAdjust="0"/>
  </p:normalViewPr>
  <p:slideViewPr>
    <p:cSldViewPr>
      <p:cViewPr>
        <p:scale>
          <a:sx n="100" d="100"/>
          <a:sy n="100" d="100"/>
        </p:scale>
        <p:origin x="168" y="270"/>
      </p:cViewPr>
      <p:guideLst>
        <p:guide orient="horz" pos="2160"/>
        <p:guide pos="3841"/>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p:cViewPr>
        <p:scale>
          <a:sx n="100" d="100"/>
          <a:sy n="100" d="100"/>
        </p:scale>
        <p:origin x="-2520" y="204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ED6EAB5D-A5F1-4700-ADB4-1E32A92FE58D}" type="slidenum">
              <a:rPr lang="en-US" altLang="zh-CN"/>
              <a:pPr>
                <a:defRPr/>
              </a:pPr>
              <a:t>‹#›</a:t>
            </a:fld>
            <a:endParaRPr lang="en-US" altLang="zh-CN"/>
          </a:p>
        </p:txBody>
      </p:sp>
    </p:spTree>
    <p:extLst>
      <p:ext uri="{BB962C8B-B14F-4D97-AF65-F5344CB8AC3E}">
        <p14:creationId xmlns:p14="http://schemas.microsoft.com/office/powerpoint/2010/main" val="1852233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39700" y="768350"/>
            <a:ext cx="6821488"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atin typeface="Times New Roman" pitchFamily="18" charset="0"/>
                <a:ea typeface="隶书" pitchFamily="49" charset="-122"/>
                <a:cs typeface="+mn-cs"/>
              </a:defRPr>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C7006073-6670-4D36-8C31-FF39F1E316CF}" type="slidenum">
              <a:rPr lang="en-US" altLang="zh-CN"/>
              <a:pPr>
                <a:defRPr/>
              </a:pPr>
              <a:t>‹#›</a:t>
            </a:fld>
            <a:endParaRPr lang="en-US" altLang="zh-CN"/>
          </a:p>
        </p:txBody>
      </p:sp>
    </p:spTree>
    <p:extLst>
      <p:ext uri="{BB962C8B-B14F-4D97-AF65-F5344CB8AC3E}">
        <p14:creationId xmlns:p14="http://schemas.microsoft.com/office/powerpoint/2010/main" val="676006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6C390E-1D14-47F2-870B-4DE49406987E}" type="slidenum">
              <a:rPr lang="en-US" altLang="zh-CN" sz="130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02885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5123A21-E4ED-46A1-9BFF-86525D93C93A}" type="slidenum">
              <a:rPr lang="en-US" altLang="zh-CN" sz="1300"/>
              <a:pPr eaLnBrk="1" hangingPunct="1"/>
              <a:t>36</a:t>
            </a:fld>
            <a:endParaRPr lang="en-US" altLang="zh-CN" sz="1300"/>
          </a:p>
        </p:txBody>
      </p:sp>
      <p:sp>
        <p:nvSpPr>
          <p:cNvPr id="72707" name="Rectangle 2"/>
          <p:cNvSpPr>
            <a:spLocks noGrp="1" noRot="1" noChangeAspect="1" noChangeArrowheads="1" noTextEdit="1"/>
          </p:cNvSpPr>
          <p:nvPr>
            <p:ph type="sldImg"/>
          </p:nvPr>
        </p:nvSpPr>
        <p:spPr>
          <a:ln/>
        </p:spPr>
      </p:sp>
      <p:sp>
        <p:nvSpPr>
          <p:cNvPr id="7270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66795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120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FF104BE-9E7B-49BD-9ACE-AB95D6E18D55}" type="slidenum">
              <a:rPr lang="en-US" altLang="zh-CN" sz="1300">
                <a:ea typeface="隶书" panose="02010509060101010101" pitchFamily="49" charset="-122"/>
              </a:rPr>
              <a:pPr>
                <a:spcBef>
                  <a:spcPct val="0"/>
                </a:spcBef>
              </a:pPr>
              <a:t>37</a:t>
            </a:fld>
            <a:endParaRPr lang="en-US" altLang="zh-CN" sz="1300">
              <a:ea typeface="隶书" panose="02010509060101010101" pitchFamily="49" charset="-122"/>
            </a:endParaRPr>
          </a:p>
        </p:txBody>
      </p:sp>
    </p:spTree>
    <p:extLst>
      <p:ext uri="{BB962C8B-B14F-4D97-AF65-F5344CB8AC3E}">
        <p14:creationId xmlns:p14="http://schemas.microsoft.com/office/powerpoint/2010/main" val="32892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38</a:t>
            </a:fld>
            <a:endParaRPr lang="en-US" altLang="zh-CN"/>
          </a:p>
        </p:txBody>
      </p:sp>
    </p:spTree>
    <p:extLst>
      <p:ext uri="{BB962C8B-B14F-4D97-AF65-F5344CB8AC3E}">
        <p14:creationId xmlns:p14="http://schemas.microsoft.com/office/powerpoint/2010/main" val="1292012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39</a:t>
            </a:fld>
            <a:endParaRPr lang="en-US" altLang="zh-CN"/>
          </a:p>
        </p:txBody>
      </p:sp>
    </p:spTree>
    <p:extLst>
      <p:ext uri="{BB962C8B-B14F-4D97-AF65-F5344CB8AC3E}">
        <p14:creationId xmlns:p14="http://schemas.microsoft.com/office/powerpoint/2010/main" val="798506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42</a:t>
            </a:fld>
            <a:endParaRPr lang="en-US" altLang="zh-CN"/>
          </a:p>
        </p:txBody>
      </p:sp>
    </p:spTree>
    <p:extLst>
      <p:ext uri="{BB962C8B-B14F-4D97-AF65-F5344CB8AC3E}">
        <p14:creationId xmlns:p14="http://schemas.microsoft.com/office/powerpoint/2010/main" val="2041427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43</a:t>
            </a:fld>
            <a:endParaRPr lang="en-US" altLang="zh-CN"/>
          </a:p>
        </p:txBody>
      </p:sp>
    </p:spTree>
    <p:extLst>
      <p:ext uri="{BB962C8B-B14F-4D97-AF65-F5344CB8AC3E}">
        <p14:creationId xmlns:p14="http://schemas.microsoft.com/office/powerpoint/2010/main" val="375009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44</a:t>
            </a:fld>
            <a:endParaRPr lang="en-US" altLang="zh-CN"/>
          </a:p>
        </p:txBody>
      </p:sp>
    </p:spTree>
    <p:extLst>
      <p:ext uri="{BB962C8B-B14F-4D97-AF65-F5344CB8AC3E}">
        <p14:creationId xmlns:p14="http://schemas.microsoft.com/office/powerpoint/2010/main" val="414519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45</a:t>
            </a:fld>
            <a:endParaRPr lang="en-US" altLang="zh-CN"/>
          </a:p>
        </p:txBody>
      </p:sp>
    </p:spTree>
    <p:extLst>
      <p:ext uri="{BB962C8B-B14F-4D97-AF65-F5344CB8AC3E}">
        <p14:creationId xmlns:p14="http://schemas.microsoft.com/office/powerpoint/2010/main" val="1009288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45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0333AA-9A41-4235-9DA7-E1F81696C92F}" type="slidenum">
              <a:rPr lang="en-US" altLang="zh-CN" sz="1300">
                <a:ea typeface="隶书" panose="02010509060101010101" pitchFamily="49" charset="-122"/>
              </a:rPr>
              <a:pPr>
                <a:spcBef>
                  <a:spcPct val="0"/>
                </a:spcBef>
              </a:pPr>
              <a:t>48</a:t>
            </a:fld>
            <a:endParaRPr lang="en-US" altLang="zh-CN" sz="1300">
              <a:ea typeface="隶书" panose="02010509060101010101" pitchFamily="49" charset="-122"/>
            </a:endParaRPr>
          </a:p>
        </p:txBody>
      </p:sp>
    </p:spTree>
    <p:extLst>
      <p:ext uri="{BB962C8B-B14F-4D97-AF65-F5344CB8AC3E}">
        <p14:creationId xmlns:p14="http://schemas.microsoft.com/office/powerpoint/2010/main" val="2181976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dirty="0"/>
          </a:p>
        </p:txBody>
      </p:sp>
      <p:sp>
        <p:nvSpPr>
          <p:cNvPr id="757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B875D4ED-B685-48E0-8940-DC77BE8977DE}" type="slidenum">
              <a:rPr lang="en-US" altLang="zh-CN" sz="1300"/>
              <a:pPr eaLnBrk="1" hangingPunct="1"/>
              <a:t>50</a:t>
            </a:fld>
            <a:endParaRPr lang="en-US" altLang="zh-CN" sz="1300"/>
          </a:p>
        </p:txBody>
      </p:sp>
    </p:spTree>
    <p:extLst>
      <p:ext uri="{BB962C8B-B14F-4D97-AF65-F5344CB8AC3E}">
        <p14:creationId xmlns:p14="http://schemas.microsoft.com/office/powerpoint/2010/main" val="23579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CC69BC-F97C-4344-A2ED-0C8D6B9CB8C2}" type="slidenum">
              <a:rPr lang="en-US" altLang="zh-CN" sz="130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9219" name="Rectangle 2"/>
          <p:cNvSpPr>
            <a:spLocks noGrp="1" noRot="1" noChangeAspect="1" noChangeArrowheads="1" noTextEdit="1"/>
          </p:cNvSpPr>
          <p:nvPr>
            <p:ph type="sldImg"/>
          </p:nvPr>
        </p:nvSpPr>
        <p:spPr>
          <a:ln/>
        </p:spPr>
      </p:sp>
      <p:sp>
        <p:nvSpPr>
          <p:cNvPr id="92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4041505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51</a:t>
            </a:fld>
            <a:endParaRPr lang="en-US" altLang="zh-CN"/>
          </a:p>
        </p:txBody>
      </p:sp>
    </p:spTree>
    <p:extLst>
      <p:ext uri="{BB962C8B-B14F-4D97-AF65-F5344CB8AC3E}">
        <p14:creationId xmlns:p14="http://schemas.microsoft.com/office/powerpoint/2010/main" val="2907178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53</a:t>
            </a:fld>
            <a:endParaRPr lang="en-US" altLang="zh-CN"/>
          </a:p>
        </p:txBody>
      </p:sp>
    </p:spTree>
    <p:extLst>
      <p:ext uri="{BB962C8B-B14F-4D97-AF65-F5344CB8AC3E}">
        <p14:creationId xmlns:p14="http://schemas.microsoft.com/office/powerpoint/2010/main" val="3089021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2A682A04-7E33-4E9B-9325-4365CAB1EFCA}" type="slidenum">
              <a:rPr lang="en-US" altLang="zh-CN" sz="1300"/>
              <a:pPr eaLnBrk="1" hangingPunct="1"/>
              <a:t>55</a:t>
            </a:fld>
            <a:endParaRPr lang="en-US" altLang="zh-CN" sz="1300"/>
          </a:p>
        </p:txBody>
      </p:sp>
      <p:sp>
        <p:nvSpPr>
          <p:cNvPr id="77827" name="Rectangle 2"/>
          <p:cNvSpPr>
            <a:spLocks noGrp="1" noRot="1" noChangeAspect="1" noChangeArrowheads="1" noTextEdit="1"/>
          </p:cNvSpPr>
          <p:nvPr>
            <p:ph type="sldImg"/>
          </p:nvPr>
        </p:nvSpPr>
        <p:spPr>
          <a:ln/>
        </p:spPr>
      </p:sp>
      <p:sp>
        <p:nvSpPr>
          <p:cNvPr id="77828"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753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57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AAF059-4E75-42A3-A4D1-9825F0091E5D}" type="slidenum">
              <a:rPr lang="en-US" altLang="zh-CN" sz="1300">
                <a:ea typeface="隶书" panose="02010509060101010101" pitchFamily="49" charset="-122"/>
              </a:rPr>
              <a:pPr>
                <a:spcBef>
                  <a:spcPct val="0"/>
                </a:spcBef>
              </a:pPr>
              <a:t>56</a:t>
            </a:fld>
            <a:endParaRPr lang="en-US" altLang="zh-CN" sz="1300">
              <a:ea typeface="隶书" panose="02010509060101010101" pitchFamily="49" charset="-122"/>
            </a:endParaRPr>
          </a:p>
        </p:txBody>
      </p:sp>
    </p:spTree>
    <p:extLst>
      <p:ext uri="{BB962C8B-B14F-4D97-AF65-F5344CB8AC3E}">
        <p14:creationId xmlns:p14="http://schemas.microsoft.com/office/powerpoint/2010/main" val="515791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57</a:t>
            </a:fld>
            <a:endParaRPr lang="en-US" altLang="zh-CN"/>
          </a:p>
        </p:txBody>
      </p:sp>
    </p:spTree>
    <p:extLst>
      <p:ext uri="{BB962C8B-B14F-4D97-AF65-F5344CB8AC3E}">
        <p14:creationId xmlns:p14="http://schemas.microsoft.com/office/powerpoint/2010/main" val="2239282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59</a:t>
            </a:fld>
            <a:endParaRPr lang="en-US" altLang="zh-CN"/>
          </a:p>
        </p:txBody>
      </p:sp>
    </p:spTree>
    <p:extLst>
      <p:ext uri="{BB962C8B-B14F-4D97-AF65-F5344CB8AC3E}">
        <p14:creationId xmlns:p14="http://schemas.microsoft.com/office/powerpoint/2010/main" val="3960243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8192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3DEF2E-218A-4782-ADA8-FEAABD5D6A60}" type="slidenum">
              <a:rPr lang="en-US" altLang="zh-CN" sz="1300">
                <a:ea typeface="隶书" panose="02010509060101010101" pitchFamily="49" charset="-122"/>
              </a:rPr>
              <a:pPr>
                <a:spcBef>
                  <a:spcPct val="0"/>
                </a:spcBef>
              </a:pPr>
              <a:t>60</a:t>
            </a:fld>
            <a:endParaRPr lang="en-US" altLang="zh-CN" sz="1300">
              <a:ea typeface="隶书" panose="02010509060101010101" pitchFamily="49" charset="-122"/>
            </a:endParaRPr>
          </a:p>
        </p:txBody>
      </p:sp>
    </p:spTree>
    <p:extLst>
      <p:ext uri="{BB962C8B-B14F-4D97-AF65-F5344CB8AC3E}">
        <p14:creationId xmlns:p14="http://schemas.microsoft.com/office/powerpoint/2010/main" val="2646006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3</a:t>
            </a:fld>
            <a:endParaRPr lang="en-US" altLang="zh-CN"/>
          </a:p>
        </p:txBody>
      </p:sp>
    </p:spTree>
    <p:extLst>
      <p:ext uri="{BB962C8B-B14F-4D97-AF65-F5344CB8AC3E}">
        <p14:creationId xmlns:p14="http://schemas.microsoft.com/office/powerpoint/2010/main" val="4148151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5</a:t>
            </a:fld>
            <a:endParaRPr lang="en-US" altLang="zh-CN"/>
          </a:p>
        </p:txBody>
      </p:sp>
    </p:spTree>
    <p:extLst>
      <p:ext uri="{BB962C8B-B14F-4D97-AF65-F5344CB8AC3E}">
        <p14:creationId xmlns:p14="http://schemas.microsoft.com/office/powerpoint/2010/main" val="371065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9</a:t>
            </a:fld>
            <a:endParaRPr lang="en-US" altLang="zh-CN"/>
          </a:p>
        </p:txBody>
      </p:sp>
    </p:spTree>
    <p:extLst>
      <p:ext uri="{BB962C8B-B14F-4D97-AF65-F5344CB8AC3E}">
        <p14:creationId xmlns:p14="http://schemas.microsoft.com/office/powerpoint/2010/main" val="280456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7006073-6670-4D36-8C31-FF39F1E316CF}" type="slidenum">
              <a:rPr lang="en-US" altLang="zh-CN" smtClean="0"/>
              <a:pPr>
                <a:defRPr/>
              </a:pPr>
              <a:t>11</a:t>
            </a:fld>
            <a:endParaRPr lang="en-US" altLang="zh-CN"/>
          </a:p>
        </p:txBody>
      </p:sp>
    </p:spTree>
    <p:extLst>
      <p:ext uri="{BB962C8B-B14F-4D97-AF65-F5344CB8AC3E}">
        <p14:creationId xmlns:p14="http://schemas.microsoft.com/office/powerpoint/2010/main" val="3109449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灯片编号占位符 3"/>
          <p:cNvSpPr>
            <a:spLocks noGrp="1"/>
          </p:cNvSpPr>
          <p:nvPr>
            <p:ph type="sldNum" sz="quarter" idx="10"/>
          </p:nvPr>
        </p:nvSpPr>
        <p:spPr/>
        <p:txBody>
          <a:bodyPr/>
          <a:lstStyle/>
          <a:p>
            <a:fld id="{D2CB3B5D-2536-43BE-B5CC-FE666DE0F430}" type="slidenum">
              <a:rPr lang="en-US" altLang="zh-CN" smtClean="0"/>
              <a:pPr/>
              <a:t>20</a:t>
            </a:fld>
            <a:endParaRPr lang="en-US" altLang="zh-CN"/>
          </a:p>
        </p:txBody>
      </p:sp>
    </p:spTree>
    <p:extLst>
      <p:ext uri="{BB962C8B-B14F-4D97-AF65-F5344CB8AC3E}">
        <p14:creationId xmlns:p14="http://schemas.microsoft.com/office/powerpoint/2010/main" val="3568794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358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0F2E78-7098-4214-8F93-C2886DF0F103}" type="slidenum">
              <a:rPr lang="en-US" altLang="zh-CN" sz="1300">
                <a:ea typeface="隶书" panose="02010509060101010101" pitchFamily="49" charset="-122"/>
              </a:rPr>
              <a:pPr>
                <a:spcBef>
                  <a:spcPct val="0"/>
                </a:spcBef>
              </a:pPr>
              <a:t>25</a:t>
            </a:fld>
            <a:endParaRPr lang="en-US" altLang="zh-CN" sz="1300">
              <a:ea typeface="隶书" panose="02010509060101010101" pitchFamily="49" charset="-122"/>
            </a:endParaRPr>
          </a:p>
        </p:txBody>
      </p:sp>
    </p:spTree>
    <p:extLst>
      <p:ext uri="{BB962C8B-B14F-4D97-AF65-F5344CB8AC3E}">
        <p14:creationId xmlns:p14="http://schemas.microsoft.com/office/powerpoint/2010/main" val="3532639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168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A6AF5E07-E057-4601-8B50-60DDAE101373}" type="slidenum">
              <a:rPr lang="en-US" altLang="zh-CN" sz="1300"/>
              <a:pPr eaLnBrk="1" hangingPunct="1"/>
              <a:t>34</a:t>
            </a:fld>
            <a:endParaRPr lang="en-US" altLang="zh-CN" sz="1300"/>
          </a:p>
        </p:txBody>
      </p:sp>
    </p:spTree>
    <p:extLst>
      <p:ext uri="{BB962C8B-B14F-4D97-AF65-F5344CB8AC3E}">
        <p14:creationId xmlns:p14="http://schemas.microsoft.com/office/powerpoint/2010/main" val="38474338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C:\Users\Administrator\Desktop\C++简单程序设计.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517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480963" y="2102991"/>
            <a:ext cx="11280537" cy="1470025"/>
          </a:xfrm>
        </p:spPr>
        <p:txBody>
          <a:bodyPr anchor="b"/>
          <a:lstStyle>
            <a:lvl1pPr algn="ctr">
              <a:defRPr sz="4400">
                <a:solidFill>
                  <a:schemeClr val="bg1"/>
                </a:solidFill>
                <a:latin typeface="微软雅黑" pitchFamily="34" charset="-122"/>
                <a:ea typeface="微软雅黑" pitchFamily="34" charset="-122"/>
              </a:defRPr>
            </a:lvl1pPr>
          </a:lstStyle>
          <a:p>
            <a:r>
              <a:rPr lang="zh-CN" altLang="en-US"/>
              <a:t>单击此处编辑母版标题样式</a:t>
            </a:r>
            <a:endParaRPr lang="en-US"/>
          </a:p>
        </p:txBody>
      </p:sp>
      <p:sp>
        <p:nvSpPr>
          <p:cNvPr id="9" name="副标题 8"/>
          <p:cNvSpPr>
            <a:spLocks noGrp="1"/>
          </p:cNvSpPr>
          <p:nvPr>
            <p:ph type="subTitle" idx="1"/>
          </p:nvPr>
        </p:nvSpPr>
        <p:spPr>
          <a:xfrm>
            <a:off x="2818371" y="3717032"/>
            <a:ext cx="6605720" cy="1752600"/>
          </a:xfrm>
        </p:spPr>
        <p:txBody>
          <a:bodyPr/>
          <a:lstStyle>
            <a:lvl1pPr marL="0" indent="0" algn="ctr">
              <a:buNone/>
              <a:defRPr sz="2400">
                <a:solidFill>
                  <a:schemeClr val="bg1"/>
                </a:solidFill>
                <a:latin typeface="+mn-ea"/>
                <a:ea typeface="+mn-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317987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5802" y="1109161"/>
            <a:ext cx="782608" cy="4681637"/>
          </a:xfrm>
        </p:spPr>
        <p:txBody>
          <a:bodyPr vert="vert270" lIns="45720" tIns="0" rIns="45720" anchor="t"/>
          <a:lstStyle>
            <a:lvl1pPr algn="ctr">
              <a:buNone/>
              <a:defRPr sz="2000" b="1">
                <a:latin typeface="微软雅黑" pitchFamily="34" charset="-122"/>
                <a:ea typeface="微软雅黑" pitchFamily="34" charset="-122"/>
              </a:defRPr>
            </a:lvl1pPr>
          </a:lstStyle>
          <a:p>
            <a:r>
              <a:rPr lang="zh-CN" altLang="en-US"/>
              <a:t>单击此处编辑母版标题样式</a:t>
            </a:r>
            <a:endParaRPr lang="en-US"/>
          </a:p>
        </p:txBody>
      </p:sp>
      <p:sp>
        <p:nvSpPr>
          <p:cNvPr id="3" name="图片占位符 2"/>
          <p:cNvSpPr>
            <a:spLocks noGrp="1"/>
          </p:cNvSpPr>
          <p:nvPr>
            <p:ph type="pic" idx="1"/>
          </p:nvPr>
        </p:nvSpPr>
        <p:spPr>
          <a:xfrm>
            <a:off x="538368" y="1143000"/>
            <a:ext cx="6097588"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1800">
                <a:latin typeface="微软雅黑" pitchFamily="34" charset="-122"/>
                <a:ea typeface="微软雅黑" pitchFamily="34" charset="-122"/>
              </a:defRPr>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0038" y="3274309"/>
            <a:ext cx="3455300" cy="2516489"/>
          </a:xfrm>
        </p:spPr>
        <p:txBody>
          <a:bodyPr lIns="0" tIns="0" rIns="45720"/>
          <a:lstStyle>
            <a:lvl1pPr marL="0" indent="0">
              <a:lnSpc>
                <a:spcPct val="100000"/>
              </a:lnSpc>
              <a:spcBef>
                <a:spcPts val="0"/>
              </a:spcBef>
              <a:buFontTx/>
              <a:buNone/>
              <a:defRPr sz="1300">
                <a:latin typeface="微软雅黑" pitchFamily="34" charset="-122"/>
                <a:ea typeface="微软雅黑" pitchFamily="34" charset="-122"/>
              </a:defRPr>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1034887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竖排文字占位符 2"/>
          <p:cNvSpPr>
            <a:spLocks noGrp="1"/>
          </p:cNvSpPr>
          <p:nvPr>
            <p:ph type="body" orient="vert" idx="1"/>
          </p:nvPr>
        </p:nvSpPr>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2600546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4755" y="1143000"/>
            <a:ext cx="2540661" cy="5486400"/>
          </a:xfrm>
        </p:spPr>
        <p:txBody>
          <a:bodyPr vert="eaVert"/>
          <a:lstStyle>
            <a:lvl1pPr>
              <a:defRPr>
                <a:latin typeface="微软雅黑" pitchFamily="34" charset="-122"/>
                <a:ea typeface="微软雅黑" pitchFamily="34" charset="-122"/>
              </a:defRPr>
            </a:lvl1pPr>
          </a:lstStyle>
          <a:p>
            <a:r>
              <a:rPr lang="zh-CN" altLang="en-US"/>
              <a:t>单击此处编辑母版标题样式</a:t>
            </a:r>
            <a:endParaRPr lang="en-US"/>
          </a:p>
        </p:txBody>
      </p:sp>
      <p:sp>
        <p:nvSpPr>
          <p:cNvPr id="3" name="竖排文字占位符 2"/>
          <p:cNvSpPr>
            <a:spLocks noGrp="1"/>
          </p:cNvSpPr>
          <p:nvPr>
            <p:ph type="body" orient="vert" idx="1"/>
          </p:nvPr>
        </p:nvSpPr>
        <p:spPr>
          <a:xfrm>
            <a:off x="609759" y="1143000"/>
            <a:ext cx="8333370" cy="5486400"/>
          </a:xfrm>
        </p:spPr>
        <p:txBody>
          <a:bodyPr vert="eaVert"/>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6046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2400">
                <a:latin typeface="微软雅黑" pitchFamily="34" charset="-122"/>
                <a:ea typeface="微软雅黑" pitchFamily="34" charset="-122"/>
              </a:defRPr>
            </a:lvl1pPr>
            <a:lvl2pPr>
              <a:buFont typeface="Georgia" pitchFamily="18" charset="0"/>
              <a:buChar char="–"/>
              <a:defRPr sz="2000">
                <a:latin typeface="微软雅黑" pitchFamily="34" charset="-122"/>
                <a:ea typeface="微软雅黑" pitchFamily="34" charset="-122"/>
              </a:defRPr>
            </a:lvl2pPr>
            <a:lvl3pPr>
              <a:defRPr sz="1800">
                <a:solidFill>
                  <a:srgbClr val="7030A0"/>
                </a:solidFill>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294701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3297"/>
          <a:stretch/>
        </p:blipFill>
        <p:spPr bwMode="auto">
          <a:xfrm>
            <a:off x="0" y="3175"/>
            <a:ext cx="12195175" cy="594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281163" y="3174"/>
            <a:ext cx="9304412" cy="905545"/>
          </a:xfrm>
        </p:spPr>
        <p:txBody>
          <a:bodyPr/>
          <a:lstStyle>
            <a:lvl1pPr>
              <a:defRPr>
                <a:solidFill>
                  <a:schemeClr val="tx1"/>
                </a:solidFill>
                <a:latin typeface="微软雅黑" pitchFamily="34" charset="-122"/>
                <a:ea typeface="微软雅黑" pitchFamily="34" charset="-122"/>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609600" y="1052736"/>
            <a:ext cx="10975975" cy="5521102"/>
          </a:xfrm>
        </p:spPr>
        <p:txBody>
          <a:bodyPr/>
          <a:lstStyle>
            <a:lvl1pPr marL="109537" indent="0">
              <a:buNone/>
              <a:defRPr sz="2400">
                <a:latin typeface="微软雅黑" pitchFamily="34" charset="-122"/>
                <a:ea typeface="微软雅黑" pitchFamily="34" charset="-122"/>
              </a:defRPr>
            </a:lvl1pPr>
            <a:lvl2pPr marL="411162" indent="0">
              <a:buFont typeface="Georgia" pitchFamily="18" charset="0"/>
              <a:buNone/>
              <a:defRPr sz="2000">
                <a:latin typeface="微软雅黑" pitchFamily="34" charset="-122"/>
                <a:ea typeface="微软雅黑" pitchFamily="34" charset="-122"/>
              </a:defRPr>
            </a:lvl2pPr>
            <a:lvl3pPr marL="703263" indent="0">
              <a:buNone/>
              <a:defRPr sz="1800">
                <a:solidFill>
                  <a:srgbClr val="7030A0"/>
                </a:solidFill>
                <a:latin typeface="微软雅黑" pitchFamily="34" charset="-122"/>
                <a:ea typeface="微软雅黑" pitchFamily="34" charset="-122"/>
              </a:defRPr>
            </a:lvl3pPr>
            <a:lvl4pPr marL="979488" indent="0">
              <a:buNone/>
              <a:defRPr sz="1800">
                <a:latin typeface="微软雅黑" pitchFamily="34" charset="-122"/>
                <a:ea typeface="微软雅黑" pitchFamily="34" charset="-122"/>
              </a:defRPr>
            </a:lvl4pPr>
            <a:lvl5pPr marL="1206500" indent="0">
              <a:buNone/>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Box 17"/>
          <p:cNvSpPr txBox="1">
            <a:spLocks noChangeArrowheads="1"/>
          </p:cNvSpPr>
          <p:nvPr userDrawn="1"/>
        </p:nvSpPr>
        <p:spPr bwMode="auto">
          <a:xfrm>
            <a:off x="9049915" y="6573838"/>
            <a:ext cx="3000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语言程序设计（第</a:t>
            </a:r>
            <a:r>
              <a:rPr lang="en-US" altLang="zh-CN" sz="1100" dirty="0">
                <a:latin typeface="宋体" panose="02010600030101010101" pitchFamily="2" charset="-122"/>
                <a:ea typeface="宋体" panose="02010600030101010101" pitchFamily="2" charset="-122"/>
              </a:rPr>
              <a:t>5</a:t>
            </a:r>
            <a:r>
              <a:rPr lang="zh-CN" altLang="en-US" sz="1100" dirty="0">
                <a:latin typeface="宋体" panose="02010600030101010101" pitchFamily="2" charset="-122"/>
                <a:ea typeface="宋体" panose="02010600030101010101" pitchFamily="2" charset="-122"/>
              </a:rPr>
              <a:t>版），郑莉，清华大学</a:t>
            </a:r>
          </a:p>
        </p:txBody>
      </p:sp>
      <p:sp>
        <p:nvSpPr>
          <p:cNvPr id="6"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tx1"/>
                </a:solidFill>
              </a:defRPr>
            </a:lvl1pPr>
          </a:lstStyle>
          <a:p>
            <a:fld id="{EC1F8298-81A5-47A4-8D74-FB0DA3A8149E}" type="slidenum">
              <a:rPr lang="zh-CN" altLang="en-US" smtClean="0"/>
              <a:pPr/>
              <a:t>‹#›</a:t>
            </a:fld>
            <a:endParaRPr lang="zh-CN" altLang="en-US" dirty="0"/>
          </a:p>
        </p:txBody>
      </p:sp>
    </p:spTree>
    <p:extLst>
      <p:ext uri="{BB962C8B-B14F-4D97-AF65-F5344CB8AC3E}">
        <p14:creationId xmlns:p14="http://schemas.microsoft.com/office/powerpoint/2010/main" val="105840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1981201"/>
            <a:ext cx="10365899"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latin typeface="微软雅黑" pitchFamily="34" charset="-122"/>
                <a:ea typeface="微软雅黑" pitchFamily="34" charset="-122"/>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335" y="3367088"/>
            <a:ext cx="10365899"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408838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微软雅黑" pitchFamily="34" charset="-122"/>
                <a:ea typeface="微软雅黑" pitchFamily="34" charset="-122"/>
              </a:defRPr>
            </a:lvl1pPr>
          </a:lstStyle>
          <a:p>
            <a:r>
              <a:rPr lang="zh-CN" altLang="en-US"/>
              <a:t>单击此处编辑母版标题样式</a:t>
            </a:r>
            <a:endParaRPr lang="en-US"/>
          </a:p>
        </p:txBody>
      </p:sp>
      <p:sp>
        <p:nvSpPr>
          <p:cNvPr id="3" name="内容占位符 2"/>
          <p:cNvSpPr>
            <a:spLocks noGrp="1"/>
          </p:cNvSpPr>
          <p:nvPr>
            <p:ph sz="half" idx="1"/>
          </p:nvPr>
        </p:nvSpPr>
        <p:spPr>
          <a:xfrm>
            <a:off x="609759" y="1785927"/>
            <a:ext cx="5386202" cy="4989461"/>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6199214" y="1785927"/>
            <a:ext cx="5386202" cy="4989461"/>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1294448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133" y="908720"/>
            <a:ext cx="11178910" cy="1069848"/>
          </a:xfrm>
        </p:spPr>
        <p:txBody>
          <a:bodyPr/>
          <a:lstStyle>
            <a:lvl1pPr>
              <a:defRPr sz="3600" b="0" i="0" cap="none" baseline="0">
                <a:latin typeface="微软雅黑" pitchFamily="34" charset="-122"/>
                <a:ea typeface="微软雅黑" pitchFamily="34" charset="-122"/>
              </a:defRPr>
            </a:lvl1pPr>
          </a:lstStyle>
          <a:p>
            <a:r>
              <a:rPr lang="zh-CN" altLang="en-US"/>
              <a:t>单击此处编辑母版标题样式</a:t>
            </a:r>
            <a:endParaRPr lang="en-US"/>
          </a:p>
        </p:txBody>
      </p:sp>
      <p:sp>
        <p:nvSpPr>
          <p:cNvPr id="3" name="文本占位符 2"/>
          <p:cNvSpPr>
            <a:spLocks noGrp="1"/>
          </p:cNvSpPr>
          <p:nvPr>
            <p:ph type="body" idx="1"/>
          </p:nvPr>
        </p:nvSpPr>
        <p:spPr>
          <a:xfrm>
            <a:off x="508132" y="1500174"/>
            <a:ext cx="5390267"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latin typeface="微软雅黑" pitchFamily="34" charset="-122"/>
                <a:ea typeface="微软雅黑" pitchFamily="34" charset="-122"/>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296607" y="1500174"/>
            <a:ext cx="5390437"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latin typeface="微软雅黑" pitchFamily="34" charset="-122"/>
                <a:ea typeface="微软雅黑" pitchFamily="34" charset="-122"/>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508132" y="1928803"/>
            <a:ext cx="5390267" cy="4665917"/>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2711" y="1928803"/>
            <a:ext cx="5390437" cy="4665917"/>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灯片编号占位符 1"/>
          <p:cNvSpPr>
            <a:spLocks noGrp="1"/>
          </p:cNvSpPr>
          <p:nvPr>
            <p:ph type="sldNum" sz="quarter" idx="10"/>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7207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908720"/>
            <a:ext cx="10975658" cy="1069848"/>
          </a:xfrm>
        </p:spPr>
        <p:txBody>
          <a:bodyPr/>
          <a:lstStyle>
            <a:lvl1pPr>
              <a:defRPr sz="3600">
                <a:solidFill>
                  <a:srgbClr val="009999"/>
                </a:solidFill>
                <a:latin typeface="微软雅黑" pitchFamily="34" charset="-122"/>
                <a:ea typeface="微软雅黑" pitchFamily="34" charset="-122"/>
              </a:defRPr>
            </a:lvl1pPr>
          </a:lstStyle>
          <a:p>
            <a:r>
              <a:rPr lang="zh-CN" altLang="en-US"/>
              <a:t>单击此处编辑母版标题样式</a:t>
            </a:r>
            <a:endParaRPr lang="en-US"/>
          </a:p>
        </p:txBody>
      </p:sp>
      <p:sp>
        <p:nvSpPr>
          <p:cNvPr id="3"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23102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154883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39853" y="1101970"/>
            <a:ext cx="4512215" cy="877824"/>
          </a:xfrm>
        </p:spPr>
        <p:txBody>
          <a:bodyPr anchor="b"/>
          <a:lstStyle>
            <a:lvl1pPr algn="l">
              <a:buNone/>
              <a:defRPr sz="1800" b="1">
                <a:latin typeface="微软雅黑" pitchFamily="34" charset="-122"/>
                <a:ea typeface="微软雅黑" pitchFamily="34" charset="-122"/>
              </a:defRPr>
            </a:lvl1pPr>
          </a:lstStyle>
          <a:p>
            <a:r>
              <a:rPr lang="zh-CN" altLang="en-US"/>
              <a:t>单击此处编辑母版标题样式</a:t>
            </a:r>
            <a:endParaRPr lang="en-US"/>
          </a:p>
        </p:txBody>
      </p:sp>
      <p:sp>
        <p:nvSpPr>
          <p:cNvPr id="3" name="文本占位符 2"/>
          <p:cNvSpPr>
            <a:spLocks noGrp="1"/>
          </p:cNvSpPr>
          <p:nvPr>
            <p:ph type="body" idx="2"/>
          </p:nvPr>
        </p:nvSpPr>
        <p:spPr>
          <a:xfrm>
            <a:off x="7139853" y="2010727"/>
            <a:ext cx="4512215" cy="4617720"/>
          </a:xfrm>
        </p:spPr>
        <p:txBody>
          <a:bodyPr/>
          <a:lstStyle>
            <a:lvl1pPr marL="9144" indent="0">
              <a:buNone/>
              <a:defRPr sz="1400">
                <a:latin typeface="微软雅黑" pitchFamily="34" charset="-122"/>
                <a:ea typeface="微软雅黑" pitchFamily="34" charset="-122"/>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203253" y="1101969"/>
            <a:ext cx="6804908" cy="5526477"/>
          </a:xfrm>
        </p:spPr>
        <p:txBody>
          <a:bodyPr/>
          <a:lstStyle>
            <a:lvl1pPr>
              <a:defRPr sz="1800">
                <a:latin typeface="微软雅黑" pitchFamily="34" charset="-122"/>
                <a:ea typeface="微软雅黑" pitchFamily="34" charset="-122"/>
              </a:defRPr>
            </a:lvl1pPr>
            <a:lvl2pPr>
              <a:defRPr sz="18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extLst>
      <p:ext uri="{BB962C8B-B14F-4D97-AF65-F5344CB8AC3E}">
        <p14:creationId xmlns:p14="http://schemas.microsoft.com/office/powerpoint/2010/main" val="628336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609600" y="903752"/>
            <a:ext cx="10975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en-US"/>
          </a:p>
        </p:txBody>
      </p:sp>
      <p:sp>
        <p:nvSpPr>
          <p:cNvPr id="1027" name="文本占位符 12"/>
          <p:cNvSpPr>
            <a:spLocks noGrp="1"/>
          </p:cNvSpPr>
          <p:nvPr>
            <p:ph type="body" idx="1"/>
          </p:nvPr>
        </p:nvSpPr>
        <p:spPr bwMode="auto">
          <a:xfrm>
            <a:off x="609600" y="1970552"/>
            <a:ext cx="10975975" cy="460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1028" name="TextBox 17"/>
          <p:cNvSpPr txBox="1">
            <a:spLocks noChangeArrowheads="1"/>
          </p:cNvSpPr>
          <p:nvPr/>
        </p:nvSpPr>
        <p:spPr bwMode="auto">
          <a:xfrm>
            <a:off x="9049915" y="6573838"/>
            <a:ext cx="30007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en-US" altLang="zh-CN" sz="1100" dirty="0">
                <a:latin typeface="宋体" panose="02010600030101010101" pitchFamily="2" charset="-122"/>
                <a:ea typeface="宋体" panose="02010600030101010101" pitchFamily="2" charset="-122"/>
              </a:rPr>
              <a:t>C++</a:t>
            </a:r>
            <a:r>
              <a:rPr lang="zh-CN" altLang="en-US" sz="1100" dirty="0">
                <a:latin typeface="宋体" panose="02010600030101010101" pitchFamily="2" charset="-122"/>
                <a:ea typeface="宋体" panose="02010600030101010101" pitchFamily="2" charset="-122"/>
              </a:rPr>
              <a:t>语言程序设计（第</a:t>
            </a:r>
            <a:r>
              <a:rPr lang="en-US" altLang="zh-CN" sz="1100" dirty="0">
                <a:latin typeface="宋体" panose="02010600030101010101" pitchFamily="2" charset="-122"/>
                <a:ea typeface="宋体" panose="02010600030101010101" pitchFamily="2" charset="-122"/>
              </a:rPr>
              <a:t>5</a:t>
            </a:r>
            <a:r>
              <a:rPr lang="zh-CN" altLang="en-US" sz="1100" dirty="0">
                <a:latin typeface="宋体" panose="02010600030101010101" pitchFamily="2" charset="-122"/>
                <a:ea typeface="宋体" panose="02010600030101010101" pitchFamily="2" charset="-122"/>
              </a:rPr>
              <a:t>版），郑莉，清华大学</a:t>
            </a:r>
          </a:p>
        </p:txBody>
      </p:sp>
      <p:sp>
        <p:nvSpPr>
          <p:cNvPr id="2" name="灯片编号占位符 1"/>
          <p:cNvSpPr>
            <a:spLocks noGrp="1"/>
          </p:cNvSpPr>
          <p:nvPr>
            <p:ph type="sldNum" sz="quarter" idx="4"/>
          </p:nvPr>
        </p:nvSpPr>
        <p:spPr>
          <a:xfrm>
            <a:off x="9305926" y="44624"/>
            <a:ext cx="2744787" cy="365125"/>
          </a:xfrm>
          <a:prstGeom prst="rect">
            <a:avLst/>
          </a:prstGeom>
        </p:spPr>
        <p:txBody>
          <a:bodyPr vert="horz" lIns="91440" tIns="45720" rIns="91440" bIns="45720" rtlCol="0" anchor="ctr"/>
          <a:lstStyle>
            <a:lvl1pPr algn="r">
              <a:defRPr sz="1800">
                <a:solidFill>
                  <a:schemeClr val="bg1"/>
                </a:solidFill>
              </a:defRPr>
            </a:lvl1pPr>
          </a:lstStyle>
          <a:p>
            <a:fld id="{EC1F8298-81A5-47A4-8D74-FB0DA3A8149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673" r:id="rId1"/>
    <p:sldLayoutId id="2147484664" r:id="rId2"/>
    <p:sldLayoutId id="2147484675" r:id="rId3"/>
    <p:sldLayoutId id="2147484665" r:id="rId4"/>
    <p:sldLayoutId id="2147484666" r:id="rId5"/>
    <p:sldLayoutId id="2147484674" r:id="rId6"/>
    <p:sldLayoutId id="2147484667" r:id="rId7"/>
    <p:sldLayoutId id="2147484668" r:id="rId8"/>
    <p:sldLayoutId id="2147484669" r:id="rId9"/>
    <p:sldLayoutId id="2147484670" r:id="rId10"/>
    <p:sldLayoutId id="2147484671" r:id="rId11"/>
    <p:sldLayoutId id="2147484672" r:id="rId12"/>
  </p:sldLayoutIdLst>
  <p:hf hdr="0" ftr="0" dt="0"/>
  <p:txStyles>
    <p:titleStyle>
      <a:lvl1pPr algn="l" rtl="0" eaLnBrk="0" fontAlgn="base" hangingPunct="0">
        <a:spcBef>
          <a:spcPct val="0"/>
        </a:spcBef>
        <a:spcAft>
          <a:spcPct val="0"/>
        </a:spcAft>
        <a:defRPr kumimoji="1" sz="3600" kern="1200">
          <a:solidFill>
            <a:srgbClr val="009999"/>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2pPr>
      <a:lvl3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3pPr>
      <a:lvl4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4pPr>
      <a:lvl5pPr algn="l" rtl="0" eaLnBrk="0" fontAlgn="base" hangingPunct="0">
        <a:spcBef>
          <a:spcPct val="0"/>
        </a:spcBef>
        <a:spcAft>
          <a:spcPct val="0"/>
        </a:spcAft>
        <a:defRPr kumimoji="1" sz="4000">
          <a:solidFill>
            <a:schemeClr val="tx2"/>
          </a:solidFill>
          <a:latin typeface="Trebuchet MS" pitchFamily="34" charset="0"/>
          <a:ea typeface="方正姚体" pitchFamily="2" charset="-122"/>
          <a:cs typeface="方正姚体" charset="0"/>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kumimoji="1"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kumimoji="1" sz="2600" kern="1200">
          <a:solidFill>
            <a:schemeClr val="accent1"/>
          </a:solidFill>
          <a:latin typeface="微软雅黑" panose="020B0503020204020204" pitchFamily="34" charset="-122"/>
          <a:ea typeface="微软雅黑" panose="020B0503020204020204"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umimoji="1" sz="2400" kern="1200">
          <a:solidFill>
            <a:schemeClr val="accent1"/>
          </a:solidFill>
          <a:latin typeface="微软雅黑" panose="020B0503020204020204" pitchFamily="34" charset="-122"/>
          <a:ea typeface="微软雅黑" panose="020B0503020204020204"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umimoji="1" sz="2200" kern="1200">
          <a:solidFill>
            <a:schemeClr val="accent1"/>
          </a:solidFill>
          <a:latin typeface="微软雅黑" panose="020B0503020204020204" pitchFamily="34" charset="-122"/>
          <a:ea typeface="微软雅黑" panose="020B0503020204020204"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umimoji="1" sz="2000" kern="1200">
          <a:solidFill>
            <a:srgbClr val="A04DA3"/>
          </a:solidFill>
          <a:latin typeface="微软雅黑" panose="020B0503020204020204" pitchFamily="34" charset="-122"/>
          <a:ea typeface="微软雅黑" panose="020B0503020204020204"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zh-CN" altLang="en-US"/>
              <a:t>第 </a:t>
            </a:r>
            <a:r>
              <a:rPr lang="en-US" altLang="zh-CN"/>
              <a:t>3 </a:t>
            </a:r>
            <a:r>
              <a:rPr lang="zh-CN" altLang="en-US"/>
              <a:t>章</a:t>
            </a:r>
            <a:r>
              <a:rPr lang="en-US" altLang="zh-CN"/>
              <a:t>  </a:t>
            </a:r>
            <a:r>
              <a:rPr lang="zh-CN" altLang="en-US"/>
              <a:t>函数</a:t>
            </a:r>
            <a:endParaRPr lang="zh-CN" altLang="en-US" dirty="0"/>
          </a:p>
        </p:txBody>
      </p:sp>
      <p:sp>
        <p:nvSpPr>
          <p:cNvPr id="5" name="Rectangle 3"/>
          <p:cNvSpPr txBox="1">
            <a:spLocks noChangeArrowheads="1"/>
          </p:cNvSpPr>
          <p:nvPr/>
        </p:nvSpPr>
        <p:spPr bwMode="auto">
          <a:xfrm>
            <a:off x="6320115" y="5919010"/>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endParaRPr kumimoji="0" lang="en-US" altLang="zh-CN" sz="1600" dirty="0">
              <a:solidFill>
                <a:schemeClr val="bg1"/>
              </a:solidFill>
              <a:latin typeface="+mn-ea"/>
              <a:ea typeface="+mn-ea"/>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3-3 </a:t>
            </a:r>
            <a:r>
              <a:rPr kumimoji="0" lang="zh-CN" altLang="en-US" sz="3600" dirty="0">
                <a:solidFill>
                  <a:schemeClr val="bg1"/>
                </a:solidFill>
              </a:rPr>
              <a:t>（续）</a:t>
            </a:r>
          </a:p>
        </p:txBody>
      </p:sp>
      <p:sp>
        <p:nvSpPr>
          <p:cNvPr id="16387" name="内容占位符 2"/>
          <p:cNvSpPr>
            <a:spLocks noGrp="1"/>
          </p:cNvSpPr>
          <p:nvPr>
            <p:ph idx="1"/>
          </p:nvPr>
        </p:nvSpPr>
        <p:spPr>
          <a:xfrm>
            <a:off x="1489075" y="1052736"/>
            <a:ext cx="10096500" cy="5521102"/>
          </a:xfrm>
        </p:spPr>
        <p:txBody>
          <a:bodyPr/>
          <a:lstStyle/>
          <a:p>
            <a:pPr eaLnBrk="1" hangingPunct="1">
              <a:lnSpc>
                <a:spcPct val="90000"/>
              </a:lnSpc>
              <a:buFont typeface="Georgia" panose="02040502050405020303" pitchFamily="18" charset="0"/>
              <a:buNone/>
            </a:pPr>
            <a:r>
              <a:rPr kumimoji="0" lang="en-US" altLang="zh-CN" dirty="0" err="1"/>
              <a:t>int</a:t>
            </a:r>
            <a:r>
              <a:rPr kumimoji="0" lang="en-US" altLang="zh-CN" dirty="0"/>
              <a:t> main() {</a:t>
            </a:r>
          </a:p>
          <a:p>
            <a:pPr eaLnBrk="1" hangingPunct="1">
              <a:lnSpc>
                <a:spcPct val="90000"/>
              </a:lnSpc>
              <a:buFont typeface="Georgia" panose="02040502050405020303" pitchFamily="18" charset="0"/>
              <a:buNone/>
            </a:pPr>
            <a:r>
              <a:rPr kumimoji="0" lang="en-US" altLang="zh-CN" dirty="0"/>
              <a:t>	double a = 16.0 * </a:t>
            </a:r>
            <a:r>
              <a:rPr kumimoji="0" lang="en-US" altLang="zh-CN" dirty="0" err="1">
                <a:solidFill>
                  <a:srgbClr val="934C22"/>
                </a:solidFill>
              </a:rPr>
              <a:t>arctan</a:t>
            </a:r>
            <a:r>
              <a:rPr kumimoji="0" lang="en-US" altLang="zh-CN" dirty="0">
                <a:solidFill>
                  <a:srgbClr val="934C22"/>
                </a:solidFill>
              </a:rPr>
              <a:t>(1/5.0)</a:t>
            </a:r>
            <a:r>
              <a:rPr kumimoji="0" lang="en-US" altLang="zh-CN" dirty="0"/>
              <a:t>; </a:t>
            </a:r>
          </a:p>
          <a:p>
            <a:pPr eaLnBrk="1" hangingPunct="1">
              <a:lnSpc>
                <a:spcPct val="90000"/>
              </a:lnSpc>
              <a:buFont typeface="Georgia" panose="02040502050405020303" pitchFamily="18" charset="0"/>
              <a:buNone/>
            </a:pPr>
            <a:r>
              <a:rPr kumimoji="0" lang="en-US" altLang="zh-CN" dirty="0"/>
              <a:t>	double b = 4.0 * </a:t>
            </a:r>
            <a:r>
              <a:rPr kumimoji="0" lang="en-US" altLang="zh-CN" dirty="0" err="1">
                <a:solidFill>
                  <a:srgbClr val="934C22"/>
                </a:solidFill>
              </a:rPr>
              <a:t>arctan</a:t>
            </a:r>
            <a:r>
              <a:rPr kumimoji="0" lang="en-US" altLang="zh-CN" dirty="0">
                <a:solidFill>
                  <a:srgbClr val="934C22"/>
                </a:solidFill>
              </a:rPr>
              <a:t>(1/239.0)</a:t>
            </a:r>
            <a:r>
              <a:rPr kumimoji="0" lang="en-US" altLang="zh-CN" dirty="0"/>
              <a:t>; </a:t>
            </a:r>
          </a:p>
          <a:p>
            <a:pPr eaLnBrk="1" hangingPunct="1">
              <a:lnSpc>
                <a:spcPct val="90000"/>
              </a:lnSpc>
              <a:buFont typeface="Georgia" panose="02040502050405020303" pitchFamily="18" charset="0"/>
              <a:buNone/>
            </a:pPr>
            <a:r>
              <a:rPr kumimoji="0" lang="en-US" altLang="zh-CN"/>
              <a:t>	</a:t>
            </a:r>
            <a:r>
              <a:rPr kumimoji="0" lang="en-US" altLang="zh-CN" sz="2200"/>
              <a:t>//</a:t>
            </a:r>
            <a:r>
              <a:rPr kumimoji="0" lang="zh-CN" altLang="en-US" sz="2200"/>
              <a:t>注意</a:t>
            </a:r>
            <a:r>
              <a:rPr kumimoji="0" lang="zh-CN" altLang="en-US" sz="2200" dirty="0"/>
              <a:t>：因为整数相除结果取整，如果参数写</a:t>
            </a:r>
            <a:r>
              <a:rPr kumimoji="0" lang="en-US" altLang="zh-CN" sz="2200" dirty="0"/>
              <a:t>1/5</a:t>
            </a:r>
            <a:r>
              <a:rPr kumimoji="0" lang="zh-CN" altLang="en-US" sz="2200" dirty="0"/>
              <a:t>，</a:t>
            </a:r>
            <a:r>
              <a:rPr kumimoji="0" lang="en-US" altLang="zh-CN" sz="2200" dirty="0"/>
              <a:t>1/239</a:t>
            </a:r>
            <a:r>
              <a:rPr kumimoji="0" lang="zh-CN" altLang="en-US" sz="2200" dirty="0"/>
              <a:t>，结果就都是</a:t>
            </a:r>
            <a:r>
              <a:rPr kumimoji="0" lang="en-US" altLang="zh-CN" sz="2200"/>
              <a:t>0 </a:t>
            </a:r>
            <a:endParaRPr kumimoji="0" lang="en-US" altLang="zh-CN" sz="2200" dirty="0"/>
          </a:p>
          <a:p>
            <a:pPr eaLnBrk="1" hangingPunct="1">
              <a:lnSpc>
                <a:spcPct val="90000"/>
              </a:lnSpc>
              <a:buFont typeface="Georgia" panose="02040502050405020303" pitchFamily="18" charset="0"/>
              <a:buNone/>
            </a:pPr>
            <a:endParaRPr kumimoji="0" lang="en-US" altLang="zh-CN" dirty="0"/>
          </a:p>
          <a:p>
            <a:pPr eaLnBrk="1" hangingPunct="1">
              <a:lnSpc>
                <a:spcPct val="90000"/>
              </a:lnSpc>
              <a:buFont typeface="Georgia" panose="02040502050405020303" pitchFamily="18" charset="0"/>
              <a:buNone/>
            </a:pPr>
            <a:r>
              <a:rPr kumimoji="0" lang="en-US" altLang="zh-CN" dirty="0"/>
              <a:t>	</a:t>
            </a:r>
            <a:r>
              <a:rPr kumimoji="0" lang="en-US" altLang="zh-CN" dirty="0" err="1"/>
              <a:t>cout</a:t>
            </a:r>
            <a:r>
              <a:rPr kumimoji="0" lang="en-US" altLang="zh-CN" dirty="0"/>
              <a:t> &lt;&lt; "PI = " &lt;&lt; a - b &lt;&lt; </a:t>
            </a:r>
            <a:r>
              <a:rPr kumimoji="0" lang="en-US" altLang="zh-CN" dirty="0" err="1"/>
              <a:t>endl</a:t>
            </a:r>
            <a:r>
              <a:rPr kumimoji="0" lang="en-US" altLang="zh-CN" dirty="0"/>
              <a:t>;</a:t>
            </a:r>
          </a:p>
          <a:p>
            <a:pPr eaLnBrk="1" hangingPunct="1">
              <a:lnSpc>
                <a:spcPct val="90000"/>
              </a:lnSpc>
              <a:buFont typeface="Georgia" panose="02040502050405020303" pitchFamily="18" charset="0"/>
              <a:buNone/>
            </a:pPr>
            <a:r>
              <a:rPr kumimoji="0" lang="en-US" altLang="zh-CN" dirty="0"/>
              <a:t>	return 0;</a:t>
            </a:r>
          </a:p>
          <a:p>
            <a:pPr eaLnBrk="1" hangingPunct="1">
              <a:lnSpc>
                <a:spcPct val="90000"/>
              </a:lnSpc>
              <a:buFont typeface="Georgia" panose="02040502050405020303" pitchFamily="18" charset="0"/>
              <a:buNone/>
            </a:pPr>
            <a:r>
              <a:rPr kumimoji="0" lang="en-US" altLang="zh-CN" dirty="0"/>
              <a:t>}</a:t>
            </a:r>
          </a:p>
          <a:p>
            <a:pPr eaLnBrk="1" hangingPunct="1">
              <a:buFont typeface="Georgia" panose="02040502050405020303" pitchFamily="18" charset="0"/>
              <a:buNone/>
            </a:pPr>
            <a:endParaRPr kumimoji="0" lang="en-US" altLang="zh-CN" dirty="0"/>
          </a:p>
        </p:txBody>
      </p:sp>
      <p:sp>
        <p:nvSpPr>
          <p:cNvPr id="16389" name="Text Box 4"/>
          <p:cNvSpPr txBox="1">
            <a:spLocks noChangeArrowheads="1"/>
          </p:cNvSpPr>
          <p:nvPr/>
        </p:nvSpPr>
        <p:spPr bwMode="auto">
          <a:xfrm>
            <a:off x="5639296" y="4869160"/>
            <a:ext cx="3335337" cy="769938"/>
          </a:xfrm>
          <a:prstGeom prst="rect">
            <a:avLst/>
          </a:prstGeom>
          <a:solidFill>
            <a:srgbClr val="85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运行结果：</a:t>
            </a:r>
            <a:endParaRPr lang="en-US" altLang="zh-CN" sz="2000">
              <a:latin typeface="微软雅黑" panose="020B0503020204020204" pitchFamily="34" charset="-122"/>
              <a:ea typeface="微软雅黑" panose="020B0503020204020204" pitchFamily="34" charset="-122"/>
            </a:endParaRPr>
          </a:p>
          <a:p>
            <a:pPr eaLnBrk="1" hangingPunct="1">
              <a:spcBef>
                <a:spcPct val="20000"/>
              </a:spcBef>
              <a:buClr>
                <a:schemeClr val="accent2"/>
              </a:buClr>
              <a:buSzPct val="80000"/>
              <a:buFont typeface="Wingdings" panose="05000000000000000000" pitchFamily="2" charset="2"/>
              <a:buNone/>
            </a:pPr>
            <a:r>
              <a:rPr lang="en-US" altLang="zh-CN" sz="2000">
                <a:solidFill>
                  <a:srgbClr val="934C22"/>
                </a:solidFill>
                <a:latin typeface="微软雅黑" panose="020B0503020204020204" pitchFamily="34" charset="-122"/>
                <a:ea typeface="微软雅黑" panose="020B0503020204020204" pitchFamily="34" charset="-122"/>
              </a:rPr>
              <a:t>PI=3.14159</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10</a:t>
            </a:fld>
            <a:endParaRPr lang="zh-CN" altLang="en-US" dirty="0"/>
          </a:p>
        </p:txBody>
      </p:sp>
    </p:spTree>
    <p:extLst>
      <p:ext uri="{BB962C8B-B14F-4D97-AF65-F5344CB8AC3E}">
        <p14:creationId xmlns:p14="http://schemas.microsoft.com/office/powerpoint/2010/main" val="96383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3-4</a:t>
            </a:r>
            <a:endParaRPr kumimoji="0" lang="zh-CN" altLang="en-US">
              <a:solidFill>
                <a:srgbClr val="009999"/>
              </a:solidFill>
            </a:endParaRPr>
          </a:p>
        </p:txBody>
      </p:sp>
      <p:sp>
        <p:nvSpPr>
          <p:cNvPr id="30723" name="内容占位符 2"/>
          <p:cNvSpPr>
            <a:spLocks noGrp="1"/>
          </p:cNvSpPr>
          <p:nvPr>
            <p:ph idx="1"/>
          </p:nvPr>
        </p:nvSpPr>
        <p:spPr>
          <a:xfrm>
            <a:off x="609600" y="2284413"/>
            <a:ext cx="10845800" cy="4144962"/>
          </a:xfrm>
        </p:spPr>
        <p:txBody>
          <a:bodyPr/>
          <a:lstStyle/>
          <a:p>
            <a:pPr eaLnBrk="1" hangingPunct="1">
              <a:spcBef>
                <a:spcPts val="600"/>
              </a:spcBef>
            </a:pPr>
            <a:r>
              <a:rPr kumimoji="0" lang="zh-CN" altLang="en-US">
                <a:latin typeface="宋体" panose="02010600030101010101" pitchFamily="2" charset="-122"/>
              </a:rPr>
              <a:t>寻找并输出</a:t>
            </a:r>
            <a:r>
              <a:rPr kumimoji="0" lang="en-US" altLang="zh-CN">
                <a:latin typeface="宋体" panose="02010600030101010101" pitchFamily="2" charset="-122"/>
              </a:rPr>
              <a:t>11</a:t>
            </a:r>
            <a:r>
              <a:rPr kumimoji="0" lang="en-US" altLang="zh-CN"/>
              <a:t>~</a:t>
            </a:r>
            <a:r>
              <a:rPr kumimoji="0" lang="en-US" altLang="zh-CN">
                <a:latin typeface="宋体" panose="02010600030101010101" pitchFamily="2" charset="-122"/>
              </a:rPr>
              <a:t>999</a:t>
            </a:r>
            <a:r>
              <a:rPr kumimoji="0" lang="zh-CN" altLang="en-US">
                <a:latin typeface="宋体" panose="02010600030101010101" pitchFamily="2" charset="-122"/>
              </a:rPr>
              <a:t>之间的数</a:t>
            </a:r>
            <a:r>
              <a:rPr kumimoji="0" lang="en-US" altLang="zh-CN">
                <a:latin typeface="宋体" panose="02010600030101010101" pitchFamily="2" charset="-122"/>
              </a:rPr>
              <a:t>m</a:t>
            </a:r>
            <a:r>
              <a:rPr kumimoji="0" lang="zh-CN" altLang="en-US">
                <a:latin typeface="宋体" panose="02010600030101010101" pitchFamily="2" charset="-122"/>
              </a:rPr>
              <a:t>，它满足</a:t>
            </a:r>
            <a:r>
              <a:rPr kumimoji="0" lang="en-US" altLang="zh-CN">
                <a:latin typeface="宋体" panose="02010600030101010101" pitchFamily="2" charset="-122"/>
              </a:rPr>
              <a:t>m</a:t>
            </a:r>
            <a:r>
              <a:rPr kumimoji="0" lang="zh-CN" altLang="en-US">
                <a:latin typeface="宋体" panose="02010600030101010101" pitchFamily="2" charset="-122"/>
              </a:rPr>
              <a:t>、</a:t>
            </a:r>
            <a:r>
              <a:rPr kumimoji="0" lang="en-US" altLang="zh-CN">
                <a:latin typeface="宋体" panose="02010600030101010101" pitchFamily="2" charset="-122"/>
              </a:rPr>
              <a:t>m</a:t>
            </a:r>
            <a:r>
              <a:rPr kumimoji="0" lang="en-US" altLang="zh-CN" baseline="30000">
                <a:latin typeface="宋体" panose="02010600030101010101" pitchFamily="2" charset="-122"/>
              </a:rPr>
              <a:t>2</a:t>
            </a:r>
            <a:r>
              <a:rPr kumimoji="0" lang="zh-CN" altLang="en-US">
                <a:latin typeface="宋体" panose="02010600030101010101" pitchFamily="2" charset="-122"/>
              </a:rPr>
              <a:t>和</a:t>
            </a:r>
            <a:r>
              <a:rPr kumimoji="0" lang="en-US" altLang="zh-CN">
                <a:latin typeface="宋体" panose="02010600030101010101" pitchFamily="2" charset="-122"/>
              </a:rPr>
              <a:t>m</a:t>
            </a:r>
            <a:r>
              <a:rPr kumimoji="0" lang="en-US" altLang="zh-CN" baseline="30000">
                <a:latin typeface="宋体" panose="02010600030101010101" pitchFamily="2" charset="-122"/>
              </a:rPr>
              <a:t>3</a:t>
            </a:r>
            <a:r>
              <a:rPr kumimoji="0" lang="zh-CN" altLang="en-US">
                <a:latin typeface="宋体" panose="02010600030101010101" pitchFamily="2" charset="-122"/>
              </a:rPr>
              <a:t>均为回文数。</a:t>
            </a:r>
          </a:p>
          <a:p>
            <a:pPr lvl="1" eaLnBrk="1" hangingPunct="1">
              <a:spcBef>
                <a:spcPts val="600"/>
              </a:spcBef>
            </a:pPr>
            <a:r>
              <a:rPr kumimoji="0" lang="zh-CN" altLang="en-US">
                <a:latin typeface="宋体" panose="02010600030101010101" pitchFamily="2" charset="-122"/>
              </a:rPr>
              <a:t>回文：各位数字左右对称的整数。</a:t>
            </a:r>
            <a:br>
              <a:rPr kumimoji="0" lang="zh-CN" altLang="en-US">
                <a:latin typeface="宋体" panose="02010600030101010101" pitchFamily="2" charset="-122"/>
              </a:rPr>
            </a:br>
            <a:r>
              <a:rPr kumimoji="0" lang="zh-CN" altLang="en-US">
                <a:latin typeface="宋体" panose="02010600030101010101" pitchFamily="2" charset="-122"/>
              </a:rPr>
              <a:t>例如：</a:t>
            </a:r>
            <a:r>
              <a:rPr kumimoji="0" lang="en-US" altLang="zh-CN">
                <a:latin typeface="宋体" panose="02010600030101010101" pitchFamily="2" charset="-122"/>
              </a:rPr>
              <a:t>11</a:t>
            </a:r>
            <a:r>
              <a:rPr kumimoji="0" lang="zh-CN" altLang="en-US">
                <a:latin typeface="宋体" panose="02010600030101010101" pitchFamily="2" charset="-122"/>
              </a:rPr>
              <a:t>满足上述条件</a:t>
            </a:r>
            <a:br>
              <a:rPr kumimoji="0" lang="zh-CN" altLang="en-US">
                <a:latin typeface="宋体" panose="02010600030101010101" pitchFamily="2" charset="-122"/>
              </a:rPr>
            </a:br>
            <a:r>
              <a:rPr kumimoji="0" lang="zh-CN" altLang="en-US">
                <a:latin typeface="宋体" panose="02010600030101010101" pitchFamily="2" charset="-122"/>
              </a:rPr>
              <a:t>      </a:t>
            </a:r>
            <a:r>
              <a:rPr kumimoji="0" lang="en-US" altLang="zh-CN">
                <a:latin typeface="宋体" panose="02010600030101010101" pitchFamily="2" charset="-122"/>
              </a:rPr>
              <a:t>11</a:t>
            </a:r>
            <a:r>
              <a:rPr kumimoji="0" lang="en-US" altLang="zh-CN" b="1" baseline="30000">
                <a:latin typeface="宋体" panose="02010600030101010101" pitchFamily="2" charset="-122"/>
              </a:rPr>
              <a:t>2</a:t>
            </a:r>
            <a:r>
              <a:rPr kumimoji="0" lang="en-US" altLang="zh-CN">
                <a:latin typeface="宋体" panose="02010600030101010101" pitchFamily="2" charset="-122"/>
              </a:rPr>
              <a:t>=121</a:t>
            </a:r>
            <a:r>
              <a:rPr kumimoji="0" lang="zh-CN" altLang="en-US">
                <a:latin typeface="宋体" panose="02010600030101010101" pitchFamily="2" charset="-122"/>
              </a:rPr>
              <a:t>，</a:t>
            </a:r>
            <a:r>
              <a:rPr kumimoji="0" lang="en-US" altLang="zh-CN">
                <a:latin typeface="宋体" panose="02010600030101010101" pitchFamily="2" charset="-122"/>
              </a:rPr>
              <a:t>11</a:t>
            </a:r>
            <a:r>
              <a:rPr kumimoji="0" lang="en-US" altLang="zh-CN" b="1" baseline="30000">
                <a:latin typeface="宋体" panose="02010600030101010101" pitchFamily="2" charset="-122"/>
              </a:rPr>
              <a:t>3</a:t>
            </a:r>
            <a:r>
              <a:rPr kumimoji="0" lang="en-US" altLang="zh-CN">
                <a:latin typeface="宋体" panose="02010600030101010101" pitchFamily="2" charset="-122"/>
              </a:rPr>
              <a:t>=1331</a:t>
            </a:r>
            <a:r>
              <a:rPr kumimoji="0" lang="zh-CN" altLang="en-US">
                <a:latin typeface="宋体" panose="02010600030101010101" pitchFamily="2" charset="-122"/>
              </a:rPr>
              <a:t>。</a:t>
            </a:r>
          </a:p>
          <a:p>
            <a:pPr eaLnBrk="1" hangingPunct="1">
              <a:spcBef>
                <a:spcPts val="600"/>
              </a:spcBef>
            </a:pPr>
            <a:r>
              <a:rPr kumimoji="0" lang="zh-CN" altLang="en-US">
                <a:latin typeface="宋体" panose="02010600030101010101" pitchFamily="2" charset="-122"/>
              </a:rPr>
              <a:t>分析：</a:t>
            </a:r>
          </a:p>
          <a:p>
            <a:pPr lvl="1" eaLnBrk="1" hangingPunct="1">
              <a:spcBef>
                <a:spcPts val="600"/>
              </a:spcBef>
            </a:pPr>
            <a:r>
              <a:rPr kumimoji="0" lang="zh-CN" altLang="en-US">
                <a:latin typeface="宋体" panose="02010600030101010101" pitchFamily="2" charset="-122"/>
              </a:rPr>
              <a:t>用除以</a:t>
            </a:r>
            <a:r>
              <a:rPr kumimoji="0" lang="en-US" altLang="zh-CN">
                <a:latin typeface="宋体" panose="02010600030101010101" pitchFamily="2" charset="-122"/>
              </a:rPr>
              <a:t>10</a:t>
            </a:r>
            <a:r>
              <a:rPr kumimoji="0" lang="zh-CN" altLang="en-US">
                <a:latin typeface="宋体" panose="02010600030101010101" pitchFamily="2" charset="-122"/>
              </a:rPr>
              <a:t>取余的方法，从最低位开始，依次取出该数的各位数字。按反序重新构成新的数，比较与原数是否相等，若相等，则原数为回文。</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10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10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3-4</a:t>
            </a:r>
            <a:r>
              <a:rPr kumimoji="0" lang="zh-CN" altLang="en-US" dirty="0">
                <a:solidFill>
                  <a:schemeClr val="bg1"/>
                </a:solidFill>
              </a:rPr>
              <a:t>（续）</a:t>
            </a:r>
          </a:p>
        </p:txBody>
      </p:sp>
      <p:sp>
        <p:nvSpPr>
          <p:cNvPr id="18435" name="内容占位符 2"/>
          <p:cNvSpPr>
            <a:spLocks noGrp="1"/>
          </p:cNvSpPr>
          <p:nvPr>
            <p:ph idx="1"/>
          </p:nvPr>
        </p:nvSpPr>
        <p:spPr>
          <a:xfrm>
            <a:off x="2281163" y="1052736"/>
            <a:ext cx="9304412" cy="5521102"/>
          </a:xfrm>
        </p:spPr>
        <p:txBody>
          <a:bodyPr/>
          <a:lstStyle/>
          <a:p>
            <a:pPr eaLnBrk="1" hangingPunct="1">
              <a:lnSpc>
                <a:spcPct val="90000"/>
              </a:lnSpc>
              <a:buFont typeface="Georgia" panose="02040502050405020303" pitchFamily="18" charset="0"/>
              <a:buNone/>
            </a:pPr>
            <a:r>
              <a:rPr kumimoji="0" lang="en-US" altLang="zh-CN" dirty="0"/>
              <a:t>#include &lt;</a:t>
            </a:r>
            <a:r>
              <a:rPr kumimoji="0" lang="en-US" altLang="zh-CN" dirty="0" err="1"/>
              <a:t>iostream</a:t>
            </a:r>
            <a:r>
              <a:rPr kumimoji="0" lang="en-US" altLang="zh-CN" dirty="0"/>
              <a:t>&gt;</a:t>
            </a:r>
          </a:p>
          <a:p>
            <a:pPr eaLnBrk="1" hangingPunct="1">
              <a:lnSpc>
                <a:spcPct val="90000"/>
              </a:lnSpc>
              <a:buFont typeface="Georgia" panose="02040502050405020303" pitchFamily="18" charset="0"/>
              <a:buNone/>
            </a:pPr>
            <a:r>
              <a:rPr kumimoji="0" lang="en-US" altLang="zh-CN" dirty="0"/>
              <a:t>using namespace </a:t>
            </a:r>
            <a:r>
              <a:rPr kumimoji="0" lang="en-US" altLang="zh-CN" dirty="0" err="1"/>
              <a:t>std</a:t>
            </a:r>
            <a:r>
              <a:rPr kumimoji="0" lang="en-US" altLang="zh-CN" dirty="0"/>
              <a:t>;</a:t>
            </a:r>
          </a:p>
          <a:p>
            <a:pPr eaLnBrk="1" hangingPunct="1">
              <a:buFont typeface="Georgia" panose="02040502050405020303" pitchFamily="18" charset="0"/>
              <a:buNone/>
            </a:pPr>
            <a:r>
              <a:rPr kumimoji="0" lang="en-US" altLang="zh-CN" dirty="0"/>
              <a:t>//</a:t>
            </a:r>
            <a:r>
              <a:rPr kumimoji="0" lang="zh-CN" altLang="en-US" dirty="0"/>
              <a:t>判断</a:t>
            </a:r>
            <a:r>
              <a:rPr kumimoji="0" lang="en-US" altLang="zh-CN" dirty="0"/>
              <a:t>n</a:t>
            </a:r>
            <a:r>
              <a:rPr kumimoji="0" lang="zh-CN" altLang="en-US" dirty="0"/>
              <a:t>是否为回文数</a:t>
            </a:r>
            <a:endParaRPr kumimoji="0" lang="en-US" altLang="zh-CN" dirty="0"/>
          </a:p>
          <a:p>
            <a:pPr eaLnBrk="1" hangingPunct="1">
              <a:buFont typeface="Georgia" panose="02040502050405020303" pitchFamily="18" charset="0"/>
              <a:buNone/>
            </a:pPr>
            <a:r>
              <a:rPr kumimoji="0" lang="en-US" altLang="zh-CN" dirty="0" err="1"/>
              <a:t>bool</a:t>
            </a:r>
            <a:r>
              <a:rPr kumimoji="0" lang="en-US" altLang="zh-CN" dirty="0"/>
              <a:t> </a:t>
            </a:r>
            <a:r>
              <a:rPr kumimoji="0" lang="en-US" altLang="zh-CN" dirty="0" err="1"/>
              <a:t>symm</a:t>
            </a:r>
            <a:r>
              <a:rPr kumimoji="0" lang="en-US" altLang="zh-CN" dirty="0"/>
              <a:t>(unsigned n) {</a:t>
            </a:r>
          </a:p>
          <a:p>
            <a:pPr eaLnBrk="1" hangingPunct="1">
              <a:buFont typeface="Georgia" panose="02040502050405020303" pitchFamily="18" charset="0"/>
              <a:buNone/>
            </a:pPr>
            <a:r>
              <a:rPr kumimoji="0" lang="en-US" altLang="zh-CN" dirty="0"/>
              <a:t>  unsigned </a:t>
            </a:r>
            <a:r>
              <a:rPr kumimoji="0" lang="en-US" altLang="zh-CN" dirty="0" err="1"/>
              <a:t>i</a:t>
            </a:r>
            <a:r>
              <a:rPr kumimoji="0" lang="en-US" altLang="zh-CN" dirty="0"/>
              <a:t> = n;</a:t>
            </a:r>
          </a:p>
          <a:p>
            <a:pPr eaLnBrk="1" hangingPunct="1">
              <a:buFont typeface="Georgia" panose="02040502050405020303" pitchFamily="18" charset="0"/>
              <a:buNone/>
            </a:pPr>
            <a:r>
              <a:rPr kumimoji="0" lang="en-US" altLang="zh-CN" dirty="0"/>
              <a:t>	unsigned m = 0;</a:t>
            </a:r>
          </a:p>
          <a:p>
            <a:pPr eaLnBrk="1" hangingPunct="1">
              <a:buFont typeface="Georgia" panose="02040502050405020303" pitchFamily="18" charset="0"/>
              <a:buNone/>
            </a:pPr>
            <a:r>
              <a:rPr kumimoji="0" lang="en-US" altLang="zh-CN" dirty="0"/>
              <a:t>	while (</a:t>
            </a:r>
            <a:r>
              <a:rPr kumimoji="0" lang="en-US" altLang="zh-CN" dirty="0" err="1">
                <a:solidFill>
                  <a:srgbClr val="934C22"/>
                </a:solidFill>
              </a:rPr>
              <a:t>i</a:t>
            </a:r>
            <a:r>
              <a:rPr kumimoji="0" lang="en-US" altLang="zh-CN" dirty="0">
                <a:solidFill>
                  <a:srgbClr val="934C22"/>
                </a:solidFill>
              </a:rPr>
              <a:t> &gt; 0</a:t>
            </a:r>
            <a:r>
              <a:rPr kumimoji="0" lang="en-US" altLang="zh-CN" dirty="0"/>
              <a:t>) {</a:t>
            </a:r>
          </a:p>
          <a:p>
            <a:pPr eaLnBrk="1" hangingPunct="1">
              <a:buFont typeface="Georgia" panose="02040502050405020303" pitchFamily="18" charset="0"/>
              <a:buNone/>
            </a:pPr>
            <a:r>
              <a:rPr kumimoji="0" lang="en-US" altLang="zh-CN" dirty="0"/>
              <a:t>	  m = </a:t>
            </a:r>
            <a:r>
              <a:rPr kumimoji="0" lang="en-US" altLang="zh-CN" dirty="0">
                <a:solidFill>
                  <a:srgbClr val="934C22"/>
                </a:solidFill>
              </a:rPr>
              <a:t>m * 10 + </a:t>
            </a:r>
            <a:r>
              <a:rPr kumimoji="0" lang="en-US" altLang="zh-CN" dirty="0" err="1">
                <a:solidFill>
                  <a:srgbClr val="934C22"/>
                </a:solidFill>
              </a:rPr>
              <a:t>i</a:t>
            </a:r>
            <a:r>
              <a:rPr kumimoji="0" lang="en-US" altLang="zh-CN" dirty="0">
                <a:solidFill>
                  <a:srgbClr val="934C22"/>
                </a:solidFill>
              </a:rPr>
              <a:t> % 10</a:t>
            </a:r>
            <a:r>
              <a:rPr kumimoji="0" lang="en-US" altLang="zh-CN" dirty="0"/>
              <a:t>;</a:t>
            </a:r>
          </a:p>
          <a:p>
            <a:pPr eaLnBrk="1" hangingPunct="1">
              <a:buFont typeface="Georgia" panose="02040502050405020303" pitchFamily="18" charset="0"/>
              <a:buNone/>
            </a:pPr>
            <a:r>
              <a:rPr kumimoji="0" lang="en-US" altLang="zh-CN" dirty="0"/>
              <a:t>	  </a:t>
            </a:r>
            <a:r>
              <a:rPr kumimoji="0" lang="en-US" altLang="zh-CN" dirty="0" err="1">
                <a:solidFill>
                  <a:srgbClr val="934C22"/>
                </a:solidFill>
              </a:rPr>
              <a:t>i</a:t>
            </a:r>
            <a:r>
              <a:rPr kumimoji="0" lang="en-US" altLang="zh-CN" dirty="0">
                <a:solidFill>
                  <a:srgbClr val="934C22"/>
                </a:solidFill>
              </a:rPr>
              <a:t> /= 10</a:t>
            </a:r>
            <a:r>
              <a:rPr kumimoji="0" lang="en-US" altLang="zh-CN" dirty="0"/>
              <a:t>;</a:t>
            </a:r>
          </a:p>
          <a:p>
            <a:pPr eaLnBrk="1" hangingPunct="1">
              <a:buFont typeface="Georgia" panose="02040502050405020303" pitchFamily="18" charset="0"/>
              <a:buNone/>
            </a:pPr>
            <a:r>
              <a:rPr kumimoji="0" lang="en-US" altLang="zh-CN" dirty="0"/>
              <a:t>  }</a:t>
            </a:r>
          </a:p>
          <a:p>
            <a:pPr eaLnBrk="1" hangingPunct="1">
              <a:buFont typeface="Georgia" panose="02040502050405020303" pitchFamily="18" charset="0"/>
              <a:buNone/>
            </a:pPr>
            <a:r>
              <a:rPr kumimoji="0" lang="en-US" altLang="zh-CN" dirty="0"/>
              <a:t>  return m == n;</a:t>
            </a:r>
          </a:p>
          <a:p>
            <a:pPr eaLnBrk="1" hangingPunct="1">
              <a:buFont typeface="Georgia" panose="02040502050405020303" pitchFamily="18" charset="0"/>
              <a:buNone/>
            </a:pPr>
            <a:r>
              <a:rPr kumimoji="0" lang="en-US" altLang="zh-CN" dirty="0"/>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12</a:t>
            </a:fld>
            <a:endParaRPr lang="zh-CN" altLang="en-US" dirty="0"/>
          </a:p>
        </p:txBody>
      </p:sp>
    </p:spTree>
    <p:extLst>
      <p:ext uri="{BB962C8B-B14F-4D97-AF65-F5344CB8AC3E}">
        <p14:creationId xmlns:p14="http://schemas.microsoft.com/office/powerpoint/2010/main" val="269059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3-4</a:t>
            </a:r>
            <a:r>
              <a:rPr kumimoji="0" lang="zh-CN" altLang="en-US" dirty="0">
                <a:solidFill>
                  <a:schemeClr val="bg1"/>
                </a:solidFill>
              </a:rPr>
              <a:t>（续）</a:t>
            </a:r>
          </a:p>
        </p:txBody>
      </p:sp>
      <p:sp>
        <p:nvSpPr>
          <p:cNvPr id="3" name="内容占位符 2"/>
          <p:cNvSpPr>
            <a:spLocks noGrp="1"/>
          </p:cNvSpPr>
          <p:nvPr>
            <p:ph idx="1"/>
          </p:nvPr>
        </p:nvSpPr>
        <p:spPr>
          <a:xfrm>
            <a:off x="2281163" y="1052736"/>
            <a:ext cx="9304412" cy="5521102"/>
          </a:xfrm>
        </p:spPr>
        <p:txBody>
          <a:bodyPr>
            <a:noAutofit/>
          </a:bodyPr>
          <a:lstStyle/>
          <a:p>
            <a:pPr marL="365760" indent="-256032" eaLnBrk="1" fontAlgn="auto" hangingPunct="1">
              <a:spcAft>
                <a:spcPts val="0"/>
              </a:spcAft>
              <a:buClr>
                <a:schemeClr val="accent3"/>
              </a:buClr>
              <a:buFont typeface="Georgia"/>
              <a:buNone/>
              <a:defRPr/>
            </a:pPr>
            <a:r>
              <a:rPr kumimoji="0" lang="en-US" altLang="zh-CN" dirty="0">
                <a:cs typeface="+mn-cs"/>
              </a:rPr>
              <a:t>int main() {</a:t>
            </a:r>
          </a:p>
          <a:p>
            <a:pPr marL="365760" indent="-256032" eaLnBrk="1" fontAlgn="auto" hangingPunct="1">
              <a:spcAft>
                <a:spcPts val="0"/>
              </a:spcAft>
              <a:buClr>
                <a:schemeClr val="accent3"/>
              </a:buClr>
              <a:buFont typeface="Georgia"/>
              <a:buNone/>
              <a:defRPr/>
            </a:pPr>
            <a:r>
              <a:rPr kumimoji="0" lang="en-US" altLang="zh-CN" dirty="0">
                <a:cs typeface="+mn-cs"/>
              </a:rPr>
              <a:t>	for(unsigned m = 11; m &lt; 1000; m++)</a:t>
            </a:r>
          </a:p>
          <a:p>
            <a:pPr marL="365760" indent="-256032" eaLnBrk="1" fontAlgn="auto" hangingPunct="1">
              <a:spcAft>
                <a:spcPts val="0"/>
              </a:spcAft>
              <a:buClr>
                <a:schemeClr val="accent3"/>
              </a:buClr>
              <a:buFont typeface="Georgia"/>
              <a:buNone/>
              <a:defRPr/>
            </a:pPr>
            <a:r>
              <a:rPr kumimoji="0" lang="en-US" altLang="zh-CN" dirty="0">
                <a:cs typeface="+mn-cs"/>
              </a:rPr>
              <a:t>	  if (</a:t>
            </a:r>
            <a:r>
              <a:rPr kumimoji="0" lang="en-US" altLang="zh-CN" dirty="0" err="1">
                <a:solidFill>
                  <a:schemeClr val="accent4">
                    <a:lumMod val="75000"/>
                  </a:schemeClr>
                </a:solidFill>
                <a:cs typeface="+mn-cs"/>
              </a:rPr>
              <a:t>symm</a:t>
            </a:r>
            <a:r>
              <a:rPr kumimoji="0" lang="en-US" altLang="zh-CN" dirty="0">
                <a:cs typeface="+mn-cs"/>
              </a:rPr>
              <a:t>(m) &amp;&amp; </a:t>
            </a:r>
            <a:r>
              <a:rPr kumimoji="0" lang="en-US" altLang="zh-CN" dirty="0" err="1">
                <a:solidFill>
                  <a:schemeClr val="accent4">
                    <a:lumMod val="75000"/>
                  </a:schemeClr>
                </a:solidFill>
                <a:cs typeface="+mn-cs"/>
              </a:rPr>
              <a:t>symm</a:t>
            </a:r>
            <a:r>
              <a:rPr kumimoji="0" lang="en-US" altLang="zh-CN" dirty="0">
                <a:cs typeface="+mn-cs"/>
              </a:rPr>
              <a:t>(m * m) &amp;&amp;</a:t>
            </a:r>
            <a:r>
              <a:rPr kumimoji="0" lang="en-US" altLang="zh-CN" dirty="0">
                <a:solidFill>
                  <a:srgbClr val="FFFF66"/>
                </a:solidFill>
                <a:cs typeface="+mn-cs"/>
              </a:rPr>
              <a:t> </a:t>
            </a:r>
            <a:r>
              <a:rPr kumimoji="0" lang="en-US" altLang="zh-CN" dirty="0" err="1">
                <a:solidFill>
                  <a:schemeClr val="accent4">
                    <a:lumMod val="75000"/>
                  </a:schemeClr>
                </a:solidFill>
                <a:cs typeface="+mn-cs"/>
              </a:rPr>
              <a:t>symm</a:t>
            </a:r>
            <a:r>
              <a:rPr kumimoji="0" lang="en-US" altLang="zh-CN" dirty="0">
                <a:cs typeface="+mn-cs"/>
              </a:rPr>
              <a:t>(m * m * m)) {</a:t>
            </a:r>
          </a:p>
          <a:p>
            <a:pPr marL="365760" indent="-256032" eaLnBrk="1" fontAlgn="auto" hangingPunct="1">
              <a:spcAft>
                <a:spcPts val="0"/>
              </a:spcAft>
              <a:buClr>
                <a:schemeClr val="accent3"/>
              </a:buClr>
              <a:buFont typeface="Georgia"/>
              <a:buNone/>
              <a:defRPr/>
            </a:pPr>
            <a:r>
              <a:rPr kumimoji="0" lang="fr-FR" altLang="zh-CN" dirty="0">
                <a:cs typeface="+mn-cs"/>
              </a:rPr>
              <a:t>	    cout &lt;&lt; "m = " &lt;&lt; m;</a:t>
            </a:r>
          </a:p>
          <a:p>
            <a:pPr marL="365760" indent="-256032" eaLnBrk="1" fontAlgn="auto" hangingPunct="1">
              <a:spcAft>
                <a:spcPts val="0"/>
              </a:spcAft>
              <a:buClr>
                <a:schemeClr val="accent3"/>
              </a:buClr>
              <a:buFont typeface="Georgia"/>
              <a:buNone/>
              <a:defRPr/>
            </a:pPr>
            <a:r>
              <a:rPr kumimoji="0" lang="fr-FR" altLang="zh-CN" dirty="0">
                <a:cs typeface="+mn-cs"/>
              </a:rPr>
              <a:t>	    cout &lt;&lt; "  m * m = " &lt;&lt; m * m;</a:t>
            </a:r>
          </a:p>
          <a:p>
            <a:pPr marL="365760" indent="-256032" eaLnBrk="1" fontAlgn="auto" hangingPunct="1">
              <a:spcAft>
                <a:spcPts val="0"/>
              </a:spcAft>
              <a:buClr>
                <a:schemeClr val="accent3"/>
              </a:buClr>
              <a:buFont typeface="Georgia"/>
              <a:buNone/>
              <a:defRPr/>
            </a:pPr>
            <a:r>
              <a:rPr kumimoji="0" lang="fr-FR" altLang="zh-CN" dirty="0">
                <a:cs typeface="+mn-cs"/>
              </a:rPr>
              <a:t>	    cout &lt;&lt; "  m * m * m = "</a:t>
            </a:r>
          </a:p>
          <a:p>
            <a:pPr marL="365760" indent="-256032" eaLnBrk="1" fontAlgn="auto" hangingPunct="1">
              <a:spcAft>
                <a:spcPts val="0"/>
              </a:spcAft>
              <a:buClr>
                <a:schemeClr val="accent3"/>
              </a:buClr>
              <a:buFont typeface="Georgia"/>
              <a:buNone/>
              <a:defRPr/>
            </a:pPr>
            <a:r>
              <a:rPr kumimoji="0" lang="fr-FR" altLang="zh-CN" dirty="0">
                <a:cs typeface="+mn-cs"/>
              </a:rPr>
              <a:t>	         &lt;&lt; m * m * m &lt;&lt; </a:t>
            </a:r>
            <a:r>
              <a:rPr kumimoji="0" lang="fr-FR" altLang="zh-CN" dirty="0" err="1">
                <a:cs typeface="+mn-cs"/>
              </a:rPr>
              <a:t>endl</a:t>
            </a:r>
            <a:r>
              <a:rPr kumimoji="0" lang="fr-FR" altLang="zh-CN" dirty="0">
                <a:cs typeface="+mn-cs"/>
              </a:rPr>
              <a:t>;</a:t>
            </a:r>
          </a:p>
          <a:p>
            <a:pPr marL="365760" indent="-256032" eaLnBrk="1" fontAlgn="auto" hangingPunct="1">
              <a:spcAft>
                <a:spcPts val="0"/>
              </a:spcAft>
              <a:buClr>
                <a:schemeClr val="accent3"/>
              </a:buClr>
              <a:buFont typeface="Georgia"/>
              <a:buNone/>
              <a:defRPr/>
            </a:pPr>
            <a:r>
              <a:rPr kumimoji="0" lang="en-US" altLang="zh-CN" dirty="0">
                <a:cs typeface="+mn-cs"/>
              </a:rPr>
              <a:t>	  }</a:t>
            </a:r>
          </a:p>
          <a:p>
            <a:pPr marL="365760" indent="-256032" eaLnBrk="1" fontAlgn="auto" hangingPunct="1">
              <a:spcAft>
                <a:spcPts val="0"/>
              </a:spcAft>
              <a:buClr>
                <a:schemeClr val="accent3"/>
              </a:buClr>
              <a:buFont typeface="Georgia"/>
              <a:buNone/>
              <a:defRPr/>
            </a:pPr>
            <a:r>
              <a:rPr kumimoji="0" lang="en-US" altLang="zh-CN" dirty="0">
                <a:cs typeface="+mn-cs"/>
              </a:rPr>
              <a:t>	return 0;</a:t>
            </a:r>
          </a:p>
          <a:p>
            <a:pPr marL="365760" indent="-256032" eaLnBrk="1" fontAlgn="auto" hangingPunct="1">
              <a:spcAft>
                <a:spcPts val="0"/>
              </a:spcAft>
              <a:buClr>
                <a:schemeClr val="accent3"/>
              </a:buClr>
              <a:buFont typeface="Georgia"/>
              <a:buNone/>
              <a:defRPr/>
            </a:pPr>
            <a:r>
              <a:rPr kumimoji="0" lang="en-US" altLang="zh-CN" dirty="0">
                <a:cs typeface="+mn-cs"/>
              </a:rPr>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13</a:t>
            </a:fld>
            <a:endParaRPr lang="zh-CN" altLang="en-US" dirty="0"/>
          </a:p>
        </p:txBody>
      </p:sp>
    </p:spTree>
    <p:extLst>
      <p:ext uri="{BB962C8B-B14F-4D97-AF65-F5344CB8AC3E}">
        <p14:creationId xmlns:p14="http://schemas.microsoft.com/office/powerpoint/2010/main" val="57917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3-4</a:t>
            </a:r>
            <a:r>
              <a:rPr kumimoji="0" lang="zh-CN" altLang="en-US" dirty="0">
                <a:solidFill>
                  <a:schemeClr val="bg1"/>
                </a:solidFill>
              </a:rPr>
              <a:t>（续）</a:t>
            </a:r>
          </a:p>
        </p:txBody>
      </p:sp>
      <p:sp>
        <p:nvSpPr>
          <p:cNvPr id="3" name="内容占位符 2"/>
          <p:cNvSpPr>
            <a:spLocks noGrp="1"/>
          </p:cNvSpPr>
          <p:nvPr>
            <p:ph idx="1"/>
          </p:nvPr>
        </p:nvSpPr>
        <p:spPr>
          <a:xfrm>
            <a:off x="2281163" y="1052736"/>
            <a:ext cx="9304412" cy="5521102"/>
          </a:xfrm>
          <a:noFill/>
        </p:spPr>
        <p:txBody>
          <a:bodyPr>
            <a:normAutofit/>
          </a:bodyPr>
          <a:lstStyle/>
          <a:p>
            <a:pPr marL="0" indent="0" eaLnBrk="1" hangingPunct="1">
              <a:lnSpc>
                <a:spcPct val="130000"/>
              </a:lnSpc>
              <a:buFont typeface="Georgia" panose="02040502050405020303" pitchFamily="18" charset="0"/>
              <a:buNone/>
              <a:defRPr/>
            </a:pPr>
            <a:r>
              <a:rPr kumimoji="0" lang="zh-CN" altLang="en-US" dirty="0"/>
              <a:t>运行结果：</a:t>
            </a:r>
          </a:p>
          <a:p>
            <a:pPr marL="0" indent="0" eaLnBrk="1" hangingPunct="1">
              <a:lnSpc>
                <a:spcPct val="130000"/>
              </a:lnSpc>
              <a:buFont typeface="Georgia" panose="02040502050405020303" pitchFamily="18" charset="0"/>
              <a:buNone/>
              <a:defRPr/>
            </a:pPr>
            <a:r>
              <a:rPr kumimoji="0" lang="en-US" altLang="zh-CN" dirty="0"/>
              <a:t>m=11  m*m=121  m*m*m=1331</a:t>
            </a:r>
          </a:p>
          <a:p>
            <a:pPr marL="0" indent="0" eaLnBrk="1" hangingPunct="1">
              <a:lnSpc>
                <a:spcPct val="130000"/>
              </a:lnSpc>
              <a:buFont typeface="Georgia" panose="02040502050405020303" pitchFamily="18" charset="0"/>
              <a:buNone/>
              <a:defRPr/>
            </a:pPr>
            <a:r>
              <a:rPr kumimoji="0" lang="en-US" altLang="zh-CN" dirty="0"/>
              <a:t>m=101  m*m=10201  m*m*m=1030301</a:t>
            </a:r>
          </a:p>
          <a:p>
            <a:pPr marL="0" indent="0" eaLnBrk="1" hangingPunct="1">
              <a:lnSpc>
                <a:spcPct val="130000"/>
              </a:lnSpc>
              <a:buFont typeface="Georgia" panose="02040502050405020303" pitchFamily="18" charset="0"/>
              <a:buNone/>
              <a:defRPr/>
            </a:pPr>
            <a:r>
              <a:rPr kumimoji="0" lang="en-US" altLang="zh-CN" dirty="0"/>
              <a:t>m=111  m*m=12321  m*m*m=1367631</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14</a:t>
            </a:fld>
            <a:endParaRPr lang="zh-CN" altLang="en-US" dirty="0"/>
          </a:p>
        </p:txBody>
      </p:sp>
    </p:spTree>
    <p:extLst>
      <p:ext uri="{BB962C8B-B14F-4D97-AF65-F5344CB8AC3E}">
        <p14:creationId xmlns:p14="http://schemas.microsoft.com/office/powerpoint/2010/main" val="148624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3-5</a:t>
            </a:r>
            <a:endParaRPr kumimoji="0" lang="zh-CN" altLang="en-US">
              <a:solidFill>
                <a:srgbClr val="009999"/>
              </a:solidFill>
            </a:endParaRPr>
          </a:p>
        </p:txBody>
      </p:sp>
      <p:sp>
        <p:nvSpPr>
          <p:cNvPr id="24579" name="内容占位符 2"/>
          <p:cNvSpPr>
            <a:spLocks noGrp="1"/>
          </p:cNvSpPr>
          <p:nvPr>
            <p:ph idx="1"/>
          </p:nvPr>
        </p:nvSpPr>
        <p:spPr>
          <a:xfrm>
            <a:off x="609600" y="2143125"/>
            <a:ext cx="10975975" cy="4381500"/>
          </a:xfrm>
        </p:spPr>
        <p:txBody>
          <a:bodyPr/>
          <a:lstStyle/>
          <a:p>
            <a:pPr eaLnBrk="1" hangingPunct="1"/>
            <a:r>
              <a:rPr kumimoji="0" lang="zh-CN" altLang="en-US"/>
              <a:t>计算如下公式，并输出结果：</a:t>
            </a:r>
          </a:p>
          <a:p>
            <a:pPr eaLnBrk="1" hangingPunct="1"/>
            <a:endParaRPr kumimoji="0" lang="en-US" altLang="zh-CN"/>
          </a:p>
          <a:p>
            <a:pPr eaLnBrk="1" hangingPunct="1"/>
            <a:endParaRPr kumimoji="0" lang="en-US" altLang="zh-CN"/>
          </a:p>
          <a:p>
            <a:pPr eaLnBrk="1" hangingPunct="1"/>
            <a:endParaRPr kumimoji="0" lang="en-US" altLang="zh-CN"/>
          </a:p>
          <a:p>
            <a:pPr eaLnBrk="1" hangingPunct="1"/>
            <a:endParaRPr kumimoji="0" lang="en-US" altLang="zh-CN"/>
          </a:p>
          <a:p>
            <a:pPr eaLnBrk="1" hangingPunct="1"/>
            <a:r>
              <a:rPr kumimoji="0" lang="zh-CN" altLang="en-US"/>
              <a:t>其中</a:t>
            </a:r>
            <a:r>
              <a:rPr kumimoji="0" lang="en-US" altLang="zh-CN"/>
              <a:t>r</a:t>
            </a:r>
            <a:r>
              <a:rPr kumimoji="0" lang="zh-CN" altLang="en-US"/>
              <a:t>、</a:t>
            </a:r>
            <a:r>
              <a:rPr kumimoji="0" lang="en-US" altLang="zh-CN"/>
              <a:t>s</a:t>
            </a:r>
            <a:r>
              <a:rPr kumimoji="0" lang="zh-CN" altLang="en-US"/>
              <a:t>的值由键盘输入。</a:t>
            </a:r>
            <a:r>
              <a:rPr kumimoji="0" lang="en-US" altLang="zh-CN"/>
              <a:t>sin x</a:t>
            </a:r>
            <a:r>
              <a:rPr kumimoji="0" lang="zh-CN" altLang="en-US"/>
              <a:t>的近似值按如下公式计算，计算精度为</a:t>
            </a:r>
            <a:r>
              <a:rPr kumimoji="0" lang="en-US" altLang="zh-CN"/>
              <a:t>10</a:t>
            </a:r>
            <a:r>
              <a:rPr kumimoji="0" lang="en-US" altLang="zh-CN" baseline="30000"/>
              <a:t>-10</a:t>
            </a:r>
            <a:r>
              <a:rPr kumimoji="0" lang="zh-CN" altLang="en-US"/>
              <a:t>：</a:t>
            </a:r>
            <a:endParaRPr kumimoji="0" lang="en-US" altLang="zh-CN"/>
          </a:p>
          <a:p>
            <a:pPr eaLnBrk="1" hangingPunct="1"/>
            <a:endParaRPr kumimoji="0" lang="zh-CN" altLang="en-US"/>
          </a:p>
          <a:p>
            <a:pPr eaLnBrk="1" hangingPunct="1">
              <a:lnSpc>
                <a:spcPct val="95000"/>
              </a:lnSpc>
              <a:spcBef>
                <a:spcPct val="0"/>
              </a:spcBef>
              <a:buFont typeface="Georgia" panose="02040502050405020303" pitchFamily="18" charset="0"/>
              <a:buNone/>
            </a:pPr>
            <a:endParaRPr kumimoji="0" lang="zh-CN" altLang="en-US"/>
          </a:p>
        </p:txBody>
      </p:sp>
      <p:graphicFrame>
        <p:nvGraphicFramePr>
          <p:cNvPr id="24581" name="Object 2"/>
          <p:cNvGraphicFramePr>
            <a:graphicFrameLocks noChangeAspect="1"/>
          </p:cNvGraphicFramePr>
          <p:nvPr/>
        </p:nvGraphicFramePr>
        <p:xfrm>
          <a:off x="1025525" y="2571750"/>
          <a:ext cx="4954588" cy="1341438"/>
        </p:xfrm>
        <a:graphic>
          <a:graphicData uri="http://schemas.openxmlformats.org/presentationml/2006/ole">
            <mc:AlternateContent xmlns:mc="http://schemas.openxmlformats.org/markup-compatibility/2006">
              <mc:Choice xmlns:v="urn:schemas-microsoft-com:vml" Requires="v">
                <p:oleObj spid="_x0000_s24835" name="Equation" r:id="rId3" imgW="1968500" imgH="711200" progId="Equation.DSMT4">
                  <p:embed/>
                </p:oleObj>
              </mc:Choice>
              <mc:Fallback>
                <p:oleObj name="Equation" r:id="rId3" imgW="1968500" imgH="71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525" y="2571750"/>
                        <a:ext cx="4954588"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4582" name="Object 3"/>
          <p:cNvGraphicFramePr>
            <a:graphicFrameLocks noChangeAspect="1"/>
          </p:cNvGraphicFramePr>
          <p:nvPr/>
        </p:nvGraphicFramePr>
        <p:xfrm>
          <a:off x="954088" y="5056188"/>
          <a:ext cx="5949950" cy="658812"/>
        </p:xfrm>
        <a:graphic>
          <a:graphicData uri="http://schemas.openxmlformats.org/presentationml/2006/ole">
            <mc:AlternateContent xmlns:mc="http://schemas.openxmlformats.org/markup-compatibility/2006">
              <mc:Choice xmlns:v="urn:schemas-microsoft-com:vml" Requires="v">
                <p:oleObj spid="_x0000_s24836" name="Equation" r:id="rId5" imgW="3009900" imgH="444500" progId="Equation.DSMT4">
                  <p:embed/>
                </p:oleObj>
              </mc:Choice>
              <mc:Fallback>
                <p:oleObj name="Equation" r:id="rId5" imgW="30099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088" y="5056188"/>
                        <a:ext cx="594995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 name="文本框 6"/>
          <p:cNvSpPr txBox="1"/>
          <p:nvPr/>
        </p:nvSpPr>
        <p:spPr>
          <a:xfrm>
            <a:off x="4009355" y="5046390"/>
            <a:ext cx="455186" cy="461665"/>
          </a:xfrm>
          <a:prstGeom prst="rect">
            <a:avLst/>
          </a:prstGeom>
          <a:solidFill>
            <a:schemeClr val="bg1"/>
          </a:solidFill>
        </p:spPr>
        <p:txBody>
          <a:bodyPr wrap="square" rtlCol="0">
            <a:spAutoFit/>
          </a:bodyPr>
          <a:lstStyle/>
          <a:p>
            <a:r>
              <a:rPr lang="en-US" altLang="zh-CN"/>
              <a:t>...</a:t>
            </a:r>
            <a:endParaRPr lang="zh-CN" altLang="en-US"/>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3-5</a:t>
            </a:r>
            <a:r>
              <a:rPr kumimoji="0" lang="zh-CN" altLang="en-US" sz="3600" dirty="0">
                <a:solidFill>
                  <a:schemeClr val="bg1"/>
                </a:solidFill>
              </a:rPr>
              <a:t>（续）</a:t>
            </a:r>
          </a:p>
        </p:txBody>
      </p:sp>
      <p:sp>
        <p:nvSpPr>
          <p:cNvPr id="4" name="矩形 3"/>
          <p:cNvSpPr/>
          <p:nvPr/>
        </p:nvSpPr>
        <p:spPr>
          <a:xfrm>
            <a:off x="3001243" y="4509120"/>
            <a:ext cx="5040560" cy="1584176"/>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07" name="内容占位符 2"/>
          <p:cNvSpPr>
            <a:spLocks noGrp="1"/>
          </p:cNvSpPr>
          <p:nvPr>
            <p:ph idx="1"/>
          </p:nvPr>
        </p:nvSpPr>
        <p:spPr>
          <a:xfrm>
            <a:off x="2281163" y="1412776"/>
            <a:ext cx="9304412" cy="5161062"/>
          </a:xfrm>
        </p:spPr>
        <p:txBody>
          <a:bodyPr/>
          <a:lstStyle/>
          <a:p>
            <a:pPr eaLnBrk="1" hangingPunct="1">
              <a:spcBef>
                <a:spcPct val="0"/>
              </a:spcBef>
              <a:buFont typeface="Wingdings" panose="05000000000000000000" pitchFamily="2" charset="2"/>
              <a:buNone/>
            </a:pPr>
            <a:r>
              <a:rPr kumimoji="0" lang="en-US" altLang="zh-CN" sz="2000" dirty="0"/>
              <a:t>#include &lt;</a:t>
            </a:r>
            <a:r>
              <a:rPr kumimoji="0" lang="en-US" altLang="zh-CN" sz="2000" dirty="0" err="1"/>
              <a:t>iostream</a:t>
            </a:r>
            <a:r>
              <a:rPr kumimoji="0" lang="en-US" altLang="zh-CN" sz="2000" dirty="0"/>
              <a:t>&gt;</a:t>
            </a:r>
          </a:p>
          <a:p>
            <a:pPr eaLnBrk="1" hangingPunct="1">
              <a:spcBef>
                <a:spcPct val="0"/>
              </a:spcBef>
              <a:buFont typeface="Wingdings" panose="05000000000000000000" pitchFamily="2" charset="2"/>
              <a:buNone/>
            </a:pPr>
            <a:r>
              <a:rPr kumimoji="0" lang="en-US" altLang="zh-CN" sz="2000" dirty="0"/>
              <a:t>#include &lt;</a:t>
            </a:r>
            <a:r>
              <a:rPr kumimoji="0" lang="en-US" altLang="zh-CN" sz="2000" dirty="0" err="1"/>
              <a:t>cmath</a:t>
            </a:r>
            <a:r>
              <a:rPr kumimoji="0" lang="en-US" altLang="zh-CN" sz="2000" dirty="0"/>
              <a:t>&gt;  //</a:t>
            </a:r>
            <a:r>
              <a:rPr kumimoji="0" lang="zh-CN" altLang="en-US" sz="2000" dirty="0"/>
              <a:t>对标准库中数学函数的说明</a:t>
            </a:r>
          </a:p>
          <a:p>
            <a:pPr eaLnBrk="1" hangingPunct="1">
              <a:spcBef>
                <a:spcPct val="0"/>
              </a:spcBef>
              <a:buFont typeface="Wingdings" panose="05000000000000000000" pitchFamily="2" charset="2"/>
              <a:buNone/>
            </a:pPr>
            <a:r>
              <a:rPr kumimoji="0" lang="en-US" altLang="zh-CN" sz="2000" dirty="0"/>
              <a:t>using namespace </a:t>
            </a:r>
            <a:r>
              <a:rPr kumimoji="0" lang="en-US" altLang="zh-CN" sz="2000" dirty="0" err="1"/>
              <a:t>std</a:t>
            </a:r>
            <a:r>
              <a:rPr kumimoji="0" lang="en-US" altLang="zh-CN" sz="2000" dirty="0"/>
              <a:t>;</a:t>
            </a:r>
          </a:p>
          <a:p>
            <a:pPr eaLnBrk="1" hangingPunct="1">
              <a:spcBef>
                <a:spcPct val="0"/>
              </a:spcBef>
              <a:buFont typeface="Wingdings" panose="05000000000000000000" pitchFamily="2" charset="2"/>
              <a:buNone/>
            </a:pPr>
            <a:r>
              <a:rPr kumimoji="0" lang="en-US" altLang="zh-CN" sz="2000" dirty="0"/>
              <a:t> </a:t>
            </a:r>
          </a:p>
          <a:p>
            <a:pPr eaLnBrk="1" hangingPunct="1">
              <a:spcBef>
                <a:spcPct val="0"/>
              </a:spcBef>
              <a:buFont typeface="Wingdings" panose="05000000000000000000" pitchFamily="2" charset="2"/>
              <a:buNone/>
            </a:pPr>
            <a:r>
              <a:rPr kumimoji="0" lang="en-US" altLang="zh-CN" sz="2000" dirty="0" err="1"/>
              <a:t>const</a:t>
            </a:r>
            <a:r>
              <a:rPr kumimoji="0" lang="en-US" altLang="zh-CN" sz="2000" dirty="0"/>
              <a:t> double TINY_VALUE = 1e-10;</a:t>
            </a:r>
          </a:p>
          <a:p>
            <a:pPr eaLnBrk="1" hangingPunct="1">
              <a:spcBef>
                <a:spcPct val="0"/>
              </a:spcBef>
              <a:buFont typeface="Wingdings" panose="05000000000000000000" pitchFamily="2" charset="2"/>
              <a:buNone/>
            </a:pPr>
            <a:r>
              <a:rPr kumimoji="0" lang="en-US" altLang="zh-CN" sz="2000" dirty="0"/>
              <a:t> </a:t>
            </a:r>
          </a:p>
          <a:p>
            <a:pPr eaLnBrk="1" hangingPunct="1">
              <a:spcBef>
                <a:spcPct val="0"/>
              </a:spcBef>
              <a:buFont typeface="Wingdings" panose="05000000000000000000" pitchFamily="2" charset="2"/>
              <a:buNone/>
            </a:pPr>
            <a:r>
              <a:rPr kumimoji="0" lang="en-US" altLang="zh-CN" sz="2000" dirty="0"/>
              <a:t>double </a:t>
            </a:r>
            <a:r>
              <a:rPr kumimoji="0" lang="en-US" altLang="zh-CN" sz="2000" dirty="0" err="1"/>
              <a:t>tsin</a:t>
            </a:r>
            <a:r>
              <a:rPr kumimoji="0" lang="en-US" altLang="zh-CN" sz="2000" dirty="0"/>
              <a:t>(double x) {</a:t>
            </a:r>
          </a:p>
          <a:p>
            <a:pPr eaLnBrk="1" hangingPunct="1">
              <a:spcBef>
                <a:spcPct val="0"/>
              </a:spcBef>
              <a:buFont typeface="Wingdings" panose="05000000000000000000" pitchFamily="2" charset="2"/>
              <a:buNone/>
            </a:pPr>
            <a:r>
              <a:rPr kumimoji="0" lang="en-US" altLang="zh-CN" sz="2000"/>
              <a:t>       double </a:t>
            </a:r>
            <a:r>
              <a:rPr kumimoji="0" lang="en-US" altLang="zh-CN" sz="2000" dirty="0"/>
              <a:t>g = 0;</a:t>
            </a:r>
          </a:p>
          <a:p>
            <a:pPr eaLnBrk="1" hangingPunct="1">
              <a:spcBef>
                <a:spcPct val="0"/>
              </a:spcBef>
              <a:buFont typeface="Wingdings" panose="05000000000000000000" pitchFamily="2" charset="2"/>
              <a:buNone/>
            </a:pPr>
            <a:r>
              <a:rPr kumimoji="0" lang="en-US" altLang="zh-CN" sz="2000"/>
              <a:t>       double </a:t>
            </a:r>
            <a:r>
              <a:rPr kumimoji="0" lang="en-US" altLang="zh-CN" sz="2000" dirty="0"/>
              <a:t>t = x;</a:t>
            </a:r>
          </a:p>
          <a:p>
            <a:pPr eaLnBrk="1" hangingPunct="1">
              <a:spcBef>
                <a:spcPct val="0"/>
              </a:spcBef>
              <a:buFont typeface="Wingdings" panose="05000000000000000000" pitchFamily="2" charset="2"/>
              <a:buNone/>
            </a:pPr>
            <a:r>
              <a:rPr kumimoji="0" lang="en-US" altLang="zh-CN" sz="2000"/>
              <a:t>       int </a:t>
            </a:r>
            <a:r>
              <a:rPr kumimoji="0" lang="en-US" altLang="zh-CN" sz="2000" dirty="0"/>
              <a:t>n = 1;</a:t>
            </a:r>
          </a:p>
          <a:p>
            <a:pPr eaLnBrk="1" hangingPunct="1">
              <a:spcBef>
                <a:spcPct val="0"/>
              </a:spcBef>
              <a:buFont typeface="Wingdings" panose="05000000000000000000" pitchFamily="2" charset="2"/>
              <a:buNone/>
            </a:pPr>
            <a:r>
              <a:rPr kumimoji="0" lang="en-US" altLang="zh-CN" sz="2000"/>
              <a:t>       do </a:t>
            </a:r>
            <a:r>
              <a:rPr kumimoji="0" lang="en-US" altLang="zh-CN" sz="2000" dirty="0"/>
              <a:t>{</a:t>
            </a:r>
          </a:p>
          <a:p>
            <a:pPr eaLnBrk="1" hangingPunct="1">
              <a:spcBef>
                <a:spcPct val="0"/>
              </a:spcBef>
              <a:buFont typeface="Wingdings" panose="05000000000000000000" pitchFamily="2" charset="2"/>
              <a:buNone/>
            </a:pPr>
            <a:r>
              <a:rPr kumimoji="0" lang="en-US" altLang="zh-CN" sz="2000"/>
              <a:t>               g </a:t>
            </a:r>
            <a:r>
              <a:rPr kumimoji="0" lang="en-US" altLang="zh-CN" sz="2000" dirty="0"/>
              <a:t>+= t;</a:t>
            </a:r>
          </a:p>
          <a:p>
            <a:pPr eaLnBrk="1" hangingPunct="1">
              <a:spcBef>
                <a:spcPct val="0"/>
              </a:spcBef>
              <a:buFont typeface="Wingdings" panose="05000000000000000000" pitchFamily="2" charset="2"/>
              <a:buNone/>
            </a:pPr>
            <a:r>
              <a:rPr kumimoji="0" lang="en-US" altLang="zh-CN" sz="2000"/>
              <a:t>               n</a:t>
            </a:r>
            <a:r>
              <a:rPr kumimoji="0" lang="en-US" altLang="zh-CN" sz="2000" dirty="0"/>
              <a:t>++;</a:t>
            </a:r>
          </a:p>
          <a:p>
            <a:pPr eaLnBrk="1" hangingPunct="1">
              <a:spcBef>
                <a:spcPct val="0"/>
              </a:spcBef>
              <a:buFont typeface="Wingdings" panose="05000000000000000000" pitchFamily="2" charset="2"/>
              <a:buNone/>
            </a:pPr>
            <a:r>
              <a:rPr kumimoji="0" lang="en-US" altLang="zh-CN" sz="2000"/>
              <a:t>               t </a:t>
            </a:r>
            <a:r>
              <a:rPr kumimoji="0" lang="en-US" altLang="zh-CN" sz="2000" dirty="0"/>
              <a:t>= -t * x * x / (2 * n - 1) / (2 * n - 2);</a:t>
            </a:r>
          </a:p>
          <a:p>
            <a:pPr eaLnBrk="1" hangingPunct="1">
              <a:spcBef>
                <a:spcPct val="0"/>
              </a:spcBef>
              <a:buFont typeface="Wingdings" panose="05000000000000000000" pitchFamily="2" charset="2"/>
              <a:buNone/>
            </a:pPr>
            <a:r>
              <a:rPr kumimoji="0" lang="en-US" altLang="zh-CN" sz="2000" dirty="0"/>
              <a:t>	} while (</a:t>
            </a:r>
            <a:r>
              <a:rPr kumimoji="0" lang="en-US" altLang="zh-CN" sz="2000" dirty="0" err="1"/>
              <a:t>fabs</a:t>
            </a:r>
            <a:r>
              <a:rPr kumimoji="0" lang="en-US" altLang="zh-CN" sz="2000" dirty="0"/>
              <a:t>(t) &gt;= TINY_VALUE); </a:t>
            </a:r>
          </a:p>
          <a:p>
            <a:pPr eaLnBrk="1" hangingPunct="1">
              <a:spcBef>
                <a:spcPct val="0"/>
              </a:spcBef>
              <a:buFont typeface="Wingdings" panose="05000000000000000000" pitchFamily="2" charset="2"/>
              <a:buNone/>
            </a:pPr>
            <a:r>
              <a:rPr kumimoji="0" lang="en-US" altLang="zh-CN" sz="2000"/>
              <a:t>       return </a:t>
            </a:r>
            <a:r>
              <a:rPr kumimoji="0" lang="en-US" altLang="zh-CN" sz="2000" dirty="0"/>
              <a:t>g;</a:t>
            </a:r>
          </a:p>
          <a:p>
            <a:pPr eaLnBrk="1" hangingPunct="1">
              <a:spcBef>
                <a:spcPct val="0"/>
              </a:spcBef>
              <a:buFont typeface="Wingdings" panose="05000000000000000000" pitchFamily="2" charset="2"/>
              <a:buNone/>
            </a:pPr>
            <a:r>
              <a:rPr kumimoji="0" lang="en-US" altLang="zh-CN" sz="2000" dirty="0"/>
              <a:t>} </a:t>
            </a:r>
          </a:p>
        </p:txBody>
      </p:sp>
      <p:graphicFrame>
        <p:nvGraphicFramePr>
          <p:cNvPr id="6" name="Object 3"/>
          <p:cNvGraphicFramePr>
            <a:graphicFrameLocks noChangeAspect="1"/>
          </p:cNvGraphicFramePr>
          <p:nvPr>
            <p:extLst>
              <p:ext uri="{D42A27DB-BD31-4B8C-83A1-F6EECF244321}">
                <p14:modId xmlns:p14="http://schemas.microsoft.com/office/powerpoint/2010/main" val="2937649109"/>
              </p:ext>
            </p:extLst>
          </p:nvPr>
        </p:nvGraphicFramePr>
        <p:xfrm>
          <a:off x="5737547" y="3442936"/>
          <a:ext cx="5986698" cy="662881"/>
        </p:xfrm>
        <a:graphic>
          <a:graphicData uri="http://schemas.openxmlformats.org/presentationml/2006/ole">
            <mc:AlternateContent xmlns:mc="http://schemas.openxmlformats.org/markup-compatibility/2006">
              <mc:Choice xmlns:v="urn:schemas-microsoft-com:vml" Requires="v">
                <p:oleObj spid="_x0000_s40045" name="Equation" r:id="rId3" imgW="3009900" imgH="444500" progId="Equation.DSMT4">
                  <p:embed/>
                </p:oleObj>
              </mc:Choice>
              <mc:Fallback>
                <p:oleObj name="Equation" r:id="rId3" imgW="30099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7547" y="3442936"/>
                        <a:ext cx="5986698" cy="662881"/>
                      </a:xfrm>
                      <a:prstGeom prst="rect">
                        <a:avLst/>
                      </a:prstGeom>
                      <a:solidFill>
                        <a:srgbClr val="FFFF00"/>
                      </a:solidFill>
                      <a:ln>
                        <a:solidFill>
                          <a:schemeClr val="tx1"/>
                        </a:solidFill>
                      </a:ln>
                      <a:effectLst/>
                    </p:spPr>
                  </p:pic>
                </p:oleObj>
              </mc:Fallback>
            </mc:AlternateContent>
          </a:graphicData>
        </a:graphic>
      </p:graphicFrame>
      <p:sp>
        <p:nvSpPr>
          <p:cNvPr id="7" name="文本框 6"/>
          <p:cNvSpPr txBox="1"/>
          <p:nvPr/>
        </p:nvSpPr>
        <p:spPr>
          <a:xfrm>
            <a:off x="7414751" y="2608746"/>
            <a:ext cx="2232248" cy="430887"/>
          </a:xfrm>
          <a:prstGeom prst="rect">
            <a:avLst/>
          </a:prstGeom>
          <a:solidFill>
            <a:srgbClr val="85FFFF"/>
          </a:solidFill>
          <a:ln>
            <a:solidFill>
              <a:schemeClr val="tx1"/>
            </a:solidFill>
          </a:ln>
        </p:spPr>
        <p:txBody>
          <a:bodyPr wrap="square" rtlCol="0">
            <a:spAutoFit/>
          </a:bodyPr>
          <a:lstStyle/>
          <a:p>
            <a:r>
              <a:rPr lang="zh-CN" altLang="zh-CN" sz="2200">
                <a:latin typeface="+mn-ea"/>
                <a:ea typeface="+mn-ea"/>
              </a:rPr>
              <a:t>计算精度为</a:t>
            </a:r>
            <a:r>
              <a:rPr lang="en-US" altLang="zh-CN" sz="2200">
                <a:latin typeface="+mn-ea"/>
                <a:ea typeface="+mn-ea"/>
              </a:rPr>
              <a:t>10</a:t>
            </a:r>
            <a:r>
              <a:rPr lang="en-US" altLang="zh-CN" sz="2200" baseline="30000">
                <a:latin typeface="+mn-ea"/>
                <a:ea typeface="+mn-ea"/>
              </a:rPr>
              <a:t>-10</a:t>
            </a:r>
            <a:endParaRPr lang="zh-CN" altLang="en-US" sz="2200">
              <a:latin typeface="+mn-ea"/>
              <a:ea typeface="+mn-ea"/>
            </a:endParaRPr>
          </a:p>
        </p:txBody>
      </p:sp>
      <p:sp>
        <p:nvSpPr>
          <p:cNvPr id="8" name="矩形 7"/>
          <p:cNvSpPr/>
          <p:nvPr/>
        </p:nvSpPr>
        <p:spPr>
          <a:xfrm>
            <a:off x="5974591" y="2608746"/>
            <a:ext cx="702078" cy="430887"/>
          </a:xfrm>
          <a:prstGeom prst="rect">
            <a:avLst/>
          </a:prstGeom>
          <a:solidFill>
            <a:srgbClr val="85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6820685" y="2708920"/>
            <a:ext cx="594066" cy="258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601643" y="4105817"/>
            <a:ext cx="270030" cy="4033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16</a:t>
            </a:fld>
            <a:endParaRPr lang="zh-CN" altLang="en-US" dirty="0"/>
          </a:p>
        </p:txBody>
      </p:sp>
    </p:spTree>
    <p:extLst>
      <p:ext uri="{BB962C8B-B14F-4D97-AF65-F5344CB8AC3E}">
        <p14:creationId xmlns:p14="http://schemas.microsoft.com/office/powerpoint/2010/main" val="126624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3-5 </a:t>
            </a:r>
            <a:r>
              <a:rPr kumimoji="0" lang="zh-CN" altLang="en-US" sz="3600" dirty="0">
                <a:solidFill>
                  <a:schemeClr val="bg1"/>
                </a:solidFill>
              </a:rPr>
              <a:t>（续）</a:t>
            </a:r>
          </a:p>
        </p:txBody>
      </p:sp>
      <p:sp>
        <p:nvSpPr>
          <p:cNvPr id="2" name="矩形 1"/>
          <p:cNvSpPr/>
          <p:nvPr/>
        </p:nvSpPr>
        <p:spPr>
          <a:xfrm>
            <a:off x="2641203" y="3645024"/>
            <a:ext cx="5935266" cy="1368152"/>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31" name="内容占位符 2"/>
          <p:cNvSpPr>
            <a:spLocks noGrp="1"/>
          </p:cNvSpPr>
          <p:nvPr>
            <p:ph idx="1"/>
          </p:nvPr>
        </p:nvSpPr>
        <p:spPr>
          <a:xfrm>
            <a:off x="2281163" y="1556792"/>
            <a:ext cx="9304412" cy="5017046"/>
          </a:xfrm>
        </p:spPr>
        <p:txBody>
          <a:bodyPr/>
          <a:lstStyle/>
          <a:p>
            <a:pPr eaLnBrk="1" hangingPunct="1">
              <a:buFont typeface="Wingdings" panose="05000000000000000000" pitchFamily="2" charset="2"/>
              <a:buNone/>
            </a:pPr>
            <a:r>
              <a:rPr kumimoji="0" lang="en-US" altLang="zh-CN" sz="2000" dirty="0" err="1"/>
              <a:t>int</a:t>
            </a:r>
            <a:r>
              <a:rPr kumimoji="0" lang="en-US" altLang="zh-CN" sz="2000" dirty="0"/>
              <a:t> main() {</a:t>
            </a:r>
          </a:p>
          <a:p>
            <a:pPr eaLnBrk="1" hangingPunct="1">
              <a:buFont typeface="Wingdings" panose="05000000000000000000" pitchFamily="2" charset="2"/>
              <a:buNone/>
            </a:pPr>
            <a:r>
              <a:rPr kumimoji="0" lang="en-US" altLang="zh-CN" sz="2000"/>
              <a:t>       double </a:t>
            </a:r>
            <a:r>
              <a:rPr kumimoji="0" lang="en-US" altLang="zh-CN" sz="2000" dirty="0"/>
              <a:t>k, r, s;</a:t>
            </a:r>
          </a:p>
          <a:p>
            <a:pPr eaLnBrk="1" hangingPunct="1">
              <a:buFont typeface="Wingdings" panose="05000000000000000000" pitchFamily="2" charset="2"/>
              <a:buNone/>
            </a:pPr>
            <a:r>
              <a:rPr kumimoji="0" lang="en-US" altLang="zh-CN" sz="2000"/>
              <a:t>       cout </a:t>
            </a:r>
            <a:r>
              <a:rPr kumimoji="0" lang="en-US" altLang="zh-CN" sz="2000" dirty="0"/>
              <a:t>&lt;&lt; "r = ";</a:t>
            </a:r>
          </a:p>
          <a:p>
            <a:pPr eaLnBrk="1" hangingPunct="1">
              <a:buFont typeface="Wingdings" panose="05000000000000000000" pitchFamily="2" charset="2"/>
              <a:buNone/>
            </a:pPr>
            <a:r>
              <a:rPr kumimoji="0" lang="en-US" altLang="zh-CN" sz="2000"/>
              <a:t>       cin </a:t>
            </a:r>
            <a:r>
              <a:rPr kumimoji="0" lang="en-US" altLang="zh-CN" sz="2000" dirty="0"/>
              <a:t>&gt;&gt; r;</a:t>
            </a:r>
          </a:p>
          <a:p>
            <a:pPr eaLnBrk="1" hangingPunct="1">
              <a:buFont typeface="Wingdings" panose="05000000000000000000" pitchFamily="2" charset="2"/>
              <a:buNone/>
            </a:pPr>
            <a:r>
              <a:rPr kumimoji="0" lang="en-US" altLang="zh-CN" sz="2000"/>
              <a:t>       cout </a:t>
            </a:r>
            <a:r>
              <a:rPr kumimoji="0" lang="en-US" altLang="zh-CN" sz="2000" dirty="0"/>
              <a:t>&lt;&lt; "s = ";</a:t>
            </a:r>
          </a:p>
          <a:p>
            <a:pPr eaLnBrk="1" hangingPunct="1">
              <a:buFont typeface="Wingdings" panose="05000000000000000000" pitchFamily="2" charset="2"/>
              <a:buNone/>
            </a:pPr>
            <a:r>
              <a:rPr kumimoji="0" lang="en-US" altLang="zh-CN" sz="2000"/>
              <a:t>       cin </a:t>
            </a:r>
            <a:r>
              <a:rPr kumimoji="0" lang="en-US" altLang="zh-CN" sz="2000" dirty="0"/>
              <a:t>&gt;&gt; s;</a:t>
            </a:r>
          </a:p>
          <a:p>
            <a:pPr eaLnBrk="1" hangingPunct="1">
              <a:buFont typeface="Wingdings" panose="05000000000000000000" pitchFamily="2" charset="2"/>
              <a:buNone/>
            </a:pPr>
            <a:r>
              <a:rPr kumimoji="0" lang="en-US" altLang="zh-CN" sz="2000"/>
              <a:t>       if </a:t>
            </a:r>
            <a:r>
              <a:rPr kumimoji="0" lang="en-US" altLang="zh-CN" sz="2000" dirty="0"/>
              <a:t>(r * r &lt;= s * s)</a:t>
            </a:r>
          </a:p>
          <a:p>
            <a:pPr eaLnBrk="1" hangingPunct="1">
              <a:buFont typeface="Wingdings" panose="05000000000000000000" pitchFamily="2" charset="2"/>
              <a:buNone/>
            </a:pPr>
            <a:r>
              <a:rPr kumimoji="0" lang="en-US" altLang="zh-CN" sz="2000" dirty="0"/>
              <a:t>	</a:t>
            </a:r>
            <a:r>
              <a:rPr kumimoji="0" lang="en-US" altLang="zh-CN" sz="2000"/>
              <a:t> k=sqrt(</a:t>
            </a:r>
            <a:r>
              <a:rPr kumimoji="0" lang="en-US" altLang="zh-CN" sz="2000">
                <a:solidFill>
                  <a:srgbClr val="934C22"/>
                </a:solidFill>
              </a:rPr>
              <a:t>tsin</a:t>
            </a:r>
            <a:r>
              <a:rPr kumimoji="0" lang="en-US" altLang="zh-CN" sz="2000"/>
              <a:t>(r</a:t>
            </a:r>
            <a:r>
              <a:rPr kumimoji="0" lang="en-US" altLang="zh-CN" sz="2000" dirty="0"/>
              <a:t>)*</a:t>
            </a:r>
            <a:r>
              <a:rPr kumimoji="0" lang="en-US" altLang="zh-CN" sz="2000" dirty="0" err="1">
                <a:solidFill>
                  <a:srgbClr val="934C22"/>
                </a:solidFill>
              </a:rPr>
              <a:t>tsin</a:t>
            </a:r>
            <a:r>
              <a:rPr kumimoji="0" lang="en-US" altLang="zh-CN" sz="2000" dirty="0"/>
              <a:t>(r)+</a:t>
            </a:r>
            <a:r>
              <a:rPr kumimoji="0" lang="en-US" altLang="zh-CN" sz="2000" dirty="0" err="1">
                <a:solidFill>
                  <a:srgbClr val="934C22"/>
                </a:solidFill>
              </a:rPr>
              <a:t>tsin</a:t>
            </a:r>
            <a:r>
              <a:rPr kumimoji="0" lang="en-US" altLang="zh-CN" sz="2000" dirty="0"/>
              <a:t>(s)*</a:t>
            </a:r>
            <a:r>
              <a:rPr kumimoji="0" lang="en-US" altLang="zh-CN" sz="2000" dirty="0" err="1"/>
              <a:t>tsin</a:t>
            </a:r>
            <a:r>
              <a:rPr kumimoji="0" lang="en-US" altLang="zh-CN" sz="2000" dirty="0"/>
              <a:t>(s));</a:t>
            </a:r>
          </a:p>
          <a:p>
            <a:pPr eaLnBrk="1" hangingPunct="1">
              <a:buFont typeface="Wingdings" panose="05000000000000000000" pitchFamily="2" charset="2"/>
              <a:buNone/>
            </a:pPr>
            <a:r>
              <a:rPr kumimoji="0" lang="en-US" altLang="zh-CN" sz="2000"/>
              <a:t>       else</a:t>
            </a:r>
            <a:endParaRPr kumimoji="0" lang="en-US" altLang="zh-CN" sz="2000" dirty="0"/>
          </a:p>
          <a:p>
            <a:pPr eaLnBrk="1" hangingPunct="1">
              <a:buFont typeface="Wingdings" panose="05000000000000000000" pitchFamily="2" charset="2"/>
              <a:buNone/>
            </a:pPr>
            <a:r>
              <a:rPr kumimoji="0" lang="en-US" altLang="zh-CN" sz="2000" dirty="0"/>
              <a:t>	</a:t>
            </a:r>
            <a:r>
              <a:rPr kumimoji="0" lang="en-US" altLang="zh-CN" sz="2000"/>
              <a:t> k </a:t>
            </a:r>
            <a:r>
              <a:rPr kumimoji="0" lang="en-US" altLang="zh-CN" sz="2000" dirty="0"/>
              <a:t>= </a:t>
            </a:r>
            <a:r>
              <a:rPr kumimoji="0" lang="en-US" altLang="zh-CN" sz="2000" dirty="0" err="1">
                <a:solidFill>
                  <a:srgbClr val="934C22"/>
                </a:solidFill>
              </a:rPr>
              <a:t>tsin</a:t>
            </a:r>
            <a:r>
              <a:rPr kumimoji="0" lang="en-US" altLang="zh-CN" sz="2000" dirty="0"/>
              <a:t>(r * s) / 2;</a:t>
            </a:r>
          </a:p>
          <a:p>
            <a:pPr eaLnBrk="1" hangingPunct="1">
              <a:buFont typeface="Wingdings" panose="05000000000000000000" pitchFamily="2" charset="2"/>
              <a:buNone/>
            </a:pPr>
            <a:r>
              <a:rPr kumimoji="0" lang="en-US" altLang="zh-CN" sz="2000"/>
              <a:t>       cout </a:t>
            </a:r>
            <a:r>
              <a:rPr kumimoji="0" lang="en-US" altLang="zh-CN" sz="2000" dirty="0"/>
              <a:t>&lt;&lt; k &lt;&lt; </a:t>
            </a:r>
            <a:r>
              <a:rPr kumimoji="0" lang="en-US" altLang="zh-CN" sz="2000" dirty="0" err="1"/>
              <a:t>endl</a:t>
            </a:r>
            <a:r>
              <a:rPr kumimoji="0" lang="en-US" altLang="zh-CN" sz="2000" dirty="0"/>
              <a:t>;</a:t>
            </a:r>
          </a:p>
          <a:p>
            <a:pPr eaLnBrk="1" hangingPunct="1">
              <a:buFont typeface="Wingdings" panose="05000000000000000000" pitchFamily="2" charset="2"/>
              <a:buNone/>
            </a:pPr>
            <a:r>
              <a:rPr kumimoji="0" lang="en-US" altLang="zh-CN" sz="2000"/>
              <a:t>       return </a:t>
            </a:r>
            <a:r>
              <a:rPr kumimoji="0" lang="en-US" altLang="zh-CN" sz="2000" dirty="0"/>
              <a:t>0;</a:t>
            </a:r>
          </a:p>
          <a:p>
            <a:pPr eaLnBrk="1" hangingPunct="1">
              <a:buFont typeface="Wingdings" panose="05000000000000000000" pitchFamily="2" charset="2"/>
              <a:buNone/>
            </a:pPr>
            <a:r>
              <a:rPr kumimoji="0" lang="en-US" altLang="zh-CN" sz="2000" dirty="0"/>
              <a:t>}</a:t>
            </a:r>
          </a:p>
          <a:p>
            <a:pPr eaLnBrk="1" hangingPunct="1">
              <a:buFont typeface="Georgia" panose="02040502050405020303" pitchFamily="18" charset="0"/>
              <a:buNone/>
            </a:pPr>
            <a:endParaRPr kumimoji="0" lang="en-US" altLang="zh-CN" sz="2000" dirty="0"/>
          </a:p>
        </p:txBody>
      </p:sp>
      <p:sp>
        <p:nvSpPr>
          <p:cNvPr id="22533" name="Text Box 4"/>
          <p:cNvSpPr txBox="1">
            <a:spLocks noChangeArrowheads="1"/>
          </p:cNvSpPr>
          <p:nvPr/>
        </p:nvSpPr>
        <p:spPr bwMode="auto">
          <a:xfrm>
            <a:off x="7897787" y="5157192"/>
            <a:ext cx="3048000" cy="1200150"/>
          </a:xfrm>
          <a:prstGeom prst="rect">
            <a:avLst/>
          </a:prstGeom>
          <a:solidFill>
            <a:srgbClr val="85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a:latin typeface="微软雅黑" panose="020B0503020204020204" pitchFamily="34" charset="-122"/>
                <a:ea typeface="微软雅黑" panose="020B0503020204020204" pitchFamily="34" charset="-122"/>
              </a:rPr>
              <a:t>运行结果：</a:t>
            </a:r>
            <a:endParaRPr lang="en-US" altLang="zh-CN" sz="1800" b="1">
              <a:latin typeface="微软雅黑" panose="020B0503020204020204" pitchFamily="34" charset="-122"/>
              <a:ea typeface="微软雅黑" panose="020B0503020204020204" pitchFamily="34" charset="-122"/>
            </a:endParaRPr>
          </a:p>
          <a:p>
            <a:pPr eaLnBrk="1" hangingPunct="1"/>
            <a:r>
              <a:rPr lang="en-US" altLang="zh-CN" sz="1800">
                <a:latin typeface="微软雅黑" panose="020B0503020204020204" pitchFamily="34" charset="-122"/>
                <a:ea typeface="微软雅黑" panose="020B0503020204020204" pitchFamily="34" charset="-122"/>
              </a:rPr>
              <a:t>r=5</a:t>
            </a:r>
          </a:p>
          <a:p>
            <a:pPr eaLnBrk="1" hangingPunct="1"/>
            <a:r>
              <a:rPr lang="en-US" altLang="zh-CN" sz="1800">
                <a:latin typeface="微软雅黑" panose="020B0503020204020204" pitchFamily="34" charset="-122"/>
                <a:ea typeface="微软雅黑" panose="020B0503020204020204" pitchFamily="34" charset="-122"/>
              </a:rPr>
              <a:t>s=8</a:t>
            </a:r>
          </a:p>
          <a:p>
            <a:pPr eaLnBrk="1" hangingPunct="1"/>
            <a:r>
              <a:rPr lang="en-US" altLang="zh-CN" sz="1800">
                <a:latin typeface="微软雅黑" panose="020B0503020204020204" pitchFamily="34" charset="-122"/>
                <a:ea typeface="微软雅黑" panose="020B0503020204020204" pitchFamily="34" charset="-122"/>
              </a:rPr>
              <a:t>1.37781</a:t>
            </a:r>
            <a:endParaRPr lang="en-US" altLang="zh-CN" sz="1800" b="1">
              <a:solidFill>
                <a:srgbClr val="934C22"/>
              </a:solidFill>
              <a:latin typeface="微软雅黑" panose="020B0503020204020204" pitchFamily="34" charset="-122"/>
              <a:ea typeface="微软雅黑" panose="020B0503020204020204" pitchFamily="34" charset="-122"/>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1836372981"/>
              </p:ext>
            </p:extLst>
          </p:nvPr>
        </p:nvGraphicFramePr>
        <p:xfrm>
          <a:off x="5593531" y="1844824"/>
          <a:ext cx="4954588" cy="1341438"/>
        </p:xfrm>
        <a:graphic>
          <a:graphicData uri="http://schemas.openxmlformats.org/presentationml/2006/ole">
            <mc:AlternateContent xmlns:mc="http://schemas.openxmlformats.org/markup-compatibility/2006">
              <mc:Choice xmlns:v="urn:schemas-microsoft-com:vml" Requires="v">
                <p:oleObj spid="_x0000_s41068" name="Equation" r:id="rId3" imgW="1968500" imgH="711200" progId="Equation.DSMT4">
                  <p:embed/>
                </p:oleObj>
              </mc:Choice>
              <mc:Fallback>
                <p:oleObj name="Equation" r:id="rId3" imgW="19685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531" y="1844824"/>
                        <a:ext cx="4954588" cy="1341438"/>
                      </a:xfrm>
                      <a:prstGeom prst="rect">
                        <a:avLst/>
                      </a:prstGeom>
                      <a:solidFill>
                        <a:srgbClr val="FFFF00"/>
                      </a:solidFill>
                      <a:ln>
                        <a:solidFill>
                          <a:schemeClr val="tx1"/>
                        </a:solidFill>
                      </a:ln>
                      <a:effectLst/>
                    </p:spPr>
                  </p:pic>
                </p:oleObj>
              </mc:Fallback>
            </mc:AlternateContent>
          </a:graphicData>
        </a:graphic>
      </p:graphicFrame>
      <p:sp>
        <p:nvSpPr>
          <p:cNvPr id="5" name="下箭头 4"/>
          <p:cNvSpPr/>
          <p:nvPr/>
        </p:nvSpPr>
        <p:spPr>
          <a:xfrm>
            <a:off x="6889675" y="3186262"/>
            <a:ext cx="288032" cy="4587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4"/>
          </p:nvPr>
        </p:nvSpPr>
        <p:spPr/>
        <p:txBody>
          <a:bodyPr/>
          <a:lstStyle/>
          <a:p>
            <a:fld id="{EC1F8298-81A5-47A4-8D74-FB0DA3A8149E}" type="slidenum">
              <a:rPr lang="zh-CN" altLang="en-US" smtClean="0"/>
              <a:pPr/>
              <a:t>17</a:t>
            </a:fld>
            <a:endParaRPr lang="zh-CN" altLang="en-US" dirty="0"/>
          </a:p>
        </p:txBody>
      </p:sp>
    </p:spTree>
    <p:extLst>
      <p:ext uri="{BB962C8B-B14F-4D97-AF65-F5344CB8AC3E}">
        <p14:creationId xmlns:p14="http://schemas.microsoft.com/office/powerpoint/2010/main" val="164310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09600" y="1066056"/>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3-6 </a:t>
            </a:r>
            <a:r>
              <a:rPr kumimoji="0" lang="zh-CN" altLang="en-US">
                <a:solidFill>
                  <a:srgbClr val="009999"/>
                </a:solidFill>
              </a:rPr>
              <a:t>投骰子的随机游戏</a:t>
            </a:r>
          </a:p>
        </p:txBody>
      </p:sp>
      <p:sp>
        <p:nvSpPr>
          <p:cNvPr id="27651" name="内容占位符 2"/>
          <p:cNvSpPr>
            <a:spLocks noGrp="1"/>
          </p:cNvSpPr>
          <p:nvPr>
            <p:ph idx="1"/>
          </p:nvPr>
        </p:nvSpPr>
        <p:spPr>
          <a:xfrm>
            <a:off x="609600" y="2204864"/>
            <a:ext cx="10825163" cy="4392786"/>
          </a:xfrm>
          <a:solidFill>
            <a:schemeClr val="bg1"/>
          </a:solidFill>
        </p:spPr>
        <p:txBody>
          <a:bodyPr/>
          <a:lstStyle/>
          <a:p>
            <a:pPr marL="0" indent="457200" algn="just" eaLnBrk="1" hangingPunct="1">
              <a:lnSpc>
                <a:spcPct val="130000"/>
              </a:lnSpc>
              <a:buFont typeface="Wingdings" panose="05000000000000000000" pitchFamily="2" charset="2"/>
              <a:buNone/>
            </a:pPr>
            <a:r>
              <a:rPr kumimoji="0" lang="zh-CN" altLang="en-US"/>
              <a:t>每个骰子有六面，点数分别为</a:t>
            </a:r>
            <a:r>
              <a:rPr kumimoji="0" lang="en-US" altLang="zh-CN"/>
              <a:t>1</a:t>
            </a:r>
            <a:r>
              <a:rPr kumimoji="0" lang="zh-CN" altLang="en-US"/>
              <a:t>、</a:t>
            </a:r>
            <a:r>
              <a:rPr kumimoji="0" lang="en-US" altLang="zh-CN"/>
              <a:t>2</a:t>
            </a:r>
            <a:r>
              <a:rPr kumimoji="0" lang="zh-CN" altLang="en-US"/>
              <a:t>、</a:t>
            </a:r>
            <a:r>
              <a:rPr kumimoji="0" lang="en-US" altLang="zh-CN"/>
              <a:t>3</a:t>
            </a:r>
            <a:r>
              <a:rPr kumimoji="0" lang="zh-CN" altLang="en-US"/>
              <a:t>、</a:t>
            </a:r>
            <a:r>
              <a:rPr kumimoji="0" lang="en-US" altLang="zh-CN"/>
              <a:t>4</a:t>
            </a:r>
            <a:r>
              <a:rPr kumimoji="0" lang="zh-CN" altLang="en-US"/>
              <a:t>、</a:t>
            </a:r>
            <a:r>
              <a:rPr kumimoji="0" lang="en-US" altLang="zh-CN"/>
              <a:t>5</a:t>
            </a:r>
            <a:r>
              <a:rPr kumimoji="0" lang="zh-CN" altLang="en-US"/>
              <a:t>、</a:t>
            </a:r>
            <a:r>
              <a:rPr kumimoji="0" lang="en-US" altLang="zh-CN"/>
              <a:t>6</a:t>
            </a:r>
            <a:r>
              <a:rPr kumimoji="0" lang="zh-CN" altLang="en-US"/>
              <a:t>。游戏者在程序开始时输入一个无符号整数，作为产生随机数的种子。</a:t>
            </a:r>
          </a:p>
          <a:p>
            <a:pPr marL="0" indent="457200" algn="just" eaLnBrk="1" hangingPunct="1">
              <a:lnSpc>
                <a:spcPct val="130000"/>
              </a:lnSpc>
              <a:buFont typeface="Wingdings" panose="05000000000000000000" pitchFamily="2" charset="2"/>
              <a:buNone/>
            </a:pPr>
            <a:r>
              <a:rPr kumimoji="0" lang="zh-CN" altLang="en-US"/>
              <a:t>每轮投两次骰子，第一轮如果和数为</a:t>
            </a:r>
            <a:r>
              <a:rPr kumimoji="0" lang="en-US" altLang="zh-CN"/>
              <a:t>7</a:t>
            </a:r>
            <a:r>
              <a:rPr kumimoji="0" lang="zh-CN" altLang="en-US"/>
              <a:t>或</a:t>
            </a:r>
            <a:r>
              <a:rPr kumimoji="0" lang="en-US" altLang="zh-CN"/>
              <a:t>11</a:t>
            </a:r>
            <a:r>
              <a:rPr kumimoji="0" lang="zh-CN" altLang="en-US"/>
              <a:t>则为胜，游戏结束；和数为</a:t>
            </a:r>
            <a:r>
              <a:rPr kumimoji="0" lang="en-US" altLang="zh-CN"/>
              <a:t>2</a:t>
            </a:r>
            <a:r>
              <a:rPr kumimoji="0" lang="zh-CN" altLang="en-US"/>
              <a:t>、</a:t>
            </a:r>
            <a:r>
              <a:rPr kumimoji="0" lang="en-US" altLang="zh-CN"/>
              <a:t>3</a:t>
            </a:r>
            <a:r>
              <a:rPr kumimoji="0" lang="zh-CN" altLang="en-US"/>
              <a:t>或</a:t>
            </a:r>
            <a:r>
              <a:rPr kumimoji="0" lang="en-US" altLang="zh-CN"/>
              <a:t>12</a:t>
            </a:r>
            <a:r>
              <a:rPr kumimoji="0" lang="zh-CN" altLang="en-US"/>
              <a:t>则为负，游戏结束；和数为其它值则将此值作为自己的点数，继续第二轮、第三轮</a:t>
            </a:r>
            <a:r>
              <a:rPr kumimoji="0" lang="en-US" altLang="zh-CN"/>
              <a:t>...</a:t>
            </a:r>
            <a:r>
              <a:rPr kumimoji="0" lang="zh-CN" altLang="en-US"/>
              <a:t>直到某轮的和数等于点数则取胜，若在此前出现和数为</a:t>
            </a:r>
            <a:r>
              <a:rPr kumimoji="0" lang="en-US" altLang="zh-CN"/>
              <a:t>7</a:t>
            </a:r>
            <a:r>
              <a:rPr kumimoji="0" lang="zh-CN" altLang="en-US"/>
              <a:t>则为负。</a:t>
            </a:r>
          </a:p>
          <a:p>
            <a:pPr marL="0" indent="457200" algn="just" eaLnBrk="1" hangingPunct="1">
              <a:lnSpc>
                <a:spcPct val="130000"/>
              </a:lnSpc>
              <a:buFont typeface="Wingdings" panose="05000000000000000000" pitchFamily="2" charset="2"/>
              <a:buNone/>
            </a:pPr>
            <a:r>
              <a:rPr kumimoji="0" lang="zh-CN" altLang="en-US"/>
              <a:t>由</a:t>
            </a:r>
            <a:r>
              <a:rPr kumimoji="0" lang="en-US" altLang="zh-CN"/>
              <a:t>rolldice</a:t>
            </a:r>
            <a:r>
              <a:rPr kumimoji="0" lang="zh-CN" altLang="en-US"/>
              <a:t>函数负责模拟投骰子、计算和数并输出和数。</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3-6 </a:t>
            </a:r>
            <a:r>
              <a:rPr kumimoji="0" lang="zh-CN" altLang="en-US">
                <a:solidFill>
                  <a:srgbClr val="009999"/>
                </a:solidFill>
              </a:rPr>
              <a:t>（续）</a:t>
            </a:r>
          </a:p>
        </p:txBody>
      </p:sp>
      <p:sp>
        <p:nvSpPr>
          <p:cNvPr id="39939" name="内容占位符 2"/>
          <p:cNvSpPr>
            <a:spLocks noGrp="1"/>
          </p:cNvSpPr>
          <p:nvPr>
            <p:ph idx="1"/>
          </p:nvPr>
        </p:nvSpPr>
        <p:spPr>
          <a:xfrm>
            <a:off x="609600" y="2141538"/>
            <a:ext cx="10601325" cy="4456112"/>
          </a:xfrm>
        </p:spPr>
        <p:txBody>
          <a:bodyPr/>
          <a:lstStyle/>
          <a:p>
            <a:pPr eaLnBrk="1" hangingPunct="1">
              <a:spcBef>
                <a:spcPts val="600"/>
              </a:spcBef>
            </a:pPr>
            <a:r>
              <a:rPr kumimoji="0" lang="en-US" altLang="zh-CN"/>
              <a:t>rand</a:t>
            </a:r>
          </a:p>
          <a:p>
            <a:pPr lvl="1" eaLnBrk="1" hangingPunct="1">
              <a:spcBef>
                <a:spcPts val="600"/>
              </a:spcBef>
              <a:buFontTx/>
              <a:buNone/>
            </a:pPr>
            <a:r>
              <a:rPr kumimoji="0" lang="zh-CN" altLang="en-US"/>
              <a:t>函数原型：</a:t>
            </a:r>
            <a:r>
              <a:rPr kumimoji="0" lang="en-US" altLang="zh-CN"/>
              <a:t>int rand(void);</a:t>
            </a:r>
          </a:p>
          <a:p>
            <a:pPr lvl="1" eaLnBrk="1" hangingPunct="1">
              <a:spcBef>
                <a:spcPts val="600"/>
              </a:spcBef>
              <a:buFontTx/>
              <a:buNone/>
            </a:pPr>
            <a:r>
              <a:rPr kumimoji="0" lang="zh-CN" altLang="en-US"/>
              <a:t>所需头文件：</a:t>
            </a:r>
            <a:r>
              <a:rPr kumimoji="0" lang="en-US" altLang="zh-CN"/>
              <a:t>&lt;cstdlib&gt;</a:t>
            </a:r>
          </a:p>
          <a:p>
            <a:pPr lvl="1" eaLnBrk="1" hangingPunct="1">
              <a:spcBef>
                <a:spcPts val="600"/>
              </a:spcBef>
              <a:buFontTx/>
              <a:buNone/>
            </a:pPr>
            <a:r>
              <a:rPr kumimoji="0" lang="zh-CN" altLang="en-US"/>
              <a:t>功能和返回值：求出并返回一个伪随机数</a:t>
            </a:r>
          </a:p>
          <a:p>
            <a:pPr eaLnBrk="1" hangingPunct="1">
              <a:spcBef>
                <a:spcPts val="600"/>
              </a:spcBef>
            </a:pPr>
            <a:r>
              <a:rPr kumimoji="0" lang="en-US" altLang="zh-CN"/>
              <a:t>srand</a:t>
            </a:r>
          </a:p>
          <a:p>
            <a:pPr lvl="1" eaLnBrk="1" hangingPunct="1">
              <a:spcBef>
                <a:spcPts val="600"/>
              </a:spcBef>
              <a:buFontTx/>
              <a:buNone/>
            </a:pPr>
            <a:r>
              <a:rPr kumimoji="0" lang="zh-CN" altLang="en-US"/>
              <a:t>函数原型：</a:t>
            </a:r>
            <a:r>
              <a:rPr kumimoji="0" lang="en-US" altLang="zh-CN"/>
              <a:t>void srand(unsigned int seed);</a:t>
            </a:r>
          </a:p>
          <a:p>
            <a:pPr lvl="1" eaLnBrk="1" hangingPunct="1">
              <a:spcBef>
                <a:spcPts val="600"/>
              </a:spcBef>
              <a:buFontTx/>
              <a:buNone/>
            </a:pPr>
            <a:r>
              <a:rPr kumimoji="0" lang="zh-CN" altLang="en-US"/>
              <a:t>参数：</a:t>
            </a:r>
            <a:r>
              <a:rPr kumimoji="0" lang="en-US" altLang="zh-CN"/>
              <a:t>seed</a:t>
            </a:r>
            <a:r>
              <a:rPr kumimoji="0" lang="zh-CN" altLang="en-US"/>
              <a:t>产生随机数的种子。</a:t>
            </a:r>
          </a:p>
          <a:p>
            <a:pPr lvl="1" eaLnBrk="1" hangingPunct="1">
              <a:spcBef>
                <a:spcPts val="600"/>
              </a:spcBef>
              <a:buFontTx/>
              <a:buNone/>
            </a:pPr>
            <a:r>
              <a:rPr kumimoji="0" lang="zh-CN" altLang="en-US"/>
              <a:t>所需头文件：</a:t>
            </a:r>
            <a:r>
              <a:rPr kumimoji="0" lang="en-US" altLang="zh-CN"/>
              <a:t>&lt;cstdlib&gt;</a:t>
            </a:r>
          </a:p>
          <a:p>
            <a:pPr lvl="1" eaLnBrk="1" hangingPunct="1">
              <a:spcBef>
                <a:spcPts val="600"/>
              </a:spcBef>
              <a:buFontTx/>
              <a:buNone/>
            </a:pPr>
            <a:r>
              <a:rPr kumimoji="0" lang="zh-CN" altLang="en-US"/>
              <a:t>功能：为使</a:t>
            </a:r>
            <a:r>
              <a:rPr kumimoji="0" lang="en-US" altLang="zh-CN"/>
              <a:t>rand()</a:t>
            </a:r>
            <a:r>
              <a:rPr kumimoji="0" lang="zh-CN" altLang="en-US"/>
              <a:t>产生一序列伪随机整数而设置起始点。使用</a:t>
            </a:r>
            <a:r>
              <a:rPr kumimoji="0" lang="en-US" altLang="zh-CN"/>
              <a:t>1</a:t>
            </a:r>
            <a:r>
              <a:rPr kumimoji="0" lang="zh-CN" altLang="en-US"/>
              <a:t>作为</a:t>
            </a:r>
            <a:r>
              <a:rPr kumimoji="0" lang="en-US" altLang="zh-CN"/>
              <a:t>seed</a:t>
            </a:r>
            <a:r>
              <a:rPr kumimoji="0" lang="zh-CN" altLang="en-US"/>
              <a:t>参数，可以重新初化</a:t>
            </a:r>
            <a:r>
              <a:rPr kumimoji="0" lang="en-US" altLang="zh-CN"/>
              <a:t>rand()</a:t>
            </a:r>
            <a:r>
              <a:rPr kumimoji="0" lang="zh-CN" altLang="en-US"/>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10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10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399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1000" fill="hold"/>
                                        <p:tgtEl>
                                          <p:spTgt spid="3993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399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1000" fill="hold"/>
                                        <p:tgtEl>
                                          <p:spTgt spid="39939">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99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9939">
                                            <p:txEl>
                                              <p:pRg st="4" end="4"/>
                                            </p:txEl>
                                          </p:spTgt>
                                        </p:tgtEl>
                                        <p:attrNameLst>
                                          <p:attrName>style.visibility</p:attrName>
                                        </p:attrNameLst>
                                      </p:cBhvr>
                                      <p:to>
                                        <p:strVal val="visible"/>
                                      </p:to>
                                    </p:set>
                                    <p:anim calcmode="lin" valueType="num">
                                      <p:cBhvr additive="base">
                                        <p:cTn id="25" dur="1000" fill="hold"/>
                                        <p:tgtEl>
                                          <p:spTgt spid="39939">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99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9939">
                                            <p:txEl>
                                              <p:pRg st="5" end="5"/>
                                            </p:txEl>
                                          </p:spTgt>
                                        </p:tgtEl>
                                        <p:attrNameLst>
                                          <p:attrName>style.visibility</p:attrName>
                                        </p:attrNameLst>
                                      </p:cBhvr>
                                      <p:to>
                                        <p:strVal val="visible"/>
                                      </p:to>
                                    </p:set>
                                    <p:anim calcmode="lin" valueType="num">
                                      <p:cBhvr additive="base">
                                        <p:cTn id="29" dur="1000" fill="hold"/>
                                        <p:tgtEl>
                                          <p:spTgt spid="39939">
                                            <p:txEl>
                                              <p:pRg st="5" end="5"/>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99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9939">
                                            <p:txEl>
                                              <p:pRg st="6" end="6"/>
                                            </p:txEl>
                                          </p:spTgt>
                                        </p:tgtEl>
                                        <p:attrNameLst>
                                          <p:attrName>style.visibility</p:attrName>
                                        </p:attrNameLst>
                                      </p:cBhvr>
                                      <p:to>
                                        <p:strVal val="visible"/>
                                      </p:to>
                                    </p:set>
                                    <p:anim calcmode="lin" valueType="num">
                                      <p:cBhvr additive="base">
                                        <p:cTn id="33" dur="1000" fill="hold"/>
                                        <p:tgtEl>
                                          <p:spTgt spid="39939">
                                            <p:txEl>
                                              <p:pRg st="6" end="6"/>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3993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9939">
                                            <p:txEl>
                                              <p:pRg st="7" end="7"/>
                                            </p:txEl>
                                          </p:spTgt>
                                        </p:tgtEl>
                                        <p:attrNameLst>
                                          <p:attrName>style.visibility</p:attrName>
                                        </p:attrNameLst>
                                      </p:cBhvr>
                                      <p:to>
                                        <p:strVal val="visible"/>
                                      </p:to>
                                    </p:set>
                                    <p:anim calcmode="lin" valueType="num">
                                      <p:cBhvr additive="base">
                                        <p:cTn id="37" dur="1000" fill="hold"/>
                                        <p:tgtEl>
                                          <p:spTgt spid="39939">
                                            <p:txEl>
                                              <p:pRg st="7" end="7"/>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9939">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39939">
                                            <p:txEl>
                                              <p:pRg st="8" end="8"/>
                                            </p:txEl>
                                          </p:spTgt>
                                        </p:tgtEl>
                                        <p:attrNameLst>
                                          <p:attrName>style.visibility</p:attrName>
                                        </p:attrNameLst>
                                      </p:cBhvr>
                                      <p:to>
                                        <p:strVal val="visible"/>
                                      </p:to>
                                    </p:set>
                                    <p:anim calcmode="lin" valueType="num">
                                      <p:cBhvr additive="base">
                                        <p:cTn id="41" dur="1000" fill="hold"/>
                                        <p:tgtEl>
                                          <p:spTgt spid="39939">
                                            <p:txEl>
                                              <p:pRg st="8" end="8"/>
                                            </p:txEl>
                                          </p:spTgt>
                                        </p:tgtEl>
                                        <p:attrNameLst>
                                          <p:attrName>ppt_x</p:attrName>
                                        </p:attrNameLst>
                                      </p:cBhvr>
                                      <p:tavLst>
                                        <p:tav tm="0">
                                          <p:val>
                                            <p:strVal val="0-#ppt_w/2"/>
                                          </p:val>
                                        </p:tav>
                                        <p:tav tm="100000">
                                          <p:val>
                                            <p:strVal val="#ppt_x"/>
                                          </p:val>
                                        </p:tav>
                                      </p:tavLst>
                                    </p:anim>
                                    <p:anim calcmode="lin" valueType="num">
                                      <p:cBhvr additive="base">
                                        <p:cTn id="42" dur="1000" fill="hold"/>
                                        <p:tgtEl>
                                          <p:spTgt spid="3993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609600" y="1076325"/>
            <a:ext cx="10975975" cy="1066800"/>
          </a:xfrm>
        </p:spPr>
        <p:txBody>
          <a:bodyPr/>
          <a:lstStyle/>
          <a:p>
            <a:pPr eaLnBrk="1" hangingPunct="1"/>
            <a:r>
              <a:rPr kumimoji="0" lang="zh-CN" altLang="en-US">
                <a:solidFill>
                  <a:srgbClr val="009999"/>
                </a:solidFill>
              </a:rPr>
              <a:t>目录</a:t>
            </a:r>
          </a:p>
        </p:txBody>
      </p:sp>
      <p:sp>
        <p:nvSpPr>
          <p:cNvPr id="8195" name="Rectangle 5"/>
          <p:cNvSpPr>
            <a:spLocks noGrp="1" noChangeArrowheads="1"/>
          </p:cNvSpPr>
          <p:nvPr>
            <p:ph idx="1"/>
          </p:nvPr>
        </p:nvSpPr>
        <p:spPr>
          <a:xfrm>
            <a:off x="638175" y="2060848"/>
            <a:ext cx="10499972" cy="4464495"/>
          </a:xfrm>
        </p:spPr>
        <p:txBody>
          <a:bodyPr/>
          <a:lstStyle/>
          <a:p>
            <a:pPr marL="352425" indent="-342900" eaLnBrk="1" hangingPunct="1"/>
            <a:r>
              <a:rPr kumimoji="0" lang="zh-CN" altLang="en-US"/>
              <a:t>主要内容</a:t>
            </a:r>
            <a:endParaRPr kumimoji="0" lang="en-US" altLang="zh-CN"/>
          </a:p>
          <a:p>
            <a:pPr marL="557213" lvl="1" eaLnBrk="1" hangingPunct="1">
              <a:buFont typeface="Georgia" panose="02040502050405020303" pitchFamily="18" charset="0"/>
              <a:buNone/>
            </a:pPr>
            <a:r>
              <a:rPr kumimoji="0" lang="zh-CN" altLang="en-US"/>
              <a:t>函数的定义与使用</a:t>
            </a:r>
          </a:p>
          <a:p>
            <a:pPr marL="557213" lvl="1" eaLnBrk="1" hangingPunct="1">
              <a:buFont typeface="Georgia" panose="02040502050405020303" pitchFamily="18" charset="0"/>
              <a:buNone/>
            </a:pPr>
            <a:r>
              <a:rPr kumimoji="0" lang="zh-CN" altLang="en-US"/>
              <a:t>内联函数</a:t>
            </a:r>
            <a:endParaRPr kumimoji="0" lang="en-US" altLang="zh-CN"/>
          </a:p>
          <a:p>
            <a:pPr marL="557213" lvl="1" eaLnBrk="1" hangingPunct="1">
              <a:buFont typeface="Georgia" panose="02040502050405020303" pitchFamily="18" charset="0"/>
              <a:buNone/>
            </a:pPr>
            <a:r>
              <a:rPr kumimoji="0" lang="zh-CN" altLang="en-US"/>
              <a:t>函数重载</a:t>
            </a:r>
          </a:p>
          <a:p>
            <a:pPr marL="557213" lvl="1" eaLnBrk="1" hangingPunct="1">
              <a:buFont typeface="Georgia" panose="02040502050405020303" pitchFamily="18" charset="0"/>
              <a:buNone/>
            </a:pPr>
            <a:r>
              <a:rPr kumimoji="0" lang="zh-CN" altLang="en-US"/>
              <a:t>使用</a:t>
            </a:r>
            <a:r>
              <a:rPr kumimoji="0" lang="en-US" altLang="zh-CN"/>
              <a:t>C++</a:t>
            </a:r>
            <a:r>
              <a:rPr kumimoji="0" lang="zh-CN" altLang="en-US"/>
              <a:t>系统函数</a:t>
            </a:r>
            <a:endParaRPr kumimoji="0" lang="en-US" altLang="zh-CN"/>
          </a:p>
          <a:p>
            <a:pPr marL="360363" indent="-342900" eaLnBrk="1" hangingPunct="1"/>
            <a:r>
              <a:rPr kumimoji="0" lang="zh-CN" altLang="en-US"/>
              <a:t>学习建议</a:t>
            </a:r>
            <a:endParaRPr kumimoji="0" lang="en-US" altLang="zh-CN"/>
          </a:p>
          <a:p>
            <a:pPr marL="652463" lvl="1" indent="-342900" eaLnBrk="1" hangingPunct="1"/>
            <a:r>
              <a:rPr kumimoji="0" lang="zh-CN" altLang="en-US"/>
              <a:t>用调试工具跟踪函数的调用与返回</a:t>
            </a:r>
            <a:endParaRPr kumimoji="0" lang="en-US" altLang="zh-CN"/>
          </a:p>
          <a:p>
            <a:pPr marL="652463" lvl="1" indent="-342900" eaLnBrk="1" hangingPunct="1"/>
            <a:r>
              <a:rPr kumimoji="0" lang="zh-CN" altLang="en-US"/>
              <a:t>分析递归函数的执行过程</a:t>
            </a:r>
            <a:endParaRPr kumimoji="0" lang="en-US" altLang="zh-CN"/>
          </a:p>
          <a:p>
            <a:pPr marL="652463" lvl="1" indent="-342900" eaLnBrk="1" hangingPunct="1"/>
            <a:r>
              <a:rPr kumimoji="0" lang="zh-CN" altLang="en-US"/>
              <a:t>完成本章习题与实验</a:t>
            </a:r>
            <a:endParaRPr kumimoji="0" lang="en-US" altLang="zh-CN"/>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3-6</a:t>
            </a:r>
            <a:r>
              <a:rPr kumimoji="0" lang="zh-CN" altLang="en-US" sz="3600" dirty="0">
                <a:solidFill>
                  <a:schemeClr val="bg1"/>
                </a:solidFill>
              </a:rPr>
              <a:t>（续）</a:t>
            </a:r>
          </a:p>
        </p:txBody>
      </p:sp>
      <p:sp>
        <p:nvSpPr>
          <p:cNvPr id="35842" name="内容占位符 2"/>
          <p:cNvSpPr>
            <a:spLocks noGrp="1"/>
          </p:cNvSpPr>
          <p:nvPr>
            <p:ph idx="1"/>
          </p:nvPr>
        </p:nvSpPr>
        <p:spPr>
          <a:xfrm>
            <a:off x="2281163" y="1052736"/>
            <a:ext cx="9304412" cy="5521102"/>
          </a:xfrm>
        </p:spPr>
        <p:txBody>
          <a:bodyPr/>
          <a:lstStyle/>
          <a:p>
            <a:pPr marL="84138" eaLnBrk="1" hangingPunct="1">
              <a:lnSpc>
                <a:spcPct val="120000"/>
              </a:lnSpc>
              <a:buFont typeface="Wingdings" panose="05000000000000000000" pitchFamily="2" charset="2"/>
              <a:buNone/>
            </a:pPr>
            <a:r>
              <a:rPr kumimoji="0" lang="en-US" altLang="zh-CN" sz="2200"/>
              <a:t>#include &lt;iostream&gt;</a:t>
            </a:r>
          </a:p>
          <a:p>
            <a:pPr marL="84138" eaLnBrk="1" hangingPunct="1">
              <a:lnSpc>
                <a:spcPct val="120000"/>
              </a:lnSpc>
              <a:buFont typeface="Wingdings" panose="05000000000000000000" pitchFamily="2" charset="2"/>
              <a:buNone/>
            </a:pPr>
            <a:r>
              <a:rPr kumimoji="0" lang="en-US" altLang="zh-CN" sz="2200"/>
              <a:t>#include &lt;cstdlib&gt;</a:t>
            </a:r>
          </a:p>
          <a:p>
            <a:pPr marL="84138" eaLnBrk="1" hangingPunct="1">
              <a:lnSpc>
                <a:spcPct val="120000"/>
              </a:lnSpc>
              <a:buFont typeface="Wingdings" panose="05000000000000000000" pitchFamily="2" charset="2"/>
              <a:buNone/>
            </a:pPr>
            <a:r>
              <a:rPr kumimoji="0" lang="en-US" altLang="zh-CN" sz="2200"/>
              <a:t>using namespace std;</a:t>
            </a:r>
          </a:p>
          <a:p>
            <a:pPr marL="84138" eaLnBrk="1" hangingPunct="1">
              <a:lnSpc>
                <a:spcPct val="120000"/>
              </a:lnSpc>
              <a:buFont typeface="Wingdings" panose="05000000000000000000" pitchFamily="2" charset="2"/>
              <a:buNone/>
            </a:pPr>
            <a:r>
              <a:rPr kumimoji="0" lang="en-US" altLang="zh-CN" sz="2200"/>
              <a:t> </a:t>
            </a:r>
          </a:p>
          <a:p>
            <a:pPr eaLnBrk="1" hangingPunct="1">
              <a:buFont typeface="Wingdings" pitchFamily="2" charset="2"/>
              <a:buNone/>
              <a:defRPr/>
            </a:pPr>
            <a:r>
              <a:rPr kumimoji="0" lang="en-US" altLang="zh-CN" sz="2200"/>
              <a:t>enum </a:t>
            </a:r>
            <a:r>
              <a:rPr kumimoji="0" lang="en-US" altLang="zh-CN" sz="2200" dirty="0" err="1"/>
              <a:t>GameStatus</a:t>
            </a:r>
            <a:r>
              <a:rPr kumimoji="0" lang="en-US" altLang="zh-CN" sz="2200" dirty="0"/>
              <a:t> { WIN, LOSE, PLAYING };</a:t>
            </a:r>
          </a:p>
          <a:p>
            <a:pPr eaLnBrk="1" hangingPunct="1">
              <a:buFont typeface="Wingdings" pitchFamily="2" charset="2"/>
              <a:buNone/>
              <a:defRPr/>
            </a:pPr>
            <a:r>
              <a:rPr kumimoji="0" lang="en-US" altLang="zh-CN" sz="2200"/>
              <a:t> int </a:t>
            </a:r>
            <a:r>
              <a:rPr kumimoji="0" lang="en-US" altLang="zh-CN" sz="2200" dirty="0"/>
              <a:t>main() {</a:t>
            </a:r>
          </a:p>
          <a:p>
            <a:pPr eaLnBrk="1" hangingPunct="1">
              <a:buFont typeface="Wingdings" pitchFamily="2" charset="2"/>
              <a:buNone/>
              <a:defRPr/>
            </a:pPr>
            <a:r>
              <a:rPr kumimoji="0" lang="en-US" altLang="zh-CN" sz="2200"/>
              <a:t>    int sum, myPoint;</a:t>
            </a:r>
          </a:p>
          <a:p>
            <a:pPr eaLnBrk="1" hangingPunct="1">
              <a:buFont typeface="Wingdings" pitchFamily="2" charset="2"/>
              <a:buNone/>
              <a:defRPr/>
            </a:pPr>
            <a:r>
              <a:rPr kumimoji="0" lang="en-US" altLang="zh-CN" sz="2200"/>
              <a:t>    GameStatus status;</a:t>
            </a:r>
          </a:p>
          <a:p>
            <a:pPr eaLnBrk="1" hangingPunct="1">
              <a:buFont typeface="Wingdings" pitchFamily="2" charset="2"/>
              <a:buNone/>
              <a:defRPr/>
            </a:pPr>
            <a:r>
              <a:rPr kumimoji="0" lang="en-US" altLang="zh-CN" sz="2200"/>
              <a:t>    unsigned seed; </a:t>
            </a:r>
          </a:p>
          <a:p>
            <a:pPr eaLnBrk="1" hangingPunct="1">
              <a:buFont typeface="Wingdings" pitchFamily="2" charset="2"/>
              <a:buNone/>
              <a:defRPr/>
            </a:pPr>
            <a:r>
              <a:rPr kumimoji="0" lang="en-US" altLang="zh-CN" sz="2200"/>
              <a:t>    int rollDice();</a:t>
            </a:r>
            <a:endParaRPr kumimoji="0" lang="en-US" altLang="zh-CN" sz="2200" dirty="0"/>
          </a:p>
          <a:p>
            <a:pPr eaLnBrk="1" hangingPunct="1">
              <a:buFont typeface="Wingdings" pitchFamily="2" charset="2"/>
              <a:buNone/>
              <a:defRPr/>
            </a:pPr>
            <a:r>
              <a:rPr kumimoji="0" lang="en-US" altLang="zh-CN" sz="2200"/>
              <a:t>    cout</a:t>
            </a:r>
            <a:r>
              <a:rPr kumimoji="0" lang="en-US" altLang="zh-CN" sz="2200" dirty="0"/>
              <a:t>&lt;&lt;"Please enter an unsigned integer: ";</a:t>
            </a:r>
          </a:p>
          <a:p>
            <a:pPr eaLnBrk="1" hangingPunct="1">
              <a:buFont typeface="Wingdings" pitchFamily="2" charset="2"/>
              <a:buNone/>
              <a:defRPr/>
            </a:pPr>
            <a:r>
              <a:rPr kumimoji="0" lang="en-US" altLang="zh-CN" sz="2200"/>
              <a:t>    </a:t>
            </a:r>
            <a:r>
              <a:rPr kumimoji="0" lang="en-US" altLang="zh-CN" sz="2200">
                <a:solidFill>
                  <a:schemeClr val="accent6">
                    <a:lumMod val="50000"/>
                  </a:schemeClr>
                </a:solidFill>
              </a:rPr>
              <a:t>cin </a:t>
            </a:r>
            <a:r>
              <a:rPr kumimoji="0" lang="en-US" altLang="zh-CN" sz="2200" dirty="0">
                <a:solidFill>
                  <a:schemeClr val="accent6">
                    <a:lumMod val="50000"/>
                  </a:schemeClr>
                </a:solidFill>
              </a:rPr>
              <a:t>&gt;&gt; seed; </a:t>
            </a:r>
            <a:r>
              <a:rPr kumimoji="0" lang="en-US" altLang="zh-CN" sz="2200" dirty="0">
                <a:solidFill>
                  <a:srgbClr val="7030A0"/>
                </a:solidFill>
              </a:rPr>
              <a:t>//</a:t>
            </a:r>
            <a:r>
              <a:rPr kumimoji="0" lang="zh-CN" altLang="en-US" sz="2200" dirty="0">
                <a:solidFill>
                  <a:srgbClr val="7030A0"/>
                </a:solidFill>
              </a:rPr>
              <a:t>输入随机数种子</a:t>
            </a:r>
          </a:p>
          <a:p>
            <a:pPr eaLnBrk="1" hangingPunct="1">
              <a:buFont typeface="Wingdings" pitchFamily="2" charset="2"/>
              <a:buNone/>
              <a:defRPr/>
            </a:pPr>
            <a:r>
              <a:rPr kumimoji="0" lang="zh-CN" altLang="en-US" sz="2200"/>
              <a:t>    </a:t>
            </a:r>
            <a:r>
              <a:rPr kumimoji="0" lang="en-US" altLang="zh-CN" sz="2200">
                <a:solidFill>
                  <a:schemeClr val="accent6">
                    <a:lumMod val="50000"/>
                  </a:schemeClr>
                </a:solidFill>
              </a:rPr>
              <a:t>srand(seed</a:t>
            </a:r>
            <a:r>
              <a:rPr kumimoji="0" lang="en-US" altLang="zh-CN" sz="2200" dirty="0">
                <a:solidFill>
                  <a:schemeClr val="accent6">
                    <a:lumMod val="50000"/>
                  </a:schemeClr>
                </a:solidFill>
              </a:rPr>
              <a:t>); </a:t>
            </a:r>
            <a:r>
              <a:rPr kumimoji="0" lang="en-US" altLang="zh-CN" sz="2200" dirty="0">
                <a:solidFill>
                  <a:srgbClr val="7030A0"/>
                </a:solidFill>
              </a:rPr>
              <a:t>//</a:t>
            </a:r>
            <a:r>
              <a:rPr kumimoji="0" lang="zh-CN" altLang="en-US" sz="2200" dirty="0">
                <a:solidFill>
                  <a:srgbClr val="7030A0"/>
                </a:solidFill>
              </a:rPr>
              <a:t>将种子传递给</a:t>
            </a:r>
            <a:r>
              <a:rPr kumimoji="0" lang="en-US" altLang="zh-CN" sz="2200">
                <a:solidFill>
                  <a:srgbClr val="7030A0"/>
                </a:solidFill>
              </a:rPr>
              <a:t>rand()</a:t>
            </a:r>
            <a:endParaRPr kumimoji="0" lang="en-US" altLang="zh-CN" sz="2200" dirty="0">
              <a:solidFill>
                <a:srgbClr val="7030A0"/>
              </a:solidFill>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20</a:t>
            </a:fld>
            <a:endParaRPr lang="zh-CN" altLang="en-US" dirty="0"/>
          </a:p>
        </p:txBody>
      </p:sp>
    </p:spTree>
    <p:extLst>
      <p:ext uri="{BB962C8B-B14F-4D97-AF65-F5344CB8AC3E}">
        <p14:creationId xmlns:p14="http://schemas.microsoft.com/office/powerpoint/2010/main" val="24960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3-6</a:t>
            </a:r>
            <a:r>
              <a:rPr kumimoji="0" lang="zh-CN" altLang="en-US" sz="3600" dirty="0">
                <a:solidFill>
                  <a:schemeClr val="bg1"/>
                </a:solidFill>
              </a:rPr>
              <a:t>（续）</a:t>
            </a:r>
          </a:p>
        </p:txBody>
      </p:sp>
      <p:sp>
        <p:nvSpPr>
          <p:cNvPr id="26627" name="内容占位符 2"/>
          <p:cNvSpPr>
            <a:spLocks noGrp="1"/>
          </p:cNvSpPr>
          <p:nvPr>
            <p:ph idx="1"/>
          </p:nvPr>
        </p:nvSpPr>
        <p:spPr>
          <a:xfrm>
            <a:off x="2281163" y="980728"/>
            <a:ext cx="9304412" cy="5688632"/>
          </a:xfrm>
        </p:spPr>
        <p:txBody>
          <a:bodyPr/>
          <a:lstStyle/>
          <a:p>
            <a:pPr marL="263525" eaLnBrk="1" hangingPunct="1">
              <a:spcBef>
                <a:spcPts val="0"/>
              </a:spcBef>
              <a:buNone/>
            </a:pPr>
            <a:r>
              <a:rPr kumimoji="0" lang="en-US" altLang="zh-CN" sz="2200">
                <a:solidFill>
                  <a:schemeClr val="accent6">
                    <a:lumMod val="50000"/>
                  </a:schemeClr>
                </a:solidFill>
              </a:rPr>
              <a:t>sum = rollDice(); </a:t>
            </a:r>
            <a:r>
              <a:rPr kumimoji="0" lang="en-US" altLang="zh-CN" sz="2200">
                <a:solidFill>
                  <a:srgbClr val="7030A0"/>
                </a:solidFill>
              </a:rPr>
              <a:t>//</a:t>
            </a:r>
            <a:r>
              <a:rPr kumimoji="0" lang="zh-CN" altLang="en-US" sz="2200">
                <a:solidFill>
                  <a:srgbClr val="7030A0"/>
                </a:solidFill>
              </a:rPr>
              <a:t>第一轮投骰子、计算和数</a:t>
            </a:r>
            <a:endParaRPr kumimoji="0" lang="en-US" altLang="zh-CN" sz="2200">
              <a:solidFill>
                <a:srgbClr val="7030A0"/>
              </a:solidFill>
            </a:endParaRPr>
          </a:p>
          <a:p>
            <a:pPr marL="263525" eaLnBrk="1" hangingPunct="1">
              <a:spcBef>
                <a:spcPts val="0"/>
              </a:spcBef>
              <a:buFont typeface="Wingdings" panose="05000000000000000000" pitchFamily="2" charset="2"/>
              <a:buNone/>
            </a:pPr>
            <a:r>
              <a:rPr kumimoji="0" lang="en-US" altLang="zh-CN" sz="2200"/>
              <a:t>switch </a:t>
            </a:r>
            <a:r>
              <a:rPr kumimoji="0" lang="en-US" altLang="zh-CN" sz="2200" dirty="0"/>
              <a:t>(sum) {</a:t>
            </a:r>
          </a:p>
          <a:p>
            <a:pPr marL="263525" eaLnBrk="1" hangingPunct="1">
              <a:spcBef>
                <a:spcPts val="0"/>
              </a:spcBef>
              <a:buFont typeface="Wingdings" panose="05000000000000000000" pitchFamily="2" charset="2"/>
              <a:buNone/>
            </a:pPr>
            <a:r>
              <a:rPr kumimoji="0" lang="en-US" altLang="zh-CN" sz="2200"/>
              <a:t>    case </a:t>
            </a:r>
            <a:r>
              <a:rPr kumimoji="0" lang="en-US" altLang="zh-CN" sz="2200" dirty="0"/>
              <a:t>7:   </a:t>
            </a:r>
            <a:r>
              <a:rPr kumimoji="0" lang="en-US" altLang="zh-CN" sz="2200" dirty="0">
                <a:solidFill>
                  <a:srgbClr val="7030A0"/>
                </a:solidFill>
              </a:rPr>
              <a:t>//</a:t>
            </a:r>
            <a:r>
              <a:rPr kumimoji="0" lang="zh-CN" altLang="en-US" sz="2200" dirty="0">
                <a:solidFill>
                  <a:srgbClr val="7030A0"/>
                </a:solidFill>
              </a:rPr>
              <a:t>如果和数为</a:t>
            </a:r>
            <a:r>
              <a:rPr kumimoji="0" lang="en-US" altLang="zh-CN" sz="2200" dirty="0">
                <a:solidFill>
                  <a:srgbClr val="7030A0"/>
                </a:solidFill>
              </a:rPr>
              <a:t>7</a:t>
            </a:r>
            <a:r>
              <a:rPr kumimoji="0" lang="zh-CN" altLang="en-US" sz="2200" dirty="0">
                <a:solidFill>
                  <a:srgbClr val="7030A0"/>
                </a:solidFill>
              </a:rPr>
              <a:t>或</a:t>
            </a:r>
            <a:r>
              <a:rPr kumimoji="0" lang="en-US" altLang="zh-CN" sz="2200" dirty="0">
                <a:solidFill>
                  <a:srgbClr val="7030A0"/>
                </a:solidFill>
              </a:rPr>
              <a:t>11</a:t>
            </a:r>
            <a:r>
              <a:rPr kumimoji="0" lang="zh-CN" altLang="en-US" sz="2200" dirty="0">
                <a:solidFill>
                  <a:srgbClr val="7030A0"/>
                </a:solidFill>
              </a:rPr>
              <a:t>则为胜</a:t>
            </a:r>
            <a:r>
              <a:rPr kumimoji="0" lang="en-US" altLang="zh-CN" sz="2200" dirty="0">
                <a:solidFill>
                  <a:srgbClr val="7030A0"/>
                </a:solidFill>
              </a:rPr>
              <a:t>,</a:t>
            </a:r>
            <a:r>
              <a:rPr kumimoji="0" lang="zh-CN" altLang="en-US" sz="2200" dirty="0">
                <a:solidFill>
                  <a:srgbClr val="7030A0"/>
                </a:solidFill>
              </a:rPr>
              <a:t>状态为</a:t>
            </a:r>
            <a:r>
              <a:rPr kumimoji="0" lang="en-US" altLang="zh-CN" sz="2200" dirty="0">
                <a:solidFill>
                  <a:srgbClr val="7030A0"/>
                </a:solidFill>
              </a:rPr>
              <a:t>WIN</a:t>
            </a:r>
          </a:p>
          <a:p>
            <a:pPr marL="263525" eaLnBrk="1" hangingPunct="1">
              <a:spcBef>
                <a:spcPts val="0"/>
              </a:spcBef>
              <a:buFont typeface="Wingdings" panose="05000000000000000000" pitchFamily="2" charset="2"/>
              <a:buNone/>
            </a:pPr>
            <a:r>
              <a:rPr kumimoji="0" lang="en-US" altLang="zh-CN" sz="2200"/>
              <a:t>    case </a:t>
            </a:r>
            <a:r>
              <a:rPr kumimoji="0" lang="en-US" altLang="zh-CN" sz="2200" dirty="0"/>
              <a:t>11:</a:t>
            </a:r>
          </a:p>
          <a:p>
            <a:pPr marL="263525" eaLnBrk="1" hangingPunct="1">
              <a:spcBef>
                <a:spcPts val="0"/>
              </a:spcBef>
              <a:buFont typeface="Wingdings" panose="05000000000000000000" pitchFamily="2" charset="2"/>
              <a:buNone/>
            </a:pPr>
            <a:r>
              <a:rPr kumimoji="0" lang="en-US" altLang="zh-CN" sz="2200"/>
              <a:t>        status </a:t>
            </a:r>
            <a:r>
              <a:rPr kumimoji="0" lang="en-US" altLang="zh-CN" sz="2200" dirty="0"/>
              <a:t>= WIN;</a:t>
            </a:r>
          </a:p>
          <a:p>
            <a:pPr marL="263525" eaLnBrk="1" hangingPunct="1">
              <a:spcBef>
                <a:spcPts val="0"/>
              </a:spcBef>
              <a:buFont typeface="Wingdings" panose="05000000000000000000" pitchFamily="2" charset="2"/>
              <a:buNone/>
            </a:pPr>
            <a:r>
              <a:rPr kumimoji="0" lang="en-US" altLang="zh-CN" sz="2200"/>
              <a:t>        break</a:t>
            </a:r>
            <a:r>
              <a:rPr kumimoji="0" lang="en-US" altLang="zh-CN" sz="2200" dirty="0"/>
              <a:t>;</a:t>
            </a:r>
          </a:p>
          <a:p>
            <a:pPr marL="263525" eaLnBrk="1" hangingPunct="1">
              <a:spcBef>
                <a:spcPts val="0"/>
              </a:spcBef>
              <a:buFont typeface="Wingdings" panose="05000000000000000000" pitchFamily="2" charset="2"/>
              <a:buNone/>
            </a:pPr>
            <a:r>
              <a:rPr kumimoji="0" lang="en-US" altLang="zh-CN" sz="2200"/>
              <a:t>    case </a:t>
            </a:r>
            <a:r>
              <a:rPr kumimoji="0" lang="en-US" altLang="zh-CN" sz="2200" dirty="0"/>
              <a:t>2:   </a:t>
            </a:r>
            <a:r>
              <a:rPr kumimoji="0" lang="en-US" altLang="zh-CN" sz="2200" dirty="0">
                <a:solidFill>
                  <a:srgbClr val="7030A0"/>
                </a:solidFill>
              </a:rPr>
              <a:t>//</a:t>
            </a:r>
            <a:r>
              <a:rPr kumimoji="0" lang="zh-CN" altLang="en-US" sz="2200" dirty="0">
                <a:solidFill>
                  <a:srgbClr val="7030A0"/>
                </a:solidFill>
              </a:rPr>
              <a:t>和数为</a:t>
            </a:r>
            <a:r>
              <a:rPr kumimoji="0" lang="en-US" altLang="zh-CN" sz="2200" dirty="0">
                <a:solidFill>
                  <a:srgbClr val="7030A0"/>
                </a:solidFill>
              </a:rPr>
              <a:t>2</a:t>
            </a:r>
            <a:r>
              <a:rPr kumimoji="0" lang="zh-CN" altLang="en-US" sz="2200" dirty="0">
                <a:solidFill>
                  <a:srgbClr val="7030A0"/>
                </a:solidFill>
              </a:rPr>
              <a:t>、</a:t>
            </a:r>
            <a:r>
              <a:rPr kumimoji="0" lang="en-US" altLang="zh-CN" sz="2200" dirty="0">
                <a:solidFill>
                  <a:srgbClr val="7030A0"/>
                </a:solidFill>
              </a:rPr>
              <a:t>3</a:t>
            </a:r>
            <a:r>
              <a:rPr kumimoji="0" lang="zh-CN" altLang="en-US" sz="2200" dirty="0">
                <a:solidFill>
                  <a:srgbClr val="7030A0"/>
                </a:solidFill>
              </a:rPr>
              <a:t>或</a:t>
            </a:r>
            <a:r>
              <a:rPr kumimoji="0" lang="en-US" altLang="zh-CN" sz="2200" dirty="0">
                <a:solidFill>
                  <a:srgbClr val="7030A0"/>
                </a:solidFill>
              </a:rPr>
              <a:t>12</a:t>
            </a:r>
            <a:r>
              <a:rPr kumimoji="0" lang="zh-CN" altLang="en-US" sz="2200" dirty="0">
                <a:solidFill>
                  <a:srgbClr val="7030A0"/>
                </a:solidFill>
              </a:rPr>
              <a:t>则为负</a:t>
            </a:r>
            <a:r>
              <a:rPr kumimoji="0" lang="en-US" altLang="zh-CN" sz="2200" dirty="0">
                <a:solidFill>
                  <a:srgbClr val="7030A0"/>
                </a:solidFill>
              </a:rPr>
              <a:t>,</a:t>
            </a:r>
            <a:r>
              <a:rPr kumimoji="0" lang="zh-CN" altLang="en-US" sz="2200" dirty="0">
                <a:solidFill>
                  <a:srgbClr val="7030A0"/>
                </a:solidFill>
              </a:rPr>
              <a:t>状态为</a:t>
            </a:r>
            <a:r>
              <a:rPr kumimoji="0" lang="en-US" altLang="zh-CN" sz="2200" dirty="0">
                <a:solidFill>
                  <a:srgbClr val="7030A0"/>
                </a:solidFill>
              </a:rPr>
              <a:t>LOSE</a:t>
            </a:r>
          </a:p>
          <a:p>
            <a:pPr marL="263525" eaLnBrk="1" hangingPunct="1">
              <a:spcBef>
                <a:spcPts val="0"/>
              </a:spcBef>
              <a:buFont typeface="Wingdings" panose="05000000000000000000" pitchFamily="2" charset="2"/>
              <a:buNone/>
            </a:pPr>
            <a:r>
              <a:rPr kumimoji="0" lang="en-US" altLang="zh-CN" sz="2200"/>
              <a:t>    case </a:t>
            </a:r>
            <a:r>
              <a:rPr kumimoji="0" lang="en-US" altLang="zh-CN" sz="2200" dirty="0"/>
              <a:t>3: </a:t>
            </a:r>
          </a:p>
          <a:p>
            <a:pPr marL="263525" eaLnBrk="1" hangingPunct="1">
              <a:spcBef>
                <a:spcPts val="0"/>
              </a:spcBef>
              <a:buFont typeface="Wingdings" panose="05000000000000000000" pitchFamily="2" charset="2"/>
              <a:buNone/>
            </a:pPr>
            <a:r>
              <a:rPr kumimoji="0" lang="en-US" altLang="zh-CN" sz="2200"/>
              <a:t>    case </a:t>
            </a:r>
            <a:r>
              <a:rPr kumimoji="0" lang="en-US" altLang="zh-CN" sz="2200" dirty="0"/>
              <a:t>12:</a:t>
            </a:r>
          </a:p>
          <a:p>
            <a:pPr marL="263525" eaLnBrk="1" hangingPunct="1">
              <a:spcBef>
                <a:spcPts val="0"/>
              </a:spcBef>
              <a:buFont typeface="Wingdings" panose="05000000000000000000" pitchFamily="2" charset="2"/>
              <a:buNone/>
            </a:pPr>
            <a:r>
              <a:rPr kumimoji="0" lang="en-US" altLang="zh-CN" sz="2200"/>
              <a:t>        status </a:t>
            </a:r>
            <a:r>
              <a:rPr kumimoji="0" lang="en-US" altLang="zh-CN" sz="2200" dirty="0"/>
              <a:t>= LOSE;</a:t>
            </a:r>
          </a:p>
          <a:p>
            <a:pPr marL="263525" eaLnBrk="1" hangingPunct="1">
              <a:spcBef>
                <a:spcPts val="0"/>
              </a:spcBef>
              <a:buFont typeface="Wingdings" panose="05000000000000000000" pitchFamily="2" charset="2"/>
              <a:buNone/>
            </a:pPr>
            <a:r>
              <a:rPr kumimoji="0" lang="en-US" altLang="zh-CN" sz="2200"/>
              <a:t>        break</a:t>
            </a:r>
            <a:r>
              <a:rPr kumimoji="0" lang="en-US" altLang="zh-CN" sz="2200" dirty="0"/>
              <a:t>;</a:t>
            </a:r>
          </a:p>
          <a:p>
            <a:pPr marL="263525" eaLnBrk="1" hangingPunct="1">
              <a:spcBef>
                <a:spcPts val="0"/>
              </a:spcBef>
              <a:buFont typeface="Wingdings" panose="05000000000000000000" pitchFamily="2" charset="2"/>
              <a:buNone/>
            </a:pPr>
            <a:r>
              <a:rPr kumimoji="0" lang="en-US" altLang="zh-CN" sz="2200"/>
              <a:t>    default</a:t>
            </a:r>
            <a:r>
              <a:rPr kumimoji="0" lang="en-US" altLang="zh-CN" sz="2200" dirty="0"/>
              <a:t>:  </a:t>
            </a:r>
            <a:r>
              <a:rPr kumimoji="0" lang="en-US" altLang="zh-CN" sz="2200" dirty="0">
                <a:solidFill>
                  <a:srgbClr val="7030A0"/>
                </a:solidFill>
              </a:rPr>
              <a:t>//</a:t>
            </a:r>
            <a:r>
              <a:rPr kumimoji="0" lang="zh-CN" altLang="en-US" sz="2200" dirty="0">
                <a:solidFill>
                  <a:srgbClr val="7030A0"/>
                </a:solidFill>
              </a:rPr>
              <a:t>其它情况，尚无结果，状态为</a:t>
            </a:r>
            <a:r>
              <a:rPr kumimoji="0" lang="en-US" altLang="zh-CN" sz="2200" dirty="0">
                <a:solidFill>
                  <a:srgbClr val="7030A0"/>
                </a:solidFill>
              </a:rPr>
              <a:t> PLAYING</a:t>
            </a:r>
            <a:r>
              <a:rPr kumimoji="0" lang="zh-CN" altLang="en-US" sz="2200" dirty="0">
                <a:solidFill>
                  <a:srgbClr val="7030A0"/>
                </a:solidFill>
              </a:rPr>
              <a:t>，记下点数</a:t>
            </a:r>
          </a:p>
          <a:p>
            <a:pPr marL="263525" eaLnBrk="1" hangingPunct="1">
              <a:spcBef>
                <a:spcPts val="0"/>
              </a:spcBef>
              <a:buFont typeface="Wingdings" panose="05000000000000000000" pitchFamily="2" charset="2"/>
              <a:buNone/>
            </a:pPr>
            <a:r>
              <a:rPr kumimoji="0" lang="zh-CN" altLang="en-US" sz="2200"/>
              <a:t>        </a:t>
            </a:r>
            <a:r>
              <a:rPr kumimoji="0" lang="en-US" altLang="zh-CN" sz="2200"/>
              <a:t>status </a:t>
            </a:r>
            <a:r>
              <a:rPr kumimoji="0" lang="en-US" altLang="zh-CN" sz="2200" dirty="0"/>
              <a:t>= PLAYING;</a:t>
            </a:r>
          </a:p>
          <a:p>
            <a:pPr marL="263525" eaLnBrk="1" hangingPunct="1">
              <a:spcBef>
                <a:spcPts val="0"/>
              </a:spcBef>
              <a:buFont typeface="Wingdings" panose="05000000000000000000" pitchFamily="2" charset="2"/>
              <a:buNone/>
            </a:pPr>
            <a:r>
              <a:rPr kumimoji="0" lang="en-US" altLang="zh-CN" sz="2200"/>
              <a:t>        myPoint </a:t>
            </a:r>
            <a:r>
              <a:rPr kumimoji="0" lang="en-US" altLang="zh-CN" sz="2200" dirty="0"/>
              <a:t>= sum;</a:t>
            </a:r>
          </a:p>
          <a:p>
            <a:pPr marL="263525" eaLnBrk="1" hangingPunct="1">
              <a:spcBef>
                <a:spcPts val="0"/>
              </a:spcBef>
              <a:buFont typeface="Wingdings" panose="05000000000000000000" pitchFamily="2" charset="2"/>
              <a:buNone/>
            </a:pPr>
            <a:r>
              <a:rPr kumimoji="0" lang="en-US" altLang="zh-CN" sz="2200"/>
              <a:t>        cout </a:t>
            </a:r>
            <a:r>
              <a:rPr kumimoji="0" lang="en-US" altLang="zh-CN" sz="2200" dirty="0"/>
              <a:t>&lt;&lt; "point is " &lt;&lt; </a:t>
            </a:r>
            <a:r>
              <a:rPr kumimoji="0" lang="en-US" altLang="zh-CN" sz="2200" dirty="0" err="1"/>
              <a:t>myPoint</a:t>
            </a:r>
            <a:r>
              <a:rPr kumimoji="0" lang="en-US" altLang="zh-CN" sz="2200" dirty="0"/>
              <a:t> &lt;&lt; </a:t>
            </a:r>
            <a:r>
              <a:rPr kumimoji="0" lang="en-US" altLang="zh-CN" sz="2200" dirty="0" err="1"/>
              <a:t>endl</a:t>
            </a:r>
            <a:r>
              <a:rPr kumimoji="0" lang="en-US" altLang="zh-CN" sz="2200" dirty="0"/>
              <a:t>;</a:t>
            </a:r>
          </a:p>
          <a:p>
            <a:pPr marL="263525" eaLnBrk="1" hangingPunct="1">
              <a:spcBef>
                <a:spcPts val="0"/>
              </a:spcBef>
              <a:buFont typeface="Wingdings" panose="05000000000000000000" pitchFamily="2" charset="2"/>
              <a:buNone/>
            </a:pPr>
            <a:r>
              <a:rPr kumimoji="0" lang="en-US" altLang="zh-CN" sz="2200"/>
              <a:t>        break</a:t>
            </a:r>
            <a:r>
              <a:rPr kumimoji="0" lang="en-US" altLang="zh-CN" sz="2200" dirty="0"/>
              <a:t>;</a:t>
            </a:r>
          </a:p>
          <a:p>
            <a:pPr marL="263525" eaLnBrk="1" hangingPunct="1">
              <a:spcBef>
                <a:spcPts val="0"/>
              </a:spcBef>
              <a:buFont typeface="Wingdings" panose="05000000000000000000" pitchFamily="2" charset="2"/>
              <a:buNone/>
            </a:pPr>
            <a:r>
              <a:rPr kumimoji="0" lang="en-US" altLang="zh-CN" sz="2200"/>
              <a:t>}</a:t>
            </a:r>
            <a:endParaRPr kumimoji="0" lang="en-US" altLang="zh-CN" sz="2200"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21</a:t>
            </a:fld>
            <a:endParaRPr lang="zh-CN" altLang="en-US" dirty="0"/>
          </a:p>
        </p:txBody>
      </p:sp>
    </p:spTree>
    <p:extLst>
      <p:ext uri="{BB962C8B-B14F-4D97-AF65-F5344CB8AC3E}">
        <p14:creationId xmlns:p14="http://schemas.microsoft.com/office/powerpoint/2010/main" val="3969267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标题 1"/>
          <p:cNvSpPr>
            <a:spLocks noGrp="1"/>
          </p:cNvSpPr>
          <p:nvPr>
            <p:ph type="title"/>
          </p:nvPr>
        </p:nvSpPr>
        <p:spPr/>
        <p:txBody>
          <a:bodyPr/>
          <a:lstStyle/>
          <a:p>
            <a:pPr eaLnBrk="1" hangingPunct="1"/>
            <a:r>
              <a:rPr kumimoji="0" lang="zh-CN" altLang="en-US" dirty="0">
                <a:solidFill>
                  <a:schemeClr val="bg1"/>
                </a:solidFill>
              </a:rPr>
              <a:t>例</a:t>
            </a:r>
            <a:r>
              <a:rPr kumimoji="0" lang="en-US" altLang="zh-CN" dirty="0">
                <a:solidFill>
                  <a:schemeClr val="bg1"/>
                </a:solidFill>
              </a:rPr>
              <a:t>3-6</a:t>
            </a:r>
            <a:r>
              <a:rPr kumimoji="0" lang="zh-CN" altLang="en-US" dirty="0">
                <a:solidFill>
                  <a:schemeClr val="bg1"/>
                </a:solidFill>
              </a:rPr>
              <a:t>（续）</a:t>
            </a:r>
          </a:p>
        </p:txBody>
      </p:sp>
      <p:sp>
        <p:nvSpPr>
          <p:cNvPr id="27651" name="内容占位符 2"/>
          <p:cNvSpPr>
            <a:spLocks noGrp="1"/>
          </p:cNvSpPr>
          <p:nvPr>
            <p:ph idx="1"/>
          </p:nvPr>
        </p:nvSpPr>
        <p:spPr>
          <a:xfrm>
            <a:off x="2281163" y="1052736"/>
            <a:ext cx="9304412" cy="5521102"/>
          </a:xfrm>
        </p:spPr>
        <p:txBody>
          <a:bodyPr/>
          <a:lstStyle/>
          <a:p>
            <a:pPr marL="0" indent="0" eaLnBrk="1" hangingPunct="1">
              <a:buFont typeface="Wingdings" panose="05000000000000000000" pitchFamily="2" charset="2"/>
              <a:buNone/>
            </a:pPr>
            <a:r>
              <a:rPr kumimoji="0" lang="en-US" altLang="zh-CN" sz="2200" dirty="0"/>
              <a:t>  while (status == PLAYING) { //</a:t>
            </a:r>
            <a:r>
              <a:rPr kumimoji="0" lang="zh-CN" altLang="en-US" sz="2200" dirty="0"/>
              <a:t>只要状态为</a:t>
            </a:r>
            <a:r>
              <a:rPr kumimoji="0" lang="en-US" altLang="zh-CN" sz="2200" dirty="0"/>
              <a:t>PLAYING</a:t>
            </a:r>
            <a:r>
              <a:rPr kumimoji="0" lang="zh-CN" altLang="en-US" sz="2200" dirty="0"/>
              <a:t>，继续</a:t>
            </a:r>
          </a:p>
          <a:p>
            <a:pPr marL="0" indent="0" eaLnBrk="1" hangingPunct="1">
              <a:buFont typeface="Wingdings" panose="05000000000000000000" pitchFamily="2" charset="2"/>
              <a:buNone/>
            </a:pPr>
            <a:r>
              <a:rPr kumimoji="0" lang="zh-CN" altLang="en-US" sz="2200"/>
              <a:t>     </a:t>
            </a:r>
            <a:r>
              <a:rPr kumimoji="0" lang="en-US" altLang="zh-CN" sz="2200"/>
              <a:t>sum </a:t>
            </a:r>
            <a:r>
              <a:rPr kumimoji="0" lang="en-US" altLang="zh-CN" sz="2200" dirty="0"/>
              <a:t>= </a:t>
            </a:r>
            <a:r>
              <a:rPr kumimoji="0" lang="en-US" altLang="zh-CN" sz="2200" dirty="0" err="1">
                <a:solidFill>
                  <a:srgbClr val="C00000"/>
                </a:solidFill>
              </a:rPr>
              <a:t>rollDice</a:t>
            </a:r>
            <a:r>
              <a:rPr kumimoji="0" lang="en-US" altLang="zh-CN" sz="2200" dirty="0"/>
              <a:t>();</a:t>
            </a:r>
          </a:p>
          <a:p>
            <a:pPr marL="0" indent="0" eaLnBrk="1" hangingPunct="1">
              <a:buFont typeface="Wingdings" panose="05000000000000000000" pitchFamily="2" charset="2"/>
              <a:buNone/>
            </a:pPr>
            <a:r>
              <a:rPr kumimoji="0" lang="en-US" altLang="zh-CN" sz="2200"/>
              <a:t>     if </a:t>
            </a:r>
            <a:r>
              <a:rPr kumimoji="0" lang="en-US" altLang="zh-CN" sz="2200" dirty="0"/>
              <a:t>(sum == </a:t>
            </a:r>
            <a:r>
              <a:rPr kumimoji="0" lang="en-US" altLang="zh-CN" sz="2200" dirty="0" err="1"/>
              <a:t>myPoint</a:t>
            </a:r>
            <a:r>
              <a:rPr kumimoji="0" lang="en-US" altLang="zh-CN" sz="2200" dirty="0"/>
              <a:t>)    //</a:t>
            </a:r>
            <a:r>
              <a:rPr kumimoji="0" lang="zh-CN" altLang="en-US" sz="2200" dirty="0"/>
              <a:t>某轮的和数等于点数则取胜</a:t>
            </a:r>
            <a:endParaRPr kumimoji="0" lang="en-US" altLang="zh-CN" sz="2200" dirty="0"/>
          </a:p>
          <a:p>
            <a:pPr marL="0" indent="0" eaLnBrk="1" hangingPunct="1">
              <a:buFont typeface="Wingdings" panose="05000000000000000000" pitchFamily="2" charset="2"/>
              <a:buNone/>
            </a:pPr>
            <a:r>
              <a:rPr kumimoji="0" lang="en-US" altLang="zh-CN" sz="2200"/>
              <a:t>        status </a:t>
            </a:r>
            <a:r>
              <a:rPr kumimoji="0" lang="en-US" altLang="zh-CN" sz="2200" dirty="0"/>
              <a:t>= WIN;</a:t>
            </a:r>
          </a:p>
          <a:p>
            <a:pPr marL="0" indent="0" eaLnBrk="1" hangingPunct="1">
              <a:buFont typeface="Wingdings" panose="05000000000000000000" pitchFamily="2" charset="2"/>
              <a:buNone/>
            </a:pPr>
            <a:r>
              <a:rPr kumimoji="0" lang="en-US" altLang="zh-CN" sz="2200"/>
              <a:t>     else </a:t>
            </a:r>
            <a:r>
              <a:rPr kumimoji="0" lang="en-US" altLang="zh-CN" sz="2200" dirty="0"/>
              <a:t>if (sum == 7)    //</a:t>
            </a:r>
            <a:r>
              <a:rPr kumimoji="0" lang="zh-CN" altLang="en-US" sz="2200" dirty="0"/>
              <a:t>出现和数为</a:t>
            </a:r>
            <a:r>
              <a:rPr kumimoji="0" lang="en-US" altLang="zh-CN" sz="2200" dirty="0"/>
              <a:t>7</a:t>
            </a:r>
            <a:r>
              <a:rPr kumimoji="0" lang="zh-CN" altLang="en-US" sz="2200" dirty="0"/>
              <a:t>则为负</a:t>
            </a:r>
            <a:endParaRPr kumimoji="0" lang="en-US" altLang="zh-CN" sz="2200" dirty="0"/>
          </a:p>
          <a:p>
            <a:pPr marL="0" indent="0" eaLnBrk="1" hangingPunct="1">
              <a:buFont typeface="Wingdings" panose="05000000000000000000" pitchFamily="2" charset="2"/>
              <a:buNone/>
            </a:pPr>
            <a:r>
              <a:rPr kumimoji="0" lang="en-US" altLang="zh-CN" sz="2200"/>
              <a:t>        status </a:t>
            </a:r>
            <a:r>
              <a:rPr kumimoji="0" lang="en-US" altLang="zh-CN" sz="2200" dirty="0"/>
              <a:t>= LOSE;</a:t>
            </a:r>
          </a:p>
          <a:p>
            <a:pPr marL="0" indent="0" eaLnBrk="1" hangingPunct="1">
              <a:buFont typeface="Wingdings" panose="05000000000000000000" pitchFamily="2" charset="2"/>
              <a:buNone/>
            </a:pPr>
            <a:r>
              <a:rPr kumimoji="0" lang="en-US" altLang="zh-CN" sz="2200" dirty="0"/>
              <a:t>  }</a:t>
            </a:r>
          </a:p>
          <a:p>
            <a:pPr marL="0" indent="0" eaLnBrk="1" hangingPunct="1">
              <a:buFont typeface="Wingdings" panose="05000000000000000000" pitchFamily="2" charset="2"/>
              <a:buNone/>
            </a:pPr>
            <a:endParaRPr kumimoji="0" lang="en-US" altLang="zh-CN" sz="2200" dirty="0"/>
          </a:p>
          <a:p>
            <a:pPr marL="0" indent="0" eaLnBrk="1" hangingPunct="1">
              <a:buFont typeface="Wingdings" panose="05000000000000000000" pitchFamily="2" charset="2"/>
              <a:buNone/>
            </a:pPr>
            <a:r>
              <a:rPr kumimoji="0" lang="en-US" altLang="zh-CN" sz="2200" dirty="0"/>
              <a:t>  //</a:t>
            </a:r>
            <a:r>
              <a:rPr kumimoji="0" lang="zh-CN" altLang="en-US" sz="2200" dirty="0"/>
              <a:t>当状态不为</a:t>
            </a:r>
            <a:r>
              <a:rPr kumimoji="0" lang="en-US" altLang="zh-CN" sz="2200" dirty="0"/>
              <a:t>PLAYING</a:t>
            </a:r>
            <a:r>
              <a:rPr kumimoji="0" lang="zh-CN" altLang="en-US" sz="2200" dirty="0"/>
              <a:t>时循环结束，输出游戏结果</a:t>
            </a:r>
          </a:p>
          <a:p>
            <a:pPr marL="0" indent="0" eaLnBrk="1" hangingPunct="1">
              <a:buFont typeface="Wingdings" panose="05000000000000000000" pitchFamily="2" charset="2"/>
              <a:buNone/>
            </a:pPr>
            <a:r>
              <a:rPr kumimoji="0" lang="zh-CN" altLang="en-US" sz="2200" dirty="0"/>
              <a:t>  </a:t>
            </a:r>
            <a:r>
              <a:rPr kumimoji="0" lang="en-US" altLang="zh-CN" sz="2200" dirty="0"/>
              <a:t>if (status == WIN)</a:t>
            </a:r>
          </a:p>
          <a:p>
            <a:pPr marL="0" indent="0" eaLnBrk="1" hangingPunct="1">
              <a:buFont typeface="Wingdings" panose="05000000000000000000" pitchFamily="2" charset="2"/>
              <a:buNone/>
            </a:pPr>
            <a:r>
              <a:rPr kumimoji="0" lang="en-US" altLang="zh-CN" sz="2200"/>
              <a:t>     cout </a:t>
            </a:r>
            <a:r>
              <a:rPr kumimoji="0" lang="en-US" altLang="zh-CN" sz="2200" dirty="0"/>
              <a:t>&lt;&lt; "player wins" &lt;&lt; </a:t>
            </a:r>
            <a:r>
              <a:rPr kumimoji="0" lang="en-US" altLang="zh-CN" sz="2200" dirty="0" err="1"/>
              <a:t>endl</a:t>
            </a:r>
            <a:r>
              <a:rPr kumimoji="0" lang="en-US" altLang="zh-CN" sz="2200" dirty="0"/>
              <a:t>;</a:t>
            </a:r>
          </a:p>
          <a:p>
            <a:pPr marL="0" indent="0" eaLnBrk="1" hangingPunct="1">
              <a:buFont typeface="Wingdings" panose="05000000000000000000" pitchFamily="2" charset="2"/>
              <a:buNone/>
            </a:pPr>
            <a:r>
              <a:rPr kumimoji="0" lang="en-US" altLang="zh-CN" sz="2200" dirty="0"/>
              <a:t>  else</a:t>
            </a:r>
          </a:p>
          <a:p>
            <a:pPr marL="0" indent="0" eaLnBrk="1" hangingPunct="1">
              <a:buFont typeface="Wingdings" panose="05000000000000000000" pitchFamily="2" charset="2"/>
              <a:buNone/>
            </a:pPr>
            <a:r>
              <a:rPr kumimoji="0" lang="en-US" altLang="zh-CN" sz="2200"/>
              <a:t>     cout </a:t>
            </a:r>
            <a:r>
              <a:rPr kumimoji="0" lang="en-US" altLang="zh-CN" sz="2200" dirty="0"/>
              <a:t>&lt;&lt; "player loses" &lt;&lt; </a:t>
            </a:r>
            <a:r>
              <a:rPr kumimoji="0" lang="en-US" altLang="zh-CN" sz="2200" dirty="0" err="1"/>
              <a:t>endl</a:t>
            </a:r>
            <a:r>
              <a:rPr kumimoji="0" lang="en-US" altLang="zh-CN" sz="2200" dirty="0"/>
              <a:t>;</a:t>
            </a:r>
          </a:p>
          <a:p>
            <a:pPr marL="0" indent="0" eaLnBrk="1" hangingPunct="1">
              <a:buFont typeface="Wingdings" panose="05000000000000000000" pitchFamily="2" charset="2"/>
              <a:buNone/>
            </a:pPr>
            <a:r>
              <a:rPr kumimoji="0" lang="en-US" altLang="zh-CN" sz="2200" dirty="0"/>
              <a:t>  return 0;</a:t>
            </a:r>
          </a:p>
          <a:p>
            <a:pPr marL="0" indent="0" eaLnBrk="1" hangingPunct="1">
              <a:buFont typeface="Wingdings" panose="05000000000000000000" pitchFamily="2" charset="2"/>
              <a:buNone/>
            </a:pPr>
            <a:r>
              <a:rPr kumimoji="0" lang="en-US" altLang="zh-CN" sz="2200" dirty="0"/>
              <a:t>} </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22</a:t>
            </a:fld>
            <a:endParaRPr lang="zh-CN" altLang="en-US" dirty="0"/>
          </a:p>
        </p:txBody>
      </p:sp>
    </p:spTree>
    <p:extLst>
      <p:ext uri="{BB962C8B-B14F-4D97-AF65-F5344CB8AC3E}">
        <p14:creationId xmlns:p14="http://schemas.microsoft.com/office/powerpoint/2010/main" val="39518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3-6</a:t>
            </a:r>
            <a:r>
              <a:rPr kumimoji="0" lang="zh-CN" altLang="en-US" sz="3600" dirty="0">
                <a:solidFill>
                  <a:schemeClr val="bg1"/>
                </a:solidFill>
              </a:rPr>
              <a:t>（续）</a:t>
            </a:r>
          </a:p>
        </p:txBody>
      </p:sp>
      <p:sp>
        <p:nvSpPr>
          <p:cNvPr id="28676" name="内容占位符 2"/>
          <p:cNvSpPr>
            <a:spLocks noGrp="1"/>
          </p:cNvSpPr>
          <p:nvPr>
            <p:ph idx="1"/>
          </p:nvPr>
        </p:nvSpPr>
        <p:spPr>
          <a:xfrm>
            <a:off x="2281163" y="1052736"/>
            <a:ext cx="9304412" cy="5521102"/>
          </a:xfrm>
        </p:spPr>
        <p:txBody>
          <a:bodyPr/>
          <a:lstStyle/>
          <a:p>
            <a:pPr marL="255588" eaLnBrk="1" hangingPunct="1">
              <a:lnSpc>
                <a:spcPct val="120000"/>
              </a:lnSpc>
              <a:buFont typeface="Wingdings" panose="05000000000000000000" pitchFamily="2" charset="2"/>
              <a:buNone/>
            </a:pPr>
            <a:r>
              <a:rPr kumimoji="0" lang="en-US" altLang="zh-CN" sz="2200">
                <a:latin typeface="Microsoft YaHei" panose="020B0503020204020204" pitchFamily="34" charset="-122"/>
                <a:ea typeface="Microsoft YaHei" panose="020B0503020204020204" pitchFamily="34" charset="-122"/>
              </a:rPr>
              <a:t>//</a:t>
            </a:r>
            <a:r>
              <a:rPr kumimoji="0" lang="zh-CN" altLang="en-US" sz="2200" dirty="0">
                <a:latin typeface="Microsoft YaHei" panose="020B0503020204020204" pitchFamily="34" charset="-122"/>
                <a:ea typeface="Microsoft YaHei" panose="020B0503020204020204" pitchFamily="34" charset="-122"/>
              </a:rPr>
              <a:t>投骰子、计算和数、输出和数</a:t>
            </a:r>
          </a:p>
          <a:p>
            <a:pPr marL="255588" eaLnBrk="1" hangingPunct="1">
              <a:lnSpc>
                <a:spcPct val="120000"/>
              </a:lnSpc>
              <a:buFont typeface="Wingdings" panose="05000000000000000000" pitchFamily="2" charset="2"/>
              <a:buNone/>
            </a:pPr>
            <a:r>
              <a:rPr kumimoji="0" lang="en-US" altLang="zh-CN" sz="2200" dirty="0" err="1">
                <a:latin typeface="Microsoft YaHei" panose="020B0503020204020204" pitchFamily="34" charset="-122"/>
                <a:ea typeface="Microsoft YaHei" panose="020B0503020204020204" pitchFamily="34" charset="-122"/>
              </a:rPr>
              <a:t>int</a:t>
            </a: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rollDice</a:t>
            </a:r>
            <a:r>
              <a:rPr kumimoji="0" lang="en-US" altLang="zh-CN" sz="2200" dirty="0">
                <a:latin typeface="Microsoft YaHei" panose="020B0503020204020204" pitchFamily="34" charset="-122"/>
                <a:ea typeface="Microsoft YaHei" panose="020B0503020204020204" pitchFamily="34" charset="-122"/>
              </a:rPr>
              <a:t>() {</a:t>
            </a:r>
          </a:p>
          <a:p>
            <a:pPr marL="255588" eaLnBrk="1" hangingPunct="1">
              <a:lnSpc>
                <a:spcPct val="120000"/>
              </a:lnSpc>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int</a:t>
            </a:r>
            <a:r>
              <a:rPr kumimoji="0" lang="en-US" altLang="zh-CN" sz="2200" dirty="0">
                <a:latin typeface="Microsoft YaHei" panose="020B0503020204020204" pitchFamily="34" charset="-122"/>
                <a:ea typeface="Microsoft YaHei" panose="020B0503020204020204" pitchFamily="34" charset="-122"/>
              </a:rPr>
              <a:t> die1 = 1 + rand() % 6;</a:t>
            </a:r>
          </a:p>
          <a:p>
            <a:pPr marL="255588" eaLnBrk="1" hangingPunct="1">
              <a:lnSpc>
                <a:spcPct val="120000"/>
              </a:lnSpc>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int</a:t>
            </a:r>
            <a:r>
              <a:rPr kumimoji="0" lang="en-US" altLang="zh-CN" sz="2200" dirty="0">
                <a:latin typeface="Microsoft YaHei" panose="020B0503020204020204" pitchFamily="34" charset="-122"/>
                <a:ea typeface="Microsoft YaHei" panose="020B0503020204020204" pitchFamily="34" charset="-122"/>
              </a:rPr>
              <a:t> die2 = 1 + rand() % 6;</a:t>
            </a:r>
          </a:p>
          <a:p>
            <a:pPr marL="255588" eaLnBrk="1" hangingPunct="1">
              <a:lnSpc>
                <a:spcPct val="120000"/>
              </a:lnSpc>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int</a:t>
            </a:r>
            <a:r>
              <a:rPr kumimoji="0" lang="en-US" altLang="zh-CN" sz="2200" dirty="0">
                <a:latin typeface="Microsoft YaHei" panose="020B0503020204020204" pitchFamily="34" charset="-122"/>
                <a:ea typeface="Microsoft YaHei" panose="020B0503020204020204" pitchFamily="34" charset="-122"/>
              </a:rPr>
              <a:t> sum = die1 + die2;</a:t>
            </a:r>
          </a:p>
          <a:p>
            <a:pPr marL="255588" eaLnBrk="1" hangingPunct="1">
              <a:lnSpc>
                <a:spcPct val="120000"/>
              </a:lnSpc>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cout</a:t>
            </a:r>
            <a:r>
              <a:rPr kumimoji="0" lang="en-US" altLang="zh-CN" sz="2200" dirty="0">
                <a:latin typeface="Microsoft YaHei" panose="020B0503020204020204" pitchFamily="34" charset="-122"/>
                <a:ea typeface="Microsoft YaHei" panose="020B0503020204020204" pitchFamily="34" charset="-122"/>
              </a:rPr>
              <a:t> &lt;&lt; "player rolled " &lt;&lt; die1 &lt;&lt; " + " &lt;&lt; die2 &lt;&lt; " = " &lt;&lt; sum &lt;&lt; </a:t>
            </a:r>
            <a:r>
              <a:rPr kumimoji="0" lang="en-US" altLang="zh-CN" sz="2200" dirty="0" err="1">
                <a:latin typeface="Microsoft YaHei" panose="020B0503020204020204" pitchFamily="34" charset="-122"/>
                <a:ea typeface="Microsoft YaHei" panose="020B0503020204020204" pitchFamily="34" charset="-122"/>
              </a:rPr>
              <a:t>endl</a:t>
            </a:r>
            <a:r>
              <a:rPr kumimoji="0" lang="en-US" altLang="zh-CN" sz="2200" dirty="0">
                <a:latin typeface="Microsoft YaHei" panose="020B0503020204020204" pitchFamily="34" charset="-122"/>
                <a:ea typeface="Microsoft YaHei" panose="020B0503020204020204" pitchFamily="34" charset="-122"/>
              </a:rPr>
              <a:t>;</a:t>
            </a:r>
          </a:p>
          <a:p>
            <a:pPr marL="255588" eaLnBrk="1" hangingPunct="1">
              <a:lnSpc>
                <a:spcPct val="120000"/>
              </a:lnSpc>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return sum;</a:t>
            </a:r>
          </a:p>
          <a:p>
            <a:pPr marL="255588" eaLnBrk="1" hangingPunct="1">
              <a:lnSpc>
                <a:spcPct val="120000"/>
              </a:lnSpc>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23</a:t>
            </a:fld>
            <a:endParaRPr lang="zh-CN" altLang="en-US" dirty="0"/>
          </a:p>
        </p:txBody>
      </p:sp>
    </p:spTree>
    <p:extLst>
      <p:ext uri="{BB962C8B-B14F-4D97-AF65-F5344CB8AC3E}">
        <p14:creationId xmlns:p14="http://schemas.microsoft.com/office/powerpoint/2010/main" val="363975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3-6</a:t>
            </a:r>
            <a:r>
              <a:rPr kumimoji="0" lang="zh-CN" altLang="en-US" sz="3600" dirty="0">
                <a:solidFill>
                  <a:schemeClr val="bg1"/>
                </a:solidFill>
              </a:rPr>
              <a:t>（续）</a:t>
            </a:r>
          </a:p>
        </p:txBody>
      </p:sp>
      <p:sp>
        <p:nvSpPr>
          <p:cNvPr id="3" name="内容占位符 2"/>
          <p:cNvSpPr>
            <a:spLocks noGrp="1"/>
          </p:cNvSpPr>
          <p:nvPr>
            <p:ph idx="1"/>
          </p:nvPr>
        </p:nvSpPr>
        <p:spPr>
          <a:xfrm>
            <a:off x="2281163" y="1052736"/>
            <a:ext cx="9304412" cy="5521102"/>
          </a:xfrm>
          <a:noFill/>
        </p:spPr>
        <p:txBody>
          <a:bodyPr>
            <a:normAutofit/>
          </a:bodyPr>
          <a:lstStyle/>
          <a:p>
            <a:pPr marL="1588" indent="-1588" eaLnBrk="1" hangingPunct="1">
              <a:lnSpc>
                <a:spcPct val="130000"/>
              </a:lnSpc>
              <a:buFont typeface="Georgia" panose="02040502050405020303" pitchFamily="18" charset="0"/>
              <a:buNone/>
              <a:defRPr/>
            </a:pPr>
            <a:r>
              <a:rPr kumimoji="0" lang="zh-CN" altLang="en-US" dirty="0"/>
              <a:t>运行结果：</a:t>
            </a:r>
          </a:p>
          <a:p>
            <a:pPr marL="1588" indent="-1588" eaLnBrk="1" hangingPunct="1">
              <a:lnSpc>
                <a:spcPct val="130000"/>
              </a:lnSpc>
              <a:buFont typeface="Georgia" panose="02040502050405020303" pitchFamily="18" charset="0"/>
              <a:buNone/>
              <a:defRPr/>
            </a:pPr>
            <a:r>
              <a:rPr kumimoji="0" lang="en-US" altLang="zh-CN" dirty="0"/>
              <a:t>Please enter an unsigned integer:23</a:t>
            </a:r>
          </a:p>
          <a:p>
            <a:pPr marL="1588" indent="-1588" eaLnBrk="1" hangingPunct="1">
              <a:lnSpc>
                <a:spcPct val="130000"/>
              </a:lnSpc>
              <a:buFont typeface="Georgia" panose="02040502050405020303" pitchFamily="18" charset="0"/>
              <a:buNone/>
              <a:defRPr/>
            </a:pPr>
            <a:r>
              <a:rPr kumimoji="0" lang="en-US" altLang="zh-CN" dirty="0"/>
              <a:t>player rolled 6 + 3 = 9</a:t>
            </a:r>
          </a:p>
          <a:p>
            <a:pPr marL="1588" indent="-1588" eaLnBrk="1" hangingPunct="1">
              <a:lnSpc>
                <a:spcPct val="130000"/>
              </a:lnSpc>
              <a:buFont typeface="Georgia" panose="02040502050405020303" pitchFamily="18" charset="0"/>
              <a:buNone/>
              <a:defRPr/>
            </a:pPr>
            <a:r>
              <a:rPr kumimoji="0" lang="en-US" altLang="zh-CN" dirty="0"/>
              <a:t>point is 9</a:t>
            </a:r>
          </a:p>
          <a:p>
            <a:pPr marL="1588" indent="-1588" eaLnBrk="1" hangingPunct="1">
              <a:lnSpc>
                <a:spcPct val="130000"/>
              </a:lnSpc>
              <a:buFont typeface="Georgia" panose="02040502050405020303" pitchFamily="18" charset="0"/>
              <a:buNone/>
              <a:defRPr/>
            </a:pPr>
            <a:r>
              <a:rPr kumimoji="0" lang="en-US" altLang="zh-CN" dirty="0"/>
              <a:t>player rolled 5 + 4 = 9</a:t>
            </a:r>
          </a:p>
          <a:p>
            <a:pPr marL="1588" indent="-1588" eaLnBrk="1" hangingPunct="1">
              <a:lnSpc>
                <a:spcPct val="130000"/>
              </a:lnSpc>
              <a:buFont typeface="Georgia" panose="02040502050405020303" pitchFamily="18" charset="0"/>
              <a:buNone/>
              <a:defRPr/>
            </a:pPr>
            <a:r>
              <a:rPr kumimoji="0" lang="en-US" altLang="zh-CN" dirty="0"/>
              <a:t>player wins</a:t>
            </a:r>
          </a:p>
          <a:p>
            <a:pPr indent="1425575" eaLnBrk="1" hangingPunct="1">
              <a:spcAft>
                <a:spcPts val="1200"/>
              </a:spcAft>
              <a:defRPr/>
            </a:pPr>
            <a:endParaRPr kumimoji="0" lang="zh-CN" altLang="en-US"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24</a:t>
            </a:fld>
            <a:endParaRPr lang="zh-CN" altLang="en-US" dirty="0"/>
          </a:p>
        </p:txBody>
      </p:sp>
    </p:spTree>
    <p:extLst>
      <p:ext uri="{BB962C8B-B14F-4D97-AF65-F5344CB8AC3E}">
        <p14:creationId xmlns:p14="http://schemas.microsoft.com/office/powerpoint/2010/main" val="161843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嵌套调用</a:t>
            </a:r>
          </a:p>
        </p:txBody>
      </p:sp>
      <p:sp>
        <p:nvSpPr>
          <p:cNvPr id="34820" name="Text Box 2054"/>
          <p:cNvSpPr txBox="1">
            <a:spLocks noChangeArrowheads="1"/>
          </p:cNvSpPr>
          <p:nvPr/>
        </p:nvSpPr>
        <p:spPr bwMode="auto">
          <a:xfrm>
            <a:off x="1847850" y="2552700"/>
            <a:ext cx="22320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lnSpc>
                <a:spcPct val="125000"/>
              </a:lnSpc>
              <a:spcBef>
                <a:spcPct val="0"/>
              </a:spcBef>
              <a:buClrTx/>
              <a:buFontTx/>
              <a:buNone/>
            </a:pPr>
            <a:r>
              <a:rPr lang="en-US" altLang="zh-CN" sz="2400">
                <a:latin typeface="微软雅黑" panose="020B0503020204020204" pitchFamily="34" charset="-122"/>
                <a:ea typeface="微软雅黑" panose="020B0503020204020204" pitchFamily="34" charset="-122"/>
              </a:rPr>
              <a:t>main{}</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调</a:t>
            </a:r>
            <a:r>
              <a:rPr lang="en-US" altLang="zh-CN" sz="2400">
                <a:latin typeface="微软雅黑" panose="020B0503020204020204" pitchFamily="34" charset="-122"/>
                <a:ea typeface="微软雅黑" panose="020B0503020204020204" pitchFamily="34" charset="-122"/>
              </a:rPr>
              <a:t>fun1()</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结束</a:t>
            </a:r>
          </a:p>
        </p:txBody>
      </p:sp>
      <p:sp>
        <p:nvSpPr>
          <p:cNvPr id="34821" name="Text Box 2055"/>
          <p:cNvSpPr txBox="1">
            <a:spLocks noChangeArrowheads="1"/>
          </p:cNvSpPr>
          <p:nvPr/>
        </p:nvSpPr>
        <p:spPr bwMode="auto">
          <a:xfrm>
            <a:off x="5305425" y="2552700"/>
            <a:ext cx="22320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lnSpc>
                <a:spcPct val="125000"/>
              </a:lnSpc>
              <a:spcBef>
                <a:spcPct val="0"/>
              </a:spcBef>
              <a:buClrTx/>
              <a:buFontTx/>
              <a:buNone/>
            </a:pPr>
            <a:r>
              <a:rPr lang="en-US" altLang="zh-CN" sz="2400">
                <a:latin typeface="微软雅黑" panose="020B0503020204020204" pitchFamily="34" charset="-122"/>
                <a:ea typeface="微软雅黑" panose="020B0503020204020204" pitchFamily="34" charset="-122"/>
              </a:rPr>
              <a:t>fun1()</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调</a:t>
            </a:r>
            <a:r>
              <a:rPr lang="en-US" altLang="zh-CN" sz="2400">
                <a:latin typeface="微软雅黑" panose="020B0503020204020204" pitchFamily="34" charset="-122"/>
                <a:ea typeface="微软雅黑" panose="020B0503020204020204" pitchFamily="34" charset="-122"/>
              </a:rPr>
              <a:t>fun2()</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返回</a:t>
            </a:r>
          </a:p>
        </p:txBody>
      </p:sp>
      <p:sp>
        <p:nvSpPr>
          <p:cNvPr id="34822" name="Text Box 2056"/>
          <p:cNvSpPr txBox="1">
            <a:spLocks noChangeArrowheads="1"/>
          </p:cNvSpPr>
          <p:nvPr/>
        </p:nvSpPr>
        <p:spPr bwMode="auto">
          <a:xfrm>
            <a:off x="8763000" y="2552700"/>
            <a:ext cx="223043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lnSpc>
                <a:spcPct val="125000"/>
              </a:lnSpc>
              <a:spcBef>
                <a:spcPct val="0"/>
              </a:spcBef>
              <a:buClrTx/>
              <a:buFontTx/>
              <a:buNone/>
            </a:pPr>
            <a:r>
              <a:rPr lang="en-US" altLang="zh-CN" sz="2400">
                <a:latin typeface="微软雅黑" panose="020B0503020204020204" pitchFamily="34" charset="-122"/>
                <a:ea typeface="微软雅黑" panose="020B0503020204020204" pitchFamily="34" charset="-122"/>
              </a:rPr>
              <a:t>fun2()</a:t>
            </a: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endParaRPr lang="en-US" altLang="zh-CN" sz="2400">
              <a:latin typeface="微软雅黑" panose="020B0503020204020204" pitchFamily="34" charset="-122"/>
              <a:ea typeface="微软雅黑" panose="020B0503020204020204" pitchFamily="34" charset="-122"/>
            </a:endParaRPr>
          </a:p>
          <a:p>
            <a:pPr algn="just" eaLnBrk="1" hangingPunct="1">
              <a:lnSpc>
                <a:spcPct val="125000"/>
              </a:lnSpc>
              <a:spcBef>
                <a:spcPct val="0"/>
              </a:spcBef>
              <a:buClrTx/>
              <a:buFontTx/>
              <a:buNone/>
            </a:pPr>
            <a:r>
              <a:rPr lang="zh-CN" altLang="en-US" sz="2400">
                <a:latin typeface="微软雅黑" panose="020B0503020204020204" pitchFamily="34" charset="-122"/>
                <a:ea typeface="微软雅黑" panose="020B0503020204020204" pitchFamily="34" charset="-122"/>
              </a:rPr>
              <a:t>返回</a:t>
            </a:r>
          </a:p>
        </p:txBody>
      </p:sp>
      <p:sp>
        <p:nvSpPr>
          <p:cNvPr id="34823" name="Line 2057"/>
          <p:cNvSpPr>
            <a:spLocks noChangeShapeType="1"/>
          </p:cNvSpPr>
          <p:nvPr/>
        </p:nvSpPr>
        <p:spPr bwMode="auto">
          <a:xfrm>
            <a:off x="2374900" y="2959100"/>
            <a:ext cx="0" cy="5508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4" name="Line 2058"/>
          <p:cNvSpPr>
            <a:spLocks noChangeShapeType="1"/>
          </p:cNvSpPr>
          <p:nvPr/>
        </p:nvSpPr>
        <p:spPr bwMode="auto">
          <a:xfrm>
            <a:off x="2374900" y="3876675"/>
            <a:ext cx="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5" name="Line 2059"/>
          <p:cNvSpPr>
            <a:spLocks noChangeShapeType="1"/>
          </p:cNvSpPr>
          <p:nvPr/>
        </p:nvSpPr>
        <p:spPr bwMode="auto">
          <a:xfrm flipV="1">
            <a:off x="3690938" y="2971800"/>
            <a:ext cx="1468437" cy="704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6" name="Line 2060"/>
          <p:cNvSpPr>
            <a:spLocks noChangeShapeType="1"/>
          </p:cNvSpPr>
          <p:nvPr/>
        </p:nvSpPr>
        <p:spPr bwMode="auto">
          <a:xfrm flipH="1" flipV="1">
            <a:off x="3579813" y="3859213"/>
            <a:ext cx="1579562" cy="712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7" name="Line 2061"/>
          <p:cNvSpPr>
            <a:spLocks noChangeShapeType="1"/>
          </p:cNvSpPr>
          <p:nvPr/>
        </p:nvSpPr>
        <p:spPr bwMode="auto">
          <a:xfrm>
            <a:off x="5895975" y="3011488"/>
            <a:ext cx="0" cy="550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2062"/>
          <p:cNvSpPr>
            <a:spLocks noChangeShapeType="1"/>
          </p:cNvSpPr>
          <p:nvPr/>
        </p:nvSpPr>
        <p:spPr bwMode="auto">
          <a:xfrm>
            <a:off x="5895975" y="3929063"/>
            <a:ext cx="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2063"/>
          <p:cNvSpPr>
            <a:spLocks noChangeShapeType="1"/>
          </p:cNvSpPr>
          <p:nvPr/>
        </p:nvSpPr>
        <p:spPr bwMode="auto">
          <a:xfrm flipV="1">
            <a:off x="7024688" y="2895600"/>
            <a:ext cx="1690687" cy="803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2064"/>
          <p:cNvSpPr>
            <a:spLocks noChangeShapeType="1"/>
          </p:cNvSpPr>
          <p:nvPr/>
        </p:nvSpPr>
        <p:spPr bwMode="auto">
          <a:xfrm>
            <a:off x="9201150" y="3011488"/>
            <a:ext cx="0" cy="1466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2065"/>
          <p:cNvSpPr>
            <a:spLocks noChangeShapeType="1"/>
          </p:cNvSpPr>
          <p:nvPr/>
        </p:nvSpPr>
        <p:spPr bwMode="auto">
          <a:xfrm flipH="1" flipV="1">
            <a:off x="7078663" y="3894138"/>
            <a:ext cx="1535112" cy="754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Text Box 2066"/>
          <p:cNvSpPr txBox="1">
            <a:spLocks noChangeArrowheads="1"/>
          </p:cNvSpPr>
          <p:nvPr/>
        </p:nvSpPr>
        <p:spPr bwMode="auto">
          <a:xfrm>
            <a:off x="1804988" y="3030538"/>
            <a:ext cx="43021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①</a:t>
            </a:r>
          </a:p>
        </p:txBody>
      </p:sp>
      <p:sp>
        <p:nvSpPr>
          <p:cNvPr id="34833" name="Text Box 2067"/>
          <p:cNvSpPr txBox="1">
            <a:spLocks noChangeArrowheads="1"/>
          </p:cNvSpPr>
          <p:nvPr/>
        </p:nvSpPr>
        <p:spPr bwMode="auto">
          <a:xfrm>
            <a:off x="4014788" y="2984500"/>
            <a:ext cx="40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②</a:t>
            </a:r>
          </a:p>
        </p:txBody>
      </p:sp>
      <p:sp>
        <p:nvSpPr>
          <p:cNvPr id="34834" name="Text Box 2068"/>
          <p:cNvSpPr txBox="1">
            <a:spLocks noChangeArrowheads="1"/>
          </p:cNvSpPr>
          <p:nvPr/>
        </p:nvSpPr>
        <p:spPr bwMode="auto">
          <a:xfrm>
            <a:off x="6003925" y="3006725"/>
            <a:ext cx="401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③</a:t>
            </a:r>
          </a:p>
        </p:txBody>
      </p:sp>
      <p:sp>
        <p:nvSpPr>
          <p:cNvPr id="34835" name="Text Box 2069"/>
          <p:cNvSpPr txBox="1">
            <a:spLocks noChangeArrowheads="1"/>
          </p:cNvSpPr>
          <p:nvPr/>
        </p:nvSpPr>
        <p:spPr bwMode="auto">
          <a:xfrm>
            <a:off x="5949950" y="3946525"/>
            <a:ext cx="40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⑦</a:t>
            </a:r>
          </a:p>
        </p:txBody>
      </p:sp>
      <p:sp>
        <p:nvSpPr>
          <p:cNvPr id="34836" name="Text Box 2070"/>
          <p:cNvSpPr txBox="1">
            <a:spLocks noChangeArrowheads="1"/>
          </p:cNvSpPr>
          <p:nvPr/>
        </p:nvSpPr>
        <p:spPr bwMode="auto">
          <a:xfrm>
            <a:off x="7427913" y="3006725"/>
            <a:ext cx="403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④</a:t>
            </a:r>
          </a:p>
        </p:txBody>
      </p:sp>
      <p:sp>
        <p:nvSpPr>
          <p:cNvPr id="34837" name="Text Box 2071"/>
          <p:cNvSpPr txBox="1">
            <a:spLocks noChangeArrowheads="1"/>
          </p:cNvSpPr>
          <p:nvPr/>
        </p:nvSpPr>
        <p:spPr bwMode="auto">
          <a:xfrm>
            <a:off x="9255125" y="3465513"/>
            <a:ext cx="403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⑤</a:t>
            </a:r>
          </a:p>
        </p:txBody>
      </p:sp>
      <p:sp>
        <p:nvSpPr>
          <p:cNvPr id="34838" name="Text Box 2072"/>
          <p:cNvSpPr txBox="1">
            <a:spLocks noChangeArrowheads="1"/>
          </p:cNvSpPr>
          <p:nvPr/>
        </p:nvSpPr>
        <p:spPr bwMode="auto">
          <a:xfrm>
            <a:off x="7589838" y="4244975"/>
            <a:ext cx="401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⑥</a:t>
            </a:r>
          </a:p>
        </p:txBody>
      </p:sp>
      <p:sp>
        <p:nvSpPr>
          <p:cNvPr id="34839" name="Text Box 2073"/>
          <p:cNvSpPr txBox="1">
            <a:spLocks noChangeArrowheads="1"/>
          </p:cNvSpPr>
          <p:nvPr/>
        </p:nvSpPr>
        <p:spPr bwMode="auto">
          <a:xfrm>
            <a:off x="4240213" y="4359275"/>
            <a:ext cx="401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⑧</a:t>
            </a:r>
          </a:p>
        </p:txBody>
      </p:sp>
      <p:sp>
        <p:nvSpPr>
          <p:cNvPr id="34840" name="Text Box 2074"/>
          <p:cNvSpPr txBox="1">
            <a:spLocks noChangeArrowheads="1"/>
          </p:cNvSpPr>
          <p:nvPr/>
        </p:nvSpPr>
        <p:spPr bwMode="auto">
          <a:xfrm>
            <a:off x="1804988" y="3924300"/>
            <a:ext cx="401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⑨</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1"/>
          <p:cNvSpPr>
            <a:spLocks noGrp="1"/>
          </p:cNvSpPr>
          <p:nvPr>
            <p:ph type="title"/>
          </p:nvPr>
        </p:nvSpPr>
        <p:spPr/>
        <p:txBody>
          <a:bodyPr/>
          <a:lstStyle/>
          <a:p>
            <a:pPr eaLnBrk="1" hangingPunct="1"/>
            <a:r>
              <a:rPr kumimoji="0" lang="zh-CN" altLang="en-US" sz="3600"/>
              <a:t>例</a:t>
            </a:r>
            <a:r>
              <a:rPr kumimoji="0" lang="en-US" altLang="zh-CN" sz="3600"/>
              <a:t>3-7 </a:t>
            </a:r>
            <a:r>
              <a:rPr kumimoji="0" lang="zh-CN" altLang="en-US" sz="3600"/>
              <a:t>输入两个整数，求平方和</a:t>
            </a:r>
            <a:endParaRPr kumimoji="0" lang="zh-CN" altLang="en-US" sz="3600" dirty="0"/>
          </a:p>
        </p:txBody>
      </p:sp>
      <p:sp>
        <p:nvSpPr>
          <p:cNvPr id="31748" name="内容占位符 2"/>
          <p:cNvSpPr>
            <a:spLocks noGrp="1"/>
          </p:cNvSpPr>
          <p:nvPr>
            <p:ph idx="1"/>
          </p:nvPr>
        </p:nvSpPr>
        <p:spPr>
          <a:xfrm>
            <a:off x="2353171" y="1052736"/>
            <a:ext cx="9232404" cy="5521102"/>
          </a:xfrm>
        </p:spPr>
        <p:txBody>
          <a:bodyPr/>
          <a:lstStyle/>
          <a:p>
            <a:pPr algn="just" eaLnBrk="1" hangingPunct="1">
              <a:spcBef>
                <a:spcPct val="0"/>
              </a:spcBef>
              <a:buFont typeface="Wingdings" panose="05000000000000000000" pitchFamily="2" charset="2"/>
              <a:buNone/>
            </a:pPr>
            <a:r>
              <a:rPr kumimoji="0" lang="en-US" altLang="zh-CN" sz="2000"/>
              <a:t>#include &lt;iostream&gt;</a:t>
            </a:r>
          </a:p>
          <a:p>
            <a:pPr algn="just" eaLnBrk="1" hangingPunct="1">
              <a:spcBef>
                <a:spcPct val="0"/>
              </a:spcBef>
              <a:buFont typeface="Wingdings" panose="05000000000000000000" pitchFamily="2" charset="2"/>
              <a:buNone/>
            </a:pPr>
            <a:r>
              <a:rPr kumimoji="0" lang="en-US" altLang="zh-CN" sz="2000"/>
              <a:t>using namespace std;</a:t>
            </a:r>
          </a:p>
          <a:p>
            <a:pPr algn="just" eaLnBrk="1" hangingPunct="1">
              <a:spcBef>
                <a:spcPct val="0"/>
              </a:spcBef>
              <a:buFont typeface="Wingdings" panose="05000000000000000000" pitchFamily="2" charset="2"/>
              <a:buNone/>
            </a:pPr>
            <a:r>
              <a:rPr kumimoji="0" lang="en-US" altLang="zh-CN" sz="2000"/>
              <a:t>int </a:t>
            </a:r>
            <a:r>
              <a:rPr kumimoji="0" lang="en-US" altLang="zh-CN" sz="2000">
                <a:solidFill>
                  <a:srgbClr val="800000"/>
                </a:solidFill>
              </a:rPr>
              <a:t>fun2</a:t>
            </a:r>
            <a:r>
              <a:rPr kumimoji="0" lang="en-US" altLang="zh-CN" sz="2000"/>
              <a:t>(int m) {</a:t>
            </a:r>
          </a:p>
          <a:p>
            <a:pPr algn="just" eaLnBrk="1" hangingPunct="1">
              <a:spcBef>
                <a:spcPct val="0"/>
              </a:spcBef>
              <a:buFont typeface="Wingdings" panose="05000000000000000000" pitchFamily="2" charset="2"/>
              <a:buNone/>
            </a:pPr>
            <a:r>
              <a:rPr kumimoji="0" lang="en-US" altLang="zh-CN" sz="2000"/>
              <a:t>	return m * m;</a:t>
            </a:r>
          </a:p>
          <a:p>
            <a:pPr algn="just" eaLnBrk="1" hangingPunct="1">
              <a:spcBef>
                <a:spcPct val="0"/>
              </a:spcBef>
              <a:buFont typeface="Wingdings" panose="05000000000000000000" pitchFamily="2" charset="2"/>
              <a:buNone/>
            </a:pPr>
            <a:r>
              <a:rPr kumimoji="0" lang="en-US" altLang="zh-CN" sz="2000"/>
              <a:t>}</a:t>
            </a:r>
          </a:p>
          <a:p>
            <a:pPr algn="just" eaLnBrk="1" hangingPunct="1">
              <a:spcBef>
                <a:spcPct val="0"/>
              </a:spcBef>
              <a:buFont typeface="Wingdings" panose="05000000000000000000" pitchFamily="2" charset="2"/>
              <a:buNone/>
            </a:pPr>
            <a:r>
              <a:rPr kumimoji="0" lang="en-US" altLang="zh-CN" sz="2000"/>
              <a:t>int </a:t>
            </a:r>
            <a:r>
              <a:rPr kumimoji="0" lang="en-US" altLang="zh-CN" sz="2000">
                <a:solidFill>
                  <a:srgbClr val="934C22"/>
                </a:solidFill>
              </a:rPr>
              <a:t>fun1</a:t>
            </a:r>
            <a:r>
              <a:rPr kumimoji="0" lang="en-US" altLang="zh-CN" sz="2000"/>
              <a:t>(int x,int y) {</a:t>
            </a:r>
          </a:p>
          <a:p>
            <a:pPr algn="just" eaLnBrk="1" hangingPunct="1">
              <a:spcBef>
                <a:spcPct val="0"/>
              </a:spcBef>
              <a:buFont typeface="Wingdings" panose="05000000000000000000" pitchFamily="2" charset="2"/>
              <a:buNone/>
            </a:pPr>
            <a:r>
              <a:rPr kumimoji="0" lang="en-US" altLang="zh-CN" sz="2000"/>
              <a:t>	return </a:t>
            </a:r>
            <a:r>
              <a:rPr kumimoji="0" lang="en-US" altLang="zh-CN" sz="2000">
                <a:solidFill>
                  <a:srgbClr val="800000"/>
                </a:solidFill>
              </a:rPr>
              <a:t>fun2</a:t>
            </a:r>
            <a:r>
              <a:rPr kumimoji="0" lang="en-US" altLang="zh-CN" sz="2000"/>
              <a:t>(x) +</a:t>
            </a:r>
            <a:r>
              <a:rPr kumimoji="0" lang="en-US" altLang="zh-CN" sz="2000">
                <a:solidFill>
                  <a:srgbClr val="800000"/>
                </a:solidFill>
              </a:rPr>
              <a:t> fun2</a:t>
            </a:r>
            <a:r>
              <a:rPr kumimoji="0" lang="en-US" altLang="zh-CN" sz="2000"/>
              <a:t>(y);</a:t>
            </a:r>
          </a:p>
          <a:p>
            <a:pPr algn="just" eaLnBrk="1" hangingPunct="1">
              <a:spcBef>
                <a:spcPct val="0"/>
              </a:spcBef>
              <a:buFont typeface="Wingdings" panose="05000000000000000000" pitchFamily="2" charset="2"/>
              <a:buNone/>
            </a:pPr>
            <a:r>
              <a:rPr kumimoji="0" lang="en-US" altLang="zh-CN" sz="2000"/>
              <a:t>}</a:t>
            </a:r>
          </a:p>
          <a:p>
            <a:pPr algn="just" eaLnBrk="1" hangingPunct="1">
              <a:spcBef>
                <a:spcPct val="0"/>
              </a:spcBef>
              <a:buFont typeface="Wingdings" panose="05000000000000000000" pitchFamily="2" charset="2"/>
              <a:buNone/>
            </a:pPr>
            <a:r>
              <a:rPr kumimoji="0" lang="en-US" altLang="zh-CN" sz="2000"/>
              <a:t>int main() {</a:t>
            </a:r>
          </a:p>
          <a:p>
            <a:pPr algn="just" eaLnBrk="1" hangingPunct="1">
              <a:spcBef>
                <a:spcPct val="0"/>
              </a:spcBef>
              <a:buFont typeface="Wingdings" panose="05000000000000000000" pitchFamily="2" charset="2"/>
              <a:buNone/>
            </a:pPr>
            <a:r>
              <a:rPr kumimoji="0" lang="en-US" altLang="zh-CN" sz="2000"/>
              <a:t>	int a, b;</a:t>
            </a:r>
          </a:p>
          <a:p>
            <a:pPr algn="just" eaLnBrk="1" hangingPunct="1">
              <a:spcBef>
                <a:spcPct val="0"/>
              </a:spcBef>
              <a:buFont typeface="Wingdings" panose="05000000000000000000" pitchFamily="2" charset="2"/>
              <a:buNone/>
            </a:pPr>
            <a:r>
              <a:rPr kumimoji="0" lang="en-US" altLang="zh-CN" sz="2000"/>
              <a:t>	cout&lt;&lt;"Please enter two integers (a and b): ";</a:t>
            </a:r>
          </a:p>
          <a:p>
            <a:pPr algn="just" eaLnBrk="1" hangingPunct="1">
              <a:spcBef>
                <a:spcPct val="0"/>
              </a:spcBef>
              <a:buFont typeface="Wingdings" panose="05000000000000000000" pitchFamily="2" charset="2"/>
              <a:buNone/>
            </a:pPr>
            <a:r>
              <a:rPr kumimoji="0" lang="en-US" altLang="zh-CN" sz="2000"/>
              <a:t>	cin &gt;&gt; a &gt;&gt; b;</a:t>
            </a:r>
          </a:p>
          <a:p>
            <a:pPr algn="just" eaLnBrk="1" hangingPunct="1">
              <a:spcBef>
                <a:spcPct val="0"/>
              </a:spcBef>
              <a:buFont typeface="Wingdings" panose="05000000000000000000" pitchFamily="2" charset="2"/>
              <a:buNone/>
            </a:pPr>
            <a:r>
              <a:rPr kumimoji="0" lang="en-US" altLang="zh-CN" sz="2000"/>
              <a:t>	cout &lt;&lt; "The sum of square of a and  b: " </a:t>
            </a:r>
          </a:p>
          <a:p>
            <a:pPr algn="just" eaLnBrk="1" hangingPunct="1">
              <a:spcBef>
                <a:spcPct val="0"/>
              </a:spcBef>
              <a:buFont typeface="Wingdings" panose="05000000000000000000" pitchFamily="2" charset="2"/>
              <a:buNone/>
            </a:pPr>
            <a:r>
              <a:rPr kumimoji="0" lang="en-US" altLang="zh-CN" sz="2000"/>
              <a:t>           &lt;&lt; </a:t>
            </a:r>
            <a:r>
              <a:rPr kumimoji="0" lang="en-US" altLang="zh-CN" sz="2000">
                <a:solidFill>
                  <a:srgbClr val="C00000"/>
                </a:solidFill>
              </a:rPr>
              <a:t>fun1</a:t>
            </a:r>
            <a:r>
              <a:rPr kumimoji="0" lang="en-US" altLang="zh-CN" sz="2000"/>
              <a:t>(a, b) &lt;&lt; endl;</a:t>
            </a:r>
          </a:p>
          <a:p>
            <a:pPr algn="just" eaLnBrk="1" hangingPunct="1">
              <a:spcBef>
                <a:spcPct val="0"/>
              </a:spcBef>
              <a:buFont typeface="Wingdings" panose="05000000000000000000" pitchFamily="2" charset="2"/>
              <a:buNone/>
            </a:pPr>
            <a:r>
              <a:rPr kumimoji="0" lang="en-US" altLang="zh-CN" sz="2000"/>
              <a:t>	return 0;</a:t>
            </a:r>
          </a:p>
          <a:p>
            <a:pPr algn="just" eaLnBrk="1" hangingPunct="1">
              <a:spcBef>
                <a:spcPct val="0"/>
              </a:spcBef>
              <a:buFont typeface="Wingdings" panose="05000000000000000000" pitchFamily="2" charset="2"/>
              <a:buNone/>
            </a:pPr>
            <a:r>
              <a:rPr kumimoji="0" lang="en-US" altLang="zh-CN" sz="2000"/>
              <a:t>}</a:t>
            </a:r>
          </a:p>
          <a:p>
            <a:pPr algn="just" eaLnBrk="1" hangingPunct="1">
              <a:spcBef>
                <a:spcPct val="0"/>
              </a:spcBef>
              <a:buFont typeface="Wingdings" panose="05000000000000000000" pitchFamily="2" charset="2"/>
              <a:buNone/>
            </a:pPr>
            <a:endParaRPr kumimoji="0" lang="en-US" altLang="zh-CN" sz="2000"/>
          </a:p>
          <a:p>
            <a:pPr algn="just" eaLnBrk="1" hangingPunct="1">
              <a:spcBef>
                <a:spcPct val="0"/>
              </a:spcBef>
              <a:buFont typeface="Wingdings" panose="05000000000000000000" pitchFamily="2" charset="2"/>
              <a:buNone/>
            </a:pPr>
            <a:endParaRPr kumimoji="0" lang="en-US" altLang="zh-CN" sz="2000" dirty="0"/>
          </a:p>
        </p:txBody>
      </p:sp>
      <p:sp>
        <p:nvSpPr>
          <p:cNvPr id="31750" name="Text Box 4"/>
          <p:cNvSpPr txBox="1">
            <a:spLocks noChangeArrowheads="1"/>
          </p:cNvSpPr>
          <p:nvPr/>
        </p:nvSpPr>
        <p:spPr bwMode="auto">
          <a:xfrm>
            <a:off x="4168254" y="5861968"/>
            <a:ext cx="4592638" cy="923925"/>
          </a:xfrm>
          <a:prstGeom prst="rect">
            <a:avLst/>
          </a:prstGeom>
          <a:solidFill>
            <a:srgbClr val="FFFF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a:latin typeface="微软雅黑" panose="020B0503020204020204" pitchFamily="34" charset="-122"/>
                <a:ea typeface="微软雅黑" panose="020B0503020204020204" pitchFamily="34" charset="-122"/>
              </a:rPr>
              <a:t>运行结果：</a:t>
            </a:r>
            <a:endParaRPr lang="en-US" altLang="zh-CN" sz="1800" b="1">
              <a:latin typeface="微软雅黑" panose="020B0503020204020204" pitchFamily="34" charset="-122"/>
              <a:ea typeface="微软雅黑" panose="020B0503020204020204" pitchFamily="34" charset="-122"/>
            </a:endParaRPr>
          </a:p>
          <a:p>
            <a:pPr eaLnBrk="1" hangingPunct="1"/>
            <a:r>
              <a:rPr lang="en-US" altLang="zh-CN" sz="1800">
                <a:latin typeface="微软雅黑" panose="020B0503020204020204" pitchFamily="34" charset="-122"/>
                <a:ea typeface="微软雅黑" panose="020B0503020204020204" pitchFamily="34" charset="-122"/>
              </a:rPr>
              <a:t>Please enter two integers(a and b): 3 4</a:t>
            </a:r>
          </a:p>
          <a:p>
            <a:pPr algn="just" eaLnBrk="1" hangingPunct="1">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The sum of square of a and b: 25</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26</a:t>
            </a:fld>
            <a:endParaRPr lang="zh-CN" altLang="en-US" dirty="0"/>
          </a:p>
        </p:txBody>
      </p:sp>
    </p:spTree>
    <p:extLst>
      <p:ext uri="{BB962C8B-B14F-4D97-AF65-F5344CB8AC3E}">
        <p14:creationId xmlns:p14="http://schemas.microsoft.com/office/powerpoint/2010/main" val="106925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3-8 </a:t>
            </a:r>
            <a:r>
              <a:rPr kumimoji="0" lang="zh-CN" altLang="en-US">
                <a:solidFill>
                  <a:srgbClr val="009999"/>
                </a:solidFill>
              </a:rPr>
              <a:t>求</a:t>
            </a:r>
            <a:r>
              <a:rPr kumimoji="0" lang="en-US" altLang="zh-CN">
                <a:solidFill>
                  <a:srgbClr val="009999"/>
                </a:solidFill>
              </a:rPr>
              <a:t>n!</a:t>
            </a:r>
            <a:endParaRPr kumimoji="0" lang="zh-CN" altLang="en-US">
              <a:solidFill>
                <a:srgbClr val="009999"/>
              </a:solidFill>
            </a:endParaRPr>
          </a:p>
        </p:txBody>
      </p:sp>
      <p:sp>
        <p:nvSpPr>
          <p:cNvPr id="38915" name="内容占位符 2"/>
          <p:cNvSpPr>
            <a:spLocks noGrp="1"/>
          </p:cNvSpPr>
          <p:nvPr>
            <p:ph idx="1"/>
          </p:nvPr>
        </p:nvSpPr>
        <p:spPr>
          <a:xfrm>
            <a:off x="609600" y="2428875"/>
            <a:ext cx="10528300" cy="4095750"/>
          </a:xfrm>
        </p:spPr>
        <p:txBody>
          <a:bodyPr/>
          <a:lstStyle/>
          <a:p>
            <a:pPr marL="0" indent="457200" eaLnBrk="1" hangingPunct="1">
              <a:buFont typeface="Wingdings" panose="05000000000000000000" pitchFamily="2" charset="2"/>
              <a:buNone/>
            </a:pPr>
            <a:r>
              <a:rPr kumimoji="0" lang="zh-CN" altLang="en-US"/>
              <a:t>分析：计算</a:t>
            </a:r>
            <a:r>
              <a:rPr kumimoji="0" lang="en-US" altLang="zh-CN" i="1"/>
              <a:t>n</a:t>
            </a:r>
            <a:r>
              <a:rPr kumimoji="0" lang="en-US" altLang="zh-CN"/>
              <a:t>!</a:t>
            </a:r>
            <a:r>
              <a:rPr kumimoji="0" lang="zh-CN" altLang="en-US"/>
              <a:t>的公式如下：</a:t>
            </a:r>
          </a:p>
          <a:p>
            <a:pPr marL="0" indent="457200" eaLnBrk="1" hangingPunct="1">
              <a:buFont typeface="Wingdings" panose="05000000000000000000" pitchFamily="2" charset="2"/>
              <a:buNone/>
            </a:pPr>
            <a:endParaRPr kumimoji="0" lang="zh-CN" altLang="en-US"/>
          </a:p>
          <a:p>
            <a:pPr marL="0" indent="457200" eaLnBrk="1" hangingPunct="1">
              <a:buFont typeface="Wingdings" panose="05000000000000000000" pitchFamily="2" charset="2"/>
              <a:buNone/>
            </a:pPr>
            <a:endParaRPr kumimoji="0" lang="zh-CN" altLang="en-US"/>
          </a:p>
          <a:p>
            <a:pPr marL="0" indent="457200" eaLnBrk="1" hangingPunct="1">
              <a:buFont typeface="Wingdings" panose="05000000000000000000" pitchFamily="2" charset="2"/>
              <a:buNone/>
            </a:pPr>
            <a:endParaRPr kumimoji="0" lang="zh-CN" altLang="en-US"/>
          </a:p>
          <a:p>
            <a:pPr marL="0" indent="457200" eaLnBrk="1" hangingPunct="1">
              <a:buFont typeface="Wingdings" panose="05000000000000000000" pitchFamily="2" charset="2"/>
              <a:buNone/>
            </a:pPr>
            <a:endParaRPr kumimoji="0" lang="en-US" altLang="zh-CN"/>
          </a:p>
          <a:p>
            <a:pPr marL="0" indent="457200" eaLnBrk="1" hangingPunct="1">
              <a:buFont typeface="Wingdings" panose="05000000000000000000" pitchFamily="2" charset="2"/>
              <a:buNone/>
            </a:pPr>
            <a:endParaRPr kumimoji="0" lang="en-US" altLang="zh-CN"/>
          </a:p>
          <a:p>
            <a:pPr marL="0" indent="457200" eaLnBrk="1" hangingPunct="1">
              <a:buFont typeface="Wingdings" panose="05000000000000000000" pitchFamily="2" charset="2"/>
              <a:buNone/>
            </a:pPr>
            <a:r>
              <a:rPr kumimoji="0" lang="zh-CN" altLang="en-US"/>
              <a:t>这是一个递归形式的公式，应该用递归函数实现。</a:t>
            </a:r>
          </a:p>
        </p:txBody>
      </p:sp>
      <p:graphicFrame>
        <p:nvGraphicFramePr>
          <p:cNvPr id="38917" name="Object 2"/>
          <p:cNvGraphicFramePr>
            <a:graphicFrameLocks noChangeAspect="1"/>
          </p:cNvGraphicFramePr>
          <p:nvPr/>
        </p:nvGraphicFramePr>
        <p:xfrm>
          <a:off x="1096963" y="3200400"/>
          <a:ext cx="3848100" cy="1141413"/>
        </p:xfrm>
        <a:graphic>
          <a:graphicData uri="http://schemas.openxmlformats.org/presentationml/2006/ole">
            <mc:AlternateContent xmlns:mc="http://schemas.openxmlformats.org/markup-compatibility/2006">
              <mc:Choice xmlns:v="urn:schemas-microsoft-com:vml" Requires="v">
                <p:oleObj spid="_x0000_s39041" name="Equation" r:id="rId3" imgW="1435100" imgH="457200" progId="Equation.DSMT4">
                  <p:embed/>
                </p:oleObj>
              </mc:Choice>
              <mc:Fallback>
                <p:oleObj name="Equation" r:id="rId3" imgW="143510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963" y="3200400"/>
                        <a:ext cx="384810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灯片编号占位符 1"/>
          <p:cNvSpPr>
            <a:spLocks noGrp="1"/>
          </p:cNvSpPr>
          <p:nvPr>
            <p:ph type="sldNum" sz="quarter" idx="4"/>
          </p:nvPr>
        </p:nvSpPr>
        <p:spPr/>
        <p:txBody>
          <a:bodyPr/>
          <a:lstStyle/>
          <a:p>
            <a:fld id="{EC1F8298-81A5-47A4-8D74-FB0DA3A8149E}"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递归调用过程</a:t>
            </a:r>
          </a:p>
        </p:txBody>
      </p:sp>
      <p:sp>
        <p:nvSpPr>
          <p:cNvPr id="51205" name="Rectangle 3"/>
          <p:cNvSpPr>
            <a:spLocks noGrp="1" noChangeArrowheads="1"/>
          </p:cNvSpPr>
          <p:nvPr>
            <p:ph idx="1"/>
          </p:nvPr>
        </p:nvSpPr>
        <p:spPr>
          <a:xfrm>
            <a:off x="609600" y="2141538"/>
            <a:ext cx="10601325" cy="4240212"/>
          </a:xfrm>
        </p:spPr>
        <p:txBody>
          <a:bodyPr/>
          <a:lstStyle/>
          <a:p>
            <a:pPr marL="114300" indent="-114300" eaLnBrk="1" hangingPunct="1">
              <a:spcBef>
                <a:spcPts val="1200"/>
              </a:spcBef>
            </a:pPr>
            <a:r>
              <a:rPr kumimoji="0" lang="zh-CN" altLang="en-US">
                <a:latin typeface="宋体" panose="02010600030101010101" pitchFamily="2" charset="-122"/>
              </a:rPr>
              <a:t>函数直接或间接地调用自身，称为递归调用。</a:t>
            </a:r>
          </a:p>
          <a:p>
            <a:pPr marL="114300" indent="-114300" eaLnBrk="1" hangingPunct="1">
              <a:spcBef>
                <a:spcPts val="1200"/>
              </a:spcBef>
            </a:pPr>
            <a:r>
              <a:rPr kumimoji="0" lang="zh-CN" altLang="en-US">
                <a:latin typeface="宋体" panose="02010600030101010101" pitchFamily="2" charset="-122"/>
              </a:rPr>
              <a:t>例如：计算</a:t>
            </a:r>
            <a:r>
              <a:rPr kumimoji="0" lang="en-US" altLang="zh-CN">
                <a:latin typeface="宋体" panose="02010600030101010101" pitchFamily="2" charset="-122"/>
              </a:rPr>
              <a:t>n!</a:t>
            </a:r>
            <a:r>
              <a:rPr kumimoji="0" lang="zh-CN" altLang="en-US">
                <a:latin typeface="宋体" panose="02010600030101010101" pitchFamily="2" charset="-122"/>
              </a:rPr>
              <a:t>递归算法执行的两个阶段：</a:t>
            </a:r>
          </a:p>
          <a:p>
            <a:pPr marL="400050" lvl="1" indent="-171450" eaLnBrk="1" hangingPunct="1">
              <a:spcBef>
                <a:spcPts val="1200"/>
              </a:spcBef>
            </a:pPr>
            <a:r>
              <a:rPr kumimoji="0" lang="zh-CN" altLang="en-US">
                <a:latin typeface="宋体" panose="02010600030101010101" pitchFamily="2" charset="-122"/>
              </a:rPr>
              <a:t>递推：</a:t>
            </a:r>
            <a:endParaRPr kumimoji="0" lang="zh-CN" altLang="en-US" b="1">
              <a:latin typeface="宋体" panose="02010600030101010101" pitchFamily="2" charset="-122"/>
            </a:endParaRPr>
          </a:p>
          <a:p>
            <a:pPr marL="400050" lvl="1" indent="-171450" eaLnBrk="1" hangingPunct="1">
              <a:spcBef>
                <a:spcPts val="1200"/>
              </a:spcBef>
              <a:buFontTx/>
              <a:buNone/>
            </a:pPr>
            <a:r>
              <a:rPr kumimoji="0" lang="zh-CN" altLang="en-US">
                <a:latin typeface="宋体" panose="02010600030101010101" pitchFamily="2" charset="-122"/>
              </a:rPr>
              <a:t> </a:t>
            </a:r>
            <a:r>
              <a:rPr kumimoji="0" lang="en-US" altLang="zh-CN">
                <a:solidFill>
                  <a:schemeClr val="tx1"/>
                </a:solidFill>
                <a:latin typeface="宋体" panose="02010600030101010101" pitchFamily="2" charset="-122"/>
              </a:rPr>
              <a:t>4!=4×3!→3!=3×2!→2!=2×1!→1!=1×0!→0!=1</a:t>
            </a:r>
          </a:p>
          <a:p>
            <a:pPr marL="400050" lvl="1" indent="-171450" eaLnBrk="1" hangingPunct="1">
              <a:spcBef>
                <a:spcPts val="1200"/>
              </a:spcBef>
              <a:buFont typeface="Georgia" panose="02040502050405020303" pitchFamily="18" charset="0"/>
              <a:buNone/>
            </a:pPr>
            <a:r>
              <a:rPr kumimoji="0" lang="zh-CN" altLang="en-US">
                <a:solidFill>
                  <a:schemeClr val="tx1"/>
                </a:solidFill>
                <a:latin typeface="宋体" panose="02010600030101010101" pitchFamily="2" charset="-122"/>
              </a:rPr>
              <a:t>未知                                   已知</a:t>
            </a:r>
          </a:p>
          <a:p>
            <a:pPr marL="400050" lvl="1" indent="-171450" eaLnBrk="1" hangingPunct="1">
              <a:spcBef>
                <a:spcPts val="1200"/>
              </a:spcBef>
            </a:pPr>
            <a:r>
              <a:rPr kumimoji="0" lang="zh-CN" altLang="en-US">
                <a:latin typeface="宋体" panose="02010600030101010101" pitchFamily="2" charset="-122"/>
              </a:rPr>
              <a:t>回归：</a:t>
            </a:r>
            <a:endParaRPr kumimoji="0" lang="zh-CN" altLang="en-US" b="1">
              <a:latin typeface="宋体" panose="02010600030101010101" pitchFamily="2" charset="-122"/>
            </a:endParaRPr>
          </a:p>
          <a:p>
            <a:pPr marL="400050" lvl="1" indent="-171450" eaLnBrk="1" hangingPunct="1">
              <a:spcBef>
                <a:spcPts val="1200"/>
              </a:spcBef>
              <a:buFontTx/>
              <a:buNone/>
            </a:pPr>
            <a:r>
              <a:rPr kumimoji="0" lang="en-US" altLang="zh-CN">
                <a:solidFill>
                  <a:schemeClr val="tx1"/>
                </a:solidFill>
                <a:latin typeface="宋体" panose="02010600030101010101" pitchFamily="2" charset="-122"/>
              </a:rPr>
              <a:t>4!=4×3!=24←3!=3×2!=6←2!=2×1!=2←1!=1×0!=1←0!=1</a:t>
            </a:r>
          </a:p>
          <a:p>
            <a:pPr marL="400050" lvl="1" indent="-171450" eaLnBrk="1" hangingPunct="1">
              <a:spcBef>
                <a:spcPts val="1200"/>
              </a:spcBef>
              <a:buFontTx/>
              <a:buNone/>
            </a:pPr>
            <a:r>
              <a:rPr kumimoji="0" lang="zh-CN" altLang="en-US">
                <a:solidFill>
                  <a:schemeClr val="tx1"/>
                </a:solidFill>
                <a:latin typeface="宋体" panose="02010600030101010101" pitchFamily="2" charset="-122"/>
              </a:rPr>
              <a:t>未知                                           已知</a:t>
            </a:r>
          </a:p>
        </p:txBody>
      </p:sp>
      <p:sp>
        <p:nvSpPr>
          <p:cNvPr id="37893" name="Line 2053"/>
          <p:cNvSpPr>
            <a:spLocks noChangeShapeType="1"/>
          </p:cNvSpPr>
          <p:nvPr/>
        </p:nvSpPr>
        <p:spPr bwMode="auto">
          <a:xfrm>
            <a:off x="1704975" y="4292600"/>
            <a:ext cx="3960813" cy="0"/>
          </a:xfrm>
          <a:prstGeom prst="line">
            <a:avLst/>
          </a:prstGeom>
          <a:noFill/>
          <a:ln w="12700" cap="sq">
            <a:solidFill>
              <a:schemeClr val="accent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Line 2054"/>
          <p:cNvSpPr>
            <a:spLocks noChangeShapeType="1"/>
          </p:cNvSpPr>
          <p:nvPr/>
        </p:nvSpPr>
        <p:spPr bwMode="auto">
          <a:xfrm>
            <a:off x="1633537" y="5661025"/>
            <a:ext cx="5184129" cy="0"/>
          </a:xfrm>
          <a:prstGeom prst="line">
            <a:avLst/>
          </a:prstGeom>
          <a:noFill/>
          <a:ln w="12700" cap="sq">
            <a:solidFill>
              <a:schemeClr val="accent1"/>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05">
                                            <p:txEl>
                                              <p:pRg st="2" end="2"/>
                                            </p:txEl>
                                          </p:spTgt>
                                        </p:tgtEl>
                                        <p:attrNameLst>
                                          <p:attrName>style.visibility</p:attrName>
                                        </p:attrNameLst>
                                      </p:cBhvr>
                                      <p:to>
                                        <p:strVal val="visible"/>
                                      </p:to>
                                    </p:set>
                                    <p:anim calcmode="lin" valueType="num">
                                      <p:cBhvr additive="base">
                                        <p:cTn id="7" dur="1000" fill="hold"/>
                                        <p:tgtEl>
                                          <p:spTgt spid="51205">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05">
                                            <p:txEl>
                                              <p:pRg st="3" end="3"/>
                                            </p:txEl>
                                          </p:spTgt>
                                        </p:tgtEl>
                                        <p:attrNameLst>
                                          <p:attrName>style.visibility</p:attrName>
                                        </p:attrNameLst>
                                      </p:cBhvr>
                                      <p:to>
                                        <p:strVal val="visible"/>
                                      </p:to>
                                    </p:set>
                                    <p:anim calcmode="lin" valueType="num">
                                      <p:cBhvr additive="base">
                                        <p:cTn id="13" dur="1000" fill="hold"/>
                                        <p:tgtEl>
                                          <p:spTgt spid="51205">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0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1205">
                                            <p:txEl>
                                              <p:pRg st="5" end="5"/>
                                            </p:txEl>
                                          </p:spTgt>
                                        </p:tgtEl>
                                        <p:attrNameLst>
                                          <p:attrName>style.visibility</p:attrName>
                                        </p:attrNameLst>
                                      </p:cBhvr>
                                      <p:to>
                                        <p:strVal val="visible"/>
                                      </p:to>
                                    </p:set>
                                    <p:anim calcmode="lin" valueType="num">
                                      <p:cBhvr additive="base">
                                        <p:cTn id="19" dur="1000" fill="hold"/>
                                        <p:tgtEl>
                                          <p:spTgt spid="51205">
                                            <p:txEl>
                                              <p:pRg st="5" end="5"/>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120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1205">
                                            <p:txEl>
                                              <p:pRg st="6" end="6"/>
                                            </p:txEl>
                                          </p:spTgt>
                                        </p:tgtEl>
                                        <p:attrNameLst>
                                          <p:attrName>style.visibility</p:attrName>
                                        </p:attrNameLst>
                                      </p:cBhvr>
                                      <p:to>
                                        <p:strVal val="visible"/>
                                      </p:to>
                                    </p:set>
                                    <p:anim calcmode="lin" valueType="num">
                                      <p:cBhvr additive="base">
                                        <p:cTn id="25" dur="1000" fill="hold"/>
                                        <p:tgtEl>
                                          <p:spTgt spid="51205">
                                            <p:txEl>
                                              <p:pRg st="6" end="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120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3-8</a:t>
            </a:r>
            <a:r>
              <a:rPr kumimoji="0" lang="zh-CN" altLang="en-US" sz="3600" dirty="0">
                <a:solidFill>
                  <a:schemeClr val="bg1"/>
                </a:solidFill>
              </a:rPr>
              <a:t>（续）</a:t>
            </a:r>
          </a:p>
        </p:txBody>
      </p:sp>
      <p:sp>
        <p:nvSpPr>
          <p:cNvPr id="33795" name="内容占位符 2"/>
          <p:cNvSpPr>
            <a:spLocks noGrp="1"/>
          </p:cNvSpPr>
          <p:nvPr>
            <p:ph idx="1"/>
          </p:nvPr>
        </p:nvSpPr>
        <p:spPr>
          <a:xfrm>
            <a:off x="2281163" y="908719"/>
            <a:ext cx="9304412" cy="5665119"/>
          </a:xfrm>
        </p:spPr>
        <p:txBody>
          <a:bodyPr/>
          <a:lstStyle/>
          <a:p>
            <a:pPr algn="just" eaLnBrk="1" hangingPunct="1">
              <a:lnSpc>
                <a:spcPct val="95000"/>
              </a:lnSpc>
              <a:spcBef>
                <a:spcPct val="0"/>
              </a:spcBef>
              <a:buFont typeface="Wingdings" panose="05000000000000000000" pitchFamily="2" charset="2"/>
              <a:buNone/>
            </a:pPr>
            <a:r>
              <a:rPr kumimoji="0" lang="en-US" altLang="zh-CN" sz="2200" dirty="0"/>
              <a:t>#include &lt;</a:t>
            </a:r>
            <a:r>
              <a:rPr kumimoji="0" lang="en-US" altLang="zh-CN" sz="2200" dirty="0" err="1"/>
              <a:t>iostream</a:t>
            </a:r>
            <a:r>
              <a:rPr kumimoji="0" lang="en-US" altLang="zh-CN" sz="2200" dirty="0"/>
              <a:t>&gt;</a:t>
            </a:r>
          </a:p>
          <a:p>
            <a:pPr algn="just" eaLnBrk="1" hangingPunct="1">
              <a:lnSpc>
                <a:spcPct val="95000"/>
              </a:lnSpc>
              <a:spcBef>
                <a:spcPct val="0"/>
              </a:spcBef>
              <a:buFont typeface="Wingdings" panose="05000000000000000000" pitchFamily="2" charset="2"/>
              <a:buNone/>
            </a:pPr>
            <a:r>
              <a:rPr kumimoji="0" lang="en-US" altLang="zh-CN" sz="2200" dirty="0"/>
              <a:t>using namespace </a:t>
            </a:r>
            <a:r>
              <a:rPr kumimoji="0" lang="en-US" altLang="zh-CN" sz="2200" dirty="0" err="1"/>
              <a:t>std</a:t>
            </a:r>
            <a:r>
              <a:rPr kumimoji="0" lang="en-US" altLang="zh-CN" sz="2200" dirty="0"/>
              <a:t>;</a:t>
            </a:r>
          </a:p>
          <a:p>
            <a:pPr algn="just" eaLnBrk="1" hangingPunct="1">
              <a:lnSpc>
                <a:spcPct val="95000"/>
              </a:lnSpc>
              <a:spcBef>
                <a:spcPct val="0"/>
              </a:spcBef>
              <a:buFont typeface="Wingdings" panose="05000000000000000000" pitchFamily="2" charset="2"/>
              <a:buNone/>
            </a:pPr>
            <a:r>
              <a:rPr kumimoji="0" lang="en-US" altLang="zh-CN" sz="2200" dirty="0"/>
              <a:t>unsigned </a:t>
            </a:r>
            <a:r>
              <a:rPr kumimoji="0" lang="en-US" altLang="zh-CN" sz="2200" dirty="0" err="1">
                <a:solidFill>
                  <a:srgbClr val="934C22"/>
                </a:solidFill>
              </a:rPr>
              <a:t>fac</a:t>
            </a:r>
            <a:r>
              <a:rPr kumimoji="0" lang="en-US" altLang="zh-CN" sz="2200" dirty="0"/>
              <a:t>(</a:t>
            </a:r>
            <a:r>
              <a:rPr kumimoji="0" lang="en-US" altLang="zh-CN" sz="2200" dirty="0" err="1"/>
              <a:t>int</a:t>
            </a:r>
            <a:r>
              <a:rPr kumimoji="0" lang="en-US" altLang="zh-CN" sz="2200" dirty="0"/>
              <a:t> n){</a:t>
            </a:r>
          </a:p>
          <a:p>
            <a:pPr algn="just" eaLnBrk="1" hangingPunct="1">
              <a:lnSpc>
                <a:spcPct val="95000"/>
              </a:lnSpc>
              <a:spcBef>
                <a:spcPct val="0"/>
              </a:spcBef>
              <a:buFont typeface="Wingdings" panose="05000000000000000000" pitchFamily="2" charset="2"/>
              <a:buNone/>
            </a:pPr>
            <a:r>
              <a:rPr kumimoji="0" lang="en-US" altLang="zh-CN" sz="2200" dirty="0"/>
              <a:t>	unsigned f;</a:t>
            </a:r>
            <a:endParaRPr kumimoji="0" lang="en-US" altLang="zh-CN" sz="2200" dirty="0">
              <a:solidFill>
                <a:srgbClr val="66FFCC"/>
              </a:solidFill>
            </a:endParaRPr>
          </a:p>
          <a:p>
            <a:pPr algn="just" eaLnBrk="1" hangingPunct="1">
              <a:lnSpc>
                <a:spcPct val="95000"/>
              </a:lnSpc>
              <a:spcBef>
                <a:spcPct val="0"/>
              </a:spcBef>
              <a:buFont typeface="Wingdings" panose="05000000000000000000" pitchFamily="2" charset="2"/>
              <a:buNone/>
            </a:pPr>
            <a:r>
              <a:rPr kumimoji="0" lang="en-US" altLang="zh-CN" sz="2200" dirty="0">
                <a:solidFill>
                  <a:srgbClr val="0070C0"/>
                </a:solidFill>
              </a:rPr>
              <a:t>	</a:t>
            </a:r>
            <a:r>
              <a:rPr kumimoji="0" lang="en-US" altLang="zh-CN" sz="2200" dirty="0"/>
              <a:t>if (n == 0)</a:t>
            </a:r>
          </a:p>
          <a:p>
            <a:pPr algn="just" eaLnBrk="1" hangingPunct="1">
              <a:lnSpc>
                <a:spcPct val="95000"/>
              </a:lnSpc>
              <a:spcBef>
                <a:spcPct val="0"/>
              </a:spcBef>
              <a:buFont typeface="Wingdings" panose="05000000000000000000" pitchFamily="2" charset="2"/>
              <a:buNone/>
            </a:pPr>
            <a:r>
              <a:rPr kumimoji="0" lang="en-US" altLang="zh-CN" sz="2200" dirty="0"/>
              <a:t>	  f = 1;</a:t>
            </a:r>
          </a:p>
          <a:p>
            <a:pPr algn="just" eaLnBrk="1" hangingPunct="1">
              <a:lnSpc>
                <a:spcPct val="95000"/>
              </a:lnSpc>
              <a:spcBef>
                <a:spcPct val="0"/>
              </a:spcBef>
              <a:buFont typeface="Wingdings" panose="05000000000000000000" pitchFamily="2" charset="2"/>
              <a:buNone/>
            </a:pPr>
            <a:r>
              <a:rPr kumimoji="0" lang="en-US" altLang="zh-CN" sz="2200" dirty="0"/>
              <a:t>  else</a:t>
            </a:r>
          </a:p>
          <a:p>
            <a:pPr algn="just" eaLnBrk="1" hangingPunct="1">
              <a:lnSpc>
                <a:spcPct val="95000"/>
              </a:lnSpc>
              <a:spcBef>
                <a:spcPct val="0"/>
              </a:spcBef>
              <a:buFont typeface="Wingdings" panose="05000000000000000000" pitchFamily="2" charset="2"/>
              <a:buNone/>
            </a:pPr>
            <a:r>
              <a:rPr kumimoji="0" lang="en-US" altLang="zh-CN" sz="2200" dirty="0"/>
              <a:t>	  f = </a:t>
            </a:r>
            <a:r>
              <a:rPr kumimoji="0" lang="en-US" altLang="zh-CN" sz="2200" dirty="0" err="1">
                <a:solidFill>
                  <a:srgbClr val="934C22"/>
                </a:solidFill>
              </a:rPr>
              <a:t>fac</a:t>
            </a:r>
            <a:r>
              <a:rPr kumimoji="0" lang="en-US" altLang="zh-CN" sz="2200" dirty="0"/>
              <a:t>(n - 1) * n;</a:t>
            </a:r>
          </a:p>
          <a:p>
            <a:pPr algn="just" eaLnBrk="1" hangingPunct="1">
              <a:lnSpc>
                <a:spcPct val="95000"/>
              </a:lnSpc>
              <a:spcBef>
                <a:spcPct val="0"/>
              </a:spcBef>
              <a:buFont typeface="Wingdings" panose="05000000000000000000" pitchFamily="2" charset="2"/>
              <a:buNone/>
            </a:pPr>
            <a:r>
              <a:rPr kumimoji="0" lang="en-US" altLang="zh-CN" sz="2200" dirty="0"/>
              <a:t>  return f;</a:t>
            </a:r>
          </a:p>
          <a:p>
            <a:pPr algn="just" eaLnBrk="1" hangingPunct="1">
              <a:lnSpc>
                <a:spcPct val="95000"/>
              </a:lnSpc>
              <a:spcBef>
                <a:spcPct val="0"/>
              </a:spcBef>
              <a:buFont typeface="Wingdings" panose="05000000000000000000" pitchFamily="2" charset="2"/>
              <a:buNone/>
            </a:pPr>
            <a:r>
              <a:rPr kumimoji="0" lang="en-US" altLang="zh-CN" sz="2200" dirty="0"/>
              <a:t>}</a:t>
            </a:r>
          </a:p>
          <a:p>
            <a:pPr eaLnBrk="1" hangingPunct="1">
              <a:lnSpc>
                <a:spcPct val="95000"/>
              </a:lnSpc>
              <a:spcBef>
                <a:spcPct val="0"/>
              </a:spcBef>
              <a:buFont typeface="Wingdings" panose="05000000000000000000" pitchFamily="2" charset="2"/>
              <a:buNone/>
            </a:pPr>
            <a:r>
              <a:rPr kumimoji="0" lang="en-US" altLang="zh-CN" sz="2200" dirty="0" err="1"/>
              <a:t>int</a:t>
            </a:r>
            <a:r>
              <a:rPr kumimoji="0" lang="en-US" altLang="zh-CN" sz="2200" dirty="0"/>
              <a:t> main() {</a:t>
            </a:r>
          </a:p>
          <a:p>
            <a:pPr eaLnBrk="1" hangingPunct="1">
              <a:lnSpc>
                <a:spcPct val="95000"/>
              </a:lnSpc>
              <a:spcBef>
                <a:spcPct val="0"/>
              </a:spcBef>
              <a:buFont typeface="Wingdings" panose="05000000000000000000" pitchFamily="2" charset="2"/>
              <a:buNone/>
            </a:pPr>
            <a:r>
              <a:rPr kumimoji="0" lang="en-US" altLang="zh-CN" sz="2200" dirty="0"/>
              <a:t>	unsigned n;</a:t>
            </a:r>
          </a:p>
          <a:p>
            <a:pPr eaLnBrk="1" hangingPunct="1">
              <a:lnSpc>
                <a:spcPct val="95000"/>
              </a:lnSpc>
              <a:spcBef>
                <a:spcPct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 &lt;&lt; "Enter a positive integer:";</a:t>
            </a:r>
          </a:p>
          <a:p>
            <a:pPr eaLnBrk="1" hangingPunct="1">
              <a:lnSpc>
                <a:spcPct val="95000"/>
              </a:lnSpc>
              <a:spcBef>
                <a:spcPct val="0"/>
              </a:spcBef>
              <a:buFont typeface="Wingdings" panose="05000000000000000000" pitchFamily="2" charset="2"/>
              <a:buNone/>
            </a:pPr>
            <a:r>
              <a:rPr kumimoji="0" lang="en-US" altLang="zh-CN" sz="2200" dirty="0"/>
              <a:t>	</a:t>
            </a:r>
            <a:r>
              <a:rPr kumimoji="0" lang="en-US" altLang="zh-CN" sz="2200" dirty="0" err="1"/>
              <a:t>cin</a:t>
            </a:r>
            <a:r>
              <a:rPr kumimoji="0" lang="en-US" altLang="zh-CN" sz="2200" dirty="0"/>
              <a:t> &gt;&gt; n;</a:t>
            </a:r>
          </a:p>
          <a:p>
            <a:pPr eaLnBrk="1" hangingPunct="1">
              <a:lnSpc>
                <a:spcPct val="95000"/>
              </a:lnSpc>
              <a:spcBef>
                <a:spcPct val="0"/>
              </a:spcBef>
              <a:buFont typeface="Wingdings" panose="05000000000000000000" pitchFamily="2" charset="2"/>
              <a:buNone/>
            </a:pPr>
            <a:r>
              <a:rPr kumimoji="0" lang="en-US" altLang="zh-CN" sz="2200" dirty="0"/>
              <a:t>	unsigned y = </a:t>
            </a:r>
            <a:r>
              <a:rPr kumimoji="0" lang="en-US" altLang="zh-CN" sz="2200" dirty="0" err="1">
                <a:solidFill>
                  <a:srgbClr val="934C22"/>
                </a:solidFill>
              </a:rPr>
              <a:t>fac</a:t>
            </a:r>
            <a:r>
              <a:rPr kumimoji="0" lang="en-US" altLang="zh-CN" sz="2200" dirty="0"/>
              <a:t>(n);</a:t>
            </a:r>
          </a:p>
          <a:p>
            <a:pPr eaLnBrk="1" hangingPunct="1">
              <a:lnSpc>
                <a:spcPct val="95000"/>
              </a:lnSpc>
              <a:spcBef>
                <a:spcPct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 &lt;&lt; n &lt;&lt; "! = " &lt;&lt; y &lt;&lt; </a:t>
            </a:r>
            <a:r>
              <a:rPr kumimoji="0" lang="en-US" altLang="zh-CN" sz="2200" dirty="0" err="1"/>
              <a:t>endl</a:t>
            </a:r>
            <a:r>
              <a:rPr kumimoji="0" lang="en-US" altLang="zh-CN" sz="2200" dirty="0"/>
              <a:t>;</a:t>
            </a:r>
          </a:p>
          <a:p>
            <a:pPr eaLnBrk="1" hangingPunct="1">
              <a:lnSpc>
                <a:spcPct val="95000"/>
              </a:lnSpc>
              <a:spcBef>
                <a:spcPct val="0"/>
              </a:spcBef>
              <a:buFont typeface="Wingdings" panose="05000000000000000000" pitchFamily="2" charset="2"/>
              <a:buNone/>
            </a:pPr>
            <a:r>
              <a:rPr kumimoji="0" lang="en-US" altLang="zh-CN" sz="2200" dirty="0"/>
              <a:t>	return 0;</a:t>
            </a:r>
          </a:p>
          <a:p>
            <a:pPr eaLnBrk="1" hangingPunct="1">
              <a:lnSpc>
                <a:spcPct val="95000"/>
              </a:lnSpc>
              <a:spcBef>
                <a:spcPct val="0"/>
              </a:spcBef>
              <a:buFont typeface="Wingdings" panose="05000000000000000000" pitchFamily="2" charset="2"/>
              <a:buNone/>
            </a:pPr>
            <a:r>
              <a:rPr kumimoji="0" lang="en-US" altLang="zh-CN" sz="2200" dirty="0"/>
              <a:t>}</a:t>
            </a:r>
          </a:p>
        </p:txBody>
      </p:sp>
      <p:sp>
        <p:nvSpPr>
          <p:cNvPr id="33797" name="Text Box 4"/>
          <p:cNvSpPr txBox="1">
            <a:spLocks noChangeArrowheads="1"/>
          </p:cNvSpPr>
          <p:nvPr/>
        </p:nvSpPr>
        <p:spPr bwMode="auto">
          <a:xfrm>
            <a:off x="8329835" y="5445224"/>
            <a:ext cx="3144838" cy="92392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buClr>
                <a:schemeClr val="accent2"/>
              </a:buClr>
              <a:buSzPct val="80000"/>
              <a:buFont typeface="Wingdings" panose="05000000000000000000" pitchFamily="2" charset="2"/>
              <a:buNone/>
            </a:pPr>
            <a:r>
              <a:rPr lang="zh-CN" altLang="en-US" sz="1800" b="1" dirty="0">
                <a:latin typeface="微软雅黑" panose="020B0503020204020204" pitchFamily="34" charset="-122"/>
                <a:ea typeface="微软雅黑" panose="020B0503020204020204" pitchFamily="34" charset="-122"/>
              </a:rPr>
              <a:t>运行结果：</a:t>
            </a:r>
            <a:endParaRPr lang="en-US" altLang="zh-CN" sz="1800"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Enter a positive integer:8</a:t>
            </a:r>
          </a:p>
          <a:p>
            <a:pPr eaLnBrk="1" hangingPunct="1">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8! = 40320</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29</a:t>
            </a:fld>
            <a:endParaRPr lang="zh-CN" altLang="en-US" dirty="0"/>
          </a:p>
        </p:txBody>
      </p:sp>
    </p:spTree>
    <p:extLst>
      <p:ext uri="{BB962C8B-B14F-4D97-AF65-F5344CB8AC3E}">
        <p14:creationId xmlns:p14="http://schemas.microsoft.com/office/powerpoint/2010/main" val="284511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函数定义</a:t>
            </a:r>
          </a:p>
        </p:txBody>
      </p:sp>
      <p:sp>
        <p:nvSpPr>
          <p:cNvPr id="10243" name="内容占位符 2"/>
          <p:cNvSpPr>
            <a:spLocks noGrp="1"/>
          </p:cNvSpPr>
          <p:nvPr>
            <p:ph idx="1"/>
          </p:nvPr>
        </p:nvSpPr>
        <p:spPr/>
        <p:txBody>
          <a:bodyPr/>
          <a:lstStyle/>
          <a:p>
            <a:r>
              <a:rPr lang="zh-CN" altLang="en-US"/>
              <a:t>函数定义的语法形式</a:t>
            </a:r>
          </a:p>
          <a:p>
            <a:pPr lvl="1"/>
            <a:r>
              <a:rPr lang="zh-CN" altLang="en-US"/>
              <a:t>类型标识符    函数名（形式参数表）</a:t>
            </a:r>
          </a:p>
          <a:p>
            <a:pPr lvl="1"/>
            <a:r>
              <a:rPr lang="en-US" altLang="zh-CN"/>
              <a:t>{  </a:t>
            </a:r>
          </a:p>
          <a:p>
            <a:pPr lvl="1"/>
            <a:r>
              <a:rPr lang="en-US" altLang="zh-CN"/>
              <a:t>   </a:t>
            </a:r>
            <a:r>
              <a:rPr lang="zh-CN" altLang="en-US"/>
              <a:t>语句序列</a:t>
            </a:r>
          </a:p>
          <a:p>
            <a:pPr lvl="1"/>
            <a:r>
              <a:rPr lang="en-US" altLang="zh-CN"/>
              <a:t>}</a:t>
            </a:r>
          </a:p>
          <a:p>
            <a:endParaRPr lang="zh-CN" altLang="en-US"/>
          </a:p>
        </p:txBody>
      </p:sp>
      <p:sp>
        <p:nvSpPr>
          <p:cNvPr id="10247" name="Rectangle 16"/>
          <p:cNvSpPr>
            <a:spLocks noChangeArrowheads="1"/>
          </p:cNvSpPr>
          <p:nvPr/>
        </p:nvSpPr>
        <p:spPr bwMode="auto">
          <a:xfrm>
            <a:off x="2929235" y="3573139"/>
            <a:ext cx="5744218" cy="6469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defTabSz="762000">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defTabSz="76200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defTabSz="7620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defTabSz="7620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defTabSz="7620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nl-NL" altLang="zh-CN" sz="1800">
                <a:latin typeface="宋体" panose="02010600030101010101" pitchFamily="2" charset="-122"/>
              </a:rPr>
              <a:t>&lt;type1&gt; name1, &lt;type2&gt; name2, ..., &lt;typen&gt; namen</a:t>
            </a:r>
          </a:p>
          <a:p>
            <a:pPr>
              <a:spcBef>
                <a:spcPct val="0"/>
              </a:spcBef>
              <a:buClrTx/>
              <a:buFontTx/>
              <a:buNone/>
            </a:pPr>
            <a:r>
              <a:rPr lang="zh-CN" altLang="en-US" sz="1800">
                <a:latin typeface="宋体" panose="02010600030101010101" pitchFamily="2" charset="-122"/>
              </a:rPr>
              <a:t>是被初始化的内部变量，寿命和可见性仅限于函数内部</a:t>
            </a:r>
          </a:p>
        </p:txBody>
      </p:sp>
      <p:sp>
        <p:nvSpPr>
          <p:cNvPr id="10248" name="Rectangle 19"/>
          <p:cNvSpPr>
            <a:spLocks noChangeArrowheads="1"/>
          </p:cNvSpPr>
          <p:nvPr/>
        </p:nvSpPr>
        <p:spPr bwMode="auto">
          <a:xfrm>
            <a:off x="1129035" y="4718372"/>
            <a:ext cx="4896544" cy="64697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92075" tIns="46038" rIns="92075" bIns="46038">
            <a:spAutoFit/>
          </a:bodyPr>
          <a:lstStyle>
            <a:lvl1pPr defTabSz="762000">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defTabSz="76200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defTabSz="7620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defTabSz="7620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defTabSz="7620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marL="285750" indent="-285750">
              <a:spcBef>
                <a:spcPct val="0"/>
              </a:spcBef>
              <a:buClrTx/>
            </a:pPr>
            <a:r>
              <a:rPr lang="zh-CN" altLang="en-US" sz="1800">
                <a:latin typeface="Times New Roman" panose="02020603050405020304" pitchFamily="18" charset="0"/>
              </a:rPr>
              <a:t>表示返回值类型，由 </a:t>
            </a:r>
            <a:r>
              <a:rPr lang="en-US" altLang="zh-CN" sz="1800">
                <a:latin typeface="Times New Roman" panose="02020603050405020304" pitchFamily="18" charset="0"/>
              </a:rPr>
              <a:t>return </a:t>
            </a:r>
            <a:r>
              <a:rPr lang="zh-CN" altLang="en-US" sz="1800">
                <a:latin typeface="Times New Roman" panose="02020603050405020304" pitchFamily="18" charset="0"/>
              </a:rPr>
              <a:t>语句给出返回值</a:t>
            </a:r>
            <a:endParaRPr lang="en-US" altLang="zh-CN" sz="1800">
              <a:latin typeface="Times New Roman" panose="02020603050405020304" pitchFamily="18" charset="0"/>
            </a:endParaRPr>
          </a:p>
          <a:p>
            <a:pPr marL="285750" indent="-285750">
              <a:spcBef>
                <a:spcPct val="0"/>
              </a:spcBef>
              <a:buClrTx/>
            </a:pPr>
            <a:r>
              <a:rPr lang="zh-CN" altLang="en-US" sz="1800">
                <a:latin typeface="Times New Roman" panose="02020603050405020304" pitchFamily="18" charset="0"/>
              </a:rPr>
              <a:t>若无返回值，写</a:t>
            </a:r>
            <a:r>
              <a:rPr lang="en-US" altLang="zh-CN" sz="1800">
                <a:latin typeface="Times New Roman" panose="02020603050405020304" pitchFamily="18" charset="0"/>
              </a:rPr>
              <a:t>void</a:t>
            </a:r>
            <a:r>
              <a:rPr lang="zh-CN" altLang="en-US" sz="1800">
                <a:latin typeface="Times New Roman" panose="02020603050405020304" pitchFamily="18" charset="0"/>
              </a:rPr>
              <a:t>，不必写</a:t>
            </a:r>
            <a:r>
              <a:rPr lang="en-US" altLang="zh-CN" sz="1800">
                <a:latin typeface="Times New Roman" panose="02020603050405020304" pitchFamily="18" charset="0"/>
              </a:rPr>
              <a:t>return</a:t>
            </a:r>
            <a:r>
              <a:rPr lang="zh-CN" altLang="en-US" sz="1800">
                <a:latin typeface="Times New Roman" panose="02020603050405020304" pitchFamily="18" charset="0"/>
              </a:rPr>
              <a:t>语句。</a:t>
            </a:r>
          </a:p>
        </p:txBody>
      </p:sp>
      <p:sp>
        <p:nvSpPr>
          <p:cNvPr id="10249" name="Freeform 21"/>
          <p:cNvSpPr>
            <a:spLocks/>
          </p:cNvSpPr>
          <p:nvPr/>
        </p:nvSpPr>
        <p:spPr bwMode="auto">
          <a:xfrm>
            <a:off x="1882775" y="3068960"/>
            <a:ext cx="614363" cy="1600200"/>
          </a:xfrm>
          <a:custGeom>
            <a:avLst/>
            <a:gdLst>
              <a:gd name="T0" fmla="*/ 0 w 768"/>
              <a:gd name="T1" fmla="*/ 0 h 1152"/>
              <a:gd name="T2" fmla="*/ 0 w 768"/>
              <a:gd name="T3" fmla="*/ 2147483646 h 1152"/>
              <a:gd name="T4" fmla="*/ 2147483646 w 768"/>
              <a:gd name="T5" fmla="*/ 2147483646 h 1152"/>
              <a:gd name="T6" fmla="*/ 2147483646 w 768"/>
              <a:gd name="T7" fmla="*/ 2147483646 h 1152"/>
              <a:gd name="T8" fmla="*/ 0 60000 65536"/>
              <a:gd name="T9" fmla="*/ 0 60000 65536"/>
              <a:gd name="T10" fmla="*/ 0 60000 65536"/>
              <a:gd name="T11" fmla="*/ 0 60000 65536"/>
              <a:gd name="T12" fmla="*/ 0 w 768"/>
              <a:gd name="T13" fmla="*/ 0 h 1152"/>
              <a:gd name="T14" fmla="*/ 768 w 768"/>
              <a:gd name="T15" fmla="*/ 1152 h 1152"/>
            </a:gdLst>
            <a:ahLst/>
            <a:cxnLst>
              <a:cxn ang="T8">
                <a:pos x="T0" y="T1"/>
              </a:cxn>
              <a:cxn ang="T9">
                <a:pos x="T2" y="T3"/>
              </a:cxn>
              <a:cxn ang="T10">
                <a:pos x="T4" y="T5"/>
              </a:cxn>
              <a:cxn ang="T11">
                <a:pos x="T6" y="T7"/>
              </a:cxn>
            </a:cxnLst>
            <a:rect l="T12" t="T13" r="T14" b="T15"/>
            <a:pathLst>
              <a:path w="768" h="1152">
                <a:moveTo>
                  <a:pt x="0" y="0"/>
                </a:moveTo>
                <a:lnTo>
                  <a:pt x="0" y="144"/>
                </a:lnTo>
                <a:lnTo>
                  <a:pt x="768" y="144"/>
                </a:lnTo>
                <a:lnTo>
                  <a:pt x="768" y="1152"/>
                </a:lnTo>
              </a:path>
            </a:pathLst>
          </a:custGeom>
          <a:noFill/>
          <a:ln w="12700" cap="sq">
            <a:solidFill>
              <a:schemeClr val="accent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12" name="直接箭头连接符 11"/>
          <p:cNvCxnSpPr/>
          <p:nvPr/>
        </p:nvCxnSpPr>
        <p:spPr>
          <a:xfrm flipV="1">
            <a:off x="4729435" y="3068960"/>
            <a:ext cx="0" cy="50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4"/>
          </p:nvPr>
        </p:nvSpPr>
        <p:spPr/>
        <p:txBody>
          <a:bodyPr/>
          <a:lstStyle/>
          <a:p>
            <a:fld id="{EC1F8298-81A5-47A4-8D74-FB0DA3A8149E}"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3-9</a:t>
            </a:r>
            <a:endParaRPr kumimoji="0" lang="zh-CN" altLang="en-US">
              <a:solidFill>
                <a:srgbClr val="009999"/>
              </a:solidFill>
            </a:endParaRPr>
          </a:p>
        </p:txBody>
      </p:sp>
      <p:sp>
        <p:nvSpPr>
          <p:cNvPr id="54275" name="内容占位符 2"/>
          <p:cNvSpPr>
            <a:spLocks noGrp="1"/>
          </p:cNvSpPr>
          <p:nvPr>
            <p:ph idx="1"/>
          </p:nvPr>
        </p:nvSpPr>
        <p:spPr>
          <a:xfrm>
            <a:off x="609600" y="2357438"/>
            <a:ext cx="10845800" cy="3144837"/>
          </a:xfrm>
        </p:spPr>
        <p:txBody>
          <a:bodyPr/>
          <a:lstStyle/>
          <a:p>
            <a:pPr eaLnBrk="1" hangingPunct="1"/>
            <a:r>
              <a:rPr kumimoji="0" lang="zh-CN" altLang="en-US"/>
              <a:t>题目：用递归法计算从</a:t>
            </a:r>
            <a:r>
              <a:rPr kumimoji="0" lang="en-US" altLang="zh-CN"/>
              <a:t>n</a:t>
            </a:r>
            <a:r>
              <a:rPr kumimoji="0" lang="zh-CN" altLang="en-US"/>
              <a:t>个人中选择</a:t>
            </a:r>
            <a:r>
              <a:rPr kumimoji="0" lang="en-US" altLang="zh-CN"/>
              <a:t>k</a:t>
            </a:r>
            <a:r>
              <a:rPr kumimoji="0" lang="zh-CN" altLang="en-US"/>
              <a:t>个人组成一个委员会的不同组合数。</a:t>
            </a:r>
          </a:p>
          <a:p>
            <a:pPr eaLnBrk="1" hangingPunct="1"/>
            <a:r>
              <a:rPr kumimoji="0" lang="zh-CN" altLang="en-US"/>
              <a:t>分析：</a:t>
            </a:r>
          </a:p>
          <a:p>
            <a:pPr lvl="1" eaLnBrk="1" hangingPunct="1">
              <a:buFontTx/>
              <a:buNone/>
            </a:pPr>
            <a:r>
              <a:rPr kumimoji="0" lang="zh-CN" altLang="en-US"/>
              <a:t>   由</a:t>
            </a:r>
            <a:r>
              <a:rPr kumimoji="0" lang="en-US" altLang="zh-CN"/>
              <a:t>n</a:t>
            </a:r>
            <a:r>
              <a:rPr kumimoji="0" lang="zh-CN" altLang="en-US"/>
              <a:t>个人里选</a:t>
            </a:r>
            <a:r>
              <a:rPr kumimoji="0" lang="en-US" altLang="zh-CN"/>
              <a:t>k</a:t>
            </a:r>
            <a:r>
              <a:rPr kumimoji="0" lang="zh-CN" altLang="en-US"/>
              <a:t>个人的组合数</a:t>
            </a:r>
          </a:p>
          <a:p>
            <a:pPr lvl="1" eaLnBrk="1" hangingPunct="1">
              <a:buFontTx/>
              <a:buNone/>
            </a:pPr>
            <a:r>
              <a:rPr kumimoji="0" lang="zh-CN" altLang="en-US"/>
              <a:t>     </a:t>
            </a:r>
            <a:r>
              <a:rPr kumimoji="0" lang="en-US" altLang="zh-CN"/>
              <a:t>= </a:t>
            </a:r>
            <a:r>
              <a:rPr kumimoji="0" lang="zh-CN" altLang="en-US"/>
              <a:t>由</a:t>
            </a:r>
            <a:r>
              <a:rPr kumimoji="0" lang="en-US" altLang="zh-CN"/>
              <a:t>n-1</a:t>
            </a:r>
            <a:r>
              <a:rPr kumimoji="0" lang="zh-CN" altLang="en-US"/>
              <a:t>个人里选</a:t>
            </a:r>
            <a:r>
              <a:rPr kumimoji="0" lang="en-US" altLang="zh-CN"/>
              <a:t>k</a:t>
            </a:r>
            <a:r>
              <a:rPr kumimoji="0" lang="zh-CN" altLang="en-US"/>
              <a:t>个人的组合数</a:t>
            </a:r>
            <a:r>
              <a:rPr kumimoji="0" lang="en-US" altLang="zh-CN"/>
              <a:t>+</a:t>
            </a:r>
            <a:r>
              <a:rPr kumimoji="0" lang="zh-CN" altLang="en-US"/>
              <a:t>由</a:t>
            </a:r>
            <a:r>
              <a:rPr kumimoji="0" lang="en-US" altLang="zh-CN"/>
              <a:t>n-1</a:t>
            </a:r>
            <a:r>
              <a:rPr kumimoji="0" lang="zh-CN" altLang="en-US"/>
              <a:t>个人里选</a:t>
            </a:r>
            <a:r>
              <a:rPr kumimoji="0" lang="en-US" altLang="zh-CN"/>
              <a:t>k-1</a:t>
            </a:r>
            <a:r>
              <a:rPr kumimoji="0" lang="zh-CN" altLang="en-US"/>
              <a:t>个人的组合数</a:t>
            </a:r>
          </a:p>
          <a:p>
            <a:pPr lvl="1" eaLnBrk="1" hangingPunct="1">
              <a:buFontTx/>
              <a:buNone/>
            </a:pPr>
            <a:r>
              <a:rPr kumimoji="0" lang="zh-CN" altLang="en-US"/>
              <a:t>     当</a:t>
            </a:r>
            <a:r>
              <a:rPr kumimoji="0" lang="en-US" altLang="zh-CN"/>
              <a:t>n = k</a:t>
            </a:r>
            <a:r>
              <a:rPr kumimoji="0" lang="zh-CN" altLang="en-US"/>
              <a:t>或</a:t>
            </a:r>
            <a:r>
              <a:rPr kumimoji="0" lang="en-US" altLang="zh-CN"/>
              <a:t>k = 0</a:t>
            </a:r>
            <a:r>
              <a:rPr kumimoji="0" lang="zh-CN" altLang="en-US"/>
              <a:t>时，组合数为</a:t>
            </a:r>
            <a:r>
              <a:rPr kumimoji="0" lang="en-US" altLang="zh-CN"/>
              <a:t>1</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1000" fill="hold"/>
                                        <p:tgtEl>
                                          <p:spTgt spid="5427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1000" fill="hold"/>
                                        <p:tgtEl>
                                          <p:spTgt spid="5427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427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 calcmode="lin" valueType="num">
                                      <p:cBhvr additive="base">
                                        <p:cTn id="17" dur="1000" fill="hold"/>
                                        <p:tgtEl>
                                          <p:spTgt spid="54275">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5427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54275">
                                            <p:txEl>
                                              <p:pRg st="3" end="3"/>
                                            </p:txEl>
                                          </p:spTgt>
                                        </p:tgtEl>
                                        <p:attrNameLst>
                                          <p:attrName>style.visibility</p:attrName>
                                        </p:attrNameLst>
                                      </p:cBhvr>
                                      <p:to>
                                        <p:strVal val="visible"/>
                                      </p:to>
                                    </p:set>
                                    <p:anim calcmode="lin" valueType="num">
                                      <p:cBhvr additive="base">
                                        <p:cTn id="21" dur="1000" fill="hold"/>
                                        <p:tgtEl>
                                          <p:spTgt spid="54275">
                                            <p:txEl>
                                              <p:pRg st="3" end="3"/>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5427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 calcmode="lin" valueType="num">
                                      <p:cBhvr additive="base">
                                        <p:cTn id="25" dur="1000" fill="hold"/>
                                        <p:tgtEl>
                                          <p:spTgt spid="54275">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542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3-9</a:t>
            </a:r>
            <a:r>
              <a:rPr kumimoji="0" lang="zh-CN" altLang="en-US" sz="3600" dirty="0">
                <a:solidFill>
                  <a:schemeClr val="bg1"/>
                </a:solidFill>
              </a:rPr>
              <a:t>（续）</a:t>
            </a:r>
          </a:p>
        </p:txBody>
      </p:sp>
      <p:sp>
        <p:nvSpPr>
          <p:cNvPr id="35843" name="内容占位符 2"/>
          <p:cNvSpPr>
            <a:spLocks noGrp="1"/>
          </p:cNvSpPr>
          <p:nvPr>
            <p:ph idx="1"/>
          </p:nvPr>
        </p:nvSpPr>
        <p:spPr>
          <a:xfrm>
            <a:off x="2281163" y="1052736"/>
            <a:ext cx="9304412" cy="5521102"/>
          </a:xfrm>
        </p:spPr>
        <p:txBody>
          <a:bodyPr/>
          <a:lstStyle/>
          <a:p>
            <a:pPr eaLnBrk="1" hangingPunct="1">
              <a:lnSpc>
                <a:spcPct val="85000"/>
              </a:lnSpc>
              <a:spcBef>
                <a:spcPts val="0"/>
              </a:spcBef>
              <a:buFont typeface="Wingdings" panose="05000000000000000000" pitchFamily="2" charset="2"/>
              <a:buNone/>
            </a:pPr>
            <a:r>
              <a:rPr kumimoji="0" lang="en-US" altLang="zh-CN" sz="2200" dirty="0"/>
              <a:t>#include &lt;</a:t>
            </a:r>
            <a:r>
              <a:rPr kumimoji="0" lang="en-US" altLang="zh-CN" sz="2200" dirty="0" err="1"/>
              <a:t>iostream</a:t>
            </a:r>
            <a:r>
              <a:rPr kumimoji="0" lang="en-US" altLang="zh-CN" sz="2200" dirty="0"/>
              <a:t>&gt;</a:t>
            </a:r>
          </a:p>
          <a:p>
            <a:pPr eaLnBrk="1" hangingPunct="1">
              <a:lnSpc>
                <a:spcPct val="85000"/>
              </a:lnSpc>
              <a:spcBef>
                <a:spcPts val="0"/>
              </a:spcBef>
              <a:buFont typeface="Wingdings" panose="05000000000000000000" pitchFamily="2" charset="2"/>
              <a:buNone/>
            </a:pPr>
            <a:r>
              <a:rPr kumimoji="0" lang="en-US" altLang="zh-CN" sz="2200" dirty="0"/>
              <a:t>using namespace </a:t>
            </a:r>
            <a:r>
              <a:rPr kumimoji="0" lang="en-US" altLang="zh-CN" sz="2200" dirty="0" err="1"/>
              <a:t>std</a:t>
            </a:r>
            <a:r>
              <a:rPr kumimoji="0" lang="en-US" altLang="zh-CN" sz="2200" dirty="0"/>
              <a:t>;</a:t>
            </a:r>
          </a:p>
          <a:p>
            <a:pPr eaLnBrk="1" hangingPunct="1">
              <a:lnSpc>
                <a:spcPct val="85000"/>
              </a:lnSpc>
              <a:spcBef>
                <a:spcPts val="0"/>
              </a:spcBef>
              <a:buFont typeface="Wingdings" panose="05000000000000000000" pitchFamily="2" charset="2"/>
              <a:buNone/>
            </a:pPr>
            <a:endParaRPr kumimoji="0" lang="en-US" altLang="zh-CN" sz="2200" dirty="0"/>
          </a:p>
          <a:p>
            <a:pPr eaLnBrk="1" hangingPunct="1">
              <a:lnSpc>
                <a:spcPct val="85000"/>
              </a:lnSpc>
              <a:spcBef>
                <a:spcPts val="0"/>
              </a:spcBef>
              <a:buFont typeface="Wingdings" panose="05000000000000000000" pitchFamily="2" charset="2"/>
              <a:buNone/>
            </a:pPr>
            <a:r>
              <a:rPr kumimoji="0" lang="en-US" altLang="zh-CN" sz="2200" dirty="0" err="1"/>
              <a:t>int</a:t>
            </a:r>
            <a:r>
              <a:rPr kumimoji="0" lang="en-US" altLang="zh-CN" sz="2200" dirty="0"/>
              <a:t> </a:t>
            </a:r>
            <a:r>
              <a:rPr kumimoji="0" lang="en-US" altLang="zh-CN" sz="2200" dirty="0" err="1"/>
              <a:t>comm</a:t>
            </a:r>
            <a:r>
              <a:rPr kumimoji="0" lang="en-US" altLang="zh-CN" sz="2200" dirty="0"/>
              <a:t>(</a:t>
            </a:r>
            <a:r>
              <a:rPr kumimoji="0" lang="en-US" altLang="zh-CN" sz="2200" dirty="0" err="1"/>
              <a:t>int</a:t>
            </a:r>
            <a:r>
              <a:rPr kumimoji="0" lang="en-US" altLang="zh-CN" sz="2200" dirty="0"/>
              <a:t> n, </a:t>
            </a:r>
            <a:r>
              <a:rPr kumimoji="0" lang="en-US" altLang="zh-CN" sz="2200" dirty="0" err="1"/>
              <a:t>int</a:t>
            </a:r>
            <a:r>
              <a:rPr kumimoji="0" lang="en-US" altLang="zh-CN" sz="2200" dirty="0"/>
              <a:t> k) {</a:t>
            </a:r>
          </a:p>
          <a:p>
            <a:pPr eaLnBrk="1" hangingPunct="1">
              <a:lnSpc>
                <a:spcPct val="85000"/>
              </a:lnSpc>
              <a:spcBef>
                <a:spcPts val="0"/>
              </a:spcBef>
              <a:buFont typeface="Wingdings" panose="05000000000000000000" pitchFamily="2" charset="2"/>
              <a:buNone/>
            </a:pPr>
            <a:r>
              <a:rPr kumimoji="0" lang="en-US" altLang="zh-CN" sz="2200" dirty="0"/>
              <a:t>	if (k &gt; n)</a:t>
            </a:r>
          </a:p>
          <a:p>
            <a:pPr eaLnBrk="1" hangingPunct="1">
              <a:lnSpc>
                <a:spcPct val="85000"/>
              </a:lnSpc>
              <a:spcBef>
                <a:spcPts val="0"/>
              </a:spcBef>
              <a:buFont typeface="Wingdings" panose="05000000000000000000" pitchFamily="2" charset="2"/>
              <a:buNone/>
            </a:pPr>
            <a:r>
              <a:rPr kumimoji="0" lang="en-US" altLang="zh-CN" sz="2200" dirty="0"/>
              <a:t>	  return 0;</a:t>
            </a:r>
          </a:p>
          <a:p>
            <a:pPr eaLnBrk="1" hangingPunct="1">
              <a:lnSpc>
                <a:spcPct val="85000"/>
              </a:lnSpc>
              <a:spcBef>
                <a:spcPts val="0"/>
              </a:spcBef>
              <a:buFont typeface="Wingdings" panose="05000000000000000000" pitchFamily="2" charset="2"/>
              <a:buNone/>
            </a:pPr>
            <a:r>
              <a:rPr kumimoji="0" lang="en-US" altLang="zh-CN" sz="2200" dirty="0"/>
              <a:t>	else if (n == k || k == 0)</a:t>
            </a:r>
          </a:p>
          <a:p>
            <a:pPr eaLnBrk="1" hangingPunct="1">
              <a:lnSpc>
                <a:spcPct val="85000"/>
              </a:lnSpc>
              <a:spcBef>
                <a:spcPts val="0"/>
              </a:spcBef>
              <a:buFont typeface="Wingdings" panose="05000000000000000000" pitchFamily="2" charset="2"/>
              <a:buNone/>
            </a:pPr>
            <a:r>
              <a:rPr kumimoji="0" lang="en-US" altLang="zh-CN" sz="2200" dirty="0"/>
              <a:t>	  return 1;</a:t>
            </a:r>
          </a:p>
          <a:p>
            <a:pPr eaLnBrk="1" hangingPunct="1">
              <a:lnSpc>
                <a:spcPct val="85000"/>
              </a:lnSpc>
              <a:spcBef>
                <a:spcPts val="0"/>
              </a:spcBef>
              <a:buFont typeface="Wingdings" panose="05000000000000000000" pitchFamily="2" charset="2"/>
              <a:buNone/>
            </a:pPr>
            <a:r>
              <a:rPr kumimoji="0" lang="en-US" altLang="zh-CN" sz="2200" dirty="0"/>
              <a:t>	else</a:t>
            </a:r>
          </a:p>
          <a:p>
            <a:pPr eaLnBrk="1" hangingPunct="1">
              <a:lnSpc>
                <a:spcPct val="85000"/>
              </a:lnSpc>
              <a:spcBef>
                <a:spcPts val="0"/>
              </a:spcBef>
              <a:buFont typeface="Wingdings" panose="05000000000000000000" pitchFamily="2" charset="2"/>
              <a:buNone/>
            </a:pPr>
            <a:r>
              <a:rPr kumimoji="0" lang="en-US" altLang="zh-CN" sz="2200" dirty="0"/>
              <a:t>	  return </a:t>
            </a:r>
            <a:r>
              <a:rPr kumimoji="0" lang="en-US" altLang="zh-CN" sz="2200" dirty="0" err="1"/>
              <a:t>comm</a:t>
            </a:r>
            <a:r>
              <a:rPr kumimoji="0" lang="en-US" altLang="zh-CN" sz="2200" dirty="0"/>
              <a:t>(n - 1, k) + </a:t>
            </a:r>
            <a:r>
              <a:rPr kumimoji="0" lang="en-US" altLang="zh-CN" sz="2200" dirty="0" err="1"/>
              <a:t>comm</a:t>
            </a:r>
            <a:r>
              <a:rPr kumimoji="0" lang="en-US" altLang="zh-CN" sz="2200" dirty="0"/>
              <a:t>(n - 1, k - 1);</a:t>
            </a:r>
          </a:p>
          <a:p>
            <a:pPr eaLnBrk="1" hangingPunct="1">
              <a:lnSpc>
                <a:spcPct val="85000"/>
              </a:lnSpc>
              <a:spcBef>
                <a:spcPts val="0"/>
              </a:spcBef>
              <a:buFont typeface="Wingdings" panose="05000000000000000000" pitchFamily="2" charset="2"/>
              <a:buNone/>
            </a:pPr>
            <a:r>
              <a:rPr kumimoji="0" lang="en-US" altLang="zh-CN" sz="2200" dirty="0"/>
              <a:t>}</a:t>
            </a:r>
          </a:p>
          <a:p>
            <a:pPr eaLnBrk="1" hangingPunct="1">
              <a:lnSpc>
                <a:spcPct val="85000"/>
              </a:lnSpc>
              <a:spcBef>
                <a:spcPts val="0"/>
              </a:spcBef>
              <a:buFont typeface="Wingdings" panose="05000000000000000000" pitchFamily="2" charset="2"/>
              <a:buNone/>
            </a:pPr>
            <a:endParaRPr kumimoji="0" lang="en-US" altLang="zh-CN" sz="2200" dirty="0"/>
          </a:p>
          <a:p>
            <a:pPr eaLnBrk="1" hangingPunct="1">
              <a:lnSpc>
                <a:spcPct val="85000"/>
              </a:lnSpc>
              <a:spcBef>
                <a:spcPts val="0"/>
              </a:spcBef>
              <a:buFont typeface="Wingdings" panose="05000000000000000000" pitchFamily="2" charset="2"/>
              <a:buNone/>
            </a:pPr>
            <a:r>
              <a:rPr kumimoji="0" lang="en-US" altLang="zh-CN" sz="2200" dirty="0" err="1"/>
              <a:t>int</a:t>
            </a:r>
            <a:r>
              <a:rPr kumimoji="0" lang="en-US" altLang="zh-CN" sz="2200" dirty="0"/>
              <a:t> main() {</a:t>
            </a:r>
          </a:p>
          <a:p>
            <a:pPr eaLnBrk="1" hangingPunct="1">
              <a:lnSpc>
                <a:spcPct val="85000"/>
              </a:lnSpc>
              <a:spcBef>
                <a:spcPts val="0"/>
              </a:spcBef>
              <a:buFont typeface="Wingdings" panose="05000000000000000000" pitchFamily="2" charset="2"/>
              <a:buNone/>
            </a:pPr>
            <a:r>
              <a:rPr kumimoji="0" lang="en-US" altLang="zh-CN" sz="2200" dirty="0"/>
              <a:t>	</a:t>
            </a:r>
            <a:r>
              <a:rPr kumimoji="0" lang="en-US" altLang="zh-CN" sz="2200" dirty="0" err="1"/>
              <a:t>int</a:t>
            </a:r>
            <a:r>
              <a:rPr kumimoji="0" lang="en-US" altLang="zh-CN" sz="2200" dirty="0"/>
              <a:t> n, k;</a:t>
            </a:r>
          </a:p>
          <a:p>
            <a:pPr eaLnBrk="1" hangingPunct="1">
              <a:lnSpc>
                <a:spcPct val="85000"/>
              </a:lnSpc>
              <a:spcBef>
                <a:spcPts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 &lt;&lt; "Please enter two integers n and k: ";</a:t>
            </a:r>
          </a:p>
          <a:p>
            <a:pPr eaLnBrk="1" hangingPunct="1">
              <a:lnSpc>
                <a:spcPct val="85000"/>
              </a:lnSpc>
              <a:spcBef>
                <a:spcPts val="0"/>
              </a:spcBef>
              <a:buFont typeface="Wingdings" panose="05000000000000000000" pitchFamily="2" charset="2"/>
              <a:buNone/>
            </a:pPr>
            <a:r>
              <a:rPr kumimoji="0" lang="en-US" altLang="zh-CN" sz="2200" dirty="0"/>
              <a:t>	</a:t>
            </a:r>
            <a:r>
              <a:rPr kumimoji="0" lang="en-US" altLang="zh-CN" sz="2200" dirty="0" err="1"/>
              <a:t>cin</a:t>
            </a:r>
            <a:r>
              <a:rPr kumimoji="0" lang="en-US" altLang="zh-CN" sz="2200" dirty="0"/>
              <a:t> &gt;&gt; n &gt;&gt; k;</a:t>
            </a:r>
          </a:p>
          <a:p>
            <a:pPr eaLnBrk="1" hangingPunct="1">
              <a:lnSpc>
                <a:spcPct val="85000"/>
              </a:lnSpc>
              <a:spcBef>
                <a:spcPts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 &lt;&lt; "C(n, k) = " &lt;&lt; </a:t>
            </a:r>
            <a:r>
              <a:rPr kumimoji="0" lang="en-US" altLang="zh-CN" sz="2200" dirty="0" err="1"/>
              <a:t>comm</a:t>
            </a:r>
            <a:r>
              <a:rPr kumimoji="0" lang="en-US" altLang="zh-CN" sz="2200" dirty="0"/>
              <a:t>(n, k) &lt;&lt; </a:t>
            </a:r>
            <a:r>
              <a:rPr kumimoji="0" lang="en-US" altLang="zh-CN" sz="2200" dirty="0" err="1"/>
              <a:t>endl</a:t>
            </a:r>
            <a:r>
              <a:rPr kumimoji="0" lang="en-US" altLang="zh-CN" sz="2200" dirty="0"/>
              <a:t>;</a:t>
            </a:r>
          </a:p>
          <a:p>
            <a:pPr eaLnBrk="1" hangingPunct="1">
              <a:lnSpc>
                <a:spcPct val="85000"/>
              </a:lnSpc>
              <a:spcBef>
                <a:spcPts val="0"/>
              </a:spcBef>
              <a:buFont typeface="Wingdings" panose="05000000000000000000" pitchFamily="2" charset="2"/>
              <a:buNone/>
            </a:pPr>
            <a:r>
              <a:rPr kumimoji="0" lang="en-US" altLang="zh-CN" sz="2200" dirty="0"/>
              <a:t>	return 0;</a:t>
            </a:r>
          </a:p>
          <a:p>
            <a:pPr eaLnBrk="1" hangingPunct="1">
              <a:lnSpc>
                <a:spcPct val="85000"/>
              </a:lnSpc>
              <a:spcBef>
                <a:spcPts val="0"/>
              </a:spcBef>
              <a:buFont typeface="Wingdings" panose="05000000000000000000" pitchFamily="2" charset="2"/>
              <a:buNone/>
            </a:pPr>
            <a:r>
              <a:rPr kumimoji="0" lang="en-US" altLang="zh-CN" sz="2200" dirty="0"/>
              <a:t>}</a:t>
            </a:r>
          </a:p>
        </p:txBody>
      </p:sp>
      <p:sp>
        <p:nvSpPr>
          <p:cNvPr id="35845" name="Text Box 4"/>
          <p:cNvSpPr txBox="1">
            <a:spLocks noChangeArrowheads="1"/>
          </p:cNvSpPr>
          <p:nvPr/>
        </p:nvSpPr>
        <p:spPr bwMode="auto">
          <a:xfrm>
            <a:off x="7897787" y="1717675"/>
            <a:ext cx="3144837" cy="92392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dirty="0">
                <a:latin typeface="微软雅黑" panose="020B0503020204020204" pitchFamily="34" charset="-122"/>
                <a:ea typeface="微软雅黑" panose="020B0503020204020204" pitchFamily="34" charset="-122"/>
              </a:rPr>
              <a:t>运行结果：</a:t>
            </a:r>
            <a:endParaRPr lang="en-US" altLang="zh-CN" sz="1800" b="1" dirty="0">
              <a:latin typeface="微软雅黑" panose="020B0503020204020204" pitchFamily="34" charset="-122"/>
              <a:ea typeface="微软雅黑" panose="020B0503020204020204" pitchFamily="34" charset="-122"/>
            </a:endParaRPr>
          </a:p>
          <a:p>
            <a:pPr eaLnBrk="1" hangingPunct="1"/>
            <a:r>
              <a:rPr lang="en-US" altLang="zh-CN" sz="1800" dirty="0">
                <a:latin typeface="微软雅黑" panose="020B0503020204020204" pitchFamily="34" charset="-122"/>
                <a:ea typeface="微软雅黑" panose="020B0503020204020204" pitchFamily="34" charset="-122"/>
              </a:rPr>
              <a:t>18 5</a:t>
            </a:r>
          </a:p>
          <a:p>
            <a:pPr eaLnBrk="1" hangingPunct="1"/>
            <a:r>
              <a:rPr lang="en-US" altLang="zh-CN" sz="1800" dirty="0">
                <a:latin typeface="微软雅黑" panose="020B0503020204020204" pitchFamily="34" charset="-122"/>
                <a:ea typeface="微软雅黑" panose="020B0503020204020204" pitchFamily="34" charset="-122"/>
              </a:rPr>
              <a:t>8568</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31</a:t>
            </a:fld>
            <a:endParaRPr lang="zh-CN" altLang="en-US" dirty="0"/>
          </a:p>
        </p:txBody>
      </p:sp>
    </p:spTree>
    <p:extLst>
      <p:ext uri="{BB962C8B-B14F-4D97-AF65-F5344CB8AC3E}">
        <p14:creationId xmlns:p14="http://schemas.microsoft.com/office/powerpoint/2010/main" val="521127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609600" y="1076325"/>
            <a:ext cx="10975975" cy="1066800"/>
          </a:xfrm>
        </p:spPr>
        <p:txBody>
          <a:bodyPr/>
          <a:lstStyle/>
          <a:p>
            <a:r>
              <a:rPr kumimoji="0" lang="zh-CN" altLang="en-US">
                <a:solidFill>
                  <a:srgbClr val="009999"/>
                </a:solidFill>
              </a:rPr>
              <a:t>例</a:t>
            </a:r>
            <a:r>
              <a:rPr kumimoji="0" lang="en-US" altLang="zh-CN">
                <a:solidFill>
                  <a:srgbClr val="009999"/>
                </a:solidFill>
              </a:rPr>
              <a:t>3-10</a:t>
            </a:r>
            <a:endParaRPr kumimoji="0" lang="zh-CN" altLang="en-US">
              <a:solidFill>
                <a:srgbClr val="009999"/>
              </a:solidFill>
            </a:endParaRPr>
          </a:p>
        </p:txBody>
      </p:sp>
      <p:sp>
        <p:nvSpPr>
          <p:cNvPr id="43011" name="内容占位符 2"/>
          <p:cNvSpPr>
            <a:spLocks noGrp="1"/>
          </p:cNvSpPr>
          <p:nvPr>
            <p:ph idx="1"/>
          </p:nvPr>
        </p:nvSpPr>
        <p:spPr>
          <a:xfrm>
            <a:off x="609600" y="2428875"/>
            <a:ext cx="10601325" cy="2214563"/>
          </a:xfrm>
        </p:spPr>
        <p:txBody>
          <a:bodyPr/>
          <a:lstStyle/>
          <a:p>
            <a:r>
              <a:rPr kumimoji="0" lang="zh-CN" altLang="en-US"/>
              <a:t>有三根针</a:t>
            </a:r>
            <a:r>
              <a:rPr kumimoji="0" lang="en-US" altLang="zh-CN"/>
              <a:t>A</a:t>
            </a:r>
            <a:r>
              <a:rPr kumimoji="0" lang="zh-CN" altLang="en-US"/>
              <a:t>、</a:t>
            </a:r>
            <a:r>
              <a:rPr kumimoji="0" lang="en-US" altLang="zh-CN"/>
              <a:t>B</a:t>
            </a:r>
            <a:r>
              <a:rPr kumimoji="0" lang="zh-CN" altLang="en-US"/>
              <a:t>、</a:t>
            </a:r>
            <a:r>
              <a:rPr kumimoji="0" lang="en-US" altLang="zh-CN"/>
              <a:t>C</a:t>
            </a:r>
            <a:r>
              <a:rPr kumimoji="0" lang="zh-CN" altLang="en-US"/>
              <a:t>。</a:t>
            </a:r>
            <a:r>
              <a:rPr kumimoji="0" lang="en-US" altLang="zh-CN"/>
              <a:t>A</a:t>
            </a:r>
            <a:r>
              <a:rPr kumimoji="0" lang="zh-CN" altLang="en-US"/>
              <a:t>针上有</a:t>
            </a:r>
            <a:r>
              <a:rPr kumimoji="0" lang="en-US" altLang="zh-CN"/>
              <a:t>N</a:t>
            </a:r>
            <a:r>
              <a:rPr kumimoji="0" lang="zh-CN" altLang="en-US"/>
              <a:t>个盘子，大的在下，小的在上，要求把这</a:t>
            </a:r>
            <a:r>
              <a:rPr kumimoji="0" lang="en-US" altLang="zh-CN"/>
              <a:t>N</a:t>
            </a:r>
            <a:r>
              <a:rPr kumimoji="0" lang="zh-CN" altLang="en-US"/>
              <a:t>个盘子从</a:t>
            </a:r>
            <a:r>
              <a:rPr kumimoji="0" lang="en-US" altLang="zh-CN"/>
              <a:t>A</a:t>
            </a:r>
            <a:r>
              <a:rPr kumimoji="0" lang="zh-CN" altLang="en-US"/>
              <a:t>针移到</a:t>
            </a:r>
            <a:r>
              <a:rPr kumimoji="0" lang="en-US" altLang="zh-CN"/>
              <a:t>C</a:t>
            </a:r>
            <a:r>
              <a:rPr kumimoji="0" lang="zh-CN" altLang="en-US"/>
              <a:t>针，在移动过程中可以借助</a:t>
            </a:r>
            <a:r>
              <a:rPr kumimoji="0" lang="en-US" altLang="zh-CN"/>
              <a:t>B</a:t>
            </a:r>
            <a:r>
              <a:rPr kumimoji="0" lang="zh-CN" altLang="en-US"/>
              <a:t>针，每次只允许移动一个盘，且在移动过程中在三根针上都保持大盘在下，小盘在上。</a:t>
            </a:r>
          </a:p>
          <a:p>
            <a:endParaRPr kumimoji="0" lang="zh-CN" altLang="en-US"/>
          </a:p>
        </p:txBody>
      </p:sp>
      <p:grpSp>
        <p:nvGrpSpPr>
          <p:cNvPr id="43013" name="Group 2071"/>
          <p:cNvGrpSpPr>
            <a:grpSpLocks/>
          </p:cNvGrpSpPr>
          <p:nvPr/>
        </p:nvGrpSpPr>
        <p:grpSpPr bwMode="auto">
          <a:xfrm>
            <a:off x="1096963" y="3871913"/>
            <a:ext cx="7664450" cy="2638425"/>
            <a:chOff x="1152" y="2734"/>
            <a:chExt cx="3456" cy="1291"/>
          </a:xfrm>
        </p:grpSpPr>
        <p:sp>
          <p:nvSpPr>
            <p:cNvPr id="43014" name="Line 2054"/>
            <p:cNvSpPr>
              <a:spLocks noChangeShapeType="1"/>
            </p:cNvSpPr>
            <p:nvPr/>
          </p:nvSpPr>
          <p:spPr bwMode="auto">
            <a:xfrm>
              <a:off x="1152" y="3632"/>
              <a:ext cx="855"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5" name="Line 2055"/>
            <p:cNvSpPr>
              <a:spLocks noChangeShapeType="1"/>
            </p:cNvSpPr>
            <p:nvPr/>
          </p:nvSpPr>
          <p:spPr bwMode="auto">
            <a:xfrm>
              <a:off x="2541"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6" name="Line 2056"/>
            <p:cNvSpPr>
              <a:spLocks noChangeShapeType="1"/>
            </p:cNvSpPr>
            <p:nvPr/>
          </p:nvSpPr>
          <p:spPr bwMode="auto">
            <a:xfrm>
              <a:off x="3824"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Line 2057"/>
            <p:cNvSpPr>
              <a:spLocks noChangeShapeType="1"/>
            </p:cNvSpPr>
            <p:nvPr/>
          </p:nvSpPr>
          <p:spPr bwMode="auto">
            <a:xfrm flipV="1">
              <a:off x="1579" y="2775"/>
              <a:ext cx="0" cy="857"/>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8" name="Line 2058"/>
            <p:cNvSpPr>
              <a:spLocks noChangeShapeType="1"/>
            </p:cNvSpPr>
            <p:nvPr/>
          </p:nvSpPr>
          <p:spPr bwMode="auto">
            <a:xfrm flipV="1">
              <a:off x="2934"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2059"/>
            <p:cNvSpPr>
              <a:spLocks noChangeShapeType="1"/>
            </p:cNvSpPr>
            <p:nvPr/>
          </p:nvSpPr>
          <p:spPr bwMode="auto">
            <a:xfrm flipV="1">
              <a:off x="4181"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2060"/>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2061"/>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Rectangle 2062"/>
            <p:cNvSpPr>
              <a:spLocks noChangeArrowheads="1"/>
            </p:cNvSpPr>
            <p:nvPr/>
          </p:nvSpPr>
          <p:spPr bwMode="auto">
            <a:xfrm>
              <a:off x="1259" y="3510"/>
              <a:ext cx="677"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3" name="Rectangle 2063"/>
            <p:cNvSpPr>
              <a:spLocks noChangeArrowheads="1"/>
            </p:cNvSpPr>
            <p:nvPr/>
          </p:nvSpPr>
          <p:spPr bwMode="auto">
            <a:xfrm>
              <a:off x="1330" y="3387"/>
              <a:ext cx="499"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4" name="Rectangle 2064"/>
            <p:cNvSpPr>
              <a:spLocks noChangeArrowheads="1"/>
            </p:cNvSpPr>
            <p:nvPr/>
          </p:nvSpPr>
          <p:spPr bwMode="auto">
            <a:xfrm>
              <a:off x="1401" y="3265"/>
              <a:ext cx="321"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5" name="Rectangle 2065"/>
            <p:cNvSpPr>
              <a:spLocks noChangeArrowheads="1"/>
            </p:cNvSpPr>
            <p:nvPr/>
          </p:nvSpPr>
          <p:spPr bwMode="auto">
            <a:xfrm>
              <a:off x="1473" y="3142"/>
              <a:ext cx="214"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6" name="Rectangle 2066"/>
            <p:cNvSpPr>
              <a:spLocks noChangeArrowheads="1"/>
            </p:cNvSpPr>
            <p:nvPr/>
          </p:nvSpPr>
          <p:spPr bwMode="auto">
            <a:xfrm>
              <a:off x="1544" y="3060"/>
              <a:ext cx="71" cy="8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43027" name="Text Box 2067"/>
            <p:cNvSpPr txBox="1">
              <a:spLocks noChangeArrowheads="1"/>
            </p:cNvSpPr>
            <p:nvPr/>
          </p:nvSpPr>
          <p:spPr bwMode="auto">
            <a:xfrm>
              <a:off x="1401" y="3734"/>
              <a:ext cx="429" cy="291"/>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A</a:t>
              </a:r>
            </a:p>
          </p:txBody>
        </p:sp>
        <p:sp>
          <p:nvSpPr>
            <p:cNvPr id="43028" name="Text Box 2068"/>
            <p:cNvSpPr txBox="1">
              <a:spLocks noChangeArrowheads="1"/>
            </p:cNvSpPr>
            <p:nvPr/>
          </p:nvSpPr>
          <p:spPr bwMode="auto">
            <a:xfrm>
              <a:off x="2755" y="3734"/>
              <a:ext cx="428" cy="291"/>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B</a:t>
              </a:r>
            </a:p>
          </p:txBody>
        </p:sp>
        <p:sp>
          <p:nvSpPr>
            <p:cNvPr id="43029" name="Text Box 2069"/>
            <p:cNvSpPr txBox="1">
              <a:spLocks noChangeArrowheads="1"/>
            </p:cNvSpPr>
            <p:nvPr/>
          </p:nvSpPr>
          <p:spPr bwMode="auto">
            <a:xfrm>
              <a:off x="4039" y="3734"/>
              <a:ext cx="390" cy="291"/>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C</a:t>
              </a:r>
            </a:p>
          </p:txBody>
        </p:sp>
      </p:grpSp>
      <p:sp>
        <p:nvSpPr>
          <p:cNvPr id="2" name="灯片编号占位符 1"/>
          <p:cNvSpPr>
            <a:spLocks noGrp="1"/>
          </p:cNvSpPr>
          <p:nvPr>
            <p:ph type="sldNum" sz="quarter" idx="4"/>
          </p:nvPr>
        </p:nvSpPr>
        <p:spPr/>
        <p:txBody>
          <a:bodyPr/>
          <a:lstStyle/>
          <a:p>
            <a:fld id="{EC1F8298-81A5-47A4-8D74-FB0DA3A8149E}"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609600" y="1076325"/>
            <a:ext cx="10975975" cy="1066800"/>
          </a:xfrm>
        </p:spPr>
        <p:txBody>
          <a:bodyPr/>
          <a:lstStyle/>
          <a:p>
            <a:r>
              <a:rPr kumimoji="0" lang="zh-CN" altLang="en-US">
                <a:solidFill>
                  <a:srgbClr val="009999"/>
                </a:solidFill>
              </a:rPr>
              <a:t>例</a:t>
            </a:r>
            <a:r>
              <a:rPr kumimoji="0" lang="en-US" altLang="zh-CN">
                <a:solidFill>
                  <a:srgbClr val="009999"/>
                </a:solidFill>
              </a:rPr>
              <a:t>3-10</a:t>
            </a:r>
            <a:r>
              <a:rPr kumimoji="0" lang="zh-CN" altLang="en-US">
                <a:solidFill>
                  <a:srgbClr val="009999"/>
                </a:solidFill>
              </a:rPr>
              <a:t>（续）</a:t>
            </a:r>
          </a:p>
        </p:txBody>
      </p:sp>
      <p:sp>
        <p:nvSpPr>
          <p:cNvPr id="54274" name="内容占位符 2"/>
          <p:cNvSpPr>
            <a:spLocks noGrp="1"/>
          </p:cNvSpPr>
          <p:nvPr>
            <p:ph idx="1"/>
          </p:nvPr>
        </p:nvSpPr>
        <p:spPr>
          <a:xfrm>
            <a:off x="609600" y="2214563"/>
            <a:ext cx="10601325" cy="4094162"/>
          </a:xfrm>
        </p:spPr>
        <p:txBody>
          <a:bodyPr/>
          <a:lstStyle/>
          <a:p>
            <a:pPr marL="363538" indent="-254000" eaLnBrk="1" hangingPunct="1">
              <a:spcBef>
                <a:spcPts val="1200"/>
              </a:spcBef>
              <a:buFont typeface="Wingdings" pitchFamily="2" charset="2"/>
              <a:buNone/>
              <a:defRPr/>
            </a:pPr>
            <a:r>
              <a:rPr kumimoji="0" lang="zh-CN" altLang="en-US"/>
              <a:t>将</a:t>
            </a:r>
            <a:r>
              <a:rPr kumimoji="0" lang="en-US" altLang="zh-CN"/>
              <a:t>n </a:t>
            </a:r>
            <a:r>
              <a:rPr kumimoji="0" lang="zh-CN" altLang="en-US"/>
              <a:t>个盘子从</a:t>
            </a:r>
            <a:r>
              <a:rPr kumimoji="0" lang="en-US" altLang="zh-CN"/>
              <a:t>A</a:t>
            </a:r>
            <a:r>
              <a:rPr kumimoji="0" lang="zh-CN" altLang="en-US"/>
              <a:t>针移到</a:t>
            </a:r>
            <a:r>
              <a:rPr kumimoji="0" lang="en-US" altLang="zh-CN"/>
              <a:t>C</a:t>
            </a:r>
            <a:r>
              <a:rPr kumimoji="0" lang="zh-CN" altLang="en-US"/>
              <a:t>针可以分解为三个步骤：</a:t>
            </a:r>
          </a:p>
          <a:p>
            <a:pPr lvl="1" eaLnBrk="1" hangingPunct="1">
              <a:spcBef>
                <a:spcPts val="1200"/>
              </a:spcBef>
              <a:buFont typeface="Wingdings" pitchFamily="2" charset="2"/>
              <a:buNone/>
              <a:defRPr/>
            </a:pPr>
            <a:r>
              <a:rPr kumimoji="0" lang="zh-CN" altLang="en-US"/>
              <a:t>①将</a:t>
            </a:r>
            <a:r>
              <a:rPr kumimoji="0" lang="en-US" altLang="zh-CN"/>
              <a:t>A </a:t>
            </a:r>
            <a:r>
              <a:rPr kumimoji="0" lang="zh-CN" altLang="en-US"/>
              <a:t>上</a:t>
            </a:r>
            <a:r>
              <a:rPr kumimoji="0" lang="en-US" altLang="zh-CN"/>
              <a:t>n-1</a:t>
            </a:r>
            <a:r>
              <a:rPr kumimoji="0" lang="zh-CN" altLang="en-US"/>
              <a:t>个盘子移到 </a:t>
            </a:r>
            <a:r>
              <a:rPr kumimoji="0" lang="en-US" altLang="zh-CN"/>
              <a:t>B</a:t>
            </a:r>
            <a:r>
              <a:rPr kumimoji="0" lang="zh-CN" altLang="en-US"/>
              <a:t>针上（借助</a:t>
            </a:r>
            <a:r>
              <a:rPr kumimoji="0" lang="en-US" altLang="zh-CN"/>
              <a:t>C</a:t>
            </a:r>
            <a:r>
              <a:rPr kumimoji="0" lang="zh-CN" altLang="en-US"/>
              <a:t>针）</a:t>
            </a:r>
            <a:r>
              <a:rPr kumimoji="0" lang="en-US" altLang="zh-CN"/>
              <a:t>;</a:t>
            </a:r>
          </a:p>
          <a:p>
            <a:pPr lvl="1" eaLnBrk="1" hangingPunct="1">
              <a:spcBef>
                <a:spcPts val="1200"/>
              </a:spcBef>
              <a:buFont typeface="Wingdings" pitchFamily="2" charset="2"/>
              <a:buNone/>
              <a:defRPr/>
            </a:pPr>
            <a:r>
              <a:rPr kumimoji="0" lang="en-US" altLang="zh-CN"/>
              <a:t>②</a:t>
            </a:r>
            <a:r>
              <a:rPr kumimoji="0" lang="zh-CN" altLang="en-US"/>
              <a:t>把</a:t>
            </a:r>
            <a:r>
              <a:rPr kumimoji="0" lang="en-US" altLang="zh-CN"/>
              <a:t>A</a:t>
            </a:r>
            <a:r>
              <a:rPr kumimoji="0" lang="zh-CN" altLang="en-US"/>
              <a:t>针上剩下的一个盘子移到</a:t>
            </a:r>
            <a:r>
              <a:rPr kumimoji="0" lang="en-US" altLang="zh-CN"/>
              <a:t>C</a:t>
            </a:r>
            <a:r>
              <a:rPr kumimoji="0" lang="zh-CN" altLang="en-US"/>
              <a:t>针上</a:t>
            </a:r>
            <a:r>
              <a:rPr kumimoji="0" lang="en-US" altLang="zh-CN"/>
              <a:t>;</a:t>
            </a:r>
          </a:p>
          <a:p>
            <a:pPr lvl="1" eaLnBrk="1" hangingPunct="1">
              <a:spcBef>
                <a:spcPts val="1200"/>
              </a:spcBef>
              <a:buFont typeface="Wingdings" pitchFamily="2" charset="2"/>
              <a:buNone/>
              <a:defRPr/>
            </a:pPr>
            <a:r>
              <a:rPr kumimoji="0" lang="en-US" altLang="zh-CN"/>
              <a:t>③</a:t>
            </a:r>
            <a:r>
              <a:rPr kumimoji="0" lang="zh-CN" altLang="en-US"/>
              <a:t>将</a:t>
            </a:r>
            <a:r>
              <a:rPr kumimoji="0" lang="en-US" altLang="zh-CN"/>
              <a:t>n-1</a:t>
            </a:r>
            <a:r>
              <a:rPr kumimoji="0" lang="zh-CN" altLang="en-US"/>
              <a:t>个盘子从</a:t>
            </a:r>
            <a:r>
              <a:rPr kumimoji="0" lang="en-US" altLang="zh-CN"/>
              <a:t>B</a:t>
            </a:r>
            <a:r>
              <a:rPr kumimoji="0" lang="zh-CN" altLang="en-US"/>
              <a:t>针移到</a:t>
            </a:r>
            <a:r>
              <a:rPr kumimoji="0" lang="en-US" altLang="zh-CN"/>
              <a:t>C</a:t>
            </a:r>
            <a:r>
              <a:rPr kumimoji="0" lang="zh-CN" altLang="en-US"/>
              <a:t>针上（借助</a:t>
            </a:r>
            <a:r>
              <a:rPr kumimoji="0" lang="en-US" altLang="zh-CN"/>
              <a:t>A</a:t>
            </a:r>
            <a:r>
              <a:rPr kumimoji="0" lang="zh-CN" altLang="en-US"/>
              <a:t>针）</a:t>
            </a:r>
            <a:r>
              <a:rPr kumimoji="0" lang="en-US" altLang="zh-CN"/>
              <a:t>;</a:t>
            </a:r>
          </a:p>
          <a:p>
            <a:pPr eaLnBrk="1" hangingPunct="1">
              <a:spcBef>
                <a:spcPts val="1200"/>
              </a:spcBef>
              <a:buFont typeface="Wingdings" pitchFamily="2" charset="2"/>
              <a:buNone/>
              <a:defRPr/>
            </a:pPr>
            <a:r>
              <a:rPr kumimoji="0" lang="zh-CN" altLang="en-US"/>
              <a:t>上面三个步骤包含两种操作：</a:t>
            </a:r>
          </a:p>
          <a:p>
            <a:pPr lvl="1" eaLnBrk="1" hangingPunct="1">
              <a:spcBef>
                <a:spcPts val="1200"/>
              </a:spcBef>
              <a:buFont typeface="Wingdings" pitchFamily="2" charset="2"/>
              <a:buNone/>
              <a:defRPr/>
            </a:pPr>
            <a:r>
              <a:rPr kumimoji="0" lang="zh-CN" altLang="en-US"/>
              <a:t>①将多个盘子从一个针移到另一个针上，这是一个递归的过程。 </a:t>
            </a:r>
            <a:r>
              <a:rPr kumimoji="0" lang="en-US" altLang="zh-CN"/>
              <a:t>hanoi</a:t>
            </a:r>
            <a:r>
              <a:rPr kumimoji="0" lang="zh-CN" altLang="en-US"/>
              <a:t>函数实现。</a:t>
            </a:r>
          </a:p>
          <a:p>
            <a:pPr lvl="1" eaLnBrk="1" hangingPunct="1">
              <a:spcBef>
                <a:spcPts val="1200"/>
              </a:spcBef>
              <a:buFont typeface="Wingdings" pitchFamily="2" charset="2"/>
              <a:buNone/>
              <a:defRPr/>
            </a:pPr>
            <a:r>
              <a:rPr kumimoji="0" lang="zh-CN" altLang="en-US"/>
              <a:t>②将</a:t>
            </a:r>
            <a:r>
              <a:rPr kumimoji="0" lang="en-US" altLang="zh-CN"/>
              <a:t>1</a:t>
            </a:r>
            <a:r>
              <a:rPr kumimoji="0" lang="zh-CN" altLang="en-US"/>
              <a:t>个盘子从一个针上移到另一针上。用</a:t>
            </a:r>
            <a:r>
              <a:rPr kumimoji="0" lang="en-US" altLang="zh-CN"/>
              <a:t>move</a:t>
            </a:r>
            <a:r>
              <a:rPr kumimoji="0" lang="zh-CN" altLang="en-US"/>
              <a:t>函数实现。</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3-10</a:t>
            </a:r>
            <a:r>
              <a:rPr kumimoji="0" lang="zh-CN" altLang="en-US" sz="3600" dirty="0">
                <a:solidFill>
                  <a:schemeClr val="bg1"/>
                </a:solidFill>
              </a:rPr>
              <a:t>（续）</a:t>
            </a:r>
          </a:p>
        </p:txBody>
      </p:sp>
      <p:sp>
        <p:nvSpPr>
          <p:cNvPr id="38915" name="内容占位符 2"/>
          <p:cNvSpPr>
            <a:spLocks noGrp="1"/>
          </p:cNvSpPr>
          <p:nvPr>
            <p:ph idx="1"/>
          </p:nvPr>
        </p:nvSpPr>
        <p:spPr>
          <a:xfrm>
            <a:off x="2137147" y="1052736"/>
            <a:ext cx="9448428" cy="5521102"/>
          </a:xfrm>
        </p:spPr>
        <p:txBody>
          <a:bodyPr/>
          <a:lstStyle/>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#include &lt;</a:t>
            </a:r>
            <a:r>
              <a:rPr kumimoji="0" lang="en-US" altLang="zh-CN" sz="2200" dirty="0" err="1">
                <a:latin typeface="Microsoft YaHei" panose="020B0503020204020204" pitchFamily="34" charset="-122"/>
                <a:ea typeface="Microsoft YaHei" panose="020B0503020204020204" pitchFamily="34" charset="-122"/>
              </a:rPr>
              <a:t>iostream</a:t>
            </a:r>
            <a:r>
              <a:rPr kumimoji="0" lang="en-US" altLang="zh-CN" sz="2200" dirty="0">
                <a:latin typeface="Microsoft YaHei" panose="020B0503020204020204" pitchFamily="34" charset="-122"/>
                <a:ea typeface="Microsoft YaHei" panose="020B0503020204020204" pitchFamily="34" charset="-122"/>
              </a:rPr>
              <a:t>&gt;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using namespace </a:t>
            </a:r>
            <a:r>
              <a:rPr kumimoji="0" lang="en-US" altLang="zh-CN" sz="2200" dirty="0" err="1">
                <a:latin typeface="Microsoft YaHei" panose="020B0503020204020204" pitchFamily="34" charset="-122"/>
                <a:ea typeface="Microsoft YaHei" panose="020B0503020204020204" pitchFamily="34" charset="-122"/>
              </a:rPr>
              <a:t>std</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solidFill>
                  <a:srgbClr val="7030A0"/>
                </a:solidFill>
                <a:latin typeface="Microsoft YaHei" panose="020B0503020204020204" pitchFamily="34" charset="-122"/>
                <a:ea typeface="Microsoft YaHei" panose="020B0503020204020204" pitchFamily="34" charset="-122"/>
              </a:rPr>
              <a:t>//</a:t>
            </a:r>
            <a:r>
              <a:rPr kumimoji="0" lang="zh-CN" altLang="en-US" sz="2200" dirty="0">
                <a:solidFill>
                  <a:srgbClr val="7030A0"/>
                </a:solidFill>
                <a:latin typeface="Microsoft YaHei" panose="020B0503020204020204" pitchFamily="34" charset="-122"/>
                <a:ea typeface="Microsoft YaHei" panose="020B0503020204020204" pitchFamily="34" charset="-122"/>
              </a:rPr>
              <a:t>将</a:t>
            </a:r>
            <a:r>
              <a:rPr kumimoji="0" lang="en-US" altLang="zh-CN" sz="2200" dirty="0" err="1">
                <a:solidFill>
                  <a:srgbClr val="7030A0"/>
                </a:solidFill>
                <a:latin typeface="Microsoft YaHei" panose="020B0503020204020204" pitchFamily="34" charset="-122"/>
                <a:ea typeface="Microsoft YaHei" panose="020B0503020204020204" pitchFamily="34" charset="-122"/>
              </a:rPr>
              <a:t>src</a:t>
            </a:r>
            <a:r>
              <a:rPr kumimoji="0" lang="zh-CN" altLang="en-US" sz="2200" dirty="0">
                <a:solidFill>
                  <a:srgbClr val="7030A0"/>
                </a:solidFill>
                <a:latin typeface="Microsoft YaHei" panose="020B0503020204020204" pitchFamily="34" charset="-122"/>
                <a:ea typeface="Microsoft YaHei" panose="020B0503020204020204" pitchFamily="34" charset="-122"/>
              </a:rPr>
              <a:t>针的最上面一个盘子移动到</a:t>
            </a:r>
            <a:r>
              <a:rPr kumimoji="0" lang="en-US" altLang="zh-CN" sz="2200" dirty="0" err="1">
                <a:solidFill>
                  <a:srgbClr val="7030A0"/>
                </a:solidFill>
                <a:latin typeface="Microsoft YaHei" panose="020B0503020204020204" pitchFamily="34" charset="-122"/>
                <a:ea typeface="Microsoft YaHei" panose="020B0503020204020204" pitchFamily="34" charset="-122"/>
              </a:rPr>
              <a:t>dest</a:t>
            </a:r>
            <a:r>
              <a:rPr kumimoji="0" lang="zh-CN" altLang="en-US" sz="2200" dirty="0">
                <a:solidFill>
                  <a:srgbClr val="7030A0"/>
                </a:solidFill>
                <a:latin typeface="Microsoft YaHei" panose="020B0503020204020204" pitchFamily="34" charset="-122"/>
                <a:ea typeface="Microsoft YaHei" panose="020B0503020204020204" pitchFamily="34" charset="-122"/>
              </a:rPr>
              <a:t>针上</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void move(char </a:t>
            </a:r>
            <a:r>
              <a:rPr kumimoji="0" lang="en-US" altLang="zh-CN" sz="2200" dirty="0" err="1">
                <a:latin typeface="Microsoft YaHei" panose="020B0503020204020204" pitchFamily="34" charset="-122"/>
                <a:ea typeface="Microsoft YaHei" panose="020B0503020204020204" pitchFamily="34" charset="-122"/>
              </a:rPr>
              <a:t>src</a:t>
            </a:r>
            <a:r>
              <a:rPr kumimoji="0" lang="en-US" altLang="zh-CN" sz="2200" dirty="0">
                <a:latin typeface="Microsoft YaHei" panose="020B0503020204020204" pitchFamily="34" charset="-122"/>
                <a:ea typeface="Microsoft YaHei" panose="020B0503020204020204" pitchFamily="34" charset="-122"/>
              </a:rPr>
              <a:t>, char </a:t>
            </a:r>
            <a:r>
              <a:rPr kumimoji="0" lang="en-US" altLang="zh-CN" sz="2200" dirty="0" err="1">
                <a:latin typeface="Microsoft YaHei" panose="020B0503020204020204" pitchFamily="34" charset="-122"/>
                <a:ea typeface="Microsoft YaHei" panose="020B0503020204020204" pitchFamily="34" charset="-122"/>
              </a:rPr>
              <a:t>dest</a:t>
            </a:r>
            <a:r>
              <a:rPr kumimoji="0" lang="en-US" altLang="zh-CN" sz="2200" dirty="0">
                <a:latin typeface="Microsoft YaHei" panose="020B0503020204020204" pitchFamily="34" charset="-122"/>
                <a:ea typeface="Microsoft YaHei" panose="020B0503020204020204" pitchFamily="34" charset="-122"/>
              </a:rPr>
              <a:t>) { </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cout</a:t>
            </a:r>
            <a:r>
              <a:rPr kumimoji="0" lang="en-US" altLang="zh-CN" sz="2200" dirty="0">
                <a:latin typeface="Microsoft YaHei" panose="020B0503020204020204" pitchFamily="34" charset="-122"/>
                <a:ea typeface="Microsoft YaHei" panose="020B0503020204020204" pitchFamily="34" charset="-122"/>
              </a:rPr>
              <a:t> &lt;&lt; </a:t>
            </a:r>
            <a:r>
              <a:rPr kumimoji="0" lang="en-US" altLang="zh-CN" sz="2200" dirty="0" err="1">
                <a:latin typeface="Microsoft YaHei" panose="020B0503020204020204" pitchFamily="34" charset="-122"/>
                <a:ea typeface="Microsoft YaHei" panose="020B0503020204020204" pitchFamily="34" charset="-122"/>
              </a:rPr>
              <a:t>src</a:t>
            </a:r>
            <a:r>
              <a:rPr kumimoji="0" lang="en-US" altLang="zh-CN" sz="2200" dirty="0">
                <a:latin typeface="Microsoft YaHei" panose="020B0503020204020204" pitchFamily="34" charset="-122"/>
                <a:ea typeface="Microsoft YaHei" panose="020B0503020204020204" pitchFamily="34" charset="-122"/>
              </a:rPr>
              <a:t> &lt;&lt; " --&gt; " &lt;&lt; </a:t>
            </a:r>
            <a:r>
              <a:rPr kumimoji="0" lang="en-US" altLang="zh-CN" sz="2200" dirty="0" err="1">
                <a:latin typeface="Microsoft YaHei" panose="020B0503020204020204" pitchFamily="34" charset="-122"/>
                <a:ea typeface="Microsoft YaHei" panose="020B0503020204020204" pitchFamily="34" charset="-122"/>
              </a:rPr>
              <a:t>dest</a:t>
            </a:r>
            <a:r>
              <a:rPr kumimoji="0" lang="en-US" altLang="zh-CN" sz="2200" dirty="0">
                <a:latin typeface="Microsoft YaHei" panose="020B0503020204020204" pitchFamily="34" charset="-122"/>
                <a:ea typeface="Microsoft YaHei" panose="020B0503020204020204" pitchFamily="34" charset="-122"/>
              </a:rPr>
              <a:t> &lt;&lt; </a:t>
            </a:r>
            <a:r>
              <a:rPr kumimoji="0" lang="en-US" altLang="zh-CN" sz="2200" dirty="0" err="1">
                <a:latin typeface="Microsoft YaHei" panose="020B0503020204020204" pitchFamily="34" charset="-122"/>
                <a:ea typeface="Microsoft YaHei" panose="020B0503020204020204" pitchFamily="34" charset="-122"/>
              </a:rPr>
              <a:t>endl</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solidFill>
                  <a:srgbClr val="7030A0"/>
                </a:solidFill>
                <a:latin typeface="Microsoft YaHei" panose="020B0503020204020204" pitchFamily="34" charset="-122"/>
                <a:ea typeface="Microsoft YaHei" panose="020B0503020204020204" pitchFamily="34" charset="-122"/>
              </a:rPr>
              <a:t>//</a:t>
            </a:r>
            <a:r>
              <a:rPr kumimoji="0" lang="zh-CN" altLang="en-US" sz="2200" dirty="0">
                <a:solidFill>
                  <a:srgbClr val="7030A0"/>
                </a:solidFill>
                <a:latin typeface="Microsoft YaHei" panose="020B0503020204020204" pitchFamily="34" charset="-122"/>
                <a:ea typeface="Microsoft YaHei" panose="020B0503020204020204" pitchFamily="34" charset="-122"/>
              </a:rPr>
              <a:t>将</a:t>
            </a:r>
            <a:r>
              <a:rPr kumimoji="0" lang="en-US" altLang="zh-CN" sz="2200" dirty="0">
                <a:solidFill>
                  <a:srgbClr val="7030A0"/>
                </a:solidFill>
                <a:latin typeface="Microsoft YaHei" panose="020B0503020204020204" pitchFamily="34" charset="-122"/>
                <a:ea typeface="Microsoft YaHei" panose="020B0503020204020204" pitchFamily="34" charset="-122"/>
              </a:rPr>
              <a:t>n</a:t>
            </a:r>
            <a:r>
              <a:rPr kumimoji="0" lang="zh-CN" altLang="en-US" sz="2200" dirty="0">
                <a:solidFill>
                  <a:srgbClr val="7030A0"/>
                </a:solidFill>
                <a:latin typeface="Microsoft YaHei" panose="020B0503020204020204" pitchFamily="34" charset="-122"/>
                <a:ea typeface="Microsoft YaHei" panose="020B0503020204020204" pitchFamily="34" charset="-122"/>
              </a:rPr>
              <a:t>个盘子从</a:t>
            </a:r>
            <a:r>
              <a:rPr kumimoji="0" lang="en-US" altLang="zh-CN" sz="2200" dirty="0" err="1">
                <a:solidFill>
                  <a:srgbClr val="7030A0"/>
                </a:solidFill>
                <a:latin typeface="Microsoft YaHei" panose="020B0503020204020204" pitchFamily="34" charset="-122"/>
                <a:ea typeface="Microsoft YaHei" panose="020B0503020204020204" pitchFamily="34" charset="-122"/>
              </a:rPr>
              <a:t>src</a:t>
            </a:r>
            <a:r>
              <a:rPr kumimoji="0" lang="zh-CN" altLang="en-US" sz="2200" dirty="0">
                <a:solidFill>
                  <a:srgbClr val="7030A0"/>
                </a:solidFill>
                <a:latin typeface="Microsoft YaHei" panose="020B0503020204020204" pitchFamily="34" charset="-122"/>
                <a:ea typeface="Microsoft YaHei" panose="020B0503020204020204" pitchFamily="34" charset="-122"/>
              </a:rPr>
              <a:t>针移动到</a:t>
            </a:r>
            <a:r>
              <a:rPr kumimoji="0" lang="en-US" altLang="zh-CN" sz="2200" dirty="0" err="1">
                <a:solidFill>
                  <a:srgbClr val="7030A0"/>
                </a:solidFill>
                <a:latin typeface="Microsoft YaHei" panose="020B0503020204020204" pitchFamily="34" charset="-122"/>
                <a:ea typeface="Microsoft YaHei" panose="020B0503020204020204" pitchFamily="34" charset="-122"/>
              </a:rPr>
              <a:t>dest</a:t>
            </a:r>
            <a:r>
              <a:rPr kumimoji="0" lang="zh-CN" altLang="en-US" sz="2200" dirty="0">
                <a:solidFill>
                  <a:srgbClr val="7030A0"/>
                </a:solidFill>
                <a:latin typeface="Microsoft YaHei" panose="020B0503020204020204" pitchFamily="34" charset="-122"/>
                <a:ea typeface="Microsoft YaHei" panose="020B0503020204020204" pitchFamily="34" charset="-122"/>
              </a:rPr>
              <a:t>针，以</a:t>
            </a:r>
            <a:r>
              <a:rPr kumimoji="0" lang="en-US" altLang="zh-CN" sz="2200" dirty="0">
                <a:solidFill>
                  <a:srgbClr val="7030A0"/>
                </a:solidFill>
                <a:latin typeface="Microsoft YaHei" panose="020B0503020204020204" pitchFamily="34" charset="-122"/>
                <a:ea typeface="Microsoft YaHei" panose="020B0503020204020204" pitchFamily="34" charset="-122"/>
              </a:rPr>
              <a:t>medium</a:t>
            </a:r>
            <a:r>
              <a:rPr kumimoji="0" lang="zh-CN" altLang="en-US" sz="2200" dirty="0">
                <a:solidFill>
                  <a:srgbClr val="7030A0"/>
                </a:solidFill>
                <a:latin typeface="Microsoft YaHei" panose="020B0503020204020204" pitchFamily="34" charset="-122"/>
                <a:ea typeface="Microsoft YaHei" panose="020B0503020204020204" pitchFamily="34" charset="-122"/>
              </a:rPr>
              <a:t>针作为中转</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void </a:t>
            </a:r>
            <a:r>
              <a:rPr kumimoji="0" lang="en-US" altLang="zh-CN" sz="2200" dirty="0" err="1">
                <a:latin typeface="Microsoft YaHei" panose="020B0503020204020204" pitchFamily="34" charset="-122"/>
                <a:ea typeface="Microsoft YaHei" panose="020B0503020204020204" pitchFamily="34" charset="-122"/>
              </a:rPr>
              <a:t>hanoi</a:t>
            </a:r>
            <a:r>
              <a:rPr kumimoji="0" lang="en-US" altLang="zh-CN" sz="2200" dirty="0">
                <a:latin typeface="Microsoft YaHei" panose="020B0503020204020204" pitchFamily="34" charset="-122"/>
                <a:ea typeface="Microsoft YaHei" panose="020B0503020204020204" pitchFamily="34" charset="-122"/>
              </a:rPr>
              <a:t>(</a:t>
            </a:r>
            <a:r>
              <a:rPr kumimoji="0" lang="en-US" altLang="zh-CN" sz="2200" dirty="0" err="1">
                <a:latin typeface="Microsoft YaHei" panose="020B0503020204020204" pitchFamily="34" charset="-122"/>
                <a:ea typeface="Microsoft YaHei" panose="020B0503020204020204" pitchFamily="34" charset="-122"/>
              </a:rPr>
              <a:t>int</a:t>
            </a:r>
            <a:r>
              <a:rPr kumimoji="0" lang="en-US" altLang="zh-CN" sz="2200" dirty="0">
                <a:latin typeface="Microsoft YaHei" panose="020B0503020204020204" pitchFamily="34" charset="-122"/>
                <a:ea typeface="Microsoft YaHei" panose="020B0503020204020204" pitchFamily="34" charset="-122"/>
              </a:rPr>
              <a:t> n, char </a:t>
            </a:r>
            <a:r>
              <a:rPr kumimoji="0" lang="en-US" altLang="zh-CN" sz="2200" dirty="0" err="1">
                <a:latin typeface="Microsoft YaHei" panose="020B0503020204020204" pitchFamily="34" charset="-122"/>
                <a:ea typeface="Microsoft YaHei" panose="020B0503020204020204" pitchFamily="34" charset="-122"/>
              </a:rPr>
              <a:t>src</a:t>
            </a:r>
            <a:r>
              <a:rPr kumimoji="0" lang="en-US" altLang="zh-CN" sz="2200" dirty="0">
                <a:latin typeface="Microsoft YaHei" panose="020B0503020204020204" pitchFamily="34" charset="-122"/>
                <a:ea typeface="Microsoft YaHei" panose="020B0503020204020204" pitchFamily="34" charset="-122"/>
              </a:rPr>
              <a:t>, char medium, char </a:t>
            </a:r>
            <a:r>
              <a:rPr kumimoji="0" lang="en-US" altLang="zh-CN" sz="2200" dirty="0" err="1">
                <a:latin typeface="Microsoft YaHei" panose="020B0503020204020204" pitchFamily="34" charset="-122"/>
                <a:ea typeface="Microsoft YaHei" panose="020B0503020204020204" pitchFamily="34" charset="-122"/>
              </a:rPr>
              <a:t>dest</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if (n == 1)</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move(</a:t>
            </a:r>
            <a:r>
              <a:rPr kumimoji="0" lang="en-US" altLang="zh-CN" sz="2200" dirty="0" err="1">
                <a:latin typeface="Microsoft YaHei" panose="020B0503020204020204" pitchFamily="34" charset="-122"/>
                <a:ea typeface="Microsoft YaHei" panose="020B0503020204020204" pitchFamily="34" charset="-122"/>
              </a:rPr>
              <a:t>src</a:t>
            </a: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dest</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else {</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hanoi</a:t>
            </a:r>
            <a:r>
              <a:rPr kumimoji="0" lang="en-US" altLang="zh-CN" sz="2200" dirty="0">
                <a:latin typeface="Microsoft YaHei" panose="020B0503020204020204" pitchFamily="34" charset="-122"/>
                <a:ea typeface="Microsoft YaHei" panose="020B0503020204020204" pitchFamily="34" charset="-122"/>
              </a:rPr>
              <a:t>(n - 1, </a:t>
            </a:r>
            <a:r>
              <a:rPr kumimoji="0" lang="en-US" altLang="zh-CN" sz="2200" dirty="0" err="1">
                <a:latin typeface="Microsoft YaHei" panose="020B0503020204020204" pitchFamily="34" charset="-122"/>
                <a:ea typeface="Microsoft YaHei" panose="020B0503020204020204" pitchFamily="34" charset="-122"/>
              </a:rPr>
              <a:t>src</a:t>
            </a: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dest</a:t>
            </a:r>
            <a:r>
              <a:rPr kumimoji="0" lang="en-US" altLang="zh-CN" sz="2200" dirty="0">
                <a:latin typeface="Microsoft YaHei" panose="020B0503020204020204" pitchFamily="34" charset="-122"/>
                <a:ea typeface="Microsoft YaHei" panose="020B0503020204020204" pitchFamily="34" charset="-122"/>
              </a:rPr>
              <a:t>, medium);</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move(</a:t>
            </a:r>
            <a:r>
              <a:rPr kumimoji="0" lang="en-US" altLang="zh-CN" sz="2200" dirty="0" err="1">
                <a:latin typeface="Microsoft YaHei" panose="020B0503020204020204" pitchFamily="34" charset="-122"/>
                <a:ea typeface="Microsoft YaHei" panose="020B0503020204020204" pitchFamily="34" charset="-122"/>
              </a:rPr>
              <a:t>src</a:t>
            </a: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dest</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hanoi</a:t>
            </a:r>
            <a:r>
              <a:rPr kumimoji="0" lang="en-US" altLang="zh-CN" sz="2200" dirty="0">
                <a:latin typeface="Microsoft YaHei" panose="020B0503020204020204" pitchFamily="34" charset="-122"/>
                <a:ea typeface="Microsoft YaHei" panose="020B0503020204020204" pitchFamily="34" charset="-122"/>
              </a:rPr>
              <a:t>(n - 1, medium, </a:t>
            </a:r>
            <a:r>
              <a:rPr kumimoji="0" lang="en-US" altLang="zh-CN" sz="2200" dirty="0" err="1">
                <a:latin typeface="Microsoft YaHei" panose="020B0503020204020204" pitchFamily="34" charset="-122"/>
                <a:ea typeface="Microsoft YaHei" panose="020B0503020204020204" pitchFamily="34" charset="-122"/>
              </a:rPr>
              <a:t>src</a:t>
            </a:r>
            <a:r>
              <a:rPr kumimoji="0" lang="en-US" altLang="zh-CN" sz="2200" dirty="0">
                <a:latin typeface="Microsoft YaHei" panose="020B0503020204020204" pitchFamily="34" charset="-122"/>
                <a:ea typeface="Microsoft YaHei" panose="020B0503020204020204" pitchFamily="34" charset="-122"/>
              </a:rPr>
              <a:t>, </a:t>
            </a:r>
            <a:r>
              <a:rPr kumimoji="0" lang="en-US" altLang="zh-CN" sz="2200" dirty="0" err="1">
                <a:latin typeface="Microsoft YaHei" panose="020B0503020204020204" pitchFamily="34" charset="-122"/>
                <a:ea typeface="Microsoft YaHei" panose="020B0503020204020204" pitchFamily="34" charset="-122"/>
              </a:rPr>
              <a:t>dest</a:t>
            </a:r>
            <a:r>
              <a:rPr kumimoji="0" lang="en-US" altLang="zh-CN" sz="2200"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  }</a:t>
            </a:r>
          </a:p>
          <a:p>
            <a:pPr eaLnBrk="1" hangingPunct="1">
              <a:spcBef>
                <a:spcPct val="0"/>
              </a:spcBef>
              <a:buFont typeface="Wingdings" panose="05000000000000000000" pitchFamily="2" charset="2"/>
              <a:buNone/>
            </a:pPr>
            <a:r>
              <a:rPr kumimoji="0" lang="en-US" altLang="zh-CN" sz="2200" dirty="0">
                <a:latin typeface="Microsoft YaHei" panose="020B0503020204020204" pitchFamily="34" charset="-122"/>
                <a:ea typeface="Microsoft YaHei" panose="020B0503020204020204" pitchFamily="34" charset="-122"/>
              </a:rPr>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34</a:t>
            </a:fld>
            <a:endParaRPr lang="zh-CN" altLang="en-US" dirty="0"/>
          </a:p>
        </p:txBody>
      </p:sp>
    </p:spTree>
    <p:extLst>
      <p:ext uri="{BB962C8B-B14F-4D97-AF65-F5344CB8AC3E}">
        <p14:creationId xmlns:p14="http://schemas.microsoft.com/office/powerpoint/2010/main" val="1007078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标题 1"/>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3-10</a:t>
            </a:r>
            <a:r>
              <a:rPr kumimoji="0" lang="zh-CN" altLang="en-US" sz="3600" dirty="0">
                <a:solidFill>
                  <a:schemeClr val="bg1"/>
                </a:solidFill>
              </a:rPr>
              <a:t>（续）</a:t>
            </a:r>
          </a:p>
        </p:txBody>
      </p:sp>
      <p:sp>
        <p:nvSpPr>
          <p:cNvPr id="39939" name="内容占位符 2"/>
          <p:cNvSpPr>
            <a:spLocks noGrp="1"/>
          </p:cNvSpPr>
          <p:nvPr>
            <p:ph idx="1"/>
          </p:nvPr>
        </p:nvSpPr>
        <p:spPr>
          <a:xfrm>
            <a:off x="1633091" y="1052736"/>
            <a:ext cx="9952484" cy="5521102"/>
          </a:xfrm>
        </p:spPr>
        <p:txBody>
          <a:bodyPr/>
          <a:lstStyle/>
          <a:p>
            <a:pPr eaLnBrk="1" hangingPunct="1">
              <a:buFont typeface="Wingdings" panose="05000000000000000000" pitchFamily="2" charset="2"/>
              <a:buNone/>
            </a:pPr>
            <a:r>
              <a:rPr kumimoji="0" lang="en-US" altLang="zh-CN" dirty="0" err="1"/>
              <a:t>int</a:t>
            </a:r>
            <a:r>
              <a:rPr kumimoji="0" lang="en-US" altLang="zh-CN" dirty="0"/>
              <a:t> main() {</a:t>
            </a:r>
          </a:p>
          <a:p>
            <a:pPr eaLnBrk="1" hangingPunct="1">
              <a:buFont typeface="Wingdings" panose="05000000000000000000" pitchFamily="2" charset="2"/>
              <a:buNone/>
            </a:pPr>
            <a:r>
              <a:rPr kumimoji="0" lang="en-US" altLang="zh-CN" dirty="0"/>
              <a:t>	</a:t>
            </a:r>
            <a:r>
              <a:rPr kumimoji="0" lang="en-US" altLang="zh-CN" dirty="0" err="1"/>
              <a:t>int</a:t>
            </a:r>
            <a:r>
              <a:rPr kumimoji="0" lang="en-US" altLang="zh-CN" dirty="0"/>
              <a:t> m;</a:t>
            </a:r>
          </a:p>
          <a:p>
            <a:pPr eaLnBrk="1" hangingPunct="1">
              <a:buFont typeface="Wingdings" panose="05000000000000000000" pitchFamily="2" charset="2"/>
              <a:buNone/>
            </a:pPr>
            <a:r>
              <a:rPr kumimoji="0" lang="en-US" altLang="zh-CN" dirty="0"/>
              <a:t>	</a:t>
            </a:r>
            <a:r>
              <a:rPr kumimoji="0" lang="en-US" altLang="zh-CN" dirty="0" err="1"/>
              <a:t>cout</a:t>
            </a:r>
            <a:r>
              <a:rPr kumimoji="0" lang="en-US" altLang="zh-CN" dirty="0"/>
              <a:t> &lt;&lt; "Enter the number of </a:t>
            </a:r>
            <a:r>
              <a:rPr kumimoji="0" lang="en-US" altLang="zh-CN" dirty="0" err="1"/>
              <a:t>diskes</a:t>
            </a:r>
            <a:r>
              <a:rPr kumimoji="0" lang="en-US" altLang="zh-CN" dirty="0"/>
              <a:t>: ";</a:t>
            </a:r>
          </a:p>
          <a:p>
            <a:pPr eaLnBrk="1" hangingPunct="1">
              <a:buFont typeface="Wingdings" panose="05000000000000000000" pitchFamily="2" charset="2"/>
              <a:buNone/>
            </a:pPr>
            <a:r>
              <a:rPr kumimoji="0" lang="en-US" altLang="zh-CN" dirty="0"/>
              <a:t>	</a:t>
            </a:r>
            <a:r>
              <a:rPr kumimoji="0" lang="en-US" altLang="zh-CN" dirty="0" err="1"/>
              <a:t>cin</a:t>
            </a:r>
            <a:r>
              <a:rPr kumimoji="0" lang="en-US" altLang="zh-CN" dirty="0"/>
              <a:t> &gt;&gt; m;</a:t>
            </a:r>
          </a:p>
          <a:p>
            <a:pPr eaLnBrk="1" hangingPunct="1">
              <a:buFont typeface="Wingdings" panose="05000000000000000000" pitchFamily="2" charset="2"/>
              <a:buNone/>
            </a:pPr>
            <a:r>
              <a:rPr kumimoji="0" lang="en-US" altLang="zh-CN" dirty="0"/>
              <a:t>	</a:t>
            </a:r>
            <a:r>
              <a:rPr kumimoji="0" lang="en-US" altLang="zh-CN" dirty="0" err="1"/>
              <a:t>cout</a:t>
            </a:r>
            <a:r>
              <a:rPr kumimoji="0" lang="en-US" altLang="zh-CN" dirty="0"/>
              <a:t> &lt;&lt; "the steps to moving " &lt;&lt; m &lt;&lt; " </a:t>
            </a:r>
            <a:r>
              <a:rPr kumimoji="0" lang="en-US" altLang="zh-CN" dirty="0" err="1"/>
              <a:t>diskes</a:t>
            </a:r>
            <a:r>
              <a:rPr kumimoji="0" lang="en-US" altLang="zh-CN" dirty="0"/>
              <a:t>:" &lt;&lt; </a:t>
            </a:r>
            <a:r>
              <a:rPr kumimoji="0" lang="en-US" altLang="zh-CN" dirty="0" err="1"/>
              <a:t>endl</a:t>
            </a:r>
            <a:r>
              <a:rPr kumimoji="0" lang="en-US" altLang="zh-CN" dirty="0"/>
              <a:t>;</a:t>
            </a:r>
          </a:p>
          <a:p>
            <a:pPr eaLnBrk="1" hangingPunct="1">
              <a:buFont typeface="Wingdings" panose="05000000000000000000" pitchFamily="2" charset="2"/>
              <a:buNone/>
            </a:pPr>
            <a:r>
              <a:rPr kumimoji="0" lang="en-US" altLang="zh-CN" dirty="0"/>
              <a:t>	</a:t>
            </a:r>
            <a:r>
              <a:rPr kumimoji="0" lang="en-US" altLang="zh-CN" dirty="0" err="1"/>
              <a:t>hanoi</a:t>
            </a:r>
            <a:r>
              <a:rPr kumimoji="0" lang="en-US" altLang="zh-CN" dirty="0"/>
              <a:t>(</a:t>
            </a:r>
            <a:r>
              <a:rPr kumimoji="0" lang="en-US" altLang="zh-CN" dirty="0" err="1"/>
              <a:t>m,'A','B','C</a:t>
            </a:r>
            <a:r>
              <a:rPr kumimoji="0" lang="en-US" altLang="zh-CN" dirty="0"/>
              <a:t>');</a:t>
            </a:r>
          </a:p>
          <a:p>
            <a:pPr eaLnBrk="1" hangingPunct="1">
              <a:buFont typeface="Wingdings" panose="05000000000000000000" pitchFamily="2" charset="2"/>
              <a:buNone/>
            </a:pPr>
            <a:r>
              <a:rPr kumimoji="0" lang="en-US" altLang="zh-CN" dirty="0"/>
              <a:t>	return 0;</a:t>
            </a:r>
          </a:p>
          <a:p>
            <a:pPr eaLnBrk="1" hangingPunct="1">
              <a:buFont typeface="Wingdings" panose="05000000000000000000" pitchFamily="2" charset="2"/>
              <a:buNone/>
            </a:pPr>
            <a:r>
              <a:rPr kumimoji="0" lang="en-US" altLang="zh-CN" dirty="0"/>
              <a:t>}</a:t>
            </a:r>
          </a:p>
          <a:p>
            <a:pPr eaLnBrk="1" hangingPunct="1">
              <a:buFont typeface="Wingdings" panose="05000000000000000000" pitchFamily="2" charset="2"/>
              <a:buNone/>
            </a:pPr>
            <a:endParaRPr kumimoji="0" lang="en-US" altLang="zh-CN"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35</a:t>
            </a:fld>
            <a:endParaRPr lang="zh-CN" altLang="en-US" dirty="0"/>
          </a:p>
        </p:txBody>
      </p:sp>
    </p:spTree>
    <p:extLst>
      <p:ext uri="{BB962C8B-B14F-4D97-AF65-F5344CB8AC3E}">
        <p14:creationId xmlns:p14="http://schemas.microsoft.com/office/powerpoint/2010/main" val="4005793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5"/>
          <p:cNvSpPr>
            <a:spLocks noGrp="1"/>
          </p:cNvSpPr>
          <p:nvPr>
            <p:ph type="title"/>
          </p:nvPr>
        </p:nvSpPr>
        <p:spPr/>
        <p:txBody>
          <a:bodyPr/>
          <a:lstStyle/>
          <a:p>
            <a:pPr eaLnBrk="1" hangingPunct="1"/>
            <a:r>
              <a:rPr kumimoji="0" lang="zh-CN" altLang="en-US" sz="3600" dirty="0">
                <a:solidFill>
                  <a:schemeClr val="bg1"/>
                </a:solidFill>
              </a:rPr>
              <a:t>例</a:t>
            </a:r>
            <a:r>
              <a:rPr kumimoji="0" lang="en-US" altLang="zh-CN" sz="3600" dirty="0">
                <a:solidFill>
                  <a:schemeClr val="bg1"/>
                </a:solidFill>
              </a:rPr>
              <a:t>3-10</a:t>
            </a:r>
            <a:r>
              <a:rPr kumimoji="0" lang="zh-CN" altLang="en-US" sz="3600" dirty="0">
                <a:solidFill>
                  <a:schemeClr val="bg1"/>
                </a:solidFill>
              </a:rPr>
              <a:t>（续）</a:t>
            </a:r>
          </a:p>
        </p:txBody>
      </p:sp>
      <p:sp>
        <p:nvSpPr>
          <p:cNvPr id="7" name="内容占位符 6"/>
          <p:cNvSpPr>
            <a:spLocks noGrp="1"/>
          </p:cNvSpPr>
          <p:nvPr>
            <p:ph idx="1"/>
          </p:nvPr>
        </p:nvSpPr>
        <p:spPr>
          <a:xfrm>
            <a:off x="2281163" y="1052736"/>
            <a:ext cx="9304412" cy="5521102"/>
          </a:xfrm>
          <a:noFill/>
        </p:spPr>
        <p:txBody>
          <a:bodyPr>
            <a:normAutofit/>
          </a:bodyPr>
          <a:lstStyle/>
          <a:p>
            <a:pPr eaLnBrk="1" hangingPunct="1">
              <a:buFont typeface="Georgia" panose="02040502050405020303" pitchFamily="18" charset="0"/>
              <a:buNone/>
              <a:defRPr/>
            </a:pPr>
            <a:r>
              <a:rPr kumimoji="0" lang="zh-CN" altLang="en-US" b="1" dirty="0">
                <a:solidFill>
                  <a:schemeClr val="tx2"/>
                </a:solidFill>
              </a:rPr>
              <a:t>运行结果：</a:t>
            </a:r>
            <a:endParaRPr kumimoji="0" lang="en-US" altLang="zh-CN" b="1" dirty="0">
              <a:solidFill>
                <a:schemeClr val="tx2"/>
              </a:solidFill>
            </a:endParaRPr>
          </a:p>
          <a:p>
            <a:pPr eaLnBrk="1" hangingPunct="1">
              <a:buFont typeface="Wingdings" pitchFamily="2" charset="2"/>
              <a:buNone/>
              <a:defRPr/>
            </a:pPr>
            <a:r>
              <a:rPr kumimoji="0" lang="en-US" altLang="zh-CN" dirty="0"/>
              <a:t>Enter the number of diskes:3</a:t>
            </a:r>
          </a:p>
          <a:p>
            <a:pPr eaLnBrk="1" hangingPunct="1">
              <a:buFont typeface="Wingdings" pitchFamily="2" charset="2"/>
              <a:buNone/>
              <a:defRPr/>
            </a:pPr>
            <a:r>
              <a:rPr kumimoji="0" lang="en-US" altLang="zh-CN" dirty="0"/>
              <a:t>the steps to moving 3 </a:t>
            </a:r>
            <a:r>
              <a:rPr kumimoji="0" lang="en-US" altLang="zh-CN" dirty="0" err="1"/>
              <a:t>diskes</a:t>
            </a:r>
            <a:r>
              <a:rPr kumimoji="0" lang="en-US" altLang="zh-CN" dirty="0"/>
              <a:t>:</a:t>
            </a:r>
          </a:p>
          <a:p>
            <a:pPr eaLnBrk="1" hangingPunct="1">
              <a:buFont typeface="Wingdings" pitchFamily="2" charset="2"/>
              <a:buNone/>
              <a:defRPr/>
            </a:pPr>
            <a:r>
              <a:rPr kumimoji="0" lang="en-US" altLang="zh-CN" dirty="0"/>
              <a:t>A --&gt; C</a:t>
            </a:r>
          </a:p>
          <a:p>
            <a:pPr eaLnBrk="1" hangingPunct="1">
              <a:buFont typeface="Wingdings" pitchFamily="2" charset="2"/>
              <a:buNone/>
              <a:defRPr/>
            </a:pPr>
            <a:r>
              <a:rPr kumimoji="0" lang="en-US" altLang="zh-CN" dirty="0"/>
              <a:t>A --&gt; B</a:t>
            </a:r>
          </a:p>
          <a:p>
            <a:pPr eaLnBrk="1" hangingPunct="1">
              <a:buFont typeface="Wingdings" pitchFamily="2" charset="2"/>
              <a:buNone/>
              <a:defRPr/>
            </a:pPr>
            <a:r>
              <a:rPr kumimoji="0" lang="en-US" altLang="zh-CN" dirty="0"/>
              <a:t>C --&gt; B</a:t>
            </a:r>
          </a:p>
          <a:p>
            <a:pPr eaLnBrk="1" hangingPunct="1">
              <a:buFont typeface="Wingdings" pitchFamily="2" charset="2"/>
              <a:buNone/>
              <a:defRPr/>
            </a:pPr>
            <a:r>
              <a:rPr kumimoji="0" lang="en-US" altLang="zh-CN" dirty="0"/>
              <a:t>A --&gt; C</a:t>
            </a:r>
          </a:p>
          <a:p>
            <a:pPr eaLnBrk="1" hangingPunct="1">
              <a:buFont typeface="Wingdings" pitchFamily="2" charset="2"/>
              <a:buNone/>
              <a:defRPr/>
            </a:pPr>
            <a:r>
              <a:rPr kumimoji="0" lang="en-US" altLang="zh-CN" dirty="0"/>
              <a:t>B --&gt; A</a:t>
            </a:r>
          </a:p>
          <a:p>
            <a:pPr eaLnBrk="1" hangingPunct="1">
              <a:buFont typeface="Wingdings" pitchFamily="2" charset="2"/>
              <a:buNone/>
              <a:defRPr/>
            </a:pPr>
            <a:r>
              <a:rPr kumimoji="0" lang="en-US" altLang="zh-CN" dirty="0"/>
              <a:t>B --&gt; C</a:t>
            </a:r>
          </a:p>
          <a:p>
            <a:pPr eaLnBrk="1" hangingPunct="1">
              <a:buFont typeface="Wingdings" pitchFamily="2" charset="2"/>
              <a:buNone/>
              <a:defRPr/>
            </a:pPr>
            <a:r>
              <a:rPr kumimoji="0" lang="en-US" altLang="zh-CN" dirty="0"/>
              <a:t>A --&gt; C</a:t>
            </a:r>
            <a:endParaRPr kumimoji="0" lang="zh-CN" altLang="en-US"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36</a:t>
            </a:fld>
            <a:endParaRPr lang="zh-CN" altLang="en-US" dirty="0"/>
          </a:p>
        </p:txBody>
      </p:sp>
    </p:spTree>
    <p:extLst>
      <p:ext uri="{BB962C8B-B14F-4D97-AF65-F5344CB8AC3E}">
        <p14:creationId xmlns:p14="http://schemas.microsoft.com/office/powerpoint/2010/main" val="961913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609600" y="1076325"/>
            <a:ext cx="10975975" cy="1066800"/>
          </a:xfrm>
        </p:spPr>
        <p:txBody>
          <a:bodyPr/>
          <a:lstStyle/>
          <a:p>
            <a:r>
              <a:rPr kumimoji="0" lang="zh-CN" altLang="en-US">
                <a:solidFill>
                  <a:srgbClr val="009999"/>
                </a:solidFill>
              </a:rPr>
              <a:t>函数的参数传递</a:t>
            </a:r>
          </a:p>
        </p:txBody>
      </p:sp>
      <p:sp>
        <p:nvSpPr>
          <p:cNvPr id="50179" name="内容占位符 2"/>
          <p:cNvSpPr>
            <a:spLocks noGrp="1"/>
          </p:cNvSpPr>
          <p:nvPr>
            <p:ph idx="1"/>
          </p:nvPr>
        </p:nvSpPr>
        <p:spPr>
          <a:xfrm>
            <a:off x="609600" y="2286000"/>
            <a:ext cx="10672763" cy="3430588"/>
          </a:xfrm>
        </p:spPr>
        <p:txBody>
          <a:bodyPr/>
          <a:lstStyle/>
          <a:p>
            <a:pPr eaLnBrk="1" hangingPunct="1">
              <a:lnSpc>
                <a:spcPct val="150000"/>
              </a:lnSpc>
            </a:pPr>
            <a:r>
              <a:rPr kumimoji="0" lang="zh-CN" altLang="en-US"/>
              <a:t>在函数被调用时才分配形参的存储单元</a:t>
            </a:r>
          </a:p>
          <a:p>
            <a:pPr eaLnBrk="1" hangingPunct="1">
              <a:lnSpc>
                <a:spcPct val="150000"/>
              </a:lnSpc>
            </a:pPr>
            <a:r>
              <a:rPr kumimoji="0" lang="zh-CN" altLang="en-US"/>
              <a:t>实参可以是常量、变量或表达式</a:t>
            </a:r>
          </a:p>
          <a:p>
            <a:pPr eaLnBrk="1" hangingPunct="1">
              <a:lnSpc>
                <a:spcPct val="150000"/>
              </a:lnSpc>
            </a:pPr>
            <a:r>
              <a:rPr kumimoji="0" lang="zh-CN" altLang="en-US"/>
              <a:t>实参类型必须与形参相符或可隐式转换为形参类型</a:t>
            </a:r>
          </a:p>
          <a:p>
            <a:pPr eaLnBrk="1" hangingPunct="1">
              <a:lnSpc>
                <a:spcPct val="150000"/>
              </a:lnSpc>
            </a:pPr>
            <a:r>
              <a:rPr kumimoji="0" lang="zh-CN" altLang="en-US"/>
              <a:t>值传递是传递参数值，即单向传递</a:t>
            </a:r>
            <a:endParaRPr kumimoji="0" lang="en-US" altLang="zh-CN"/>
          </a:p>
          <a:p>
            <a:pPr eaLnBrk="1" hangingPunct="1">
              <a:lnSpc>
                <a:spcPct val="150000"/>
              </a:lnSpc>
            </a:pPr>
            <a:r>
              <a:rPr kumimoji="0" lang="zh-CN" altLang="en-US"/>
              <a:t>引用传递可以实现双向传递</a:t>
            </a:r>
            <a:endParaRPr kumimoji="0" lang="en-US" altLang="zh-CN"/>
          </a:p>
          <a:p>
            <a:pPr eaLnBrk="1" hangingPunct="1">
              <a:lnSpc>
                <a:spcPct val="150000"/>
              </a:lnSpc>
            </a:pPr>
            <a:r>
              <a:rPr kumimoji="0" lang="zh-CN" altLang="en-US"/>
              <a:t>常引用作参数可以保障实参数据的安全</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标题 1"/>
          <p:cNvSpPr>
            <a:spLocks noGrp="1"/>
          </p:cNvSpPr>
          <p:nvPr>
            <p:ph type="title"/>
          </p:nvPr>
        </p:nvSpPr>
        <p:spPr/>
        <p:txBody>
          <a:bodyPr/>
          <a:lstStyle/>
          <a:p>
            <a:r>
              <a:rPr kumimoji="0" lang="zh-CN" altLang="en-US" sz="3600" dirty="0"/>
              <a:t>例</a:t>
            </a:r>
            <a:r>
              <a:rPr kumimoji="0" lang="en-US" altLang="zh-CN" sz="3600" dirty="0"/>
              <a:t>3-11 </a:t>
            </a:r>
            <a:r>
              <a:rPr kumimoji="0" lang="zh-CN" altLang="en-US" sz="3600" dirty="0"/>
              <a:t>输入两</a:t>
            </a:r>
            <a:r>
              <a:rPr kumimoji="0" lang="zh-CN" altLang="en-US" sz="3600"/>
              <a:t>个整数并交换（</a:t>
            </a:r>
            <a:r>
              <a:rPr kumimoji="0" lang="zh-CN" altLang="en-US" sz="3600" dirty="0"/>
              <a:t>值传递）</a:t>
            </a:r>
          </a:p>
        </p:txBody>
      </p:sp>
      <p:sp>
        <p:nvSpPr>
          <p:cNvPr id="43012" name="内容占位符 2"/>
          <p:cNvSpPr>
            <a:spLocks noGrp="1"/>
          </p:cNvSpPr>
          <p:nvPr>
            <p:ph idx="1"/>
          </p:nvPr>
        </p:nvSpPr>
        <p:spPr>
          <a:xfrm>
            <a:off x="2137147" y="1052736"/>
            <a:ext cx="9448428" cy="5521102"/>
          </a:xfrm>
        </p:spPr>
        <p:txBody>
          <a:bodyPr/>
          <a:lstStyle/>
          <a:p>
            <a:pPr eaLnBrk="1" hangingPunct="1">
              <a:lnSpc>
                <a:spcPct val="90000"/>
              </a:lnSpc>
              <a:spcBef>
                <a:spcPct val="10000"/>
              </a:spcBef>
              <a:buFont typeface="Wingdings" panose="05000000000000000000" pitchFamily="2" charset="2"/>
              <a:buNone/>
            </a:pPr>
            <a:r>
              <a:rPr kumimoji="0" lang="en-US" altLang="zh-CN" dirty="0"/>
              <a:t>#include&lt;</a:t>
            </a:r>
            <a:r>
              <a:rPr kumimoji="0" lang="en-US" altLang="zh-CN" dirty="0" err="1"/>
              <a:t>iostream</a:t>
            </a:r>
            <a:r>
              <a:rPr kumimoji="0" lang="en-US" altLang="zh-CN" dirty="0"/>
              <a:t>&gt;</a:t>
            </a:r>
          </a:p>
          <a:p>
            <a:pPr eaLnBrk="1" hangingPunct="1">
              <a:lnSpc>
                <a:spcPct val="90000"/>
              </a:lnSpc>
              <a:spcBef>
                <a:spcPct val="10000"/>
              </a:spcBef>
              <a:buFont typeface="Wingdings" panose="05000000000000000000" pitchFamily="2" charset="2"/>
              <a:buNone/>
            </a:pPr>
            <a:r>
              <a:rPr kumimoji="0" lang="en-US" altLang="zh-CN" dirty="0"/>
              <a:t>using namespace </a:t>
            </a:r>
            <a:r>
              <a:rPr kumimoji="0" lang="en-US" altLang="zh-CN" dirty="0" err="1"/>
              <a:t>std</a:t>
            </a:r>
            <a:r>
              <a:rPr kumimoji="0" lang="en-US" altLang="zh-CN" dirty="0"/>
              <a:t>;</a:t>
            </a:r>
          </a:p>
          <a:p>
            <a:pPr eaLnBrk="1" hangingPunct="1">
              <a:lnSpc>
                <a:spcPct val="90000"/>
              </a:lnSpc>
              <a:spcBef>
                <a:spcPct val="10000"/>
              </a:spcBef>
              <a:buFont typeface="Wingdings" panose="05000000000000000000" pitchFamily="2" charset="2"/>
              <a:buNone/>
            </a:pPr>
            <a:r>
              <a:rPr kumimoji="0" lang="fr-FR" altLang="zh-CN" dirty="0"/>
              <a:t>void </a:t>
            </a:r>
            <a:r>
              <a:rPr kumimoji="0" lang="fr-FR" altLang="zh-CN" dirty="0">
                <a:solidFill>
                  <a:srgbClr val="C00000"/>
                </a:solidFill>
              </a:rPr>
              <a:t>swap</a:t>
            </a:r>
            <a:r>
              <a:rPr kumimoji="0" lang="fr-FR" altLang="zh-CN" dirty="0"/>
              <a:t>(int a, int b) {</a:t>
            </a:r>
          </a:p>
          <a:p>
            <a:pPr eaLnBrk="1" hangingPunct="1">
              <a:lnSpc>
                <a:spcPct val="90000"/>
              </a:lnSpc>
              <a:spcBef>
                <a:spcPct val="10000"/>
              </a:spcBef>
              <a:buFont typeface="Wingdings" panose="05000000000000000000" pitchFamily="2" charset="2"/>
              <a:buNone/>
            </a:pPr>
            <a:r>
              <a:rPr kumimoji="0" lang="fr-FR" altLang="zh-CN" dirty="0"/>
              <a:t>	int t = a;</a:t>
            </a:r>
          </a:p>
          <a:p>
            <a:pPr eaLnBrk="1" hangingPunct="1">
              <a:lnSpc>
                <a:spcPct val="90000"/>
              </a:lnSpc>
              <a:spcBef>
                <a:spcPct val="10000"/>
              </a:spcBef>
              <a:buFont typeface="Wingdings" panose="05000000000000000000" pitchFamily="2" charset="2"/>
              <a:buNone/>
            </a:pPr>
            <a:r>
              <a:rPr kumimoji="0" lang="fr-FR" altLang="zh-CN" dirty="0"/>
              <a:t>	a = b;</a:t>
            </a:r>
          </a:p>
          <a:p>
            <a:pPr eaLnBrk="1" hangingPunct="1">
              <a:lnSpc>
                <a:spcPct val="90000"/>
              </a:lnSpc>
              <a:spcBef>
                <a:spcPct val="10000"/>
              </a:spcBef>
              <a:buFont typeface="Wingdings" panose="05000000000000000000" pitchFamily="2" charset="2"/>
              <a:buNone/>
            </a:pPr>
            <a:r>
              <a:rPr kumimoji="0" lang="fr-FR" altLang="zh-CN" dirty="0"/>
              <a:t>	b = t;</a:t>
            </a:r>
          </a:p>
          <a:p>
            <a:pPr eaLnBrk="1" hangingPunct="1">
              <a:lnSpc>
                <a:spcPct val="90000"/>
              </a:lnSpc>
              <a:spcBef>
                <a:spcPct val="10000"/>
              </a:spcBef>
              <a:buFont typeface="Wingdings" panose="05000000000000000000" pitchFamily="2" charset="2"/>
              <a:buNone/>
            </a:pPr>
            <a:r>
              <a:rPr kumimoji="0" lang="fr-FR" altLang="zh-CN" dirty="0"/>
              <a:t>}</a:t>
            </a:r>
          </a:p>
          <a:p>
            <a:pPr eaLnBrk="1" hangingPunct="1">
              <a:lnSpc>
                <a:spcPct val="90000"/>
              </a:lnSpc>
              <a:buFont typeface="Wingdings" panose="05000000000000000000" pitchFamily="2" charset="2"/>
              <a:buNone/>
            </a:pPr>
            <a:r>
              <a:rPr kumimoji="0" lang="en-US" altLang="zh-CN" dirty="0" err="1"/>
              <a:t>int</a:t>
            </a:r>
            <a:r>
              <a:rPr kumimoji="0" lang="en-US" altLang="zh-CN" dirty="0"/>
              <a:t> main() {</a:t>
            </a:r>
          </a:p>
          <a:p>
            <a:pPr eaLnBrk="1" hangingPunct="1">
              <a:lnSpc>
                <a:spcPct val="90000"/>
              </a:lnSpc>
              <a:buFont typeface="Wingdings" panose="05000000000000000000" pitchFamily="2" charset="2"/>
              <a:buNone/>
            </a:pPr>
            <a:r>
              <a:rPr kumimoji="0" lang="en-US" altLang="zh-CN" dirty="0"/>
              <a:t>	</a:t>
            </a:r>
            <a:r>
              <a:rPr kumimoji="0" lang="en-US" altLang="zh-CN" dirty="0" err="1"/>
              <a:t>int</a:t>
            </a:r>
            <a:r>
              <a:rPr kumimoji="0" lang="en-US" altLang="zh-CN" dirty="0"/>
              <a:t> x = 5, y = 10;</a:t>
            </a:r>
          </a:p>
          <a:p>
            <a:pPr eaLnBrk="1" hangingPunct="1">
              <a:lnSpc>
                <a:spcPct val="90000"/>
              </a:lnSpc>
              <a:buFont typeface="Wingdings" panose="05000000000000000000" pitchFamily="2" charset="2"/>
              <a:buNone/>
            </a:pPr>
            <a:r>
              <a:rPr kumimoji="0" lang="en-US" altLang="zh-CN" dirty="0"/>
              <a:t>	</a:t>
            </a:r>
            <a:r>
              <a:rPr kumimoji="0" lang="en-US" altLang="zh-CN" dirty="0" err="1"/>
              <a:t>cout</a:t>
            </a:r>
            <a:r>
              <a:rPr kumimoji="0" lang="en-US" altLang="zh-CN" dirty="0"/>
              <a:t>&lt;&lt;"x = "&lt;&lt;x&lt;&lt;"  y = "&lt;&lt;y&lt;&lt;</a:t>
            </a:r>
            <a:r>
              <a:rPr kumimoji="0" lang="en-US" altLang="zh-CN" dirty="0" err="1"/>
              <a:t>endl</a:t>
            </a:r>
            <a:r>
              <a:rPr kumimoji="0" lang="en-US" altLang="zh-CN" dirty="0"/>
              <a:t>;</a:t>
            </a:r>
          </a:p>
          <a:p>
            <a:pPr eaLnBrk="1" hangingPunct="1">
              <a:lnSpc>
                <a:spcPct val="90000"/>
              </a:lnSpc>
              <a:buFont typeface="Wingdings" panose="05000000000000000000" pitchFamily="2" charset="2"/>
              <a:buNone/>
            </a:pPr>
            <a:r>
              <a:rPr kumimoji="0" lang="en-US" altLang="zh-CN" dirty="0"/>
              <a:t>	</a:t>
            </a:r>
            <a:r>
              <a:rPr kumimoji="0" lang="en-US" altLang="zh-CN" dirty="0">
                <a:solidFill>
                  <a:srgbClr val="C00000"/>
                </a:solidFill>
              </a:rPr>
              <a:t>swap</a:t>
            </a:r>
            <a:r>
              <a:rPr kumimoji="0" lang="en-US" altLang="zh-CN" dirty="0"/>
              <a:t>(x, y);</a:t>
            </a:r>
          </a:p>
          <a:p>
            <a:pPr eaLnBrk="1" hangingPunct="1">
              <a:lnSpc>
                <a:spcPct val="90000"/>
              </a:lnSpc>
              <a:buFont typeface="Wingdings" panose="05000000000000000000" pitchFamily="2" charset="2"/>
              <a:buNone/>
            </a:pPr>
            <a:r>
              <a:rPr kumimoji="0" lang="en-US" altLang="zh-CN" dirty="0"/>
              <a:t>	</a:t>
            </a:r>
            <a:r>
              <a:rPr kumimoji="0" lang="en-US" altLang="zh-CN" dirty="0" err="1"/>
              <a:t>cout</a:t>
            </a:r>
            <a:r>
              <a:rPr kumimoji="0" lang="en-US" altLang="zh-CN" dirty="0"/>
              <a:t>&lt;&lt;"x = "&lt;&lt;x&lt;&lt;"  y = "&lt;&lt;y&lt;&lt;</a:t>
            </a:r>
            <a:r>
              <a:rPr kumimoji="0" lang="en-US" altLang="zh-CN" dirty="0" err="1"/>
              <a:t>endl</a:t>
            </a:r>
            <a:r>
              <a:rPr kumimoji="0" lang="en-US" altLang="zh-CN" dirty="0"/>
              <a:t>;</a:t>
            </a:r>
          </a:p>
          <a:p>
            <a:pPr eaLnBrk="1" hangingPunct="1">
              <a:lnSpc>
                <a:spcPct val="90000"/>
              </a:lnSpc>
              <a:buFont typeface="Wingdings" panose="05000000000000000000" pitchFamily="2" charset="2"/>
              <a:buNone/>
            </a:pPr>
            <a:r>
              <a:rPr kumimoji="0" lang="en-US" altLang="zh-CN" dirty="0"/>
              <a:t>	return 0;</a:t>
            </a:r>
          </a:p>
          <a:p>
            <a:pPr eaLnBrk="1" hangingPunct="1">
              <a:lnSpc>
                <a:spcPct val="90000"/>
              </a:lnSpc>
              <a:buFont typeface="Wingdings" panose="05000000000000000000" pitchFamily="2" charset="2"/>
              <a:buNone/>
            </a:pPr>
            <a:r>
              <a:rPr kumimoji="0" lang="en-US" altLang="zh-CN" dirty="0"/>
              <a:t>}</a:t>
            </a:r>
            <a:endParaRPr kumimoji="0" lang="fr-FR" altLang="zh-CN" dirty="0"/>
          </a:p>
        </p:txBody>
      </p:sp>
      <p:sp>
        <p:nvSpPr>
          <p:cNvPr id="43014" name="Text Box 4"/>
          <p:cNvSpPr txBox="1">
            <a:spLocks noChangeArrowheads="1"/>
          </p:cNvSpPr>
          <p:nvPr/>
        </p:nvSpPr>
        <p:spPr bwMode="auto">
          <a:xfrm>
            <a:off x="6618337" y="5992813"/>
            <a:ext cx="2014538" cy="868362"/>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a:latin typeface="微软雅黑" panose="020B0503020204020204" pitchFamily="34" charset="-122"/>
                <a:ea typeface="微软雅黑" panose="020B0503020204020204" pitchFamily="34" charset="-122"/>
              </a:rPr>
              <a:t>运行结果：</a:t>
            </a:r>
            <a:endParaRPr lang="en-US" altLang="zh-CN" sz="1800" b="1">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x = 5      y = 10</a:t>
            </a:r>
          </a:p>
          <a:p>
            <a:pPr eaLnBrk="1" hangingPunct="1">
              <a:lnSpc>
                <a:spcPct val="90000"/>
              </a:lnSpc>
              <a:buFont typeface="Wingdings" panose="05000000000000000000" pitchFamily="2" charset="2"/>
              <a:buNone/>
            </a:pPr>
            <a:r>
              <a:rPr lang="en-US" altLang="zh-CN" sz="1800">
                <a:latin typeface="微软雅黑" panose="020B0503020204020204" pitchFamily="34" charset="-122"/>
                <a:ea typeface="微软雅黑" panose="020B0503020204020204" pitchFamily="34" charset="-122"/>
              </a:rPr>
              <a:t>x = 5      y = 10</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38</a:t>
            </a:fld>
            <a:endParaRPr lang="zh-CN" altLang="en-US" dirty="0"/>
          </a:p>
        </p:txBody>
      </p:sp>
    </p:spTree>
    <p:extLst>
      <p:ext uri="{BB962C8B-B14F-4D97-AF65-F5344CB8AC3E}">
        <p14:creationId xmlns:p14="http://schemas.microsoft.com/office/powerpoint/2010/main" val="2877866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178"/>
          <p:cNvGrpSpPr>
            <a:grpSpLocks/>
          </p:cNvGrpSpPr>
          <p:nvPr/>
        </p:nvGrpSpPr>
        <p:grpSpPr bwMode="auto">
          <a:xfrm>
            <a:off x="2713038" y="1484313"/>
            <a:ext cx="6727825" cy="4892675"/>
            <a:chOff x="624" y="144"/>
            <a:chExt cx="4558" cy="4078"/>
          </a:xfrm>
        </p:grpSpPr>
        <p:sp>
          <p:nvSpPr>
            <p:cNvPr id="53252" name="Text Box 88"/>
            <p:cNvSpPr txBox="1">
              <a:spLocks noChangeArrowheads="1"/>
            </p:cNvSpPr>
            <p:nvPr/>
          </p:nvSpPr>
          <p:spPr bwMode="auto">
            <a:xfrm>
              <a:off x="2619" y="1621"/>
              <a:ext cx="45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a=b;</a:t>
              </a:r>
            </a:p>
          </p:txBody>
        </p:sp>
        <p:sp>
          <p:nvSpPr>
            <p:cNvPr id="53253" name="Text Box 91"/>
            <p:cNvSpPr txBox="1">
              <a:spLocks noChangeArrowheads="1"/>
            </p:cNvSpPr>
            <p:nvPr/>
          </p:nvSpPr>
          <p:spPr bwMode="auto">
            <a:xfrm>
              <a:off x="3077" y="144"/>
              <a:ext cx="535" cy="222"/>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54" name="Text Box 92"/>
            <p:cNvSpPr txBox="1">
              <a:spLocks noChangeArrowheads="1"/>
            </p:cNvSpPr>
            <p:nvPr/>
          </p:nvSpPr>
          <p:spPr bwMode="auto">
            <a:xfrm>
              <a:off x="2991" y="42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55" name="Text Box 94"/>
            <p:cNvSpPr txBox="1">
              <a:spLocks noChangeArrowheads="1"/>
            </p:cNvSpPr>
            <p:nvPr/>
          </p:nvSpPr>
          <p:spPr bwMode="auto">
            <a:xfrm>
              <a:off x="3756" y="144"/>
              <a:ext cx="535" cy="222"/>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56" name="Text Box 95"/>
            <p:cNvSpPr txBox="1">
              <a:spLocks noChangeArrowheads="1"/>
            </p:cNvSpPr>
            <p:nvPr/>
          </p:nvSpPr>
          <p:spPr bwMode="auto">
            <a:xfrm>
              <a:off x="3661" y="42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57" name="Text Box 97"/>
            <p:cNvSpPr txBox="1">
              <a:spLocks noChangeArrowheads="1"/>
            </p:cNvSpPr>
            <p:nvPr/>
          </p:nvSpPr>
          <p:spPr bwMode="auto">
            <a:xfrm>
              <a:off x="3077" y="772"/>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58" name="Text Box 98"/>
            <p:cNvSpPr txBox="1">
              <a:spLocks noChangeArrowheads="1"/>
            </p:cNvSpPr>
            <p:nvPr/>
          </p:nvSpPr>
          <p:spPr bwMode="auto">
            <a:xfrm>
              <a:off x="3074"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59" name="Text Box 100"/>
            <p:cNvSpPr txBox="1">
              <a:spLocks noChangeArrowheads="1"/>
            </p:cNvSpPr>
            <p:nvPr/>
          </p:nvSpPr>
          <p:spPr bwMode="auto">
            <a:xfrm>
              <a:off x="3756" y="772"/>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60" name="Text Box 101"/>
            <p:cNvSpPr txBox="1">
              <a:spLocks noChangeArrowheads="1"/>
            </p:cNvSpPr>
            <p:nvPr/>
          </p:nvSpPr>
          <p:spPr bwMode="auto">
            <a:xfrm>
              <a:off x="3753"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61" name="Line 102"/>
            <p:cNvSpPr>
              <a:spLocks noChangeShapeType="1"/>
            </p:cNvSpPr>
            <p:nvPr/>
          </p:nvSpPr>
          <p:spPr bwMode="auto">
            <a:xfrm>
              <a:off x="3340" y="366"/>
              <a:ext cx="0" cy="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2" name="Line 103"/>
            <p:cNvSpPr>
              <a:spLocks noChangeShapeType="1"/>
            </p:cNvSpPr>
            <p:nvPr/>
          </p:nvSpPr>
          <p:spPr bwMode="auto">
            <a:xfrm>
              <a:off x="4019" y="366"/>
              <a:ext cx="0" cy="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3" name="Text Box 104"/>
            <p:cNvSpPr txBox="1">
              <a:spLocks noChangeArrowheads="1"/>
            </p:cNvSpPr>
            <p:nvPr/>
          </p:nvSpPr>
          <p:spPr bwMode="auto">
            <a:xfrm>
              <a:off x="836" y="169"/>
              <a:ext cx="18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1800">
                  <a:latin typeface="微软雅黑" panose="020B0503020204020204" pitchFamily="34" charset="-122"/>
                  <a:ea typeface="微软雅黑" panose="020B0503020204020204" pitchFamily="34" charset="-122"/>
                </a:rPr>
                <a:t>执行主函数中的函数调用</a:t>
              </a:r>
              <a:r>
                <a:rPr kumimoji="0" lang="en-US" altLang="zh-CN" sz="1800" b="1">
                  <a:latin typeface="微软雅黑" panose="020B0503020204020204" pitchFamily="34" charset="-122"/>
                  <a:ea typeface="微软雅黑" panose="020B0503020204020204" pitchFamily="34" charset="-122"/>
                </a:rPr>
                <a:t>swap(x,y);</a:t>
              </a:r>
            </a:p>
          </p:txBody>
        </p:sp>
        <p:sp>
          <p:nvSpPr>
            <p:cNvPr id="53264" name="Text Box 105"/>
            <p:cNvSpPr txBox="1">
              <a:spLocks noChangeArrowheads="1"/>
            </p:cNvSpPr>
            <p:nvPr/>
          </p:nvSpPr>
          <p:spPr bwMode="auto">
            <a:xfrm>
              <a:off x="1167" y="1612"/>
              <a:ext cx="45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t=a;</a:t>
              </a:r>
            </a:p>
          </p:txBody>
        </p:sp>
        <p:sp>
          <p:nvSpPr>
            <p:cNvPr id="53265" name="Text Box 109"/>
            <p:cNvSpPr txBox="1">
              <a:spLocks noChangeArrowheads="1"/>
            </p:cNvSpPr>
            <p:nvPr/>
          </p:nvSpPr>
          <p:spPr bwMode="auto">
            <a:xfrm>
              <a:off x="675"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66" name="Text Box 110"/>
            <p:cNvSpPr txBox="1">
              <a:spLocks noChangeArrowheads="1"/>
            </p:cNvSpPr>
            <p:nvPr/>
          </p:nvSpPr>
          <p:spPr bwMode="auto">
            <a:xfrm>
              <a:off x="672"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67" name="Text Box 112"/>
            <p:cNvSpPr txBox="1">
              <a:spLocks noChangeArrowheads="1"/>
            </p:cNvSpPr>
            <p:nvPr/>
          </p:nvSpPr>
          <p:spPr bwMode="auto">
            <a:xfrm>
              <a:off x="1354"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68" name="Text Box 113"/>
            <p:cNvSpPr txBox="1">
              <a:spLocks noChangeArrowheads="1"/>
            </p:cNvSpPr>
            <p:nvPr/>
          </p:nvSpPr>
          <p:spPr bwMode="auto">
            <a:xfrm>
              <a:off x="1351"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69" name="Text Box 115"/>
            <p:cNvSpPr txBox="1">
              <a:spLocks noChangeArrowheads="1"/>
            </p:cNvSpPr>
            <p:nvPr/>
          </p:nvSpPr>
          <p:spPr bwMode="auto">
            <a:xfrm>
              <a:off x="675"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70" name="Text Box 116"/>
            <p:cNvSpPr txBox="1">
              <a:spLocks noChangeArrowheads="1"/>
            </p:cNvSpPr>
            <p:nvPr/>
          </p:nvSpPr>
          <p:spPr bwMode="auto">
            <a:xfrm>
              <a:off x="709" y="2913"/>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71" name="Text Box 118"/>
            <p:cNvSpPr txBox="1">
              <a:spLocks noChangeArrowheads="1"/>
            </p:cNvSpPr>
            <p:nvPr/>
          </p:nvSpPr>
          <p:spPr bwMode="auto">
            <a:xfrm>
              <a:off x="1354"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72" name="Text Box 119"/>
            <p:cNvSpPr txBox="1">
              <a:spLocks noChangeArrowheads="1"/>
            </p:cNvSpPr>
            <p:nvPr/>
          </p:nvSpPr>
          <p:spPr bwMode="auto">
            <a:xfrm>
              <a:off x="1497"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73" name="Text Box 121"/>
            <p:cNvSpPr txBox="1">
              <a:spLocks noChangeArrowheads="1"/>
            </p:cNvSpPr>
            <p:nvPr/>
          </p:nvSpPr>
          <p:spPr bwMode="auto">
            <a:xfrm>
              <a:off x="1006" y="3238"/>
              <a:ext cx="543" cy="298"/>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74" name="Line 122"/>
            <p:cNvSpPr>
              <a:spLocks noChangeShapeType="1"/>
            </p:cNvSpPr>
            <p:nvPr/>
          </p:nvSpPr>
          <p:spPr bwMode="auto">
            <a:xfrm>
              <a:off x="1130" y="2869"/>
              <a:ext cx="0" cy="39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3275" name="Text Box 123"/>
            <p:cNvSpPr txBox="1">
              <a:spLocks noChangeArrowheads="1"/>
            </p:cNvSpPr>
            <p:nvPr/>
          </p:nvSpPr>
          <p:spPr bwMode="auto">
            <a:xfrm>
              <a:off x="777" y="3289"/>
              <a:ext cx="20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t</a:t>
              </a:r>
            </a:p>
          </p:txBody>
        </p:sp>
        <p:sp>
          <p:nvSpPr>
            <p:cNvPr id="53276" name="Text Box 124"/>
            <p:cNvSpPr txBox="1">
              <a:spLocks noChangeArrowheads="1"/>
            </p:cNvSpPr>
            <p:nvPr/>
          </p:nvSpPr>
          <p:spPr bwMode="auto">
            <a:xfrm>
              <a:off x="4197" y="1612"/>
              <a:ext cx="45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b=t;</a:t>
              </a:r>
            </a:p>
          </p:txBody>
        </p:sp>
        <p:sp>
          <p:nvSpPr>
            <p:cNvPr id="53277" name="Text Box 128"/>
            <p:cNvSpPr txBox="1">
              <a:spLocks noChangeArrowheads="1"/>
            </p:cNvSpPr>
            <p:nvPr/>
          </p:nvSpPr>
          <p:spPr bwMode="auto">
            <a:xfrm>
              <a:off x="3866"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78" name="Text Box 129"/>
            <p:cNvSpPr txBox="1">
              <a:spLocks noChangeArrowheads="1"/>
            </p:cNvSpPr>
            <p:nvPr/>
          </p:nvSpPr>
          <p:spPr bwMode="auto">
            <a:xfrm>
              <a:off x="386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79" name="Text Box 131"/>
            <p:cNvSpPr txBox="1">
              <a:spLocks noChangeArrowheads="1"/>
            </p:cNvSpPr>
            <p:nvPr/>
          </p:nvSpPr>
          <p:spPr bwMode="auto">
            <a:xfrm>
              <a:off x="4546"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80" name="Text Box 132"/>
            <p:cNvSpPr txBox="1">
              <a:spLocks noChangeArrowheads="1"/>
            </p:cNvSpPr>
            <p:nvPr/>
          </p:nvSpPr>
          <p:spPr bwMode="auto">
            <a:xfrm>
              <a:off x="454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81" name="Text Box 134"/>
            <p:cNvSpPr txBox="1">
              <a:spLocks noChangeArrowheads="1"/>
            </p:cNvSpPr>
            <p:nvPr/>
          </p:nvSpPr>
          <p:spPr bwMode="auto">
            <a:xfrm>
              <a:off x="3866"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82" name="Text Box 135"/>
            <p:cNvSpPr txBox="1">
              <a:spLocks noChangeArrowheads="1"/>
            </p:cNvSpPr>
            <p:nvPr/>
          </p:nvSpPr>
          <p:spPr bwMode="auto">
            <a:xfrm>
              <a:off x="3863"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83" name="Text Box 137"/>
            <p:cNvSpPr txBox="1">
              <a:spLocks noChangeArrowheads="1"/>
            </p:cNvSpPr>
            <p:nvPr/>
          </p:nvSpPr>
          <p:spPr bwMode="auto">
            <a:xfrm>
              <a:off x="4546"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84" name="Text Box 138"/>
            <p:cNvSpPr txBox="1">
              <a:spLocks noChangeArrowheads="1"/>
            </p:cNvSpPr>
            <p:nvPr/>
          </p:nvSpPr>
          <p:spPr bwMode="auto">
            <a:xfrm>
              <a:off x="4590"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85" name="Text Box 140"/>
            <p:cNvSpPr txBox="1">
              <a:spLocks noChangeArrowheads="1"/>
            </p:cNvSpPr>
            <p:nvPr/>
          </p:nvSpPr>
          <p:spPr bwMode="auto">
            <a:xfrm>
              <a:off x="4197" y="3259"/>
              <a:ext cx="546" cy="277"/>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86" name="Line 141"/>
            <p:cNvSpPr>
              <a:spLocks noChangeShapeType="1"/>
            </p:cNvSpPr>
            <p:nvPr/>
          </p:nvSpPr>
          <p:spPr bwMode="auto">
            <a:xfrm flipV="1">
              <a:off x="4674" y="2869"/>
              <a:ext cx="0" cy="39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3287" name="Text Box 142"/>
            <p:cNvSpPr txBox="1">
              <a:spLocks noChangeArrowheads="1"/>
            </p:cNvSpPr>
            <p:nvPr/>
          </p:nvSpPr>
          <p:spPr bwMode="auto">
            <a:xfrm>
              <a:off x="3968" y="3289"/>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t</a:t>
              </a:r>
            </a:p>
          </p:txBody>
        </p:sp>
        <p:sp>
          <p:nvSpPr>
            <p:cNvPr id="53288" name="Text Box 146"/>
            <p:cNvSpPr txBox="1">
              <a:spLocks noChangeArrowheads="1"/>
            </p:cNvSpPr>
            <p:nvPr/>
          </p:nvSpPr>
          <p:spPr bwMode="auto">
            <a:xfrm>
              <a:off x="2288"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89" name="Text Box 147"/>
            <p:cNvSpPr txBox="1">
              <a:spLocks noChangeArrowheads="1"/>
            </p:cNvSpPr>
            <p:nvPr/>
          </p:nvSpPr>
          <p:spPr bwMode="auto">
            <a:xfrm>
              <a:off x="2285"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x</a:t>
              </a:r>
            </a:p>
          </p:txBody>
        </p:sp>
        <p:sp>
          <p:nvSpPr>
            <p:cNvPr id="53290" name="Text Box 149"/>
            <p:cNvSpPr txBox="1">
              <a:spLocks noChangeArrowheads="1"/>
            </p:cNvSpPr>
            <p:nvPr/>
          </p:nvSpPr>
          <p:spPr bwMode="auto">
            <a:xfrm>
              <a:off x="2967"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91" name="Text Box 150"/>
            <p:cNvSpPr txBox="1">
              <a:spLocks noChangeArrowheads="1"/>
            </p:cNvSpPr>
            <p:nvPr/>
          </p:nvSpPr>
          <p:spPr bwMode="auto">
            <a:xfrm>
              <a:off x="2964"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y</a:t>
              </a:r>
            </a:p>
          </p:txBody>
        </p:sp>
        <p:sp>
          <p:nvSpPr>
            <p:cNvPr id="53292" name="Text Box 152"/>
            <p:cNvSpPr txBox="1">
              <a:spLocks noChangeArrowheads="1"/>
            </p:cNvSpPr>
            <p:nvPr/>
          </p:nvSpPr>
          <p:spPr bwMode="auto">
            <a:xfrm>
              <a:off x="2288"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93" name="Text Box 153"/>
            <p:cNvSpPr txBox="1">
              <a:spLocks noChangeArrowheads="1"/>
            </p:cNvSpPr>
            <p:nvPr/>
          </p:nvSpPr>
          <p:spPr bwMode="auto">
            <a:xfrm>
              <a:off x="2285"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a</a:t>
              </a:r>
            </a:p>
          </p:txBody>
        </p:sp>
        <p:sp>
          <p:nvSpPr>
            <p:cNvPr id="53294" name="Text Box 155"/>
            <p:cNvSpPr txBox="1">
              <a:spLocks noChangeArrowheads="1"/>
            </p:cNvSpPr>
            <p:nvPr/>
          </p:nvSpPr>
          <p:spPr bwMode="auto">
            <a:xfrm>
              <a:off x="2967"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295" name="Text Box 156"/>
            <p:cNvSpPr txBox="1">
              <a:spLocks noChangeArrowheads="1"/>
            </p:cNvSpPr>
            <p:nvPr/>
          </p:nvSpPr>
          <p:spPr bwMode="auto">
            <a:xfrm>
              <a:off x="3127" y="2913"/>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微软雅黑" panose="020B0503020204020204" pitchFamily="34" charset="-122"/>
                  <a:ea typeface="微软雅黑" panose="020B0503020204020204" pitchFamily="34" charset="-122"/>
                </a:rPr>
                <a:t>  b</a:t>
              </a:r>
            </a:p>
          </p:txBody>
        </p:sp>
        <p:sp>
          <p:nvSpPr>
            <p:cNvPr id="53296" name="Line 157"/>
            <p:cNvSpPr>
              <a:spLocks noChangeShapeType="1"/>
            </p:cNvSpPr>
            <p:nvPr/>
          </p:nvSpPr>
          <p:spPr bwMode="auto">
            <a:xfrm flipH="1">
              <a:off x="2814" y="2758"/>
              <a:ext cx="15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3297" name="Text Box 159"/>
            <p:cNvSpPr txBox="1">
              <a:spLocks noChangeArrowheads="1"/>
            </p:cNvSpPr>
            <p:nvPr/>
          </p:nvSpPr>
          <p:spPr bwMode="auto">
            <a:xfrm>
              <a:off x="2627" y="3259"/>
              <a:ext cx="546" cy="277"/>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298" name="Text Box 160"/>
            <p:cNvSpPr txBox="1">
              <a:spLocks noChangeArrowheads="1"/>
            </p:cNvSpPr>
            <p:nvPr/>
          </p:nvSpPr>
          <p:spPr bwMode="auto">
            <a:xfrm>
              <a:off x="2398" y="3259"/>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t</a:t>
              </a:r>
            </a:p>
          </p:txBody>
        </p:sp>
        <p:sp>
          <p:nvSpPr>
            <p:cNvPr id="53299" name="Text Box 161"/>
            <p:cNvSpPr txBox="1">
              <a:spLocks noChangeArrowheads="1"/>
            </p:cNvSpPr>
            <p:nvPr/>
          </p:nvSpPr>
          <p:spPr bwMode="auto">
            <a:xfrm>
              <a:off x="632" y="1358"/>
              <a:ext cx="155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1800">
                  <a:latin typeface="微软雅黑" panose="020B0503020204020204" pitchFamily="34" charset="-122"/>
                  <a:ea typeface="微软雅黑" panose="020B0503020204020204" pitchFamily="34" charset="-122"/>
                </a:rPr>
                <a:t>在</a:t>
              </a:r>
              <a:r>
                <a:rPr kumimoji="0" lang="en-US" altLang="zh-CN" sz="1800">
                  <a:latin typeface="微软雅黑" panose="020B0503020204020204" pitchFamily="34" charset="-122"/>
                  <a:ea typeface="微软雅黑" panose="020B0503020204020204" pitchFamily="34" charset="-122"/>
                </a:rPr>
                <a:t>swap</a:t>
              </a:r>
              <a:r>
                <a:rPr kumimoji="0" lang="zh-CN" altLang="en-US" sz="1800">
                  <a:latin typeface="微软雅黑" panose="020B0503020204020204" pitchFamily="34" charset="-122"/>
                  <a:ea typeface="微软雅黑" panose="020B0503020204020204" pitchFamily="34" charset="-122"/>
                </a:rPr>
                <a:t>子函数中</a:t>
              </a:r>
            </a:p>
          </p:txBody>
        </p:sp>
        <p:sp>
          <p:nvSpPr>
            <p:cNvPr id="53300" name="Line 162"/>
            <p:cNvSpPr>
              <a:spLocks noChangeShapeType="1"/>
            </p:cNvSpPr>
            <p:nvPr/>
          </p:nvSpPr>
          <p:spPr bwMode="auto">
            <a:xfrm>
              <a:off x="624" y="1264"/>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1" name="Line 163"/>
            <p:cNvSpPr>
              <a:spLocks noChangeShapeType="1"/>
            </p:cNvSpPr>
            <p:nvPr/>
          </p:nvSpPr>
          <p:spPr bwMode="auto">
            <a:xfrm>
              <a:off x="624" y="3590"/>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2" name="Text Box 164"/>
            <p:cNvSpPr txBox="1">
              <a:spLocks noChangeArrowheads="1"/>
            </p:cNvSpPr>
            <p:nvPr/>
          </p:nvSpPr>
          <p:spPr bwMode="auto">
            <a:xfrm>
              <a:off x="777" y="3734"/>
              <a:ext cx="14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1800">
                  <a:latin typeface="微软雅黑" panose="020B0503020204020204" pitchFamily="34" charset="-122"/>
                  <a:ea typeface="微软雅黑" panose="020B0503020204020204" pitchFamily="34" charset="-122"/>
                </a:rPr>
                <a:t>返回主函数以后</a:t>
              </a:r>
            </a:p>
          </p:txBody>
        </p:sp>
        <p:sp>
          <p:nvSpPr>
            <p:cNvPr id="53303" name="Text Box 167"/>
            <p:cNvSpPr txBox="1">
              <a:spLocks noChangeArrowheads="1"/>
            </p:cNvSpPr>
            <p:nvPr/>
          </p:nvSpPr>
          <p:spPr bwMode="auto">
            <a:xfrm>
              <a:off x="2517" y="3819"/>
              <a:ext cx="535" cy="220"/>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5</a:t>
              </a:r>
            </a:p>
          </p:txBody>
        </p:sp>
        <p:sp>
          <p:nvSpPr>
            <p:cNvPr id="53304" name="Text Box 168"/>
            <p:cNvSpPr txBox="1">
              <a:spLocks noChangeArrowheads="1"/>
            </p:cNvSpPr>
            <p:nvPr/>
          </p:nvSpPr>
          <p:spPr bwMode="auto">
            <a:xfrm>
              <a:off x="2514"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b="1">
                  <a:latin typeface="微软雅黑" panose="020B0503020204020204" pitchFamily="34" charset="-122"/>
                  <a:ea typeface="微软雅黑" panose="020B0503020204020204" pitchFamily="34" charset="-122"/>
                </a:rPr>
                <a:t>x</a:t>
              </a:r>
            </a:p>
          </p:txBody>
        </p:sp>
        <p:sp>
          <p:nvSpPr>
            <p:cNvPr id="53305" name="Text Box 170"/>
            <p:cNvSpPr txBox="1">
              <a:spLocks noChangeArrowheads="1"/>
            </p:cNvSpPr>
            <p:nvPr/>
          </p:nvSpPr>
          <p:spPr bwMode="auto">
            <a:xfrm>
              <a:off x="3196" y="3819"/>
              <a:ext cx="535" cy="220"/>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10</a:t>
              </a:r>
            </a:p>
          </p:txBody>
        </p:sp>
        <p:sp>
          <p:nvSpPr>
            <p:cNvPr id="53306" name="Text Box 171"/>
            <p:cNvSpPr txBox="1">
              <a:spLocks noChangeArrowheads="1"/>
            </p:cNvSpPr>
            <p:nvPr/>
          </p:nvSpPr>
          <p:spPr bwMode="auto">
            <a:xfrm>
              <a:off x="3193"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微软雅黑" panose="020B0503020204020204" pitchFamily="34" charset="-122"/>
                  <a:ea typeface="微软雅黑" panose="020B0503020204020204" pitchFamily="34" charset="-122"/>
                </a:rPr>
                <a:t>y</a:t>
              </a:r>
            </a:p>
          </p:txBody>
        </p:sp>
        <p:sp>
          <p:nvSpPr>
            <p:cNvPr id="53307" name="Rectangle 120"/>
            <p:cNvSpPr>
              <a:spLocks noChangeArrowheads="1"/>
            </p:cNvSpPr>
            <p:nvPr/>
          </p:nvSpPr>
          <p:spPr bwMode="auto">
            <a:xfrm>
              <a:off x="624" y="1935"/>
              <a:ext cx="1295" cy="63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sp>
          <p:nvSpPr>
            <p:cNvPr id="53308" name="Rectangle 139"/>
            <p:cNvSpPr>
              <a:spLocks noChangeArrowheads="1"/>
            </p:cNvSpPr>
            <p:nvPr/>
          </p:nvSpPr>
          <p:spPr bwMode="auto">
            <a:xfrm>
              <a:off x="3815" y="1935"/>
              <a:ext cx="1319" cy="63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sp>
          <p:nvSpPr>
            <p:cNvPr id="53309" name="Rectangle 158"/>
            <p:cNvSpPr>
              <a:spLocks noChangeArrowheads="1"/>
            </p:cNvSpPr>
            <p:nvPr/>
          </p:nvSpPr>
          <p:spPr bwMode="auto">
            <a:xfrm>
              <a:off x="2237" y="1935"/>
              <a:ext cx="1290" cy="63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800">
                <a:latin typeface="微软雅黑" panose="020B0503020204020204" pitchFamily="34" charset="-122"/>
                <a:ea typeface="微软雅黑" panose="020B0503020204020204" pitchFamily="34" charset="-122"/>
              </a:endParaRPr>
            </a:p>
          </p:txBody>
        </p:sp>
      </p:grpSp>
      <p:sp>
        <p:nvSpPr>
          <p:cNvPr id="64" name="标题 1"/>
          <p:cNvSpPr>
            <a:spLocks noGrp="1"/>
          </p:cNvSpPr>
          <p:nvPr>
            <p:ph type="title"/>
          </p:nvPr>
        </p:nvSpPr>
        <p:spPr/>
        <p:txBody>
          <a:bodyPr/>
          <a:lstStyle/>
          <a:p>
            <a:r>
              <a:rPr kumimoji="0" lang="zh-CN" altLang="en-US" sz="3600" dirty="0"/>
              <a:t>例</a:t>
            </a:r>
            <a:r>
              <a:rPr kumimoji="0" lang="en-US" altLang="zh-CN" sz="3600" dirty="0"/>
              <a:t>3-11 </a:t>
            </a:r>
            <a:r>
              <a:rPr kumimoji="0" lang="zh-CN" altLang="en-US" sz="3600" dirty="0"/>
              <a:t>输入两</a:t>
            </a:r>
            <a:r>
              <a:rPr kumimoji="0" lang="zh-CN" altLang="en-US" sz="3600"/>
              <a:t>个整数并交换（</a:t>
            </a:r>
            <a:r>
              <a:rPr kumimoji="0" lang="zh-CN" altLang="en-US" sz="3600" dirty="0"/>
              <a:t>值传递）</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39</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函数的调用</a:t>
            </a:r>
          </a:p>
        </p:txBody>
      </p:sp>
      <p:sp>
        <p:nvSpPr>
          <p:cNvPr id="3" name="内容占位符 2"/>
          <p:cNvSpPr>
            <a:spLocks noGrp="1"/>
          </p:cNvSpPr>
          <p:nvPr>
            <p:ph idx="1"/>
          </p:nvPr>
        </p:nvSpPr>
        <p:spPr>
          <a:xfrm>
            <a:off x="609600" y="2070100"/>
            <a:ext cx="6783388" cy="4359275"/>
          </a:xfrm>
        </p:spPr>
        <p:txBody>
          <a:bodyPr/>
          <a:lstStyle/>
          <a:p>
            <a:pPr eaLnBrk="1" hangingPunct="1"/>
            <a:r>
              <a:rPr kumimoji="0" lang="zh-CN" altLang="en-US">
                <a:latin typeface="宋体" panose="02010600030101010101" pitchFamily="2" charset="-122"/>
              </a:rPr>
              <a:t>调用前先声明函数：</a:t>
            </a:r>
          </a:p>
          <a:p>
            <a:pPr lvl="1" eaLnBrk="1" hangingPunct="1"/>
            <a:r>
              <a:rPr kumimoji="0" lang="zh-CN" altLang="en-US">
                <a:latin typeface="宋体" panose="02010600030101010101" pitchFamily="2" charset="-122"/>
              </a:rPr>
              <a:t>若函数定义在调用点之前，可以不另外声明；</a:t>
            </a:r>
            <a:endParaRPr kumimoji="0" lang="en-US" altLang="zh-CN">
              <a:latin typeface="宋体" panose="02010600030101010101" pitchFamily="2" charset="-122"/>
            </a:endParaRPr>
          </a:p>
          <a:p>
            <a:pPr lvl="1" eaLnBrk="1" hangingPunct="1"/>
            <a:r>
              <a:rPr kumimoji="0" lang="zh-CN" altLang="en-US">
                <a:latin typeface="宋体" panose="02010600030101010101" pitchFamily="2" charset="-122"/>
              </a:rPr>
              <a:t>若函数定义在调用点之后，必须要在调用函数前声明函数原型：</a:t>
            </a:r>
          </a:p>
          <a:p>
            <a:pPr lvl="1" eaLnBrk="1" hangingPunct="1">
              <a:buFont typeface="Georgia" panose="02040502050405020303" pitchFamily="18" charset="0"/>
              <a:buNone/>
            </a:pPr>
            <a:r>
              <a:rPr kumimoji="0" lang="zh-CN" altLang="en-US">
                <a:solidFill>
                  <a:srgbClr val="934C22"/>
                </a:solidFill>
                <a:latin typeface="宋体" panose="02010600030101010101" pitchFamily="2" charset="-122"/>
              </a:rPr>
              <a:t>  类型标识符 被调用函数名（含类型说明的形参表）</a:t>
            </a:r>
            <a:r>
              <a:rPr kumimoji="0" lang="en-US" altLang="zh-CN">
                <a:solidFill>
                  <a:srgbClr val="934C22"/>
                </a:solidFill>
                <a:latin typeface="宋体" panose="02010600030101010101" pitchFamily="2" charset="-122"/>
              </a:rPr>
              <a:t>;</a:t>
            </a:r>
            <a:endParaRPr kumimoji="0" lang="en-US" altLang="zh-CN" sz="2200" u="sng">
              <a:solidFill>
                <a:srgbClr val="934C22"/>
              </a:solidFill>
              <a:latin typeface="宋体" panose="02010600030101010101" pitchFamily="2" charset="-122"/>
            </a:endParaRPr>
          </a:p>
          <a:p>
            <a:pPr eaLnBrk="1" hangingPunct="1"/>
            <a:r>
              <a:rPr kumimoji="0" lang="zh-CN" altLang="en-US">
                <a:latin typeface="宋体" panose="02010600030101010101" pitchFamily="2" charset="-122"/>
              </a:rPr>
              <a:t>调用形式  </a:t>
            </a:r>
          </a:p>
          <a:p>
            <a:pPr lvl="1" eaLnBrk="1" hangingPunct="1">
              <a:buFont typeface="Georgia" panose="02040502050405020303" pitchFamily="18" charset="0"/>
              <a:buNone/>
            </a:pPr>
            <a:r>
              <a:rPr kumimoji="0" lang="zh-CN" altLang="en-US">
                <a:solidFill>
                  <a:srgbClr val="934C22"/>
                </a:solidFill>
                <a:latin typeface="宋体" panose="02010600030101010101" pitchFamily="2" charset="-122"/>
              </a:rPr>
              <a:t>  函数名（实参列表） </a:t>
            </a:r>
            <a:endParaRPr kumimoji="0" lang="zh-CN" altLang="en-US" u="sng">
              <a:solidFill>
                <a:srgbClr val="934C22"/>
              </a:solidFill>
              <a:latin typeface="宋体" panose="02010600030101010101" pitchFamily="2" charset="-122"/>
            </a:endParaRPr>
          </a:p>
          <a:p>
            <a:pPr eaLnBrk="1" hangingPunct="1"/>
            <a:r>
              <a:rPr kumimoji="0" lang="zh-CN" altLang="en-US">
                <a:latin typeface="宋体" panose="02010600030101010101" pitchFamily="2" charset="-122"/>
              </a:rPr>
              <a:t>嵌套调用</a:t>
            </a:r>
          </a:p>
          <a:p>
            <a:pPr lvl="1" eaLnBrk="1" hangingPunct="1"/>
            <a:r>
              <a:rPr kumimoji="0" lang="zh-CN" altLang="en-US">
                <a:latin typeface="宋体" panose="02010600030101010101" pitchFamily="2" charset="-122"/>
              </a:rPr>
              <a:t>在一个函数的函数体中，调用另一函数。</a:t>
            </a:r>
          </a:p>
          <a:p>
            <a:pPr eaLnBrk="1" hangingPunct="1"/>
            <a:r>
              <a:rPr kumimoji="0" lang="zh-CN" altLang="en-US">
                <a:latin typeface="宋体" panose="02010600030101010101" pitchFamily="2" charset="-122"/>
              </a:rPr>
              <a:t>递归调用</a:t>
            </a:r>
          </a:p>
          <a:p>
            <a:pPr lvl="1" eaLnBrk="1" hangingPunct="1"/>
            <a:r>
              <a:rPr kumimoji="0" lang="zh-CN" altLang="en-US">
                <a:latin typeface="宋体" panose="02010600030101010101" pitchFamily="2" charset="-122"/>
              </a:rPr>
              <a:t>函数直接或间接调用自身。</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10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标题 1"/>
          <p:cNvSpPr>
            <a:spLocks noGrp="1"/>
          </p:cNvSpPr>
          <p:nvPr>
            <p:ph type="title"/>
          </p:nvPr>
        </p:nvSpPr>
        <p:spPr>
          <a:xfrm>
            <a:off x="2281163" y="3174"/>
            <a:ext cx="9607648" cy="905545"/>
          </a:xfrm>
        </p:spPr>
        <p:txBody>
          <a:bodyPr/>
          <a:lstStyle/>
          <a:p>
            <a:r>
              <a:rPr kumimoji="0" lang="zh-CN" altLang="en-US" dirty="0"/>
              <a:t>例</a:t>
            </a:r>
            <a:r>
              <a:rPr kumimoji="0" lang="en-US" altLang="zh-CN" dirty="0"/>
              <a:t>3-12 </a:t>
            </a:r>
            <a:r>
              <a:rPr kumimoji="0" lang="zh-CN" altLang="en-US" dirty="0"/>
              <a:t>输入两个整数交换后输出（引用传递）</a:t>
            </a:r>
          </a:p>
        </p:txBody>
      </p:sp>
      <p:sp>
        <p:nvSpPr>
          <p:cNvPr id="46084" name="内容占位符 2"/>
          <p:cNvSpPr>
            <a:spLocks noGrp="1"/>
          </p:cNvSpPr>
          <p:nvPr>
            <p:ph idx="1"/>
          </p:nvPr>
        </p:nvSpPr>
        <p:spPr>
          <a:xfrm>
            <a:off x="2281163" y="1052736"/>
            <a:ext cx="9304412" cy="5521102"/>
          </a:xfrm>
        </p:spPr>
        <p:txBody>
          <a:bodyPr/>
          <a:lstStyle/>
          <a:p>
            <a:pPr eaLnBrk="1" hangingPunct="1">
              <a:spcBef>
                <a:spcPct val="0"/>
              </a:spcBef>
              <a:buFont typeface="Wingdings" panose="05000000000000000000" pitchFamily="2" charset="2"/>
              <a:buNone/>
            </a:pPr>
            <a:r>
              <a:rPr kumimoji="0" lang="en-US" altLang="zh-CN" sz="2200" dirty="0"/>
              <a:t>#include&lt;</a:t>
            </a:r>
            <a:r>
              <a:rPr kumimoji="0" lang="en-US" altLang="zh-CN" sz="2200" dirty="0" err="1"/>
              <a:t>iostream</a:t>
            </a:r>
            <a:r>
              <a:rPr kumimoji="0" lang="en-US" altLang="zh-CN" sz="2200" dirty="0"/>
              <a:t>&gt;</a:t>
            </a:r>
          </a:p>
          <a:p>
            <a:pPr eaLnBrk="1" hangingPunct="1">
              <a:spcBef>
                <a:spcPct val="0"/>
              </a:spcBef>
              <a:buFont typeface="Wingdings" panose="05000000000000000000" pitchFamily="2" charset="2"/>
              <a:buNone/>
            </a:pPr>
            <a:r>
              <a:rPr kumimoji="0" lang="en-US" altLang="zh-CN" sz="2200" dirty="0"/>
              <a:t>using namespace </a:t>
            </a:r>
            <a:r>
              <a:rPr kumimoji="0" lang="en-US" altLang="zh-CN" sz="2200" dirty="0" err="1"/>
              <a:t>std</a:t>
            </a:r>
            <a:r>
              <a:rPr kumimoji="0" lang="en-US" altLang="zh-CN" sz="2200" dirty="0"/>
              <a:t>;</a:t>
            </a:r>
          </a:p>
          <a:p>
            <a:pPr eaLnBrk="1" hangingPunct="1">
              <a:spcBef>
                <a:spcPct val="0"/>
              </a:spcBef>
              <a:buFont typeface="Wingdings" panose="05000000000000000000" pitchFamily="2" charset="2"/>
              <a:buNone/>
            </a:pPr>
            <a:r>
              <a:rPr kumimoji="0" lang="en-US" altLang="zh-CN" sz="2200" dirty="0"/>
              <a:t>void </a:t>
            </a:r>
            <a:r>
              <a:rPr kumimoji="0" lang="en-US" altLang="zh-CN" sz="2200" dirty="0">
                <a:solidFill>
                  <a:srgbClr val="C00000"/>
                </a:solidFill>
              </a:rPr>
              <a:t>swap</a:t>
            </a:r>
            <a:r>
              <a:rPr kumimoji="0" lang="en-US" altLang="zh-CN" sz="2200" dirty="0"/>
              <a:t>(</a:t>
            </a:r>
            <a:r>
              <a:rPr kumimoji="0" lang="en-US" altLang="zh-CN" sz="2200" dirty="0" err="1"/>
              <a:t>int</a:t>
            </a:r>
            <a:r>
              <a:rPr kumimoji="0" lang="en-US" altLang="zh-CN" sz="2200" dirty="0">
                <a:solidFill>
                  <a:srgbClr val="C00000"/>
                </a:solidFill>
              </a:rPr>
              <a:t>&amp;</a:t>
            </a:r>
            <a:r>
              <a:rPr kumimoji="0" lang="en-US" altLang="zh-CN" sz="2200" dirty="0"/>
              <a:t> a, </a:t>
            </a:r>
            <a:r>
              <a:rPr kumimoji="0" lang="en-US" altLang="zh-CN" sz="2200" dirty="0" err="1"/>
              <a:t>int</a:t>
            </a:r>
            <a:r>
              <a:rPr kumimoji="0" lang="en-US" altLang="zh-CN" sz="2200" dirty="0">
                <a:solidFill>
                  <a:srgbClr val="C00000"/>
                </a:solidFill>
              </a:rPr>
              <a:t>&amp;</a:t>
            </a:r>
            <a:r>
              <a:rPr kumimoji="0" lang="en-US" altLang="zh-CN" sz="2200" dirty="0"/>
              <a:t> b) {</a:t>
            </a:r>
          </a:p>
          <a:p>
            <a:pPr eaLnBrk="1" hangingPunct="1">
              <a:spcBef>
                <a:spcPct val="0"/>
              </a:spcBef>
              <a:buFont typeface="Wingdings" panose="05000000000000000000" pitchFamily="2" charset="2"/>
              <a:buNone/>
            </a:pPr>
            <a:r>
              <a:rPr kumimoji="0" lang="en-US" altLang="zh-CN" sz="2200" dirty="0"/>
              <a:t>	</a:t>
            </a:r>
            <a:r>
              <a:rPr kumimoji="0" lang="en-US" altLang="zh-CN" sz="2200" dirty="0" err="1"/>
              <a:t>int</a:t>
            </a:r>
            <a:r>
              <a:rPr kumimoji="0" lang="en-US" altLang="zh-CN" sz="2200" dirty="0"/>
              <a:t> t = a;</a:t>
            </a:r>
          </a:p>
          <a:p>
            <a:pPr eaLnBrk="1" hangingPunct="1">
              <a:spcBef>
                <a:spcPct val="0"/>
              </a:spcBef>
              <a:buFont typeface="Wingdings" panose="05000000000000000000" pitchFamily="2" charset="2"/>
              <a:buNone/>
            </a:pPr>
            <a:r>
              <a:rPr kumimoji="0" lang="en-US" altLang="zh-CN" sz="2200" dirty="0"/>
              <a:t>	a = b;</a:t>
            </a:r>
          </a:p>
          <a:p>
            <a:pPr eaLnBrk="1" hangingPunct="1">
              <a:spcBef>
                <a:spcPct val="0"/>
              </a:spcBef>
              <a:buFont typeface="Wingdings" panose="05000000000000000000" pitchFamily="2" charset="2"/>
              <a:buNone/>
            </a:pPr>
            <a:r>
              <a:rPr kumimoji="0" lang="en-US" altLang="zh-CN" sz="2200" dirty="0"/>
              <a:t>	b = t;</a:t>
            </a:r>
          </a:p>
          <a:p>
            <a:pPr eaLnBrk="1" hangingPunct="1">
              <a:spcBef>
                <a:spcPct val="0"/>
              </a:spcBef>
              <a:buFont typeface="Wingdings" panose="05000000000000000000" pitchFamily="2" charset="2"/>
              <a:buNone/>
            </a:pPr>
            <a:r>
              <a:rPr kumimoji="0" lang="en-US" altLang="zh-CN" sz="2200" dirty="0"/>
              <a:t>}</a:t>
            </a:r>
          </a:p>
          <a:p>
            <a:pPr eaLnBrk="1" hangingPunct="1">
              <a:spcBef>
                <a:spcPct val="0"/>
              </a:spcBef>
              <a:buFont typeface="Wingdings" panose="05000000000000000000" pitchFamily="2" charset="2"/>
              <a:buNone/>
            </a:pPr>
            <a:r>
              <a:rPr kumimoji="0" lang="en-US" altLang="zh-CN" sz="2200" dirty="0" err="1"/>
              <a:t>int</a:t>
            </a:r>
            <a:r>
              <a:rPr kumimoji="0" lang="en-US" altLang="zh-CN" sz="2200" dirty="0"/>
              <a:t> main() {</a:t>
            </a:r>
          </a:p>
          <a:p>
            <a:pPr eaLnBrk="1" hangingPunct="1">
              <a:spcBef>
                <a:spcPct val="0"/>
              </a:spcBef>
              <a:buFont typeface="Wingdings" panose="05000000000000000000" pitchFamily="2" charset="2"/>
              <a:buNone/>
            </a:pPr>
            <a:r>
              <a:rPr kumimoji="0" lang="en-US" altLang="zh-CN" sz="2200" dirty="0"/>
              <a:t>	</a:t>
            </a:r>
            <a:r>
              <a:rPr kumimoji="0" lang="en-US" altLang="zh-CN" sz="2200" dirty="0" err="1"/>
              <a:t>int</a:t>
            </a:r>
            <a:r>
              <a:rPr kumimoji="0" lang="en-US" altLang="zh-CN" sz="2200" dirty="0"/>
              <a:t> x = 5, y = 10;</a:t>
            </a:r>
          </a:p>
          <a:p>
            <a:pPr eaLnBrk="1" hangingPunct="1">
              <a:spcBef>
                <a:spcPct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&lt;&lt;"x = "&lt;&lt;x&lt;&lt;"  y = "&lt;&lt;y&lt;&lt;</a:t>
            </a:r>
            <a:r>
              <a:rPr kumimoji="0" lang="en-US" altLang="zh-CN" sz="2200" dirty="0" err="1"/>
              <a:t>endl</a:t>
            </a:r>
            <a:r>
              <a:rPr kumimoji="0" lang="en-US" altLang="zh-CN" sz="2200" dirty="0"/>
              <a:t>;</a:t>
            </a:r>
          </a:p>
          <a:p>
            <a:pPr eaLnBrk="1" hangingPunct="1">
              <a:spcBef>
                <a:spcPct val="0"/>
              </a:spcBef>
              <a:buFont typeface="Wingdings" panose="05000000000000000000" pitchFamily="2" charset="2"/>
              <a:buNone/>
            </a:pPr>
            <a:r>
              <a:rPr kumimoji="0" lang="en-US" altLang="zh-CN" sz="2200" dirty="0"/>
              <a:t>	</a:t>
            </a:r>
            <a:r>
              <a:rPr kumimoji="0" lang="en-US" altLang="zh-CN" sz="2200" dirty="0">
                <a:solidFill>
                  <a:srgbClr val="C00000"/>
                </a:solidFill>
              </a:rPr>
              <a:t>swap</a:t>
            </a:r>
            <a:r>
              <a:rPr kumimoji="0" lang="en-US" altLang="zh-CN" sz="2200" dirty="0"/>
              <a:t>(x, y);</a:t>
            </a:r>
          </a:p>
          <a:p>
            <a:pPr eaLnBrk="1" hangingPunct="1">
              <a:spcBef>
                <a:spcPct val="0"/>
              </a:spcBef>
              <a:buFont typeface="Wingdings" panose="05000000000000000000" pitchFamily="2" charset="2"/>
              <a:buNone/>
            </a:pPr>
            <a:r>
              <a:rPr kumimoji="0" lang="en-US" altLang="zh-CN" sz="2200" dirty="0"/>
              <a:t>	</a:t>
            </a:r>
            <a:r>
              <a:rPr kumimoji="0" lang="en-US" altLang="zh-CN" sz="2200" dirty="0" err="1"/>
              <a:t>cout</a:t>
            </a:r>
            <a:r>
              <a:rPr kumimoji="0" lang="en-US" altLang="zh-CN" sz="2200" dirty="0"/>
              <a:t>&lt;&lt;"x = "&lt;&lt;x&lt;&lt;"  y = "&lt;&lt;y&lt;&lt; </a:t>
            </a:r>
            <a:r>
              <a:rPr kumimoji="0" lang="en-US" altLang="zh-CN" sz="2200" dirty="0" err="1"/>
              <a:t>endl</a:t>
            </a:r>
            <a:r>
              <a:rPr kumimoji="0" lang="en-US" altLang="zh-CN" sz="2200" dirty="0"/>
              <a:t>;</a:t>
            </a:r>
          </a:p>
          <a:p>
            <a:pPr eaLnBrk="1" hangingPunct="1">
              <a:spcBef>
                <a:spcPct val="0"/>
              </a:spcBef>
              <a:buFont typeface="Wingdings" panose="05000000000000000000" pitchFamily="2" charset="2"/>
              <a:buNone/>
            </a:pPr>
            <a:r>
              <a:rPr kumimoji="0" lang="en-US" altLang="zh-CN" sz="2200" dirty="0"/>
              <a:t>	return 0;</a:t>
            </a:r>
          </a:p>
          <a:p>
            <a:pPr eaLnBrk="1" hangingPunct="1">
              <a:spcBef>
                <a:spcPct val="0"/>
              </a:spcBef>
              <a:buFont typeface="Wingdings" panose="05000000000000000000" pitchFamily="2" charset="2"/>
              <a:buNone/>
            </a:pPr>
            <a:r>
              <a:rPr kumimoji="0" lang="en-US" altLang="zh-CN" sz="2200" dirty="0"/>
              <a:t>}</a:t>
            </a:r>
            <a:endParaRPr kumimoji="0" lang="zh-CN" altLang="en-US" sz="2200" dirty="0"/>
          </a:p>
        </p:txBody>
      </p:sp>
      <p:sp>
        <p:nvSpPr>
          <p:cNvPr id="46086" name="Text Box 6"/>
          <p:cNvSpPr txBox="1">
            <a:spLocks noChangeArrowheads="1"/>
          </p:cNvSpPr>
          <p:nvPr/>
        </p:nvSpPr>
        <p:spPr bwMode="auto">
          <a:xfrm>
            <a:off x="8905899" y="5445224"/>
            <a:ext cx="2982912" cy="1033463"/>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b="1">
                <a:latin typeface="微软雅黑" panose="020B0503020204020204" pitchFamily="34" charset="-122"/>
                <a:ea typeface="微软雅黑" panose="020B0503020204020204" pitchFamily="34" charset="-122"/>
              </a:rPr>
              <a:t>运行结果</a:t>
            </a:r>
            <a:r>
              <a:rPr lang="en-US" altLang="zh-CN" sz="1800" b="1">
                <a:latin typeface="微软雅黑" panose="020B0503020204020204" pitchFamily="34" charset="-122"/>
                <a:ea typeface="微软雅黑" panose="020B0503020204020204" pitchFamily="34" charset="-122"/>
              </a:rPr>
              <a:t>:</a:t>
            </a:r>
          </a:p>
          <a:p>
            <a:pPr eaLnBrk="1" hangingPunct="1">
              <a:spcBef>
                <a:spcPct val="20000"/>
              </a:spcBef>
              <a:buClr>
                <a:schemeClr val="accent2"/>
              </a:buClr>
              <a:buSzPct val="80000"/>
              <a:buFont typeface="Wingdings" panose="05000000000000000000" pitchFamily="2" charset="2"/>
              <a:buNone/>
            </a:pPr>
            <a:r>
              <a:rPr lang="en-US" altLang="zh-CN" sz="1800" b="1">
                <a:latin typeface="微软雅黑" panose="020B0503020204020204" pitchFamily="34" charset="-122"/>
                <a:ea typeface="微软雅黑" panose="020B0503020204020204" pitchFamily="34" charset="-122"/>
              </a:rPr>
              <a:t>x = </a:t>
            </a:r>
            <a:r>
              <a:rPr lang="en-US" altLang="zh-CN" sz="1800" b="1">
                <a:solidFill>
                  <a:srgbClr val="FF0000"/>
                </a:solidFill>
                <a:latin typeface="微软雅黑" panose="020B0503020204020204" pitchFamily="34" charset="-122"/>
                <a:ea typeface="微软雅黑" panose="020B0503020204020204" pitchFamily="34" charset="-122"/>
              </a:rPr>
              <a:t>5</a:t>
            </a:r>
            <a:r>
              <a:rPr lang="en-US" altLang="zh-CN" sz="1800" b="1">
                <a:latin typeface="微软雅黑" panose="020B0503020204020204" pitchFamily="34" charset="-122"/>
                <a:ea typeface="微软雅黑" panose="020B0503020204020204" pitchFamily="34" charset="-122"/>
              </a:rPr>
              <a:t>   y = 10</a:t>
            </a:r>
          </a:p>
          <a:p>
            <a:pPr eaLnBrk="1" hangingPunct="1">
              <a:spcBef>
                <a:spcPct val="20000"/>
              </a:spcBef>
              <a:buClr>
                <a:schemeClr val="accent2"/>
              </a:buClr>
              <a:buSzPct val="80000"/>
              <a:buFont typeface="Wingdings" panose="05000000000000000000" pitchFamily="2" charset="2"/>
              <a:buNone/>
            </a:pPr>
            <a:r>
              <a:rPr lang="en-US" altLang="zh-CN" sz="1800" b="1">
                <a:latin typeface="微软雅黑" panose="020B0503020204020204" pitchFamily="34" charset="-122"/>
                <a:ea typeface="微软雅黑" panose="020B0503020204020204" pitchFamily="34" charset="-122"/>
              </a:rPr>
              <a:t>x = 10  y = </a:t>
            </a:r>
            <a:r>
              <a:rPr lang="en-US" altLang="zh-CN" sz="1800" b="1">
                <a:solidFill>
                  <a:srgbClr val="FF0000"/>
                </a:solidFill>
                <a:latin typeface="微软雅黑" panose="020B0503020204020204" pitchFamily="34" charset="-122"/>
                <a:ea typeface="微软雅黑" panose="020B0503020204020204" pitchFamily="34" charset="-122"/>
              </a:rPr>
              <a:t>5</a:t>
            </a:r>
            <a:endParaRPr lang="en-US" altLang="zh-CN" sz="180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40</a:t>
            </a:fld>
            <a:endParaRPr lang="zh-CN" altLang="en-US" dirty="0"/>
          </a:p>
        </p:txBody>
      </p:sp>
    </p:spTree>
    <p:extLst>
      <p:ext uri="{BB962C8B-B14F-4D97-AF65-F5344CB8AC3E}">
        <p14:creationId xmlns:p14="http://schemas.microsoft.com/office/powerpoint/2010/main" val="239087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6264275" y="1344613"/>
            <a:ext cx="4438650" cy="2100262"/>
            <a:chOff x="3184" y="1296"/>
            <a:chExt cx="2048" cy="1631"/>
          </a:xfrm>
        </p:grpSpPr>
        <p:sp>
          <p:nvSpPr>
            <p:cNvPr id="56408" name="Text Box 3"/>
            <p:cNvSpPr txBox="1">
              <a:spLocks noChangeArrowheads="1"/>
            </p:cNvSpPr>
            <p:nvPr/>
          </p:nvSpPr>
          <p:spPr bwMode="auto">
            <a:xfrm>
              <a:off x="4044" y="1296"/>
              <a:ext cx="768"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t=a;</a:t>
              </a:r>
            </a:p>
          </p:txBody>
        </p:sp>
        <p:grpSp>
          <p:nvGrpSpPr>
            <p:cNvPr id="56409" name="Group 4"/>
            <p:cNvGrpSpPr>
              <a:grpSpLocks/>
            </p:cNvGrpSpPr>
            <p:nvPr/>
          </p:nvGrpSpPr>
          <p:grpSpPr bwMode="auto">
            <a:xfrm>
              <a:off x="3411" y="1824"/>
              <a:ext cx="573" cy="414"/>
              <a:chOff x="3387" y="1824"/>
              <a:chExt cx="573" cy="414"/>
            </a:xfrm>
          </p:grpSpPr>
          <p:sp>
            <p:nvSpPr>
              <p:cNvPr id="56419" name="Rectangle 5"/>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420" name="Rectangle 6"/>
              <p:cNvSpPr>
                <a:spLocks noChangeArrowheads="1"/>
              </p:cNvSpPr>
              <p:nvPr/>
            </p:nvSpPr>
            <p:spPr bwMode="auto">
              <a:xfrm>
                <a:off x="3658" y="2047"/>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x</a:t>
                </a:r>
                <a:endParaRPr lang="en-US" altLang="zh-CN" sz="1600">
                  <a:latin typeface="微软雅黑" panose="020B0503020204020204" pitchFamily="34" charset="-122"/>
                  <a:ea typeface="微软雅黑" panose="020B0503020204020204" pitchFamily="34" charset="-122"/>
                </a:endParaRPr>
              </a:p>
            </p:txBody>
          </p:sp>
          <p:sp>
            <p:nvSpPr>
              <p:cNvPr id="56421" name="Rectangle 7"/>
              <p:cNvSpPr>
                <a:spLocks noChangeArrowheads="1"/>
              </p:cNvSpPr>
              <p:nvPr/>
            </p:nvSpPr>
            <p:spPr bwMode="auto">
              <a:xfrm>
                <a:off x="3662" y="1843"/>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grpSp>
          <p:nvGrpSpPr>
            <p:cNvPr id="56410" name="Group 8"/>
            <p:cNvGrpSpPr>
              <a:grpSpLocks/>
            </p:cNvGrpSpPr>
            <p:nvPr/>
          </p:nvGrpSpPr>
          <p:grpSpPr bwMode="auto">
            <a:xfrm>
              <a:off x="4660" y="1824"/>
              <a:ext cx="572" cy="427"/>
              <a:chOff x="4126" y="1824"/>
              <a:chExt cx="572" cy="427"/>
            </a:xfrm>
          </p:grpSpPr>
          <p:sp>
            <p:nvSpPr>
              <p:cNvPr id="56416" name="Rectangle 9"/>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417" name="Rectangle 10"/>
              <p:cNvSpPr>
                <a:spLocks noChangeArrowheads="1"/>
              </p:cNvSpPr>
              <p:nvPr/>
            </p:nvSpPr>
            <p:spPr bwMode="auto">
              <a:xfrm>
                <a:off x="4415" y="2060"/>
                <a:ext cx="3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t</a:t>
                </a:r>
              </a:p>
            </p:txBody>
          </p:sp>
          <p:sp>
            <p:nvSpPr>
              <p:cNvPr id="56418" name="Rectangle 11"/>
              <p:cNvSpPr>
                <a:spLocks noChangeArrowheads="1"/>
              </p:cNvSpPr>
              <p:nvPr/>
            </p:nvSpPr>
            <p:spPr bwMode="auto">
              <a:xfrm>
                <a:off x="4387" y="1843"/>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sp>
          <p:nvSpPr>
            <p:cNvPr id="56411" name="Rectangle 12"/>
            <p:cNvSpPr>
              <a:spLocks noChangeArrowheads="1"/>
            </p:cNvSpPr>
            <p:nvPr/>
          </p:nvSpPr>
          <p:spPr bwMode="auto">
            <a:xfrm>
              <a:off x="3184" y="2398"/>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412" name="Rectangle 13"/>
            <p:cNvSpPr>
              <a:spLocks noChangeArrowheads="1"/>
            </p:cNvSpPr>
            <p:nvPr/>
          </p:nvSpPr>
          <p:spPr bwMode="auto">
            <a:xfrm>
              <a:off x="3432" y="2507"/>
              <a:ext cx="36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的引用</a:t>
              </a:r>
            </a:p>
          </p:txBody>
        </p:sp>
        <p:sp>
          <p:nvSpPr>
            <p:cNvPr id="56413" name="Rectangle 14"/>
            <p:cNvSpPr>
              <a:spLocks noChangeArrowheads="1"/>
            </p:cNvSpPr>
            <p:nvPr/>
          </p:nvSpPr>
          <p:spPr bwMode="auto">
            <a:xfrm>
              <a:off x="3608" y="2736"/>
              <a:ext cx="5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a</a:t>
              </a:r>
              <a:endParaRPr lang="en-US" altLang="zh-CN" sz="1600">
                <a:latin typeface="微软雅黑" panose="020B0503020204020204" pitchFamily="34" charset="-122"/>
                <a:ea typeface="微软雅黑" panose="020B0503020204020204" pitchFamily="34" charset="-122"/>
              </a:endParaRPr>
            </a:p>
          </p:txBody>
        </p:sp>
        <p:sp>
          <p:nvSpPr>
            <p:cNvPr id="56414" name="Line 15"/>
            <p:cNvSpPr>
              <a:spLocks noChangeShapeType="1"/>
            </p:cNvSpPr>
            <p:nvPr/>
          </p:nvSpPr>
          <p:spPr bwMode="auto">
            <a:xfrm flipV="1">
              <a:off x="3552" y="2064"/>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415" name="Line 16"/>
            <p:cNvSpPr>
              <a:spLocks noChangeShapeType="1"/>
            </p:cNvSpPr>
            <p:nvPr/>
          </p:nvSpPr>
          <p:spPr bwMode="auto">
            <a:xfrm>
              <a:off x="3984" y="1942"/>
              <a:ext cx="672"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23" name="Group 17"/>
          <p:cNvGrpSpPr>
            <a:grpSpLocks/>
          </p:cNvGrpSpPr>
          <p:nvPr/>
        </p:nvGrpSpPr>
        <p:grpSpPr bwMode="auto">
          <a:xfrm>
            <a:off x="1879600" y="1785938"/>
            <a:ext cx="3159125" cy="1292225"/>
            <a:chOff x="324" y="704"/>
            <a:chExt cx="2575" cy="1134"/>
          </a:xfrm>
        </p:grpSpPr>
        <p:sp>
          <p:nvSpPr>
            <p:cNvPr id="56381" name="Rectangle 18"/>
            <p:cNvSpPr>
              <a:spLocks noChangeArrowheads="1"/>
            </p:cNvSpPr>
            <p:nvPr/>
          </p:nvSpPr>
          <p:spPr bwMode="auto">
            <a:xfrm>
              <a:off x="939" y="70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ndParaRPr>
            </a:p>
          </p:txBody>
        </p:sp>
        <p:sp>
          <p:nvSpPr>
            <p:cNvPr id="56382" name="Rectangle 19"/>
            <p:cNvSpPr>
              <a:spLocks noChangeArrowheads="1"/>
            </p:cNvSpPr>
            <p:nvPr/>
          </p:nvSpPr>
          <p:spPr bwMode="auto">
            <a:xfrm>
              <a:off x="1678" y="70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a typeface="隶书" panose="02010509060101010101" pitchFamily="49" charset="-122"/>
              </a:endParaRPr>
            </a:p>
          </p:txBody>
        </p:sp>
        <p:sp>
          <p:nvSpPr>
            <p:cNvPr id="56383" name="Rectangle 20"/>
            <p:cNvSpPr>
              <a:spLocks noChangeArrowheads="1"/>
            </p:cNvSpPr>
            <p:nvPr/>
          </p:nvSpPr>
          <p:spPr bwMode="auto">
            <a:xfrm>
              <a:off x="1192" y="927"/>
              <a:ext cx="9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x</a:t>
              </a:r>
              <a:endParaRPr lang="en-US" altLang="zh-CN" sz="1600">
                <a:latin typeface="Consolas" panose="020B0609020204030204" pitchFamily="49" charset="0"/>
              </a:endParaRPr>
            </a:p>
          </p:txBody>
        </p:sp>
        <p:sp>
          <p:nvSpPr>
            <p:cNvPr id="56384" name="Rectangle 21"/>
            <p:cNvSpPr>
              <a:spLocks noChangeArrowheads="1"/>
            </p:cNvSpPr>
            <p:nvPr/>
          </p:nvSpPr>
          <p:spPr bwMode="auto">
            <a:xfrm>
              <a:off x="1931" y="940"/>
              <a:ext cx="9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y</a:t>
              </a:r>
              <a:endParaRPr lang="en-US" altLang="zh-CN" sz="1600">
                <a:latin typeface="Consolas" panose="020B0609020204030204" pitchFamily="49" charset="0"/>
              </a:endParaRPr>
            </a:p>
          </p:txBody>
        </p:sp>
        <p:sp>
          <p:nvSpPr>
            <p:cNvPr id="56385" name="Rectangle 22"/>
            <p:cNvSpPr>
              <a:spLocks noChangeArrowheads="1"/>
            </p:cNvSpPr>
            <p:nvPr/>
          </p:nvSpPr>
          <p:spPr bwMode="auto">
            <a:xfrm>
              <a:off x="1195" y="723"/>
              <a:ext cx="9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5</a:t>
              </a:r>
            </a:p>
          </p:txBody>
        </p:sp>
        <p:grpSp>
          <p:nvGrpSpPr>
            <p:cNvPr id="56386" name="Group 23"/>
            <p:cNvGrpSpPr>
              <a:grpSpLocks/>
            </p:cNvGrpSpPr>
            <p:nvPr/>
          </p:nvGrpSpPr>
          <p:grpSpPr bwMode="auto">
            <a:xfrm>
              <a:off x="2562" y="1412"/>
              <a:ext cx="318" cy="97"/>
              <a:chOff x="11584" y="10370"/>
              <a:chExt cx="458" cy="140"/>
            </a:xfrm>
          </p:grpSpPr>
          <p:sp>
            <p:nvSpPr>
              <p:cNvPr id="56406" name="Freeform 24"/>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407" name="Line 25"/>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7" name="Line 26"/>
            <p:cNvSpPr>
              <a:spLocks noChangeShapeType="1"/>
            </p:cNvSpPr>
            <p:nvPr/>
          </p:nvSpPr>
          <p:spPr bwMode="auto">
            <a:xfrm flipV="1">
              <a:off x="2880"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88" name="Group 27"/>
            <p:cNvGrpSpPr>
              <a:grpSpLocks/>
            </p:cNvGrpSpPr>
            <p:nvPr/>
          </p:nvGrpSpPr>
          <p:grpSpPr bwMode="auto">
            <a:xfrm>
              <a:off x="2478" y="786"/>
              <a:ext cx="421" cy="90"/>
              <a:chOff x="11425" y="9389"/>
              <a:chExt cx="657" cy="140"/>
            </a:xfrm>
          </p:grpSpPr>
          <p:sp>
            <p:nvSpPr>
              <p:cNvPr id="56404" name="Freeform 28"/>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405" name="Line 29"/>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89" name="Rectangle 30"/>
            <p:cNvSpPr>
              <a:spLocks noChangeArrowheads="1"/>
            </p:cNvSpPr>
            <p:nvPr/>
          </p:nvSpPr>
          <p:spPr bwMode="auto">
            <a:xfrm>
              <a:off x="1929" y="723"/>
              <a:ext cx="18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10</a:t>
              </a:r>
            </a:p>
          </p:txBody>
        </p:sp>
        <p:grpSp>
          <p:nvGrpSpPr>
            <p:cNvPr id="56390" name="Group 31"/>
            <p:cNvGrpSpPr>
              <a:grpSpLocks/>
            </p:cNvGrpSpPr>
            <p:nvPr/>
          </p:nvGrpSpPr>
          <p:grpSpPr bwMode="auto">
            <a:xfrm>
              <a:off x="731" y="1290"/>
              <a:ext cx="1717" cy="548"/>
              <a:chOff x="8725" y="10160"/>
              <a:chExt cx="2690" cy="860"/>
            </a:xfrm>
          </p:grpSpPr>
          <p:sp>
            <p:nvSpPr>
              <p:cNvPr id="56398" name="Rectangle 32"/>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a typeface="隶书" panose="02010509060101010101" pitchFamily="49" charset="-122"/>
                </a:endParaRPr>
              </a:p>
            </p:txBody>
          </p:sp>
          <p:sp>
            <p:nvSpPr>
              <p:cNvPr id="56399" name="Rectangle 33"/>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Consolas" panose="020B0609020204030204" pitchFamily="49" charset="0"/>
                  <a:ea typeface="隶书" panose="02010509060101010101" pitchFamily="49" charset="-122"/>
                </a:endParaRPr>
              </a:p>
            </p:txBody>
          </p:sp>
          <p:sp>
            <p:nvSpPr>
              <p:cNvPr id="56400" name="Rectangle 34"/>
              <p:cNvSpPr>
                <a:spLocks noChangeArrowheads="1"/>
              </p:cNvSpPr>
              <p:nvPr/>
            </p:nvSpPr>
            <p:spPr bwMode="auto">
              <a:xfrm>
                <a:off x="10296" y="10338"/>
                <a:ext cx="10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y </a:t>
                </a:r>
                <a:r>
                  <a:rPr lang="zh-CN" altLang="en-US" sz="1600">
                    <a:latin typeface="Consolas" panose="020B0609020204030204" pitchFamily="49" charset="0"/>
                  </a:rPr>
                  <a:t>的引用</a:t>
                </a:r>
              </a:p>
            </p:txBody>
          </p:sp>
          <p:sp>
            <p:nvSpPr>
              <p:cNvPr id="56401" name="Rectangle 35"/>
              <p:cNvSpPr>
                <a:spLocks noChangeArrowheads="1"/>
              </p:cNvSpPr>
              <p:nvPr/>
            </p:nvSpPr>
            <p:spPr bwMode="auto">
              <a:xfrm>
                <a:off x="8860" y="10317"/>
                <a:ext cx="107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Consolas" panose="020B0609020204030204" pitchFamily="49" charset="0"/>
                  </a:rPr>
                  <a:t>x </a:t>
                </a:r>
                <a:r>
                  <a:rPr lang="zh-CN" altLang="en-US" sz="1600">
                    <a:latin typeface="Consolas" panose="020B0609020204030204" pitchFamily="49" charset="0"/>
                  </a:rPr>
                  <a:t>的引用</a:t>
                </a:r>
              </a:p>
            </p:txBody>
          </p:sp>
          <p:sp>
            <p:nvSpPr>
              <p:cNvPr id="56402" name="Rectangle 36"/>
              <p:cNvSpPr>
                <a:spLocks noChangeArrowheads="1"/>
              </p:cNvSpPr>
              <p:nvPr/>
            </p:nvSpPr>
            <p:spPr bwMode="auto">
              <a:xfrm>
                <a:off x="9356" y="10680"/>
                <a:ext cx="14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a</a:t>
                </a:r>
                <a:endParaRPr lang="en-US" altLang="zh-CN" sz="1600">
                  <a:latin typeface="Consolas" panose="020B0609020204030204" pitchFamily="49" charset="0"/>
                </a:endParaRPr>
              </a:p>
            </p:txBody>
          </p:sp>
          <p:sp>
            <p:nvSpPr>
              <p:cNvPr id="56403" name="Rectangle 37"/>
              <p:cNvSpPr>
                <a:spLocks noChangeArrowheads="1"/>
              </p:cNvSpPr>
              <p:nvPr/>
            </p:nvSpPr>
            <p:spPr bwMode="auto">
              <a:xfrm>
                <a:off x="10791" y="10678"/>
                <a:ext cx="14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Consolas" panose="020B0609020204030204" pitchFamily="49" charset="0"/>
                  </a:rPr>
                  <a:t>b</a:t>
                </a:r>
                <a:endParaRPr lang="en-US" altLang="zh-CN" sz="1600">
                  <a:latin typeface="Consolas" panose="020B0609020204030204" pitchFamily="49" charset="0"/>
                </a:endParaRPr>
              </a:p>
            </p:txBody>
          </p:sp>
        </p:grpSp>
        <p:grpSp>
          <p:nvGrpSpPr>
            <p:cNvPr id="56391" name="Group 38"/>
            <p:cNvGrpSpPr>
              <a:grpSpLocks/>
            </p:cNvGrpSpPr>
            <p:nvPr/>
          </p:nvGrpSpPr>
          <p:grpSpPr bwMode="auto">
            <a:xfrm>
              <a:off x="336" y="1412"/>
              <a:ext cx="318" cy="97"/>
              <a:chOff x="8137" y="10370"/>
              <a:chExt cx="458" cy="140"/>
            </a:xfrm>
          </p:grpSpPr>
          <p:sp>
            <p:nvSpPr>
              <p:cNvPr id="56396" name="Freeform 39"/>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97" name="Line 40"/>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92" name="Line 41"/>
            <p:cNvSpPr>
              <a:spLocks noChangeShapeType="1"/>
            </p:cNvSpPr>
            <p:nvPr/>
          </p:nvSpPr>
          <p:spPr bwMode="auto">
            <a:xfrm flipV="1">
              <a:off x="336"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93" name="Group 42"/>
            <p:cNvGrpSpPr>
              <a:grpSpLocks/>
            </p:cNvGrpSpPr>
            <p:nvPr/>
          </p:nvGrpSpPr>
          <p:grpSpPr bwMode="auto">
            <a:xfrm>
              <a:off x="324" y="786"/>
              <a:ext cx="419" cy="90"/>
              <a:chOff x="8097" y="9389"/>
              <a:chExt cx="657" cy="140"/>
            </a:xfrm>
          </p:grpSpPr>
          <p:sp>
            <p:nvSpPr>
              <p:cNvPr id="56394" name="Freeform 43"/>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95" name="Line 44"/>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6324" name="Group 45"/>
          <p:cNvGrpSpPr>
            <a:grpSpLocks/>
          </p:cNvGrpSpPr>
          <p:nvPr/>
        </p:nvGrpSpPr>
        <p:grpSpPr bwMode="auto">
          <a:xfrm>
            <a:off x="1879600" y="3509963"/>
            <a:ext cx="3641725" cy="2214562"/>
            <a:chOff x="228" y="2234"/>
            <a:chExt cx="2575" cy="1728"/>
          </a:xfrm>
        </p:grpSpPr>
        <p:grpSp>
          <p:nvGrpSpPr>
            <p:cNvPr id="56349" name="Group 46"/>
            <p:cNvGrpSpPr>
              <a:grpSpLocks/>
            </p:cNvGrpSpPr>
            <p:nvPr/>
          </p:nvGrpSpPr>
          <p:grpSpPr bwMode="auto">
            <a:xfrm>
              <a:off x="635" y="3434"/>
              <a:ext cx="1717" cy="528"/>
              <a:chOff x="8725" y="10160"/>
              <a:chExt cx="2690" cy="833"/>
            </a:xfrm>
          </p:grpSpPr>
          <p:sp>
            <p:nvSpPr>
              <p:cNvPr id="56375" name="Rectangle 47"/>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76" name="Rectangle 48"/>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77" name="Rectangle 49"/>
              <p:cNvSpPr>
                <a:spLocks noChangeArrowheads="1"/>
              </p:cNvSpPr>
              <p:nvPr/>
            </p:nvSpPr>
            <p:spPr bwMode="auto">
              <a:xfrm>
                <a:off x="10395" y="10344"/>
                <a:ext cx="87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的引用</a:t>
                </a:r>
              </a:p>
            </p:txBody>
          </p:sp>
          <p:sp>
            <p:nvSpPr>
              <p:cNvPr id="56378" name="Rectangle 50"/>
              <p:cNvSpPr>
                <a:spLocks noChangeArrowheads="1"/>
              </p:cNvSpPr>
              <p:nvPr/>
            </p:nvSpPr>
            <p:spPr bwMode="auto">
              <a:xfrm>
                <a:off x="8967" y="10323"/>
                <a:ext cx="86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的引用</a:t>
                </a:r>
              </a:p>
            </p:txBody>
          </p:sp>
          <p:sp>
            <p:nvSpPr>
              <p:cNvPr id="56379" name="Rectangle 51"/>
              <p:cNvSpPr>
                <a:spLocks noChangeArrowheads="1"/>
              </p:cNvSpPr>
              <p:nvPr/>
            </p:nvSpPr>
            <p:spPr bwMode="auto">
              <a:xfrm>
                <a:off x="9363" y="10683"/>
                <a:ext cx="1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a</a:t>
                </a:r>
                <a:endParaRPr lang="en-US" altLang="zh-CN" sz="1600">
                  <a:latin typeface="微软雅黑" panose="020B0503020204020204" pitchFamily="34" charset="-122"/>
                  <a:ea typeface="微软雅黑" panose="020B0503020204020204" pitchFamily="34" charset="-122"/>
                </a:endParaRPr>
              </a:p>
            </p:txBody>
          </p:sp>
          <p:sp>
            <p:nvSpPr>
              <p:cNvPr id="56380" name="Rectangle 52"/>
              <p:cNvSpPr>
                <a:spLocks noChangeArrowheads="1"/>
              </p:cNvSpPr>
              <p:nvPr/>
            </p:nvSpPr>
            <p:spPr bwMode="auto">
              <a:xfrm>
                <a:off x="10788" y="10690"/>
                <a:ext cx="15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b</a:t>
                </a:r>
                <a:endParaRPr lang="en-US" altLang="zh-CN" sz="1600">
                  <a:latin typeface="微软雅黑" panose="020B0503020204020204" pitchFamily="34" charset="-122"/>
                  <a:ea typeface="微软雅黑" panose="020B0503020204020204" pitchFamily="34" charset="-122"/>
                </a:endParaRPr>
              </a:p>
            </p:txBody>
          </p:sp>
        </p:grpSp>
        <p:grpSp>
          <p:nvGrpSpPr>
            <p:cNvPr id="56350" name="Group 53"/>
            <p:cNvGrpSpPr>
              <a:grpSpLocks/>
            </p:cNvGrpSpPr>
            <p:nvPr/>
          </p:nvGrpSpPr>
          <p:grpSpPr bwMode="auto">
            <a:xfrm>
              <a:off x="228" y="2234"/>
              <a:ext cx="2575" cy="1422"/>
              <a:chOff x="228" y="2522"/>
              <a:chExt cx="2575" cy="1422"/>
            </a:xfrm>
          </p:grpSpPr>
          <p:grpSp>
            <p:nvGrpSpPr>
              <p:cNvPr id="56351" name="Group 54"/>
              <p:cNvGrpSpPr>
                <a:grpSpLocks/>
              </p:cNvGrpSpPr>
              <p:nvPr/>
            </p:nvGrpSpPr>
            <p:grpSpPr bwMode="auto">
              <a:xfrm>
                <a:off x="672" y="3139"/>
                <a:ext cx="573" cy="415"/>
                <a:chOff x="843" y="3139"/>
                <a:chExt cx="573" cy="415"/>
              </a:xfrm>
            </p:grpSpPr>
            <p:sp>
              <p:nvSpPr>
                <p:cNvPr id="56372" name="Rectangle 55"/>
                <p:cNvSpPr>
                  <a:spLocks noChangeArrowheads="1"/>
                </p:cNvSpPr>
                <p:nvPr/>
              </p:nvSpPr>
              <p:spPr bwMode="auto">
                <a:xfrm>
                  <a:off x="843" y="3139"/>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73" name="Rectangle 56"/>
                <p:cNvSpPr>
                  <a:spLocks noChangeArrowheads="1"/>
                </p:cNvSpPr>
                <p:nvPr/>
              </p:nvSpPr>
              <p:spPr bwMode="auto">
                <a:xfrm>
                  <a:off x="1098" y="3362"/>
                  <a:ext cx="8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x</a:t>
                  </a:r>
                  <a:endParaRPr lang="en-US" altLang="zh-CN" sz="1600">
                    <a:latin typeface="微软雅黑" panose="020B0503020204020204" pitchFamily="34" charset="-122"/>
                    <a:ea typeface="微软雅黑" panose="020B0503020204020204" pitchFamily="34" charset="-122"/>
                  </a:endParaRPr>
                </a:p>
              </p:txBody>
            </p:sp>
            <p:sp>
              <p:nvSpPr>
                <p:cNvPr id="56374" name="Rectangle 57"/>
                <p:cNvSpPr>
                  <a:spLocks noChangeArrowheads="1"/>
                </p:cNvSpPr>
                <p:nvPr/>
              </p:nvSpPr>
              <p:spPr bwMode="auto">
                <a:xfrm>
                  <a:off x="1114" y="3158"/>
                  <a:ext cx="1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10</a:t>
                  </a:r>
                </a:p>
              </p:txBody>
            </p:sp>
          </p:grpSp>
          <p:grpSp>
            <p:nvGrpSpPr>
              <p:cNvPr id="56352" name="Group 58"/>
              <p:cNvGrpSpPr>
                <a:grpSpLocks/>
              </p:cNvGrpSpPr>
              <p:nvPr/>
            </p:nvGrpSpPr>
            <p:grpSpPr bwMode="auto">
              <a:xfrm>
                <a:off x="2466" y="3847"/>
                <a:ext cx="318" cy="97"/>
                <a:chOff x="11584" y="10370"/>
                <a:chExt cx="458" cy="140"/>
              </a:xfrm>
            </p:grpSpPr>
            <p:sp>
              <p:nvSpPr>
                <p:cNvPr id="56370" name="Freeform 59"/>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371" name="Line 60"/>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53" name="Line 61"/>
              <p:cNvSpPr>
                <a:spLocks noChangeShapeType="1"/>
              </p:cNvSpPr>
              <p:nvPr/>
            </p:nvSpPr>
            <p:spPr bwMode="auto">
              <a:xfrm flipV="1">
                <a:off x="2784"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54" name="Group 62"/>
              <p:cNvGrpSpPr>
                <a:grpSpLocks/>
              </p:cNvGrpSpPr>
              <p:nvPr/>
            </p:nvGrpSpPr>
            <p:grpSpPr bwMode="auto">
              <a:xfrm>
                <a:off x="2382" y="3221"/>
                <a:ext cx="421" cy="90"/>
                <a:chOff x="11425" y="9389"/>
                <a:chExt cx="657" cy="140"/>
              </a:xfrm>
            </p:grpSpPr>
            <p:sp>
              <p:nvSpPr>
                <p:cNvPr id="56368" name="Freeform 63"/>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56369" name="Line 64"/>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6355" name="Group 65"/>
              <p:cNvGrpSpPr>
                <a:grpSpLocks/>
              </p:cNvGrpSpPr>
              <p:nvPr/>
            </p:nvGrpSpPr>
            <p:grpSpPr bwMode="auto">
              <a:xfrm>
                <a:off x="1780" y="3139"/>
                <a:ext cx="572" cy="428"/>
                <a:chOff x="1582" y="3139"/>
                <a:chExt cx="572" cy="428"/>
              </a:xfrm>
            </p:grpSpPr>
            <p:sp>
              <p:nvSpPr>
                <p:cNvPr id="56365" name="Rectangle 66"/>
                <p:cNvSpPr>
                  <a:spLocks noChangeArrowheads="1"/>
                </p:cNvSpPr>
                <p:nvPr/>
              </p:nvSpPr>
              <p:spPr bwMode="auto">
                <a:xfrm>
                  <a:off x="1582" y="3139"/>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66" name="Rectangle 67"/>
                <p:cNvSpPr>
                  <a:spLocks noChangeArrowheads="1"/>
                </p:cNvSpPr>
                <p:nvPr/>
              </p:nvSpPr>
              <p:spPr bwMode="auto">
                <a:xfrm>
                  <a:off x="1838" y="3375"/>
                  <a:ext cx="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y</a:t>
                  </a:r>
                  <a:endParaRPr lang="en-US" altLang="zh-CN" sz="1600">
                    <a:latin typeface="微软雅黑" panose="020B0503020204020204" pitchFamily="34" charset="-122"/>
                    <a:ea typeface="微软雅黑" panose="020B0503020204020204" pitchFamily="34" charset="-122"/>
                  </a:endParaRPr>
                </a:p>
              </p:txBody>
            </p:sp>
            <p:sp>
              <p:nvSpPr>
                <p:cNvPr id="56367" name="Rectangle 68"/>
                <p:cNvSpPr>
                  <a:spLocks noChangeArrowheads="1"/>
                </p:cNvSpPr>
                <p:nvPr/>
              </p:nvSpPr>
              <p:spPr bwMode="auto">
                <a:xfrm>
                  <a:off x="1839" y="3158"/>
                  <a:ext cx="1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10</a:t>
                  </a:r>
                </a:p>
              </p:txBody>
            </p:sp>
          </p:grpSp>
          <p:grpSp>
            <p:nvGrpSpPr>
              <p:cNvPr id="56356" name="Group 69"/>
              <p:cNvGrpSpPr>
                <a:grpSpLocks/>
              </p:cNvGrpSpPr>
              <p:nvPr/>
            </p:nvGrpSpPr>
            <p:grpSpPr bwMode="auto">
              <a:xfrm>
                <a:off x="240" y="3847"/>
                <a:ext cx="318" cy="97"/>
                <a:chOff x="8137" y="10370"/>
                <a:chExt cx="458" cy="140"/>
              </a:xfrm>
            </p:grpSpPr>
            <p:sp>
              <p:nvSpPr>
                <p:cNvPr id="56363" name="Freeform 70"/>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64" name="Line 71"/>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57" name="Line 72"/>
              <p:cNvSpPr>
                <a:spLocks noChangeShapeType="1"/>
              </p:cNvSpPr>
              <p:nvPr/>
            </p:nvSpPr>
            <p:spPr bwMode="auto">
              <a:xfrm flipV="1">
                <a:off x="240"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58" name="Group 73"/>
              <p:cNvGrpSpPr>
                <a:grpSpLocks/>
              </p:cNvGrpSpPr>
              <p:nvPr/>
            </p:nvGrpSpPr>
            <p:grpSpPr bwMode="auto">
              <a:xfrm>
                <a:off x="228" y="3221"/>
                <a:ext cx="419" cy="90"/>
                <a:chOff x="8097" y="9389"/>
                <a:chExt cx="657" cy="140"/>
              </a:xfrm>
            </p:grpSpPr>
            <p:sp>
              <p:nvSpPr>
                <p:cNvPr id="56361" name="Freeform 74"/>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56362" name="Line 75"/>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59" name="Line 76"/>
              <p:cNvSpPr>
                <a:spLocks noChangeShapeType="1"/>
              </p:cNvSpPr>
              <p:nvPr/>
            </p:nvSpPr>
            <p:spPr bwMode="auto">
              <a:xfrm flipH="1">
                <a:off x="1248" y="3264"/>
                <a:ext cx="528"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0" name="Text Box 77"/>
              <p:cNvSpPr txBox="1">
                <a:spLocks noChangeArrowheads="1"/>
              </p:cNvSpPr>
              <p:nvPr/>
            </p:nvSpPr>
            <p:spPr bwMode="auto">
              <a:xfrm>
                <a:off x="1033" y="2522"/>
                <a:ext cx="1067"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a=b</a:t>
                </a:r>
              </a:p>
            </p:txBody>
          </p:sp>
        </p:grpSp>
      </p:grpSp>
      <p:grpSp>
        <p:nvGrpSpPr>
          <p:cNvPr id="56325" name="Group 78"/>
          <p:cNvGrpSpPr>
            <a:grpSpLocks/>
          </p:cNvGrpSpPr>
          <p:nvPr/>
        </p:nvGrpSpPr>
        <p:grpSpPr bwMode="auto">
          <a:xfrm>
            <a:off x="6602413" y="3573463"/>
            <a:ext cx="3527425" cy="2290762"/>
            <a:chOff x="3312" y="2521"/>
            <a:chExt cx="2048" cy="1714"/>
          </a:xfrm>
        </p:grpSpPr>
        <p:sp>
          <p:nvSpPr>
            <p:cNvPr id="56335" name="Text Box 79"/>
            <p:cNvSpPr txBox="1">
              <a:spLocks noChangeArrowheads="1"/>
            </p:cNvSpPr>
            <p:nvPr/>
          </p:nvSpPr>
          <p:spPr bwMode="auto">
            <a:xfrm flipH="1">
              <a:off x="3907" y="2521"/>
              <a:ext cx="76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b=t;</a:t>
              </a:r>
            </a:p>
          </p:txBody>
        </p:sp>
        <p:grpSp>
          <p:nvGrpSpPr>
            <p:cNvPr id="56336" name="Group 80"/>
            <p:cNvGrpSpPr>
              <a:grpSpLocks/>
            </p:cNvGrpSpPr>
            <p:nvPr/>
          </p:nvGrpSpPr>
          <p:grpSpPr bwMode="auto">
            <a:xfrm flipH="1">
              <a:off x="4560" y="3139"/>
              <a:ext cx="573" cy="407"/>
              <a:chOff x="3387" y="1824"/>
              <a:chExt cx="573" cy="407"/>
            </a:xfrm>
          </p:grpSpPr>
          <p:sp>
            <p:nvSpPr>
              <p:cNvPr id="56346" name="Rectangle 81"/>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47" name="Rectangle 82"/>
              <p:cNvSpPr>
                <a:spLocks noChangeArrowheads="1"/>
              </p:cNvSpPr>
              <p:nvPr/>
            </p:nvSpPr>
            <p:spPr bwMode="auto">
              <a:xfrm>
                <a:off x="3638" y="2047"/>
                <a:ext cx="6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y</a:t>
                </a:r>
              </a:p>
            </p:txBody>
          </p:sp>
          <p:sp>
            <p:nvSpPr>
              <p:cNvPr id="56348" name="Rectangle 83"/>
              <p:cNvSpPr>
                <a:spLocks noChangeArrowheads="1"/>
              </p:cNvSpPr>
              <p:nvPr/>
            </p:nvSpPr>
            <p:spPr bwMode="auto">
              <a:xfrm>
                <a:off x="3643" y="1843"/>
                <a:ext cx="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grpSp>
          <p:nvGrpSpPr>
            <p:cNvPr id="56337" name="Group 84"/>
            <p:cNvGrpSpPr>
              <a:grpSpLocks/>
            </p:cNvGrpSpPr>
            <p:nvPr/>
          </p:nvGrpSpPr>
          <p:grpSpPr bwMode="auto">
            <a:xfrm flipH="1">
              <a:off x="3312" y="3139"/>
              <a:ext cx="572" cy="420"/>
              <a:chOff x="4126" y="1824"/>
              <a:chExt cx="572" cy="420"/>
            </a:xfrm>
          </p:grpSpPr>
          <p:sp>
            <p:nvSpPr>
              <p:cNvPr id="56343" name="Rectangle 85"/>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44" name="Rectangle 86"/>
              <p:cNvSpPr>
                <a:spLocks noChangeArrowheads="1"/>
              </p:cNvSpPr>
              <p:nvPr/>
            </p:nvSpPr>
            <p:spPr bwMode="auto">
              <a:xfrm>
                <a:off x="4428" y="2060"/>
                <a:ext cx="4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t</a:t>
                </a:r>
              </a:p>
            </p:txBody>
          </p:sp>
          <p:sp>
            <p:nvSpPr>
              <p:cNvPr id="56345" name="Rectangle 87"/>
              <p:cNvSpPr>
                <a:spLocks noChangeArrowheads="1"/>
              </p:cNvSpPr>
              <p:nvPr/>
            </p:nvSpPr>
            <p:spPr bwMode="auto">
              <a:xfrm>
                <a:off x="4368" y="1843"/>
                <a:ext cx="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5</a:t>
                </a:r>
              </a:p>
            </p:txBody>
          </p:sp>
        </p:grpSp>
        <p:sp>
          <p:nvSpPr>
            <p:cNvPr id="56338" name="Rectangle 88"/>
            <p:cNvSpPr>
              <a:spLocks noChangeArrowheads="1"/>
            </p:cNvSpPr>
            <p:nvPr/>
          </p:nvSpPr>
          <p:spPr bwMode="auto">
            <a:xfrm flipH="1">
              <a:off x="4558" y="3713"/>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1600">
                <a:latin typeface="微软雅黑" panose="020B0503020204020204" pitchFamily="34" charset="-122"/>
                <a:ea typeface="微软雅黑" panose="020B0503020204020204" pitchFamily="34" charset="-122"/>
              </a:endParaRPr>
            </a:p>
          </p:txBody>
        </p:sp>
        <p:sp>
          <p:nvSpPr>
            <p:cNvPr id="56339" name="Rectangle 89"/>
            <p:cNvSpPr>
              <a:spLocks noChangeArrowheads="1"/>
            </p:cNvSpPr>
            <p:nvPr/>
          </p:nvSpPr>
          <p:spPr bwMode="auto">
            <a:xfrm flipH="1">
              <a:off x="4779" y="3822"/>
              <a:ext cx="4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的引用</a:t>
              </a:r>
            </a:p>
          </p:txBody>
        </p:sp>
        <p:sp>
          <p:nvSpPr>
            <p:cNvPr id="56340" name="Rectangle 90"/>
            <p:cNvSpPr>
              <a:spLocks noChangeArrowheads="1"/>
            </p:cNvSpPr>
            <p:nvPr/>
          </p:nvSpPr>
          <p:spPr bwMode="auto">
            <a:xfrm flipH="1">
              <a:off x="4882" y="4051"/>
              <a:ext cx="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1600" b="1">
                  <a:latin typeface="微软雅黑" panose="020B0503020204020204" pitchFamily="34" charset="-122"/>
                  <a:ea typeface="微软雅黑" panose="020B0503020204020204" pitchFamily="34" charset="-122"/>
                </a:rPr>
                <a:t>b</a:t>
              </a:r>
              <a:endParaRPr lang="en-US" altLang="zh-CN" sz="1600">
                <a:latin typeface="微软雅黑" panose="020B0503020204020204" pitchFamily="34" charset="-122"/>
                <a:ea typeface="微软雅黑" panose="020B0503020204020204" pitchFamily="34" charset="-122"/>
              </a:endParaRPr>
            </a:p>
          </p:txBody>
        </p:sp>
        <p:sp>
          <p:nvSpPr>
            <p:cNvPr id="56341" name="Line 91"/>
            <p:cNvSpPr>
              <a:spLocks noChangeShapeType="1"/>
            </p:cNvSpPr>
            <p:nvPr/>
          </p:nvSpPr>
          <p:spPr bwMode="auto">
            <a:xfrm flipH="1" flipV="1">
              <a:off x="4992" y="3379"/>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Line 92"/>
            <p:cNvSpPr>
              <a:spLocks noChangeShapeType="1"/>
            </p:cNvSpPr>
            <p:nvPr/>
          </p:nvSpPr>
          <p:spPr bwMode="auto">
            <a:xfrm flipH="1">
              <a:off x="3888" y="3257"/>
              <a:ext cx="672" cy="0"/>
            </a:xfrm>
            <a:prstGeom prst="line">
              <a:avLst/>
            </a:prstGeom>
            <a:noFill/>
            <a:ln w="9525">
              <a:solidFill>
                <a:schemeClr val="tx1"/>
              </a:solidFill>
              <a:prstDash val="dash"/>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26" name="Group 93"/>
          <p:cNvGrpSpPr>
            <a:grpSpLocks/>
          </p:cNvGrpSpPr>
          <p:nvPr/>
        </p:nvGrpSpPr>
        <p:grpSpPr bwMode="auto">
          <a:xfrm>
            <a:off x="4657725" y="5732463"/>
            <a:ext cx="2774950" cy="804862"/>
            <a:chOff x="2304" y="3648"/>
            <a:chExt cx="1311" cy="507"/>
          </a:xfrm>
        </p:grpSpPr>
        <p:sp>
          <p:nvSpPr>
            <p:cNvPr id="56329" name="Rectangle 94"/>
            <p:cNvSpPr>
              <a:spLocks noChangeArrowheads="1"/>
            </p:cNvSpPr>
            <p:nvPr/>
          </p:nvSpPr>
          <p:spPr bwMode="auto">
            <a:xfrm>
              <a:off x="2304" y="3648"/>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ndParaRPr>
            </a:p>
          </p:txBody>
        </p:sp>
        <p:sp>
          <p:nvSpPr>
            <p:cNvPr id="56330" name="Rectangle 95"/>
            <p:cNvSpPr>
              <a:spLocks noChangeArrowheads="1"/>
            </p:cNvSpPr>
            <p:nvPr/>
          </p:nvSpPr>
          <p:spPr bwMode="auto">
            <a:xfrm>
              <a:off x="3043" y="3648"/>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56331" name="Rectangle 96"/>
            <p:cNvSpPr>
              <a:spLocks noChangeArrowheads="1"/>
            </p:cNvSpPr>
            <p:nvPr/>
          </p:nvSpPr>
          <p:spPr bwMode="auto">
            <a:xfrm>
              <a:off x="2556" y="3871"/>
              <a:ext cx="9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x</a:t>
              </a:r>
              <a:endParaRPr lang="en-US" altLang="zh-CN" sz="3200">
                <a:latin typeface="Consolas" panose="020B0609020204030204" pitchFamily="49" charset="0"/>
              </a:endParaRPr>
            </a:p>
          </p:txBody>
        </p:sp>
        <p:sp>
          <p:nvSpPr>
            <p:cNvPr id="56332" name="Rectangle 97"/>
            <p:cNvSpPr>
              <a:spLocks noChangeArrowheads="1"/>
            </p:cNvSpPr>
            <p:nvPr/>
          </p:nvSpPr>
          <p:spPr bwMode="auto">
            <a:xfrm>
              <a:off x="3295" y="3884"/>
              <a:ext cx="9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y</a:t>
              </a:r>
              <a:endParaRPr lang="en-US" altLang="zh-CN" sz="3200">
                <a:latin typeface="Consolas" panose="020B0609020204030204" pitchFamily="49" charset="0"/>
              </a:endParaRPr>
            </a:p>
          </p:txBody>
        </p:sp>
        <p:sp>
          <p:nvSpPr>
            <p:cNvPr id="56333" name="Rectangle 98"/>
            <p:cNvSpPr>
              <a:spLocks noChangeArrowheads="1"/>
            </p:cNvSpPr>
            <p:nvPr/>
          </p:nvSpPr>
          <p:spPr bwMode="auto">
            <a:xfrm>
              <a:off x="2580" y="3667"/>
              <a:ext cx="1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10</a:t>
              </a:r>
            </a:p>
          </p:txBody>
        </p:sp>
        <p:sp>
          <p:nvSpPr>
            <p:cNvPr id="56334" name="Rectangle 99"/>
            <p:cNvSpPr>
              <a:spLocks noChangeArrowheads="1"/>
            </p:cNvSpPr>
            <p:nvPr/>
          </p:nvSpPr>
          <p:spPr bwMode="auto">
            <a:xfrm>
              <a:off x="3291" y="3667"/>
              <a:ext cx="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sp>
        <p:nvSpPr>
          <p:cNvPr id="56327" name="Text Box 100"/>
          <p:cNvSpPr txBox="1">
            <a:spLocks noChangeArrowheads="1"/>
          </p:cNvSpPr>
          <p:nvPr/>
        </p:nvSpPr>
        <p:spPr bwMode="auto">
          <a:xfrm>
            <a:off x="2419350" y="1196975"/>
            <a:ext cx="2454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latin typeface="微软雅黑" panose="020B0503020204020204" pitchFamily="34" charset="-122"/>
                <a:ea typeface="微软雅黑" panose="020B0503020204020204" pitchFamily="34" charset="-122"/>
              </a:rPr>
              <a:t>swap(x,y);</a:t>
            </a:r>
          </a:p>
        </p:txBody>
      </p:sp>
      <p:sp>
        <p:nvSpPr>
          <p:cNvPr id="3" name="标题 2"/>
          <p:cNvSpPr>
            <a:spLocks noGrp="1"/>
          </p:cNvSpPr>
          <p:nvPr>
            <p:ph type="title"/>
          </p:nvPr>
        </p:nvSpPr>
        <p:spPr/>
        <p:txBody>
          <a:bodyPr/>
          <a:lstStyle/>
          <a:p>
            <a:r>
              <a:rPr kumimoji="0" lang="zh-CN" altLang="en-US"/>
              <a:t>例</a:t>
            </a:r>
            <a:r>
              <a:rPr kumimoji="0" lang="en-US" altLang="zh-CN"/>
              <a:t>3-12</a:t>
            </a:r>
            <a:r>
              <a:rPr kumimoji="0" lang="zh-CN" altLang="en-US"/>
              <a:t>（续）</a:t>
            </a:r>
            <a:endParaRPr lang="zh-CN" altLang="en-US"/>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41</a:t>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609600" y="981075"/>
            <a:ext cx="10975975" cy="1066800"/>
          </a:xfrm>
        </p:spPr>
        <p:txBody>
          <a:bodyPr/>
          <a:lstStyle/>
          <a:p>
            <a:r>
              <a:rPr kumimoji="0" lang="zh-CN" altLang="en-US" dirty="0">
                <a:solidFill>
                  <a:srgbClr val="009999"/>
                </a:solidFill>
              </a:rPr>
              <a:t>引用类型</a:t>
            </a:r>
          </a:p>
        </p:txBody>
      </p:sp>
      <p:sp>
        <p:nvSpPr>
          <p:cNvPr id="69635" name="内容占位符 2"/>
          <p:cNvSpPr>
            <a:spLocks noGrp="1"/>
          </p:cNvSpPr>
          <p:nvPr>
            <p:ph idx="1"/>
          </p:nvPr>
        </p:nvSpPr>
        <p:spPr>
          <a:xfrm>
            <a:off x="609600" y="1989138"/>
            <a:ext cx="10825163" cy="4679950"/>
          </a:xfrm>
        </p:spPr>
        <p:txBody>
          <a:bodyPr/>
          <a:lstStyle/>
          <a:p>
            <a:pPr marL="228600" indent="-228600" eaLnBrk="1" hangingPunct="1">
              <a:lnSpc>
                <a:spcPct val="90000"/>
              </a:lnSpc>
              <a:spcBef>
                <a:spcPts val="600"/>
              </a:spcBef>
            </a:pPr>
            <a:r>
              <a:rPr kumimoji="0" lang="zh-CN" altLang="en-US" dirty="0">
                <a:latin typeface="Consolas" panose="020B0609020204030204" pitchFamily="49" charset="0"/>
              </a:rPr>
              <a:t>引用</a:t>
            </a:r>
            <a:r>
              <a:rPr kumimoji="0" lang="en-US" altLang="zh-CN" dirty="0">
                <a:latin typeface="Consolas" panose="020B0609020204030204" pitchFamily="49" charset="0"/>
              </a:rPr>
              <a:t>(&amp;)</a:t>
            </a:r>
            <a:r>
              <a:rPr kumimoji="0" lang="zh-CN" altLang="en-US" dirty="0">
                <a:latin typeface="Consolas" panose="020B0609020204030204" pitchFamily="49" charset="0"/>
              </a:rPr>
              <a:t>是标识符的别名</a:t>
            </a:r>
            <a:r>
              <a:rPr kumimoji="0" lang="en-US" altLang="zh-CN" dirty="0">
                <a:latin typeface="Consolas" panose="020B0609020204030204" pitchFamily="49" charset="0"/>
              </a:rPr>
              <a:t>,</a:t>
            </a:r>
            <a:r>
              <a:rPr kumimoji="0" lang="zh-CN" altLang="en-US" dirty="0">
                <a:latin typeface="Consolas" panose="020B0609020204030204" pitchFamily="49" charset="0"/>
              </a:rPr>
              <a:t>例如</a:t>
            </a:r>
            <a:r>
              <a:rPr kumimoji="0" lang="en-US" altLang="zh-CN" dirty="0">
                <a:latin typeface="Consolas" panose="020B0609020204030204" pitchFamily="49" charset="0"/>
              </a:rPr>
              <a:t>:</a:t>
            </a:r>
          </a:p>
          <a:p>
            <a:pPr marL="342900" lvl="1" indent="0" eaLnBrk="1" hangingPunct="1">
              <a:lnSpc>
                <a:spcPct val="90000"/>
              </a:lnSpc>
              <a:spcBef>
                <a:spcPts val="600"/>
              </a:spcBef>
              <a:buFontTx/>
              <a:buNone/>
            </a:pPr>
            <a:r>
              <a:rPr kumimoji="0" lang="en-US" altLang="zh-CN" sz="2400" dirty="0">
                <a:latin typeface="Consolas" panose="020B0609020204030204" pitchFamily="49" charset="0"/>
              </a:rPr>
              <a:t>int </a:t>
            </a:r>
            <a:r>
              <a:rPr kumimoji="0" lang="en-US" altLang="zh-CN" sz="2400" dirty="0" err="1">
                <a:latin typeface="Consolas" panose="020B0609020204030204" pitchFamily="49" charset="0"/>
              </a:rPr>
              <a:t>i</a:t>
            </a:r>
            <a:r>
              <a:rPr kumimoji="0" lang="en-US" altLang="zh-CN" sz="2400" dirty="0">
                <a:latin typeface="Consolas" panose="020B0609020204030204" pitchFamily="49" charset="0"/>
              </a:rPr>
              <a:t>, j;</a:t>
            </a:r>
            <a:br>
              <a:rPr kumimoji="0" lang="en-US" altLang="zh-CN" sz="2400" dirty="0">
                <a:latin typeface="Consolas" panose="020B0609020204030204" pitchFamily="49" charset="0"/>
              </a:rPr>
            </a:br>
            <a:r>
              <a:rPr kumimoji="0" lang="en-US" altLang="zh-CN" sz="2400" dirty="0">
                <a:latin typeface="Consolas" panose="020B0609020204030204" pitchFamily="49" charset="0"/>
              </a:rPr>
              <a:t>int &amp;</a:t>
            </a:r>
            <a:r>
              <a:rPr kumimoji="0" lang="en-US" altLang="zh-CN" sz="2400" dirty="0" err="1">
                <a:latin typeface="Consolas" panose="020B0609020204030204" pitchFamily="49" charset="0"/>
              </a:rPr>
              <a:t>ri</a:t>
            </a:r>
            <a:r>
              <a:rPr kumimoji="0" lang="en-US" altLang="zh-CN" sz="2400" dirty="0">
                <a:latin typeface="Consolas" panose="020B0609020204030204" pitchFamily="49" charset="0"/>
              </a:rPr>
              <a:t> = </a:t>
            </a:r>
            <a:r>
              <a:rPr kumimoji="0" lang="en-US" altLang="zh-CN" sz="2400" dirty="0" err="1">
                <a:latin typeface="Consolas" panose="020B0609020204030204" pitchFamily="49" charset="0"/>
              </a:rPr>
              <a:t>i</a:t>
            </a:r>
            <a:r>
              <a:rPr kumimoji="0" lang="en-US" altLang="zh-CN" sz="2400" dirty="0">
                <a:latin typeface="Consolas" panose="020B0609020204030204" pitchFamily="49" charset="0"/>
              </a:rPr>
              <a:t>; //</a:t>
            </a:r>
            <a:r>
              <a:rPr lang="zh-CN" altLang="zh-CN" sz="2400" dirty="0"/>
              <a:t>定义</a:t>
            </a:r>
            <a:r>
              <a:rPr lang="en-US" altLang="zh-CN" sz="2400" dirty="0"/>
              <a:t>int</a:t>
            </a:r>
            <a:r>
              <a:rPr lang="zh-CN" altLang="zh-CN" sz="2400" dirty="0"/>
              <a:t>引用</a:t>
            </a:r>
            <a:r>
              <a:rPr lang="en-US" altLang="zh-CN" sz="2400" dirty="0" err="1"/>
              <a:t>ri</a:t>
            </a:r>
            <a:r>
              <a:rPr lang="zh-CN" altLang="zh-CN" sz="2400" dirty="0"/>
              <a:t>，并初始化为变量</a:t>
            </a:r>
            <a:r>
              <a:rPr lang="en-US" altLang="zh-CN" sz="2400" dirty="0" err="1"/>
              <a:t>i</a:t>
            </a:r>
            <a:r>
              <a:rPr lang="zh-CN" altLang="zh-CN" sz="2400" dirty="0"/>
              <a:t>的引用</a:t>
            </a:r>
            <a:r>
              <a:rPr kumimoji="0" lang="en-US" altLang="zh-CN" sz="2400" dirty="0">
                <a:latin typeface="Consolas" panose="020B0609020204030204" pitchFamily="49" charset="0"/>
                <a:ea typeface="宋体" panose="02010600030101010101" pitchFamily="2" charset="-122"/>
              </a:rPr>
              <a:t/>
            </a:r>
            <a:br>
              <a:rPr kumimoji="0" lang="en-US" altLang="zh-CN" sz="2400" dirty="0">
                <a:latin typeface="Consolas" panose="020B0609020204030204" pitchFamily="49" charset="0"/>
                <a:ea typeface="宋体" panose="02010600030101010101" pitchFamily="2" charset="-122"/>
              </a:rPr>
            </a:br>
            <a:r>
              <a:rPr kumimoji="0" lang="en-US" altLang="zh-CN" sz="2400" dirty="0">
                <a:latin typeface="Consolas" panose="020B0609020204030204" pitchFamily="49" charset="0"/>
              </a:rPr>
              <a:t>j = 10;</a:t>
            </a:r>
            <a:br>
              <a:rPr kumimoji="0" lang="en-US" altLang="zh-CN" sz="2400" dirty="0">
                <a:latin typeface="Consolas" panose="020B0609020204030204" pitchFamily="49" charset="0"/>
              </a:rPr>
            </a:br>
            <a:r>
              <a:rPr kumimoji="0" lang="en-US" altLang="zh-CN" sz="2400" dirty="0" err="1">
                <a:latin typeface="Consolas" panose="020B0609020204030204" pitchFamily="49" charset="0"/>
              </a:rPr>
              <a:t>ri</a:t>
            </a:r>
            <a:r>
              <a:rPr kumimoji="0" lang="en-US" altLang="zh-CN" sz="2400" dirty="0">
                <a:latin typeface="Consolas" panose="020B0609020204030204" pitchFamily="49" charset="0"/>
              </a:rPr>
              <a:t> = j;//</a:t>
            </a:r>
            <a:r>
              <a:rPr kumimoji="0" lang="zh-CN" altLang="en-US" sz="2400" dirty="0">
                <a:latin typeface="Consolas" panose="020B0609020204030204" pitchFamily="49" charset="0"/>
              </a:rPr>
              <a:t>相当于 </a:t>
            </a:r>
            <a:r>
              <a:rPr kumimoji="0" lang="en-US" altLang="zh-CN" sz="2400" dirty="0" err="1">
                <a:latin typeface="Consolas" panose="020B0609020204030204" pitchFamily="49" charset="0"/>
              </a:rPr>
              <a:t>i</a:t>
            </a:r>
            <a:r>
              <a:rPr kumimoji="0" lang="en-US" altLang="zh-CN" sz="2400" dirty="0">
                <a:latin typeface="Consolas" panose="020B0609020204030204" pitchFamily="49" charset="0"/>
              </a:rPr>
              <a:t> = j;</a:t>
            </a:r>
          </a:p>
          <a:p>
            <a:pPr marL="228600" indent="-228600" eaLnBrk="1" hangingPunct="1">
              <a:lnSpc>
                <a:spcPct val="90000"/>
              </a:lnSpc>
              <a:spcBef>
                <a:spcPts val="600"/>
              </a:spcBef>
            </a:pPr>
            <a:r>
              <a:rPr kumimoji="0" lang="zh-CN" altLang="en-US" dirty="0">
                <a:latin typeface="Consolas" panose="020B0609020204030204" pitchFamily="49" charset="0"/>
              </a:rPr>
              <a:t>声明一个引用时，必须同时对它进行初始化，使它指向一个已存在的对象。</a:t>
            </a:r>
          </a:p>
          <a:p>
            <a:pPr marL="228600" indent="-228600" eaLnBrk="1" hangingPunct="1">
              <a:lnSpc>
                <a:spcPct val="90000"/>
              </a:lnSpc>
              <a:spcBef>
                <a:spcPts val="600"/>
              </a:spcBef>
            </a:pPr>
            <a:r>
              <a:rPr kumimoji="0" lang="zh-CN" altLang="en-US" dirty="0">
                <a:latin typeface="Consolas" panose="020B0609020204030204" pitchFamily="49" charset="0"/>
              </a:rPr>
              <a:t>一旦一个引用被初始化后，就不能改为指向其它对象。</a:t>
            </a:r>
          </a:p>
          <a:p>
            <a:pPr marL="228600" indent="-228600" eaLnBrk="1" hangingPunct="1">
              <a:lnSpc>
                <a:spcPct val="90000"/>
              </a:lnSpc>
              <a:spcBef>
                <a:spcPts val="600"/>
              </a:spcBef>
            </a:pPr>
            <a:r>
              <a:rPr kumimoji="0" lang="zh-CN" altLang="en-US" dirty="0">
                <a:latin typeface="Consolas" panose="020B0609020204030204" pitchFamily="49" charset="0"/>
              </a:rPr>
              <a:t>引用可以作为形参</a:t>
            </a:r>
            <a:br>
              <a:rPr kumimoji="0" lang="zh-CN" altLang="en-US" dirty="0">
                <a:latin typeface="Consolas" panose="020B0609020204030204" pitchFamily="49" charset="0"/>
              </a:rPr>
            </a:br>
            <a:r>
              <a:rPr kumimoji="0" lang="en-US" altLang="zh-CN" dirty="0">
                <a:latin typeface="Consolas" panose="020B0609020204030204" pitchFamily="49" charset="0"/>
              </a:rPr>
              <a:t>void swap(int &amp;a, int &amp;b) {...}</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additive="base">
                                        <p:cTn id="7" dur="10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609600" y="981075"/>
            <a:ext cx="10975975" cy="1066800"/>
          </a:xfrm>
        </p:spPr>
        <p:txBody>
          <a:bodyPr/>
          <a:lstStyle/>
          <a:p>
            <a:r>
              <a:rPr kumimoji="0" lang="zh-CN" altLang="en-US" dirty="0">
                <a:solidFill>
                  <a:srgbClr val="009999"/>
                </a:solidFill>
              </a:rPr>
              <a:t>可变数量形参</a:t>
            </a:r>
          </a:p>
        </p:txBody>
      </p:sp>
      <p:sp>
        <p:nvSpPr>
          <p:cNvPr id="69635" name="内容占位符 2"/>
          <p:cNvSpPr>
            <a:spLocks noGrp="1"/>
          </p:cNvSpPr>
          <p:nvPr>
            <p:ph idx="1"/>
          </p:nvPr>
        </p:nvSpPr>
        <p:spPr>
          <a:xfrm>
            <a:off x="609600" y="1989138"/>
            <a:ext cx="10825163" cy="4679950"/>
          </a:xfrm>
        </p:spPr>
        <p:txBody>
          <a:bodyPr/>
          <a:lstStyle/>
          <a:p>
            <a:pPr marL="228600" indent="-228600" eaLnBrk="1" hangingPunct="1">
              <a:lnSpc>
                <a:spcPct val="90000"/>
              </a:lnSpc>
              <a:spcBef>
                <a:spcPts val="600"/>
              </a:spcBef>
            </a:pPr>
            <a:r>
              <a:rPr kumimoji="0" lang="zh-CN" altLang="en-US" dirty="0">
                <a:latin typeface="Consolas" panose="020B0609020204030204" pitchFamily="49" charset="0"/>
              </a:rPr>
              <a:t>使用模板类</a:t>
            </a:r>
            <a:r>
              <a:rPr kumimoji="0" lang="en-US" altLang="zh-CN" dirty="0" err="1">
                <a:latin typeface="Consolas" panose="020B0609020204030204" pitchFamily="49" charset="0"/>
              </a:rPr>
              <a:t>initializer_list</a:t>
            </a:r>
            <a:r>
              <a:rPr kumimoji="0" lang="en-US" altLang="zh-CN" dirty="0">
                <a:latin typeface="Consolas" panose="020B0609020204030204" pitchFamily="49" charset="0"/>
              </a:rPr>
              <a:t>&lt;T&gt;</a:t>
            </a:r>
            <a:r>
              <a:rPr kumimoji="0" lang="zh-CN" altLang="en-US" dirty="0">
                <a:latin typeface="Consolas" panose="020B0609020204030204" pitchFamily="49" charset="0"/>
              </a:rPr>
              <a:t>（</a:t>
            </a:r>
            <a:r>
              <a:rPr kumimoji="0" lang="en-US" altLang="zh-CN" dirty="0">
                <a:latin typeface="Consolas" panose="020B0609020204030204" pitchFamily="49" charset="0"/>
              </a:rPr>
              <a:t>T</a:t>
            </a:r>
            <a:r>
              <a:rPr kumimoji="0" lang="zh-CN" altLang="en-US" dirty="0">
                <a:latin typeface="Consolas" panose="020B0609020204030204" pitchFamily="49" charset="0"/>
              </a:rPr>
              <a:t>为类模板，模板将于第</a:t>
            </a:r>
            <a:r>
              <a:rPr kumimoji="0" lang="en-US" altLang="zh-CN" dirty="0">
                <a:latin typeface="Consolas" panose="020B0609020204030204" pitchFamily="49" charset="0"/>
              </a:rPr>
              <a:t>9</a:t>
            </a:r>
            <a:r>
              <a:rPr kumimoji="0" lang="zh-CN" altLang="en-US" dirty="0">
                <a:latin typeface="Consolas" panose="020B0609020204030204" pitchFamily="49" charset="0"/>
              </a:rPr>
              <a:t>章介绍）可向函数传递同类型不定个数参数</a:t>
            </a:r>
            <a:r>
              <a:rPr kumimoji="0" lang="en-US" altLang="zh-CN" dirty="0">
                <a:latin typeface="Consolas" panose="020B0609020204030204" pitchFamily="49" charset="0"/>
              </a:rPr>
              <a:t>,</a:t>
            </a:r>
            <a:r>
              <a:rPr kumimoji="0" lang="zh-CN" altLang="en-US" dirty="0">
                <a:latin typeface="Consolas" panose="020B0609020204030204" pitchFamily="49" charset="0"/>
              </a:rPr>
              <a:t>例如</a:t>
            </a:r>
            <a:r>
              <a:rPr kumimoji="0" lang="en-US" altLang="zh-CN" dirty="0">
                <a:latin typeface="Consolas" panose="020B0609020204030204" pitchFamily="49" charset="0"/>
              </a:rPr>
              <a:t>:</a:t>
            </a:r>
          </a:p>
          <a:p>
            <a:pPr marL="109537" indent="0">
              <a:buNone/>
            </a:pP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void </a:t>
            </a:r>
            <a:r>
              <a:rPr kumimoji="0" lang="en-US" altLang="zh-CN" dirty="0" err="1">
                <a:solidFill>
                  <a:schemeClr val="accent1"/>
                </a:solidFill>
                <a:latin typeface="Consolas" panose="020B0609020204030204" pitchFamily="49" charset="0"/>
                <a:cs typeface="+mn-cs"/>
              </a:rPr>
              <a:t>log_info</a:t>
            </a:r>
            <a:r>
              <a:rPr kumimoji="0" lang="en-US" altLang="zh-CN" dirty="0">
                <a:solidFill>
                  <a:schemeClr val="accent1"/>
                </a:solidFill>
                <a:latin typeface="Consolas" panose="020B0609020204030204" pitchFamily="49" charset="0"/>
                <a:cs typeface="+mn-cs"/>
              </a:rPr>
              <a:t>(</a:t>
            </a:r>
            <a:r>
              <a:rPr kumimoji="0" lang="en-US" altLang="zh-CN" dirty="0" err="1">
                <a:solidFill>
                  <a:schemeClr val="accent1"/>
                </a:solidFill>
                <a:latin typeface="Consolas" panose="020B0609020204030204" pitchFamily="49" charset="0"/>
                <a:cs typeface="+mn-cs"/>
              </a:rPr>
              <a:t>initializer_list</a:t>
            </a:r>
            <a:r>
              <a:rPr kumimoji="0" lang="en-US" altLang="zh-CN" dirty="0">
                <a:solidFill>
                  <a:schemeClr val="accent1"/>
                </a:solidFill>
                <a:latin typeface="Consolas" panose="020B0609020204030204" pitchFamily="49" charset="0"/>
                <a:cs typeface="+mn-cs"/>
              </a:rPr>
              <a:t>&lt;string&gt; </a:t>
            </a:r>
            <a:r>
              <a:rPr kumimoji="0" lang="en-US" altLang="zh-CN" dirty="0" err="1">
                <a:solidFill>
                  <a:schemeClr val="accent1"/>
                </a:solidFill>
                <a:latin typeface="Consolas" panose="020B0609020204030204" pitchFamily="49" charset="0"/>
                <a:cs typeface="+mn-cs"/>
              </a:rPr>
              <a:t>lst</a:t>
            </a:r>
            <a:r>
              <a:rPr kumimoji="0" lang="en-US" altLang="zh-CN" dirty="0">
                <a:solidFill>
                  <a:schemeClr val="accent1"/>
                </a:solidFill>
                <a:latin typeface="Consolas" panose="020B0609020204030204" pitchFamily="49" charset="0"/>
                <a:cs typeface="+mn-cs"/>
              </a:rPr>
              <a:t>) {</a:t>
            </a:r>
            <a:endParaRPr kumimoji="0" lang="zh-CN" altLang="zh-CN" dirty="0">
              <a:solidFill>
                <a:schemeClr val="accent1"/>
              </a:solidFill>
              <a:latin typeface="Consolas" panose="020B0609020204030204" pitchFamily="49" charset="0"/>
              <a:cs typeface="+mn-cs"/>
            </a:endParaRPr>
          </a:p>
          <a:p>
            <a:pPr marL="109537" indent="0">
              <a:buNone/>
            </a:pPr>
            <a:r>
              <a:rPr kumimoji="0" lang="en-US" altLang="zh-CN" dirty="0">
                <a:solidFill>
                  <a:schemeClr val="accent1"/>
                </a:solidFill>
                <a:latin typeface="Consolas" panose="020B0609020204030204" pitchFamily="49" charset="0"/>
                <a:cs typeface="+mn-cs"/>
              </a:rPr>
              <a:t>	for (auto</a:t>
            </a: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&amp;info:</a:t>
            </a:r>
            <a:r>
              <a:rPr kumimoji="0" lang="zh-CN" altLang="en-US"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lst</a:t>
            </a:r>
            <a:r>
              <a:rPr kumimoji="0" lang="en-US" altLang="zh-CN" dirty="0">
                <a:solidFill>
                  <a:schemeClr val="accent1"/>
                </a:solidFill>
                <a:latin typeface="Consolas" panose="020B0609020204030204" pitchFamily="49" charset="0"/>
                <a:cs typeface="+mn-cs"/>
              </a:rPr>
              <a:t>)</a:t>
            </a:r>
            <a:endParaRPr kumimoji="0" lang="zh-CN" altLang="zh-CN" dirty="0">
              <a:solidFill>
                <a:schemeClr val="accent1"/>
              </a:solidFill>
              <a:latin typeface="Consolas" panose="020B0609020204030204" pitchFamily="49" charset="0"/>
              <a:cs typeface="+mn-cs"/>
            </a:endParaRPr>
          </a:p>
          <a:p>
            <a:pPr marL="109537" indent="0">
              <a:buNone/>
            </a:pPr>
            <a:r>
              <a:rPr kumimoji="0" lang="en-US" altLang="zh-CN"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cout</a:t>
            </a:r>
            <a:r>
              <a:rPr kumimoji="0" lang="en-US" altLang="zh-CN" dirty="0">
                <a:solidFill>
                  <a:schemeClr val="accent1"/>
                </a:solidFill>
                <a:latin typeface="Consolas" panose="020B0609020204030204" pitchFamily="49" charset="0"/>
                <a:cs typeface="+mn-cs"/>
              </a:rPr>
              <a:t> &lt;&lt; info &lt;&lt; ‘ ’;</a:t>
            </a:r>
            <a:endParaRPr kumimoji="0" lang="zh-CN" altLang="zh-CN" dirty="0">
              <a:solidFill>
                <a:schemeClr val="accent1"/>
              </a:solidFill>
              <a:latin typeface="Consolas" panose="020B0609020204030204" pitchFamily="49" charset="0"/>
              <a:cs typeface="+mn-cs"/>
            </a:endParaRPr>
          </a:p>
          <a:p>
            <a:pPr marL="109537" indent="0">
              <a:buNone/>
            </a:pPr>
            <a:r>
              <a:rPr kumimoji="0" lang="en-US" altLang="zh-CN"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cout</a:t>
            </a:r>
            <a:r>
              <a:rPr kumimoji="0" lang="en-US" altLang="zh-CN" dirty="0">
                <a:solidFill>
                  <a:schemeClr val="accent1"/>
                </a:solidFill>
                <a:latin typeface="Consolas" panose="020B0609020204030204" pitchFamily="49" charset="0"/>
                <a:cs typeface="+mn-cs"/>
              </a:rPr>
              <a:t> &lt;&lt; </a:t>
            </a:r>
            <a:r>
              <a:rPr kumimoji="0" lang="en-US" altLang="zh-CN" dirty="0" err="1">
                <a:solidFill>
                  <a:schemeClr val="accent1"/>
                </a:solidFill>
                <a:latin typeface="Consolas" panose="020B0609020204030204" pitchFamily="49" charset="0"/>
                <a:cs typeface="+mn-cs"/>
              </a:rPr>
              <a:t>endl</a:t>
            </a:r>
            <a:r>
              <a:rPr kumimoji="0" lang="en-US" altLang="zh-CN" dirty="0">
                <a:solidFill>
                  <a:schemeClr val="accent1"/>
                </a:solidFill>
                <a:latin typeface="Consolas" panose="020B0609020204030204" pitchFamily="49" charset="0"/>
                <a:cs typeface="+mn-cs"/>
              </a:rPr>
              <a:t>;</a:t>
            </a:r>
            <a:endParaRPr kumimoji="0" lang="zh-CN" altLang="zh-CN" dirty="0">
              <a:solidFill>
                <a:schemeClr val="accent1"/>
              </a:solidFill>
              <a:latin typeface="Consolas" panose="020B0609020204030204" pitchFamily="49" charset="0"/>
              <a:cs typeface="+mn-cs"/>
            </a:endParaRPr>
          </a:p>
          <a:p>
            <a:pPr marL="109537" indent="0">
              <a:buNone/>
            </a:pP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a:t>
            </a:r>
          </a:p>
          <a:p>
            <a:pPr marL="109537" indent="0">
              <a:buNone/>
            </a:pPr>
            <a:r>
              <a:rPr kumimoji="0" lang="zh-CN" altLang="en-US" dirty="0">
                <a:solidFill>
                  <a:schemeClr val="accent1"/>
                </a:solidFill>
                <a:latin typeface="Consolas" panose="020B0609020204030204" pitchFamily="49" charset="0"/>
                <a:cs typeface="+mn-cs"/>
              </a:rPr>
              <a:t>  </a:t>
            </a:r>
            <a:r>
              <a:rPr kumimoji="0" lang="en-US" altLang="zh-CN" dirty="0" err="1">
                <a:solidFill>
                  <a:schemeClr val="accent1"/>
                </a:solidFill>
                <a:latin typeface="Consolas" panose="020B0609020204030204" pitchFamily="49" charset="0"/>
                <a:cs typeface="+mn-cs"/>
              </a:rPr>
              <a:t>log_info</a:t>
            </a:r>
            <a:r>
              <a:rPr kumimoji="0" lang="en-US" altLang="zh-CN" dirty="0">
                <a:solidFill>
                  <a:schemeClr val="accent1"/>
                </a:solidFill>
                <a:latin typeface="Consolas" panose="020B0609020204030204" pitchFamily="49" charset="0"/>
                <a:cs typeface="+mn-cs"/>
              </a:rPr>
              <a:t>({“Hello”,</a:t>
            </a: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”world”,</a:t>
            </a:r>
            <a:r>
              <a:rPr kumimoji="0" lang="zh-CN" altLang="en-US" dirty="0">
                <a:solidFill>
                  <a:schemeClr val="accent1"/>
                </a:solidFill>
                <a:latin typeface="Consolas" panose="020B0609020204030204" pitchFamily="49" charset="0"/>
                <a:cs typeface="+mn-cs"/>
              </a:rPr>
              <a:t> </a:t>
            </a:r>
            <a:r>
              <a:rPr kumimoji="0" lang="en-US" altLang="zh-CN" dirty="0">
                <a:solidFill>
                  <a:schemeClr val="accent1"/>
                </a:solidFill>
                <a:latin typeface="Consolas" panose="020B0609020204030204" pitchFamily="49" charset="0"/>
                <a:cs typeface="+mn-cs"/>
              </a:rPr>
              <a:t>“!”});</a:t>
            </a:r>
            <a:endParaRPr kumimoji="0" lang="zh-CN" altLang="zh-CN" dirty="0">
              <a:solidFill>
                <a:schemeClr val="accent1"/>
              </a:solidFill>
              <a:latin typeface="Consolas" panose="020B0609020204030204" pitchFamily="49" charset="0"/>
              <a:cs typeface="+mn-cs"/>
            </a:endParaRPr>
          </a:p>
          <a:p>
            <a:pPr marL="228600" indent="-228600" eaLnBrk="1" hangingPunct="1">
              <a:lnSpc>
                <a:spcPct val="90000"/>
              </a:lnSpc>
              <a:spcBef>
                <a:spcPts val="600"/>
              </a:spcBef>
            </a:pPr>
            <a:r>
              <a:rPr kumimoji="0" lang="en-US" altLang="zh-CN" dirty="0" err="1">
                <a:latin typeface="Consolas" panose="020B0609020204030204" pitchFamily="49" charset="0"/>
              </a:rPr>
              <a:t>initializer_list</a:t>
            </a:r>
            <a:r>
              <a:rPr kumimoji="0" lang="en-US" altLang="zh-CN" dirty="0">
                <a:latin typeface="Consolas" panose="020B0609020204030204" pitchFamily="49" charset="0"/>
              </a:rPr>
              <a:t>&lt;string&gt; </a:t>
            </a:r>
            <a:r>
              <a:rPr kumimoji="0" lang="en-US" altLang="zh-CN" dirty="0" err="1">
                <a:latin typeface="Consolas" panose="020B0609020204030204" pitchFamily="49" charset="0"/>
              </a:rPr>
              <a:t>lst</a:t>
            </a:r>
            <a:r>
              <a:rPr kumimoji="0" lang="zh-CN" altLang="en-US" dirty="0">
                <a:latin typeface="Consolas" panose="020B0609020204030204" pitchFamily="49" charset="0"/>
              </a:rPr>
              <a:t>接受不定个数字符串实参</a:t>
            </a:r>
          </a:p>
          <a:p>
            <a:pPr marL="228600" indent="-228600" eaLnBrk="1" hangingPunct="1">
              <a:lnSpc>
                <a:spcPct val="90000"/>
              </a:lnSpc>
              <a:spcBef>
                <a:spcPts val="600"/>
              </a:spcBef>
            </a:pPr>
            <a:r>
              <a:rPr kumimoji="0" lang="zh-CN" altLang="en-US">
                <a:latin typeface="Consolas" panose="020B0609020204030204" pitchFamily="49" charset="0"/>
              </a:rPr>
              <a:t>注意，实</a:t>
            </a:r>
            <a:r>
              <a:rPr kumimoji="0" lang="zh-CN" altLang="en-US" dirty="0">
                <a:latin typeface="Consolas" panose="020B0609020204030204" pitchFamily="49" charset="0"/>
              </a:rPr>
              <a:t>参以大括号列表方式给出</a:t>
            </a:r>
          </a:p>
          <a:p>
            <a:pPr marL="228600" indent="-228600" eaLnBrk="1" hangingPunct="1">
              <a:lnSpc>
                <a:spcPct val="90000"/>
              </a:lnSpc>
              <a:spcBef>
                <a:spcPts val="600"/>
              </a:spcBef>
            </a:pPr>
            <a:r>
              <a:rPr kumimoji="0" lang="zh-CN" altLang="en-US" dirty="0">
                <a:latin typeface="Consolas" panose="020B0609020204030204" pitchFamily="49" charset="0"/>
              </a:rPr>
              <a:t>使用范围</a:t>
            </a:r>
            <a:r>
              <a:rPr kumimoji="0" lang="en-US" altLang="zh-CN" dirty="0">
                <a:latin typeface="Consolas" panose="020B0609020204030204" pitchFamily="49" charset="0"/>
              </a:rPr>
              <a:t>for</a:t>
            </a:r>
            <a:r>
              <a:rPr kumimoji="0" lang="zh-CN" altLang="en-US" dirty="0">
                <a:latin typeface="Consolas" panose="020B0609020204030204" pitchFamily="49" charset="0"/>
              </a:rPr>
              <a:t>语句遍历</a:t>
            </a:r>
            <a:r>
              <a:rPr kumimoji="0" lang="en-US" altLang="zh-CN" dirty="0" err="1">
                <a:latin typeface="Consolas" panose="020B0609020204030204" pitchFamily="49" charset="0"/>
              </a:rPr>
              <a:t>lst</a:t>
            </a:r>
            <a:r>
              <a:rPr kumimoji="0" lang="zh-CN" altLang="en-US" dirty="0">
                <a:latin typeface="Consolas" panose="020B0609020204030204" pitchFamily="49" charset="0"/>
              </a:rPr>
              <a:t>，</a:t>
            </a:r>
            <a:r>
              <a:rPr kumimoji="0" lang="en-US" altLang="zh-CN" dirty="0">
                <a:latin typeface="Consolas" panose="020B0609020204030204" pitchFamily="49" charset="0"/>
              </a:rPr>
              <a:t>auto</a:t>
            </a:r>
            <a:r>
              <a:rPr kumimoji="0" lang="zh-CN" altLang="en-US" dirty="0">
                <a:latin typeface="Consolas" panose="020B0609020204030204" pitchFamily="49" charset="0"/>
              </a:rPr>
              <a:t>自动推断元素为</a:t>
            </a:r>
            <a:r>
              <a:rPr kumimoji="0" lang="en-US" altLang="zh-CN" dirty="0">
                <a:latin typeface="Consolas" panose="020B0609020204030204" pitchFamily="49" charset="0"/>
              </a:rPr>
              <a:t>string</a:t>
            </a:r>
            <a:r>
              <a:rPr kumimoji="0" lang="zh-CN" altLang="en-US" dirty="0">
                <a:latin typeface="Consolas" panose="020B0609020204030204" pitchFamily="49" charset="0"/>
              </a:rPr>
              <a:t>类型</a:t>
            </a:r>
            <a:endParaRPr kumimoji="0" lang="en-US" altLang="zh-CN"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43</a:t>
            </a:fld>
            <a:endParaRPr lang="zh-CN" altLang="en-US"/>
          </a:p>
        </p:txBody>
      </p:sp>
    </p:spTree>
    <p:extLst>
      <p:ext uri="{BB962C8B-B14F-4D97-AF65-F5344CB8AC3E}">
        <p14:creationId xmlns:p14="http://schemas.microsoft.com/office/powerpoint/2010/main" val="25474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 calcmode="lin" valueType="num">
                                      <p:cBhvr additive="base">
                                        <p:cTn id="7" dur="10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 calcmode="lin" valueType="num">
                                      <p:cBhvr additive="base">
                                        <p:cTn id="13" dur="10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additive="base">
                                        <p:cTn id="19" dur="1000" fill="hold"/>
                                        <p:tgtEl>
                                          <p:spTgt spid="69635">
                                            <p:txEl>
                                              <p:pRg st="3" end="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96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 calcmode="lin" valueType="num">
                                      <p:cBhvr additive="base">
                                        <p:cTn id="25" dur="1000" fill="hold"/>
                                        <p:tgtEl>
                                          <p:spTgt spid="69635">
                                            <p:txEl>
                                              <p:pRg st="4" end="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96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9635">
                                            <p:txEl>
                                              <p:pRg st="5" end="5"/>
                                            </p:txEl>
                                          </p:spTgt>
                                        </p:tgtEl>
                                        <p:attrNameLst>
                                          <p:attrName>style.visibility</p:attrName>
                                        </p:attrNameLst>
                                      </p:cBhvr>
                                      <p:to>
                                        <p:strVal val="visible"/>
                                      </p:to>
                                    </p:set>
                                    <p:anim calcmode="lin" valueType="num">
                                      <p:cBhvr additive="base">
                                        <p:cTn id="31" dur="1000" fill="hold"/>
                                        <p:tgtEl>
                                          <p:spTgt spid="6963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696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9635">
                                            <p:txEl>
                                              <p:pRg st="6" end="6"/>
                                            </p:txEl>
                                          </p:spTgt>
                                        </p:tgtEl>
                                        <p:attrNameLst>
                                          <p:attrName>style.visibility</p:attrName>
                                        </p:attrNameLst>
                                      </p:cBhvr>
                                      <p:to>
                                        <p:strVal val="visible"/>
                                      </p:to>
                                    </p:set>
                                    <p:anim calcmode="lin" valueType="num">
                                      <p:cBhvr additive="base">
                                        <p:cTn id="37" dur="1000" fill="hold"/>
                                        <p:tgtEl>
                                          <p:spTgt spid="69635">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6963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609600" y="1076325"/>
            <a:ext cx="10975975" cy="1066800"/>
          </a:xfrm>
        </p:spPr>
        <p:txBody>
          <a:bodyPr/>
          <a:lstStyle/>
          <a:p>
            <a:r>
              <a:rPr kumimoji="0" lang="zh-CN" altLang="en-US">
                <a:solidFill>
                  <a:srgbClr val="009999"/>
                </a:solidFill>
              </a:rPr>
              <a:t>内联函数</a:t>
            </a:r>
          </a:p>
        </p:txBody>
      </p:sp>
      <p:sp>
        <p:nvSpPr>
          <p:cNvPr id="75779" name="内容占位符 2"/>
          <p:cNvSpPr>
            <a:spLocks noGrp="1"/>
          </p:cNvSpPr>
          <p:nvPr>
            <p:ph idx="1"/>
          </p:nvPr>
        </p:nvSpPr>
        <p:spPr>
          <a:xfrm>
            <a:off x="609600" y="2205038"/>
            <a:ext cx="10672763" cy="3938587"/>
          </a:xfrm>
        </p:spPr>
        <p:txBody>
          <a:bodyPr/>
          <a:lstStyle/>
          <a:p>
            <a:pPr eaLnBrk="1" hangingPunct="1">
              <a:spcBef>
                <a:spcPts val="1200"/>
              </a:spcBef>
            </a:pPr>
            <a:r>
              <a:rPr kumimoji="0" lang="zh-CN" altLang="en-US">
                <a:latin typeface="Consolas" panose="020B0609020204030204" pitchFamily="49" charset="0"/>
              </a:rPr>
              <a:t>声明时使用关键字 </a:t>
            </a:r>
            <a:r>
              <a:rPr kumimoji="0" lang="en-US" altLang="zh-CN">
                <a:latin typeface="Consolas" panose="020B0609020204030204" pitchFamily="49" charset="0"/>
              </a:rPr>
              <a:t>inline</a:t>
            </a:r>
            <a:r>
              <a:rPr kumimoji="0" lang="zh-CN" altLang="en-US">
                <a:latin typeface="Consolas" panose="020B0609020204030204" pitchFamily="49" charset="0"/>
              </a:rPr>
              <a:t>。</a:t>
            </a:r>
          </a:p>
          <a:p>
            <a:pPr eaLnBrk="1" hangingPunct="1">
              <a:spcBef>
                <a:spcPts val="1200"/>
              </a:spcBef>
            </a:pPr>
            <a:r>
              <a:rPr kumimoji="0" lang="zh-CN" altLang="en-US">
                <a:latin typeface="Consolas" panose="020B0609020204030204" pitchFamily="49" charset="0"/>
              </a:rPr>
              <a:t>编译时在调用处用函数体进行替换</a:t>
            </a:r>
            <a:r>
              <a:rPr kumimoji="0" lang="en-US" altLang="zh-CN">
                <a:latin typeface="Consolas" panose="020B0609020204030204" pitchFamily="49" charset="0"/>
              </a:rPr>
              <a:t>,</a:t>
            </a:r>
            <a:r>
              <a:rPr kumimoji="0" lang="zh-CN" altLang="en-US">
                <a:latin typeface="Consolas" panose="020B0609020204030204" pitchFamily="49" charset="0"/>
              </a:rPr>
              <a:t>节省了参数传递、控制转移等开销。</a:t>
            </a:r>
          </a:p>
          <a:p>
            <a:pPr eaLnBrk="1" hangingPunct="1">
              <a:spcBef>
                <a:spcPts val="1200"/>
              </a:spcBef>
            </a:pPr>
            <a:r>
              <a:rPr kumimoji="0" lang="zh-CN" altLang="en-US">
                <a:latin typeface="Consolas" panose="020B0609020204030204" pitchFamily="49" charset="0"/>
              </a:rPr>
              <a:t>注意：</a:t>
            </a:r>
          </a:p>
          <a:p>
            <a:pPr lvl="1" eaLnBrk="1" hangingPunct="1">
              <a:spcBef>
                <a:spcPts val="1200"/>
              </a:spcBef>
            </a:pPr>
            <a:r>
              <a:rPr kumimoji="0" lang="zh-CN" altLang="en-US">
                <a:latin typeface="Consolas" panose="020B0609020204030204" pitchFamily="49" charset="0"/>
              </a:rPr>
              <a:t>内联函数体内不能有</a:t>
            </a:r>
            <a:r>
              <a:rPr kumimoji="0" lang="zh-CN" altLang="en-US">
                <a:solidFill>
                  <a:srgbClr val="C00000"/>
                </a:solidFill>
                <a:latin typeface="Consolas" panose="020B0609020204030204" pitchFamily="49" charset="0"/>
              </a:rPr>
              <a:t>循环语句</a:t>
            </a:r>
            <a:r>
              <a:rPr kumimoji="0" lang="zh-CN" altLang="en-US">
                <a:latin typeface="Consolas" panose="020B0609020204030204" pitchFamily="49" charset="0"/>
              </a:rPr>
              <a:t>和</a:t>
            </a:r>
            <a:r>
              <a:rPr kumimoji="0" lang="en-US" altLang="zh-CN">
                <a:solidFill>
                  <a:srgbClr val="C00000"/>
                </a:solidFill>
                <a:latin typeface="Consolas" panose="020B0609020204030204" pitchFamily="49" charset="0"/>
              </a:rPr>
              <a:t>switch</a:t>
            </a:r>
            <a:r>
              <a:rPr kumimoji="0" lang="zh-CN" altLang="en-US">
                <a:latin typeface="Consolas" panose="020B0609020204030204" pitchFamily="49" charset="0"/>
              </a:rPr>
              <a:t>语句；</a:t>
            </a:r>
          </a:p>
          <a:p>
            <a:pPr lvl="1" eaLnBrk="1" hangingPunct="1">
              <a:spcBef>
                <a:spcPts val="1200"/>
              </a:spcBef>
            </a:pPr>
            <a:r>
              <a:rPr kumimoji="0" lang="zh-CN" altLang="en-US">
                <a:latin typeface="Consolas" panose="020B0609020204030204" pitchFamily="49" charset="0"/>
              </a:rPr>
              <a:t>内联函数的定义必须出现在内联函数第一次被调用之前；</a:t>
            </a:r>
          </a:p>
          <a:p>
            <a:pPr lvl="1" eaLnBrk="1" hangingPunct="1">
              <a:spcBef>
                <a:spcPts val="1200"/>
              </a:spcBef>
            </a:pPr>
            <a:r>
              <a:rPr kumimoji="0" lang="zh-CN" altLang="en-US">
                <a:latin typeface="Consolas" panose="020B0609020204030204" pitchFamily="49" charset="0"/>
              </a:rPr>
              <a:t>对内联函数不能进行异常接口声明。</a:t>
            </a:r>
          </a:p>
          <a:p>
            <a:pPr>
              <a:spcBef>
                <a:spcPts val="1200"/>
              </a:spcBef>
            </a:pPr>
            <a:endParaRPr kumimoji="0" lang="zh-CN" altLang="en-US">
              <a:latin typeface="Consolas" panose="020B0609020204030204" pitchFamily="49" charset="0"/>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10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10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additive="base">
                                        <p:cTn id="19" dur="10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57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additive="base">
                                        <p:cTn id="25" dur="10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757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5779">
                                            <p:txEl>
                                              <p:pRg st="4" end="4"/>
                                            </p:txEl>
                                          </p:spTgt>
                                        </p:tgtEl>
                                        <p:attrNameLst>
                                          <p:attrName>style.visibility</p:attrName>
                                        </p:attrNameLst>
                                      </p:cBhvr>
                                      <p:to>
                                        <p:strVal val="visible"/>
                                      </p:to>
                                    </p:set>
                                    <p:anim calcmode="lin" valueType="num">
                                      <p:cBhvr additive="base">
                                        <p:cTn id="31" dur="1000" fill="hold"/>
                                        <p:tgtEl>
                                          <p:spTgt spid="75779">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57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 calcmode="lin" valueType="num">
                                      <p:cBhvr additive="base">
                                        <p:cTn id="37" dur="1000" fill="hold"/>
                                        <p:tgtEl>
                                          <p:spTgt spid="75779">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757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p:txBody>
          <a:bodyPr/>
          <a:lstStyle/>
          <a:p>
            <a:r>
              <a:rPr kumimoji="0" lang="zh-CN" altLang="en-US" sz="3600" dirty="0"/>
              <a:t>例</a:t>
            </a:r>
            <a:r>
              <a:rPr kumimoji="0" lang="en-US" altLang="zh-CN" sz="3600" dirty="0"/>
              <a:t>3-14  </a:t>
            </a:r>
            <a:r>
              <a:rPr kumimoji="0" lang="zh-CN" altLang="en-US" sz="3600" dirty="0"/>
              <a:t>内联函数应用举例</a:t>
            </a:r>
          </a:p>
        </p:txBody>
      </p:sp>
      <p:sp>
        <p:nvSpPr>
          <p:cNvPr id="50180" name="内容占位符 2"/>
          <p:cNvSpPr>
            <a:spLocks noGrp="1"/>
          </p:cNvSpPr>
          <p:nvPr>
            <p:ph idx="1"/>
          </p:nvPr>
        </p:nvSpPr>
        <p:spPr>
          <a:xfrm>
            <a:off x="2281163" y="1052736"/>
            <a:ext cx="9304412" cy="5521102"/>
          </a:xfrm>
        </p:spPr>
        <p:txBody>
          <a:bodyPr/>
          <a:lstStyle/>
          <a:p>
            <a:pPr eaLnBrk="1" hangingPunct="1">
              <a:spcBef>
                <a:spcPct val="0"/>
              </a:spcBef>
              <a:buFont typeface="Wingdings" panose="05000000000000000000" pitchFamily="2" charset="2"/>
              <a:buNone/>
            </a:pPr>
            <a:r>
              <a:rPr kumimoji="0" lang="en-US" altLang="zh-CN" dirty="0"/>
              <a:t>#include &lt;</a:t>
            </a:r>
            <a:r>
              <a:rPr kumimoji="0" lang="en-US" altLang="zh-CN" dirty="0" err="1"/>
              <a:t>iostream</a:t>
            </a:r>
            <a:r>
              <a:rPr kumimoji="0" lang="en-US" altLang="zh-CN" dirty="0"/>
              <a:t>&gt;</a:t>
            </a:r>
          </a:p>
          <a:p>
            <a:pPr eaLnBrk="1" hangingPunct="1">
              <a:spcBef>
                <a:spcPct val="0"/>
              </a:spcBef>
              <a:buFont typeface="Wingdings" panose="05000000000000000000" pitchFamily="2" charset="2"/>
              <a:buNone/>
            </a:pPr>
            <a:r>
              <a:rPr kumimoji="0" lang="en-US" altLang="zh-CN" dirty="0"/>
              <a:t>using namespace </a:t>
            </a:r>
            <a:r>
              <a:rPr kumimoji="0" lang="en-US" altLang="zh-CN" dirty="0" err="1"/>
              <a:t>std</a:t>
            </a:r>
            <a:r>
              <a:rPr kumimoji="0" lang="en-US" altLang="zh-CN" dirty="0"/>
              <a:t>;</a:t>
            </a:r>
          </a:p>
          <a:p>
            <a:pPr eaLnBrk="1" hangingPunct="1">
              <a:spcBef>
                <a:spcPct val="0"/>
              </a:spcBef>
              <a:buFont typeface="Wingdings" panose="05000000000000000000" pitchFamily="2" charset="2"/>
              <a:buNone/>
            </a:pPr>
            <a:endParaRPr kumimoji="0" lang="en-US" altLang="zh-CN" dirty="0"/>
          </a:p>
          <a:p>
            <a:pPr eaLnBrk="1" hangingPunct="1">
              <a:spcBef>
                <a:spcPct val="0"/>
              </a:spcBef>
              <a:buFont typeface="Wingdings" panose="05000000000000000000" pitchFamily="2" charset="2"/>
              <a:buNone/>
            </a:pPr>
            <a:r>
              <a:rPr kumimoji="0" lang="en-US" altLang="zh-CN" dirty="0" err="1"/>
              <a:t>const</a:t>
            </a:r>
            <a:r>
              <a:rPr kumimoji="0" lang="en-US" altLang="zh-CN" dirty="0"/>
              <a:t> double PI = 3.14159265358979;</a:t>
            </a:r>
          </a:p>
          <a:p>
            <a:pPr eaLnBrk="1" hangingPunct="1">
              <a:spcBef>
                <a:spcPct val="0"/>
              </a:spcBef>
              <a:buFont typeface="Wingdings" panose="05000000000000000000" pitchFamily="2" charset="2"/>
              <a:buNone/>
            </a:pPr>
            <a:r>
              <a:rPr kumimoji="0" lang="en-US" altLang="zh-CN" dirty="0"/>
              <a:t>inline double </a:t>
            </a:r>
            <a:r>
              <a:rPr kumimoji="0" lang="en-US" altLang="zh-CN" dirty="0" err="1"/>
              <a:t>calArea</a:t>
            </a:r>
            <a:r>
              <a:rPr kumimoji="0" lang="en-US" altLang="zh-CN" dirty="0"/>
              <a:t>(double radius) {</a:t>
            </a:r>
          </a:p>
          <a:p>
            <a:pPr eaLnBrk="1" hangingPunct="1">
              <a:spcBef>
                <a:spcPct val="0"/>
              </a:spcBef>
              <a:buFont typeface="Wingdings" panose="05000000000000000000" pitchFamily="2" charset="2"/>
              <a:buNone/>
            </a:pPr>
            <a:r>
              <a:rPr kumimoji="0" lang="en-US" altLang="zh-CN" dirty="0"/>
              <a:t>	return PI * radius * radius;</a:t>
            </a:r>
          </a:p>
          <a:p>
            <a:pPr eaLnBrk="1" hangingPunct="1">
              <a:spcBef>
                <a:spcPct val="0"/>
              </a:spcBef>
              <a:buFont typeface="Wingdings" panose="05000000000000000000" pitchFamily="2" charset="2"/>
              <a:buNone/>
            </a:pPr>
            <a:r>
              <a:rPr kumimoji="0" lang="en-US" altLang="zh-CN" dirty="0"/>
              <a:t>}</a:t>
            </a:r>
          </a:p>
          <a:p>
            <a:pPr eaLnBrk="1" hangingPunct="1">
              <a:spcBef>
                <a:spcPct val="0"/>
              </a:spcBef>
              <a:buFont typeface="Wingdings" panose="05000000000000000000" pitchFamily="2" charset="2"/>
              <a:buNone/>
            </a:pPr>
            <a:endParaRPr kumimoji="0" lang="en-US" altLang="zh-CN" dirty="0"/>
          </a:p>
          <a:p>
            <a:pPr eaLnBrk="1" hangingPunct="1">
              <a:spcBef>
                <a:spcPct val="0"/>
              </a:spcBef>
              <a:buFont typeface="Wingdings" panose="05000000000000000000" pitchFamily="2" charset="2"/>
              <a:buNone/>
            </a:pPr>
            <a:r>
              <a:rPr kumimoji="0" lang="en-US" altLang="zh-CN" dirty="0" err="1"/>
              <a:t>int</a:t>
            </a:r>
            <a:r>
              <a:rPr kumimoji="0" lang="en-US" altLang="zh-CN" dirty="0"/>
              <a:t> main() {</a:t>
            </a:r>
          </a:p>
          <a:p>
            <a:pPr eaLnBrk="1" hangingPunct="1">
              <a:spcBef>
                <a:spcPct val="0"/>
              </a:spcBef>
              <a:buFont typeface="Wingdings" panose="05000000000000000000" pitchFamily="2" charset="2"/>
              <a:buNone/>
            </a:pPr>
            <a:r>
              <a:rPr kumimoji="0" lang="en-US" altLang="zh-CN" dirty="0"/>
              <a:t>	double r = 3.0;</a:t>
            </a:r>
            <a:endParaRPr kumimoji="0" lang="zh-CN" altLang="en-US" dirty="0"/>
          </a:p>
          <a:p>
            <a:pPr eaLnBrk="1" hangingPunct="1">
              <a:spcBef>
                <a:spcPct val="0"/>
              </a:spcBef>
              <a:buFont typeface="Wingdings" panose="05000000000000000000" pitchFamily="2" charset="2"/>
              <a:buNone/>
            </a:pPr>
            <a:r>
              <a:rPr kumimoji="0" lang="zh-CN" altLang="en-US" dirty="0"/>
              <a:t>	</a:t>
            </a:r>
            <a:r>
              <a:rPr kumimoji="0" lang="en-US" altLang="zh-CN" dirty="0"/>
              <a:t>double area = </a:t>
            </a:r>
            <a:r>
              <a:rPr kumimoji="0" lang="en-US" altLang="zh-CN" dirty="0" err="1"/>
              <a:t>calArea</a:t>
            </a:r>
            <a:r>
              <a:rPr kumimoji="0" lang="en-US" altLang="zh-CN" dirty="0"/>
              <a:t>(r);</a:t>
            </a:r>
          </a:p>
          <a:p>
            <a:pPr eaLnBrk="1" hangingPunct="1">
              <a:spcBef>
                <a:spcPct val="0"/>
              </a:spcBef>
              <a:buFont typeface="Wingdings" panose="05000000000000000000" pitchFamily="2" charset="2"/>
              <a:buNone/>
            </a:pPr>
            <a:r>
              <a:rPr kumimoji="0" lang="en-US" altLang="zh-CN" dirty="0"/>
              <a:t>	</a:t>
            </a:r>
            <a:r>
              <a:rPr kumimoji="0" lang="en-US" altLang="zh-CN" dirty="0" err="1"/>
              <a:t>cout</a:t>
            </a:r>
            <a:r>
              <a:rPr kumimoji="0" lang="en-US" altLang="zh-CN" dirty="0"/>
              <a:t> &lt;&lt; area &lt;&lt; </a:t>
            </a:r>
            <a:r>
              <a:rPr kumimoji="0" lang="en-US" altLang="zh-CN" dirty="0" err="1"/>
              <a:t>endl</a:t>
            </a:r>
            <a:r>
              <a:rPr kumimoji="0" lang="en-US" altLang="zh-CN" dirty="0"/>
              <a:t>;</a:t>
            </a:r>
          </a:p>
          <a:p>
            <a:pPr eaLnBrk="1" hangingPunct="1">
              <a:spcBef>
                <a:spcPct val="0"/>
              </a:spcBef>
              <a:buFont typeface="Wingdings" panose="05000000000000000000" pitchFamily="2" charset="2"/>
              <a:buNone/>
            </a:pPr>
            <a:r>
              <a:rPr kumimoji="0" lang="en-US" altLang="zh-CN" dirty="0"/>
              <a:t>	return 0;</a:t>
            </a:r>
          </a:p>
          <a:p>
            <a:pPr eaLnBrk="1" hangingPunct="1">
              <a:spcBef>
                <a:spcPct val="0"/>
              </a:spcBef>
              <a:buFont typeface="Wingdings" panose="05000000000000000000" pitchFamily="2" charset="2"/>
              <a:buNone/>
            </a:pPr>
            <a:r>
              <a:rPr kumimoji="0" lang="en-US" altLang="zh-CN" dirty="0"/>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45</a:t>
            </a:fld>
            <a:endParaRPr lang="zh-CN" altLang="en-US" dirty="0"/>
          </a:p>
        </p:txBody>
      </p:sp>
    </p:spTree>
    <p:extLst>
      <p:ext uri="{BB962C8B-B14F-4D97-AF65-F5344CB8AC3E}">
        <p14:creationId xmlns:p14="http://schemas.microsoft.com/office/powerpoint/2010/main" val="2660102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609600" y="1076325"/>
            <a:ext cx="10975975" cy="1066800"/>
          </a:xfrm>
        </p:spPr>
        <p:txBody>
          <a:bodyPr/>
          <a:lstStyle/>
          <a:p>
            <a:r>
              <a:rPr kumimoji="0" lang="zh-CN" altLang="en-US">
                <a:solidFill>
                  <a:srgbClr val="009999"/>
                </a:solidFill>
              </a:rPr>
              <a:t>带默认参数值的函数</a:t>
            </a:r>
          </a:p>
        </p:txBody>
      </p:sp>
      <p:sp>
        <p:nvSpPr>
          <p:cNvPr id="78851" name="内容占位符 2"/>
          <p:cNvSpPr>
            <a:spLocks noGrp="1"/>
          </p:cNvSpPr>
          <p:nvPr>
            <p:ph idx="1"/>
          </p:nvPr>
        </p:nvSpPr>
        <p:spPr>
          <a:xfrm>
            <a:off x="609600" y="2133600"/>
            <a:ext cx="10672763" cy="4464050"/>
          </a:xfrm>
        </p:spPr>
        <p:txBody>
          <a:bodyPr/>
          <a:lstStyle/>
          <a:p>
            <a:pPr eaLnBrk="1" hangingPunct="1"/>
            <a:r>
              <a:rPr kumimoji="0" lang="zh-CN" altLang="en-US">
                <a:latin typeface="Consolas" panose="020B0609020204030204" pitchFamily="49" charset="0"/>
              </a:rPr>
              <a:t>可以预先设置默认的参数值，调用时如给出实参，则采用实参值，否则采用预先设置的默认参数值。</a:t>
            </a:r>
          </a:p>
          <a:p>
            <a:pPr eaLnBrk="1" hangingPunct="1"/>
            <a:r>
              <a:rPr kumimoji="0" lang="zh-CN" altLang="en-US">
                <a:latin typeface="Consolas" panose="020B0609020204030204" pitchFamily="49" charset="0"/>
              </a:rPr>
              <a:t>例如：</a:t>
            </a:r>
          </a:p>
          <a:p>
            <a:pPr lvl="1" eaLnBrk="1" hangingPunct="1">
              <a:buFontTx/>
              <a:buNone/>
            </a:pPr>
            <a:r>
              <a:rPr kumimoji="0" lang="en-US" altLang="zh-CN"/>
              <a:t>int add(int x = 5,int y = 6) {</a:t>
            </a:r>
          </a:p>
          <a:p>
            <a:pPr lvl="1" eaLnBrk="1" hangingPunct="1">
              <a:buFontTx/>
              <a:buNone/>
            </a:pPr>
            <a:r>
              <a:rPr kumimoji="0" lang="en-US" altLang="zh-CN"/>
              <a:t>	return x + y;</a:t>
            </a:r>
          </a:p>
          <a:p>
            <a:pPr lvl="1" eaLnBrk="1" hangingPunct="1">
              <a:buFontTx/>
              <a:buNone/>
            </a:pPr>
            <a:r>
              <a:rPr kumimoji="0" lang="en-US" altLang="zh-CN"/>
              <a:t>}</a:t>
            </a:r>
          </a:p>
          <a:p>
            <a:pPr lvl="1" eaLnBrk="1" hangingPunct="1">
              <a:buFontTx/>
              <a:buNone/>
            </a:pPr>
            <a:r>
              <a:rPr kumimoji="0" lang="en-US" altLang="zh-CN"/>
              <a:t>int main() {</a:t>
            </a:r>
          </a:p>
          <a:p>
            <a:pPr lvl="1" eaLnBrk="1" hangingPunct="1">
              <a:buFontTx/>
              <a:buNone/>
            </a:pPr>
            <a:r>
              <a:rPr kumimoji="0" lang="en-US" altLang="zh-CN"/>
              <a:t>	add(10,20);  //10+20</a:t>
            </a:r>
          </a:p>
          <a:p>
            <a:pPr lvl="1" eaLnBrk="1" hangingPunct="1">
              <a:buFontTx/>
              <a:buNone/>
            </a:pPr>
            <a:r>
              <a:rPr kumimoji="0" lang="en-US" altLang="zh-CN"/>
              <a:t>	add(10);       //10+6</a:t>
            </a:r>
          </a:p>
          <a:p>
            <a:pPr lvl="1" eaLnBrk="1" hangingPunct="1">
              <a:buFontTx/>
              <a:buNone/>
            </a:pPr>
            <a:r>
              <a:rPr kumimoji="0" lang="en-US" altLang="zh-CN"/>
              <a:t>	add();           //5+6</a:t>
            </a:r>
          </a:p>
          <a:p>
            <a:pPr lvl="1" eaLnBrk="1" hangingPunct="1">
              <a:buFontTx/>
              <a:buNone/>
            </a:pPr>
            <a:r>
              <a:rPr kumimoji="0" lang="en-US" altLang="zh-CN"/>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10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10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10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885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anim calcmode="lin" valueType="num">
                                      <p:cBhvr additive="base">
                                        <p:cTn id="23" dur="1000" fill="hold"/>
                                        <p:tgtEl>
                                          <p:spTgt spid="78851">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885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anim calcmode="lin" valueType="num">
                                      <p:cBhvr additive="base">
                                        <p:cTn id="27" dur="1000" fill="hold"/>
                                        <p:tgtEl>
                                          <p:spTgt spid="78851">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885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anim calcmode="lin" valueType="num">
                                      <p:cBhvr additive="base">
                                        <p:cTn id="31" dur="1000" fill="hold"/>
                                        <p:tgtEl>
                                          <p:spTgt spid="78851">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885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78851">
                                            <p:txEl>
                                              <p:pRg st="6" end="6"/>
                                            </p:txEl>
                                          </p:spTgt>
                                        </p:tgtEl>
                                        <p:attrNameLst>
                                          <p:attrName>style.visibility</p:attrName>
                                        </p:attrNameLst>
                                      </p:cBhvr>
                                      <p:to>
                                        <p:strVal val="visible"/>
                                      </p:to>
                                    </p:set>
                                    <p:anim calcmode="lin" valueType="num">
                                      <p:cBhvr additive="base">
                                        <p:cTn id="35" dur="1000" fill="hold"/>
                                        <p:tgtEl>
                                          <p:spTgt spid="78851">
                                            <p:txEl>
                                              <p:pRg st="6" end="6"/>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788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78851">
                                            <p:txEl>
                                              <p:pRg st="7" end="7"/>
                                            </p:txEl>
                                          </p:spTgt>
                                        </p:tgtEl>
                                        <p:attrNameLst>
                                          <p:attrName>style.visibility</p:attrName>
                                        </p:attrNameLst>
                                      </p:cBhvr>
                                      <p:to>
                                        <p:strVal val="visible"/>
                                      </p:to>
                                    </p:set>
                                    <p:anim calcmode="lin" valueType="num">
                                      <p:cBhvr additive="base">
                                        <p:cTn id="39" dur="1000" fill="hold"/>
                                        <p:tgtEl>
                                          <p:spTgt spid="78851">
                                            <p:txEl>
                                              <p:pRg st="7" end="7"/>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788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78851">
                                            <p:txEl>
                                              <p:pRg st="8" end="8"/>
                                            </p:txEl>
                                          </p:spTgt>
                                        </p:tgtEl>
                                        <p:attrNameLst>
                                          <p:attrName>style.visibility</p:attrName>
                                        </p:attrNameLst>
                                      </p:cBhvr>
                                      <p:to>
                                        <p:strVal val="visible"/>
                                      </p:to>
                                    </p:set>
                                    <p:anim calcmode="lin" valueType="num">
                                      <p:cBhvr additive="base">
                                        <p:cTn id="43" dur="1000" fill="hold"/>
                                        <p:tgtEl>
                                          <p:spTgt spid="78851">
                                            <p:txEl>
                                              <p:pRg st="8" end="8"/>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7885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8851">
                                            <p:txEl>
                                              <p:pRg st="9" end="9"/>
                                            </p:txEl>
                                          </p:spTgt>
                                        </p:tgtEl>
                                        <p:attrNameLst>
                                          <p:attrName>style.visibility</p:attrName>
                                        </p:attrNameLst>
                                      </p:cBhvr>
                                      <p:to>
                                        <p:strVal val="visible"/>
                                      </p:to>
                                    </p:set>
                                    <p:anim calcmode="lin" valueType="num">
                                      <p:cBhvr additive="base">
                                        <p:cTn id="47" dur="1000" fill="hold"/>
                                        <p:tgtEl>
                                          <p:spTgt spid="78851">
                                            <p:txEl>
                                              <p:pRg st="9" end="9"/>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7885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09600" y="1076325"/>
            <a:ext cx="10975975" cy="1066800"/>
          </a:xfrm>
        </p:spPr>
        <p:txBody>
          <a:bodyPr/>
          <a:lstStyle/>
          <a:p>
            <a:r>
              <a:rPr kumimoji="0" lang="zh-CN" altLang="en-US">
                <a:solidFill>
                  <a:srgbClr val="009999"/>
                </a:solidFill>
              </a:rPr>
              <a:t>默认参数值的说明次序</a:t>
            </a:r>
          </a:p>
        </p:txBody>
      </p:sp>
      <p:sp>
        <p:nvSpPr>
          <p:cNvPr id="79875" name="内容占位符 2"/>
          <p:cNvSpPr>
            <a:spLocks noGrp="1"/>
          </p:cNvSpPr>
          <p:nvPr>
            <p:ph idx="1"/>
          </p:nvPr>
        </p:nvSpPr>
        <p:spPr>
          <a:xfrm>
            <a:off x="476250" y="2276475"/>
            <a:ext cx="10806113" cy="3816350"/>
          </a:xfrm>
        </p:spPr>
        <p:txBody>
          <a:bodyPr/>
          <a:lstStyle/>
          <a:p>
            <a:pPr eaLnBrk="1" hangingPunct="1">
              <a:spcBef>
                <a:spcPts val="600"/>
              </a:spcBef>
            </a:pPr>
            <a:r>
              <a:rPr kumimoji="0" lang="zh-CN" altLang="en-US">
                <a:latin typeface="Consolas" panose="020B0609020204030204" pitchFamily="49" charset="0"/>
              </a:rPr>
              <a:t>有默认参数的形参必须列在形参列表的最右，即默认参数值的右面不能有无默认值的参数</a:t>
            </a:r>
            <a:endParaRPr kumimoji="0" lang="en-US" altLang="zh-CN">
              <a:latin typeface="Consolas" panose="020B0609020204030204" pitchFamily="49" charset="0"/>
            </a:endParaRPr>
          </a:p>
          <a:p>
            <a:pPr eaLnBrk="1" hangingPunct="1">
              <a:spcBef>
                <a:spcPts val="600"/>
              </a:spcBef>
            </a:pPr>
            <a:r>
              <a:rPr kumimoji="0" lang="zh-CN" altLang="en-US">
                <a:latin typeface="Consolas" panose="020B0609020204030204" pitchFamily="49" charset="0"/>
              </a:rPr>
              <a:t>调用时实参与形参的结合次序是从左向右</a:t>
            </a:r>
          </a:p>
          <a:p>
            <a:pPr eaLnBrk="1" hangingPunct="1">
              <a:spcBef>
                <a:spcPts val="600"/>
              </a:spcBef>
            </a:pPr>
            <a:r>
              <a:rPr kumimoji="0" lang="zh-CN" altLang="en-US"/>
              <a:t>例：</a:t>
            </a:r>
          </a:p>
          <a:p>
            <a:pPr lvl="1" eaLnBrk="1" hangingPunct="1">
              <a:spcBef>
                <a:spcPts val="600"/>
              </a:spcBef>
              <a:buFontTx/>
              <a:buNone/>
            </a:pPr>
            <a:r>
              <a:rPr kumimoji="0" lang="en-US" altLang="zh-CN"/>
              <a:t>int add(int x, int y = 5, int z = 6);//</a:t>
            </a:r>
            <a:r>
              <a:rPr kumimoji="0" lang="zh-CN" altLang="en-US"/>
              <a:t>正确</a:t>
            </a:r>
          </a:p>
          <a:p>
            <a:pPr lvl="1" eaLnBrk="1" hangingPunct="1">
              <a:spcBef>
                <a:spcPts val="600"/>
              </a:spcBef>
              <a:buFontTx/>
              <a:buNone/>
            </a:pPr>
            <a:r>
              <a:rPr kumimoji="0" lang="en-US" altLang="zh-CN"/>
              <a:t>int add(int x = 1, int y = 5, </a:t>
            </a:r>
            <a:r>
              <a:rPr kumimoji="0" lang="en-US" altLang="zh-CN">
                <a:solidFill>
                  <a:srgbClr val="C00000"/>
                </a:solidFill>
              </a:rPr>
              <a:t>int z</a:t>
            </a:r>
            <a:r>
              <a:rPr kumimoji="0" lang="en-US" altLang="zh-CN"/>
              <a:t>);//</a:t>
            </a:r>
            <a:r>
              <a:rPr kumimoji="0" lang="zh-CN" altLang="en-US"/>
              <a:t>错误</a:t>
            </a:r>
            <a:endParaRPr kumimoji="0" lang="zh-CN" altLang="zh-CN"/>
          </a:p>
          <a:p>
            <a:pPr lvl="1" eaLnBrk="1" hangingPunct="1">
              <a:spcBef>
                <a:spcPts val="600"/>
              </a:spcBef>
              <a:buFontTx/>
              <a:buNone/>
            </a:pPr>
            <a:r>
              <a:rPr kumimoji="0" lang="en-US" altLang="zh-CN"/>
              <a:t>int add(int x = 1, </a:t>
            </a:r>
            <a:r>
              <a:rPr kumimoji="0" lang="en-US" altLang="zh-CN">
                <a:solidFill>
                  <a:srgbClr val="C00000"/>
                </a:solidFill>
              </a:rPr>
              <a:t>int y</a:t>
            </a:r>
            <a:r>
              <a:rPr kumimoji="0" lang="en-US" altLang="zh-CN"/>
              <a:t>, int z = 6);//</a:t>
            </a:r>
            <a:r>
              <a:rPr kumimoji="0" lang="zh-CN" altLang="en-US"/>
              <a:t>错误</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10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10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10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798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9875">
                                            <p:txEl>
                                              <p:pRg st="3" end="3"/>
                                            </p:txEl>
                                          </p:spTgt>
                                        </p:tgtEl>
                                        <p:attrNameLst>
                                          <p:attrName>style.visibility</p:attrName>
                                        </p:attrNameLst>
                                      </p:cBhvr>
                                      <p:to>
                                        <p:strVal val="visible"/>
                                      </p:to>
                                    </p:set>
                                    <p:anim calcmode="lin" valueType="num">
                                      <p:cBhvr additive="base">
                                        <p:cTn id="23" dur="10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7987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 calcmode="lin" valueType="num">
                                      <p:cBhvr additive="base">
                                        <p:cTn id="27" dur="10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7987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9875">
                                            <p:txEl>
                                              <p:pRg st="5" end="5"/>
                                            </p:txEl>
                                          </p:spTgt>
                                        </p:tgtEl>
                                        <p:attrNameLst>
                                          <p:attrName>style.visibility</p:attrName>
                                        </p:attrNameLst>
                                      </p:cBhvr>
                                      <p:to>
                                        <p:strVal val="visible"/>
                                      </p:to>
                                    </p:set>
                                    <p:anim calcmode="lin" valueType="num">
                                      <p:cBhvr additive="base">
                                        <p:cTn id="31" dur="1000" fill="hold"/>
                                        <p:tgtEl>
                                          <p:spTgt spid="79875">
                                            <p:txEl>
                                              <p:pRg st="5" end="5"/>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79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609600" y="922338"/>
            <a:ext cx="10975975" cy="1066800"/>
          </a:xfrm>
        </p:spPr>
        <p:txBody>
          <a:bodyPr/>
          <a:lstStyle/>
          <a:p>
            <a:r>
              <a:rPr kumimoji="0" lang="zh-CN" altLang="en-US">
                <a:solidFill>
                  <a:srgbClr val="009999"/>
                </a:solidFill>
              </a:rPr>
              <a:t>默认参数值与函数的调用位置</a:t>
            </a:r>
          </a:p>
        </p:txBody>
      </p:sp>
      <p:sp>
        <p:nvSpPr>
          <p:cNvPr id="80899" name="内容占位符 2"/>
          <p:cNvSpPr>
            <a:spLocks noGrp="1"/>
          </p:cNvSpPr>
          <p:nvPr>
            <p:ph idx="1"/>
          </p:nvPr>
        </p:nvSpPr>
        <p:spPr>
          <a:xfrm>
            <a:off x="571500" y="1844675"/>
            <a:ext cx="10855325" cy="1571625"/>
          </a:xfrm>
        </p:spPr>
        <p:txBody>
          <a:bodyPr/>
          <a:lstStyle/>
          <a:p>
            <a:pPr eaLnBrk="1" hangingPunct="1">
              <a:spcBef>
                <a:spcPct val="0"/>
              </a:spcBef>
            </a:pPr>
            <a:r>
              <a:rPr kumimoji="0" lang="zh-CN" altLang="en-US" dirty="0"/>
              <a:t>如果一个函数有原型声明，且原型声明在定义之前，则默认参数值必须在函数原型声明中给出；而如果只有函数的</a:t>
            </a:r>
            <a:r>
              <a:rPr kumimoji="0" lang="zh-CN" altLang="en-US" dirty="0" smtClean="0"/>
              <a:t>定义，</a:t>
            </a:r>
            <a:r>
              <a:rPr kumimoji="0" lang="zh-CN" altLang="en-US" dirty="0"/>
              <a:t>则默认参数值需在函数定义中给出。</a:t>
            </a:r>
          </a:p>
          <a:p>
            <a:pPr eaLnBrk="1" hangingPunct="1">
              <a:spcBef>
                <a:spcPct val="0"/>
              </a:spcBef>
            </a:pPr>
            <a:r>
              <a:rPr kumimoji="0" lang="zh-CN" altLang="en-US" dirty="0"/>
              <a:t>例：</a:t>
            </a:r>
          </a:p>
        </p:txBody>
      </p:sp>
      <p:sp>
        <p:nvSpPr>
          <p:cNvPr id="80902" name="Text Box 5"/>
          <p:cNvSpPr txBox="1">
            <a:spLocks noChangeArrowheads="1"/>
          </p:cNvSpPr>
          <p:nvPr/>
        </p:nvSpPr>
        <p:spPr bwMode="auto">
          <a:xfrm>
            <a:off x="6400800" y="3832225"/>
            <a:ext cx="5026025"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1800">
                <a:solidFill>
                  <a:srgbClr val="C00000"/>
                </a:solidFill>
                <a:latin typeface="微软雅黑" panose="020B0503020204020204" pitchFamily="34" charset="-122"/>
                <a:ea typeface="微软雅黑" panose="020B0503020204020204" pitchFamily="34" charset="-122"/>
              </a:rPr>
              <a:t>int add(int x = 5,int y = 6) {</a:t>
            </a:r>
          </a:p>
          <a:p>
            <a:pPr eaLnBrk="1" hangingPunct="1">
              <a:lnSpc>
                <a:spcPct val="90000"/>
              </a:lnSpc>
              <a:spcBef>
                <a:spcPct val="50000"/>
              </a:spcBef>
              <a:buClrTx/>
              <a:buFontTx/>
              <a:buNone/>
            </a:pPr>
            <a:r>
              <a:rPr lang="en-US" altLang="zh-CN" sz="1800">
                <a:solidFill>
                  <a:srgbClr val="C00000"/>
                </a:solidFill>
                <a:latin typeface="微软雅黑" panose="020B0503020204020204" pitchFamily="34" charset="-122"/>
                <a:ea typeface="微软雅黑" panose="020B0503020204020204" pitchFamily="34" charset="-122"/>
              </a:rPr>
              <a:t>//</a:t>
            </a:r>
            <a:r>
              <a:rPr lang="zh-CN" altLang="en-US" sz="1800">
                <a:solidFill>
                  <a:srgbClr val="C00000"/>
                </a:solidFill>
                <a:latin typeface="微软雅黑" panose="020B0503020204020204" pitchFamily="34" charset="-122"/>
                <a:ea typeface="微软雅黑" panose="020B0503020204020204" pitchFamily="34" charset="-122"/>
              </a:rPr>
              <a:t>只有定义，没有原型声明</a:t>
            </a:r>
            <a:endParaRPr lang="en-US" altLang="zh-CN" sz="1800">
              <a:solidFill>
                <a:srgbClr val="C00000"/>
              </a:solidFill>
              <a:latin typeface="微软雅黑" panose="020B0503020204020204" pitchFamily="34" charset="-122"/>
              <a:ea typeface="微软雅黑" panose="020B0503020204020204" pitchFamily="34" charset="-122"/>
            </a:endParaRPr>
          </a:p>
          <a:p>
            <a:pPr eaLnBrk="1" hangingPunct="1">
              <a:lnSpc>
                <a:spcPct val="90000"/>
              </a:lnSpc>
              <a:spcBef>
                <a:spcPct val="50000"/>
              </a:spcBef>
              <a:buClrTx/>
              <a:buFontTx/>
              <a:buNone/>
            </a:pPr>
            <a:r>
              <a:rPr lang="en-US" altLang="zh-CN" sz="1800">
                <a:latin typeface="微软雅黑" panose="020B0503020204020204" pitchFamily="34" charset="-122"/>
                <a:ea typeface="微软雅黑" panose="020B0503020204020204" pitchFamily="34" charset="-122"/>
              </a:rPr>
              <a:t>  return  x + y;</a:t>
            </a:r>
          </a:p>
          <a:p>
            <a:pPr eaLnBrk="1" hangingPunct="1">
              <a:lnSpc>
                <a:spcPct val="90000"/>
              </a:lnSpc>
              <a:spcBef>
                <a:spcPct val="50000"/>
              </a:spcBef>
              <a:buClrTx/>
              <a:buFontTx/>
              <a:buNone/>
            </a:pPr>
            <a:r>
              <a:rPr lang="en-US" altLang="zh-CN" sz="1800">
                <a:latin typeface="微软雅黑" panose="020B0503020204020204" pitchFamily="34" charset="-122"/>
                <a:ea typeface="微软雅黑" panose="020B0503020204020204" pitchFamily="34" charset="-122"/>
              </a:rPr>
              <a:t>}</a:t>
            </a:r>
          </a:p>
          <a:p>
            <a:pPr eaLnBrk="1" hangingPunct="1">
              <a:lnSpc>
                <a:spcPct val="90000"/>
              </a:lnSpc>
              <a:spcBef>
                <a:spcPct val="50000"/>
              </a:spcBef>
              <a:buClrTx/>
              <a:buFontTx/>
              <a:buNone/>
            </a:pPr>
            <a:r>
              <a:rPr lang="en-US" altLang="zh-CN" sz="1800">
                <a:latin typeface="微软雅黑" panose="020B0503020204020204" pitchFamily="34" charset="-122"/>
                <a:ea typeface="微软雅黑" panose="020B0503020204020204" pitchFamily="34" charset="-122"/>
              </a:rPr>
              <a:t>int main() {</a:t>
            </a:r>
          </a:p>
          <a:p>
            <a:pPr eaLnBrk="1" hangingPunct="1">
              <a:lnSpc>
                <a:spcPct val="90000"/>
              </a:lnSpc>
              <a:spcBef>
                <a:spcPct val="50000"/>
              </a:spcBef>
              <a:buClrTx/>
              <a:buFontTx/>
              <a:buNone/>
            </a:pPr>
            <a:r>
              <a:rPr lang="en-US" altLang="zh-CN" sz="1800">
                <a:latin typeface="微软雅黑" panose="020B0503020204020204" pitchFamily="34" charset="-122"/>
                <a:ea typeface="微软雅黑" panose="020B0503020204020204" pitchFamily="34" charset="-122"/>
              </a:rPr>
              <a:t>  add();</a:t>
            </a:r>
            <a:endParaRPr lang="zh-CN" altLang="en-US" sz="1800">
              <a:latin typeface="微软雅黑" panose="020B0503020204020204" pitchFamily="34" charset="-122"/>
              <a:ea typeface="微软雅黑" panose="020B0503020204020204" pitchFamily="34" charset="-122"/>
            </a:endParaRPr>
          </a:p>
          <a:p>
            <a:pPr eaLnBrk="1" hangingPunct="1">
              <a:lnSpc>
                <a:spcPct val="90000"/>
              </a:lnSpc>
              <a:spcBef>
                <a:spcPct val="50000"/>
              </a:spcBef>
              <a:buClrTx/>
              <a:buFontTx/>
              <a:buNone/>
            </a:pPr>
            <a:r>
              <a:rPr lang="en-US" altLang="zh-CN" sz="1800">
                <a:latin typeface="微软雅黑" panose="020B0503020204020204" pitchFamily="34" charset="-122"/>
                <a:ea typeface="微软雅黑" panose="020B0503020204020204" pitchFamily="34" charset="-122"/>
              </a:rPr>
              <a:t>}</a:t>
            </a:r>
          </a:p>
        </p:txBody>
      </p:sp>
      <p:sp>
        <p:nvSpPr>
          <p:cNvPr id="80903" name="Line 7"/>
          <p:cNvSpPr>
            <a:spLocks noChangeShapeType="1"/>
          </p:cNvSpPr>
          <p:nvPr/>
        </p:nvSpPr>
        <p:spPr bwMode="auto">
          <a:xfrm>
            <a:off x="6097588" y="3857625"/>
            <a:ext cx="0" cy="2590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Text Box 4"/>
          <p:cNvSpPr txBox="1">
            <a:spLocks noChangeArrowheads="1"/>
          </p:cNvSpPr>
          <p:nvPr/>
        </p:nvSpPr>
        <p:spPr bwMode="auto">
          <a:xfrm>
            <a:off x="882650" y="3797300"/>
            <a:ext cx="4710113"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70000"/>
              </a:lnSpc>
              <a:spcBef>
                <a:spcPct val="50000"/>
              </a:spcBef>
              <a:buClrTx/>
              <a:buFontTx/>
              <a:buNone/>
            </a:pPr>
            <a:r>
              <a:rPr lang="en-US" altLang="zh-CN" sz="1800">
                <a:solidFill>
                  <a:srgbClr val="C00000"/>
                </a:solidFill>
                <a:latin typeface="微软雅黑" panose="020B0503020204020204" pitchFamily="34" charset="-122"/>
                <a:ea typeface="微软雅黑" panose="020B0503020204020204" pitchFamily="34" charset="-122"/>
              </a:rPr>
              <a:t>int add(int x = 5,int y = 6);</a:t>
            </a:r>
          </a:p>
          <a:p>
            <a:pPr eaLnBrk="1" hangingPunct="1">
              <a:lnSpc>
                <a:spcPct val="70000"/>
              </a:lnSpc>
              <a:spcBef>
                <a:spcPct val="50000"/>
              </a:spcBef>
              <a:buClrTx/>
              <a:buFontTx/>
              <a:buNone/>
            </a:pPr>
            <a:r>
              <a:rPr lang="en-US" altLang="zh-CN" sz="1800">
                <a:solidFill>
                  <a:srgbClr val="C00000"/>
                </a:solidFill>
                <a:latin typeface="微软雅黑" panose="020B0503020204020204" pitchFamily="34" charset="-122"/>
                <a:ea typeface="微软雅黑" panose="020B0503020204020204" pitchFamily="34" charset="-122"/>
              </a:rPr>
              <a:t>//</a:t>
            </a:r>
            <a:r>
              <a:rPr lang="zh-CN" altLang="en-US" sz="1800">
                <a:solidFill>
                  <a:srgbClr val="C00000"/>
                </a:solidFill>
                <a:latin typeface="微软雅黑" panose="020B0503020204020204" pitchFamily="34" charset="-122"/>
                <a:ea typeface="微软雅黑" panose="020B0503020204020204" pitchFamily="34" charset="-122"/>
              </a:rPr>
              <a:t>原型声明在前</a:t>
            </a:r>
            <a:endParaRPr lang="en-US" altLang="zh-CN" sz="1800">
              <a:solidFill>
                <a:srgbClr val="C00000"/>
              </a:solidFill>
              <a:latin typeface="微软雅黑" panose="020B0503020204020204" pitchFamily="34" charset="-122"/>
              <a:ea typeface="微软雅黑" panose="020B0503020204020204" pitchFamily="34" charset="-122"/>
            </a:endParaRPr>
          </a:p>
          <a:p>
            <a:pPr eaLnBrk="1" hangingPunct="1">
              <a:lnSpc>
                <a:spcPct val="70000"/>
              </a:lnSpc>
              <a:spcBef>
                <a:spcPct val="50000"/>
              </a:spcBef>
              <a:buClrTx/>
              <a:buFontTx/>
              <a:buNone/>
            </a:pPr>
            <a:r>
              <a:rPr lang="en-US" altLang="zh-CN" sz="1800">
                <a:latin typeface="微软雅黑" panose="020B0503020204020204" pitchFamily="34" charset="-122"/>
                <a:ea typeface="微软雅黑" panose="020B0503020204020204" pitchFamily="34" charset="-122"/>
              </a:rPr>
              <a:t>int main() {</a:t>
            </a:r>
          </a:p>
          <a:p>
            <a:pPr eaLnBrk="1" hangingPunct="1">
              <a:lnSpc>
                <a:spcPct val="70000"/>
              </a:lnSpc>
              <a:spcBef>
                <a:spcPct val="50000"/>
              </a:spcBef>
              <a:buClrTx/>
              <a:buFontTx/>
              <a:buNone/>
            </a:pPr>
            <a:r>
              <a:rPr lang="en-US" altLang="zh-CN" sz="1800">
                <a:latin typeface="微软雅黑" panose="020B0503020204020204" pitchFamily="34" charset="-122"/>
                <a:ea typeface="微软雅黑" panose="020B0503020204020204" pitchFamily="34" charset="-122"/>
              </a:rPr>
              <a:t>  add(); </a:t>
            </a:r>
          </a:p>
          <a:p>
            <a:pPr eaLnBrk="1" hangingPunct="1">
              <a:lnSpc>
                <a:spcPct val="70000"/>
              </a:lnSpc>
              <a:spcBef>
                <a:spcPct val="50000"/>
              </a:spcBef>
              <a:buClrTx/>
              <a:buFontTx/>
              <a:buNone/>
            </a:pPr>
            <a:r>
              <a:rPr lang="en-US" altLang="zh-CN" sz="1800">
                <a:latin typeface="微软雅黑" panose="020B0503020204020204" pitchFamily="34" charset="-122"/>
                <a:ea typeface="微软雅黑" panose="020B0503020204020204" pitchFamily="34" charset="-122"/>
              </a:rPr>
              <a:t>}</a:t>
            </a:r>
          </a:p>
          <a:p>
            <a:pPr eaLnBrk="1" hangingPunct="1">
              <a:lnSpc>
                <a:spcPct val="70000"/>
              </a:lnSpc>
              <a:spcBef>
                <a:spcPct val="50000"/>
              </a:spcBef>
              <a:buClrTx/>
              <a:buFontTx/>
              <a:buNone/>
            </a:pPr>
            <a:r>
              <a:rPr lang="en-US" altLang="zh-CN" sz="1800">
                <a:latin typeface="微软雅黑" panose="020B0503020204020204" pitchFamily="34" charset="-122"/>
                <a:ea typeface="微软雅黑" panose="020B0503020204020204" pitchFamily="34" charset="-122"/>
              </a:rPr>
              <a:t>int add(int x,int y) {</a:t>
            </a:r>
          </a:p>
          <a:p>
            <a:pPr eaLnBrk="1" hangingPunct="1">
              <a:lnSpc>
                <a:spcPct val="70000"/>
              </a:lnSpc>
              <a:spcBef>
                <a:spcPct val="50000"/>
              </a:spcBef>
              <a:buClrTx/>
              <a:buFontTx/>
              <a:buNone/>
            </a:pPr>
            <a:r>
              <a:rPr lang="en-US" altLang="zh-CN" sz="1800">
                <a:solidFill>
                  <a:srgbClr val="C00000"/>
                </a:solidFill>
                <a:latin typeface="微软雅黑" panose="020B0503020204020204" pitchFamily="34" charset="-122"/>
                <a:ea typeface="微软雅黑" panose="020B0503020204020204" pitchFamily="34" charset="-122"/>
              </a:rPr>
              <a:t>//</a:t>
            </a:r>
            <a:r>
              <a:rPr lang="zh-CN" altLang="en-US" sz="1800">
                <a:solidFill>
                  <a:srgbClr val="C00000"/>
                </a:solidFill>
                <a:latin typeface="微软雅黑" panose="020B0503020204020204" pitchFamily="34" charset="-122"/>
                <a:ea typeface="微软雅黑" panose="020B0503020204020204" pitchFamily="34" charset="-122"/>
              </a:rPr>
              <a:t>此处不能再指定默认值</a:t>
            </a:r>
            <a:endParaRPr lang="en-US" altLang="zh-CN" sz="1800">
              <a:solidFill>
                <a:srgbClr val="C00000"/>
              </a:solidFill>
              <a:latin typeface="微软雅黑" panose="020B0503020204020204" pitchFamily="34" charset="-122"/>
              <a:ea typeface="微软雅黑" panose="020B0503020204020204" pitchFamily="34" charset="-122"/>
            </a:endParaRPr>
          </a:p>
          <a:p>
            <a:pPr eaLnBrk="1" hangingPunct="1">
              <a:lnSpc>
                <a:spcPct val="70000"/>
              </a:lnSpc>
              <a:spcBef>
                <a:spcPct val="50000"/>
              </a:spcBef>
              <a:buClrTx/>
              <a:buFontTx/>
              <a:buNone/>
            </a:pPr>
            <a:r>
              <a:rPr lang="en-US" altLang="zh-CN" sz="1800">
                <a:latin typeface="微软雅黑" panose="020B0503020204020204" pitchFamily="34" charset="-122"/>
                <a:ea typeface="微软雅黑" panose="020B0503020204020204" pitchFamily="34" charset="-122"/>
              </a:rPr>
              <a:t>  return x + y;</a:t>
            </a:r>
          </a:p>
          <a:p>
            <a:pPr eaLnBrk="1" hangingPunct="1">
              <a:lnSpc>
                <a:spcPct val="70000"/>
              </a:lnSpc>
              <a:spcBef>
                <a:spcPct val="50000"/>
              </a:spcBef>
              <a:buClrTx/>
              <a:buFontTx/>
              <a:buNone/>
            </a:pPr>
            <a:r>
              <a:rPr lang="en-US" altLang="zh-CN" sz="1800">
                <a:latin typeface="微软雅黑" panose="020B0503020204020204" pitchFamily="34" charset="-122"/>
                <a:ea typeface="微软雅黑" panose="020B0503020204020204" pitchFamily="34" charset="-122"/>
              </a:rPr>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10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10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904"/>
                                        </p:tgtEl>
                                        <p:attrNameLst>
                                          <p:attrName>style.visibility</p:attrName>
                                        </p:attrNameLst>
                                      </p:cBhvr>
                                      <p:to>
                                        <p:strVal val="visible"/>
                                      </p:to>
                                    </p:set>
                                    <p:anim calcmode="lin" valueType="num">
                                      <p:cBhvr additive="base">
                                        <p:cTn id="19" dur="1000" fill="hold"/>
                                        <p:tgtEl>
                                          <p:spTgt spid="80904"/>
                                        </p:tgtEl>
                                        <p:attrNameLst>
                                          <p:attrName>ppt_x</p:attrName>
                                        </p:attrNameLst>
                                      </p:cBhvr>
                                      <p:tavLst>
                                        <p:tav tm="0">
                                          <p:val>
                                            <p:strVal val="0-#ppt_w/2"/>
                                          </p:val>
                                        </p:tav>
                                        <p:tav tm="100000">
                                          <p:val>
                                            <p:strVal val="#ppt_x"/>
                                          </p:val>
                                        </p:tav>
                                      </p:tavLst>
                                    </p:anim>
                                    <p:anim calcmode="lin" valueType="num">
                                      <p:cBhvr additive="base">
                                        <p:cTn id="20" dur="1000" fill="hold"/>
                                        <p:tgtEl>
                                          <p:spTgt spid="809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903"/>
                                        </p:tgtEl>
                                        <p:attrNameLst>
                                          <p:attrName>style.visibility</p:attrName>
                                        </p:attrNameLst>
                                      </p:cBhvr>
                                      <p:to>
                                        <p:strVal val="visible"/>
                                      </p:to>
                                    </p:set>
                                    <p:anim calcmode="lin" valueType="num">
                                      <p:cBhvr additive="base">
                                        <p:cTn id="25" dur="1000" fill="hold"/>
                                        <p:tgtEl>
                                          <p:spTgt spid="80903"/>
                                        </p:tgtEl>
                                        <p:attrNameLst>
                                          <p:attrName>ppt_x</p:attrName>
                                        </p:attrNameLst>
                                      </p:cBhvr>
                                      <p:tavLst>
                                        <p:tav tm="0">
                                          <p:val>
                                            <p:strVal val="0-#ppt_w/2"/>
                                          </p:val>
                                        </p:tav>
                                        <p:tav tm="100000">
                                          <p:val>
                                            <p:strVal val="#ppt_x"/>
                                          </p:val>
                                        </p:tav>
                                      </p:tavLst>
                                    </p:anim>
                                    <p:anim calcmode="lin" valueType="num">
                                      <p:cBhvr additive="base">
                                        <p:cTn id="26" dur="1000" fill="hold"/>
                                        <p:tgtEl>
                                          <p:spTgt spid="8090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80902"/>
                                        </p:tgtEl>
                                        <p:attrNameLst>
                                          <p:attrName>style.visibility</p:attrName>
                                        </p:attrNameLst>
                                      </p:cBhvr>
                                      <p:to>
                                        <p:strVal val="visible"/>
                                      </p:to>
                                    </p:set>
                                    <p:anim calcmode="lin" valueType="num">
                                      <p:cBhvr additive="base">
                                        <p:cTn id="29" dur="1000" fill="hold"/>
                                        <p:tgtEl>
                                          <p:spTgt spid="80902"/>
                                        </p:tgtEl>
                                        <p:attrNameLst>
                                          <p:attrName>ppt_x</p:attrName>
                                        </p:attrNameLst>
                                      </p:cBhvr>
                                      <p:tavLst>
                                        <p:tav tm="0">
                                          <p:val>
                                            <p:strVal val="0-#ppt_w/2"/>
                                          </p:val>
                                        </p:tav>
                                        <p:tav tm="100000">
                                          <p:val>
                                            <p:strVal val="#ppt_x"/>
                                          </p:val>
                                        </p:tav>
                                      </p:tavLst>
                                    </p:anim>
                                    <p:anim calcmode="lin" valueType="num">
                                      <p:cBhvr additive="base">
                                        <p:cTn id="30" dur="1000" fill="hold"/>
                                        <p:tgtEl>
                                          <p:spTgt spid="809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p:bldP spid="80903" grpId="0" animBg="1"/>
      <p:bldP spid="8090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609600" y="1076325"/>
            <a:ext cx="10975975" cy="1066800"/>
          </a:xfrm>
        </p:spPr>
        <p:txBody>
          <a:bodyPr/>
          <a:lstStyle/>
          <a:p>
            <a:r>
              <a:rPr kumimoji="0" lang="zh-CN" altLang="en-US">
                <a:solidFill>
                  <a:srgbClr val="009999"/>
                </a:solidFill>
              </a:rPr>
              <a:t>例</a:t>
            </a:r>
            <a:r>
              <a:rPr kumimoji="0" lang="en-US" altLang="zh-CN">
                <a:solidFill>
                  <a:srgbClr val="009999"/>
                </a:solidFill>
              </a:rPr>
              <a:t>3-15</a:t>
            </a:r>
            <a:r>
              <a:rPr kumimoji="0" lang="zh-CN" altLang="en-US">
                <a:solidFill>
                  <a:srgbClr val="009999"/>
                </a:solidFill>
              </a:rPr>
              <a:t>计算长方体的体积</a:t>
            </a:r>
          </a:p>
        </p:txBody>
      </p:sp>
      <p:sp>
        <p:nvSpPr>
          <p:cNvPr id="82946" name="内容占位符 2"/>
          <p:cNvSpPr>
            <a:spLocks noGrp="1"/>
          </p:cNvSpPr>
          <p:nvPr>
            <p:ph idx="1"/>
          </p:nvPr>
        </p:nvSpPr>
        <p:spPr>
          <a:xfrm>
            <a:off x="609600" y="2214563"/>
            <a:ext cx="10601325" cy="3143250"/>
          </a:xfrm>
        </p:spPr>
        <p:txBody>
          <a:bodyPr/>
          <a:lstStyle/>
          <a:p>
            <a:pPr marL="363538" indent="-288925">
              <a:spcBef>
                <a:spcPts val="1200"/>
              </a:spcBef>
              <a:defRPr/>
            </a:pPr>
            <a:r>
              <a:rPr kumimoji="0" lang="zh-CN" altLang="en-US"/>
              <a:t>函数</a:t>
            </a:r>
            <a:r>
              <a:rPr kumimoji="0" lang="en-US" altLang="zh-CN"/>
              <a:t>getVolume</a:t>
            </a:r>
            <a:r>
              <a:rPr kumimoji="0" lang="zh-CN" altLang="en-US"/>
              <a:t>计算体积</a:t>
            </a:r>
            <a:endParaRPr kumimoji="0" lang="en-US" altLang="zh-CN"/>
          </a:p>
          <a:p>
            <a:pPr marL="655638" lvl="1" indent="-288925">
              <a:spcBef>
                <a:spcPts val="1200"/>
              </a:spcBef>
              <a:defRPr/>
            </a:pPr>
            <a:r>
              <a:rPr kumimoji="0" lang="zh-CN" altLang="en-US"/>
              <a:t>有三个形参：</a:t>
            </a:r>
            <a:r>
              <a:rPr kumimoji="0" lang="en-US" altLang="zh-CN"/>
              <a:t>length</a:t>
            </a:r>
            <a:r>
              <a:rPr kumimoji="0" lang="zh-CN" altLang="en-US"/>
              <a:t>（长）、</a:t>
            </a:r>
            <a:r>
              <a:rPr kumimoji="0" lang="en-US" altLang="zh-CN"/>
              <a:t>width</a:t>
            </a:r>
            <a:r>
              <a:rPr kumimoji="0" lang="zh-CN" altLang="en-US"/>
              <a:t>（宽）、</a:t>
            </a:r>
            <a:r>
              <a:rPr kumimoji="0" lang="en-US" altLang="zh-CN"/>
              <a:t>height</a:t>
            </a:r>
            <a:r>
              <a:rPr kumimoji="0" lang="zh-CN" altLang="en-US"/>
              <a:t>（高），其中</a:t>
            </a:r>
            <a:r>
              <a:rPr kumimoji="0" lang="en-US" altLang="zh-CN"/>
              <a:t>width</a:t>
            </a:r>
            <a:r>
              <a:rPr kumimoji="0" lang="zh-CN" altLang="en-US"/>
              <a:t>和</a:t>
            </a:r>
            <a:r>
              <a:rPr kumimoji="0" lang="en-US" altLang="zh-CN"/>
              <a:t>height</a:t>
            </a:r>
            <a:r>
              <a:rPr kumimoji="0" lang="zh-CN" altLang="en-US"/>
              <a:t>带有默认值。</a:t>
            </a:r>
          </a:p>
          <a:p>
            <a:pPr eaLnBrk="1" hangingPunct="1">
              <a:spcBef>
                <a:spcPts val="1200"/>
              </a:spcBef>
              <a:defRPr/>
            </a:pPr>
            <a:r>
              <a:rPr kumimoji="0" lang="zh-CN" altLang="en-US"/>
              <a:t>主函数中以不同形式调用</a:t>
            </a:r>
            <a:r>
              <a:rPr kumimoji="0" lang="en-US" altLang="zh-CN"/>
              <a:t>getVolume</a:t>
            </a:r>
            <a:r>
              <a:rPr kumimoji="0" lang="zh-CN" altLang="en-US"/>
              <a:t>函数</a:t>
            </a:r>
            <a:endParaRPr kumimoji="0" lang="en-US" altLang="zh-CN"/>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1"/>
          <p:cNvSpPr>
            <a:spLocks noGrp="1"/>
          </p:cNvSpPr>
          <p:nvPr>
            <p:ph type="title"/>
          </p:nvPr>
        </p:nvSpPr>
        <p:spPr/>
        <p:txBody>
          <a:bodyPr/>
          <a:lstStyle/>
          <a:p>
            <a:r>
              <a:rPr lang="zh-CN" altLang="en-US"/>
              <a:t>例</a:t>
            </a:r>
            <a:r>
              <a:rPr lang="en-US" altLang="zh-CN"/>
              <a:t>3-1 </a:t>
            </a:r>
            <a:r>
              <a:rPr lang="zh-CN" altLang="en-US"/>
              <a:t>编写一个求</a:t>
            </a:r>
            <a:r>
              <a:rPr lang="en-US" altLang="zh-CN"/>
              <a:t>x</a:t>
            </a:r>
            <a:r>
              <a:rPr lang="zh-CN" altLang="en-US"/>
              <a:t>的</a:t>
            </a:r>
            <a:r>
              <a:rPr lang="en-US" altLang="zh-CN"/>
              <a:t>n</a:t>
            </a:r>
            <a:r>
              <a:rPr lang="zh-CN" altLang="en-US"/>
              <a:t>次方的函数</a:t>
            </a:r>
            <a:endParaRPr lang="zh-CN" altLang="en-US" dirty="0"/>
          </a:p>
        </p:txBody>
      </p:sp>
      <p:sp>
        <p:nvSpPr>
          <p:cNvPr id="12292" name="内容占位符 2"/>
          <p:cNvSpPr>
            <a:spLocks noGrp="1"/>
          </p:cNvSpPr>
          <p:nvPr>
            <p:ph idx="1"/>
          </p:nvPr>
        </p:nvSpPr>
        <p:spPr>
          <a:xfrm>
            <a:off x="2065139" y="1052736"/>
            <a:ext cx="9520436" cy="5521102"/>
          </a:xfrm>
        </p:spPr>
        <p:txBody>
          <a:bodyPr/>
          <a:lstStyle/>
          <a:p>
            <a:pPr marL="109537" indent="0">
              <a:buNone/>
            </a:pPr>
            <a:r>
              <a:rPr lang="en-US" altLang="zh-CN" sz="2000" noProof="1"/>
              <a:t>#include &lt;iostream&gt;</a:t>
            </a:r>
            <a:endParaRPr lang="en-US" altLang="zh-CN" sz="2000"/>
          </a:p>
          <a:p>
            <a:pPr marL="109537" indent="0">
              <a:buNone/>
            </a:pPr>
            <a:r>
              <a:rPr lang="en-US" altLang="zh-CN" sz="2000" noProof="1"/>
              <a:t>using namespace std;</a:t>
            </a:r>
          </a:p>
          <a:p>
            <a:pPr marL="109537" indent="0">
              <a:buNone/>
            </a:pPr>
            <a:endParaRPr lang="en-US" altLang="zh-CN" sz="2000" noProof="1"/>
          </a:p>
          <a:p>
            <a:pPr marL="109537" indent="0">
              <a:buNone/>
            </a:pPr>
            <a:r>
              <a:rPr lang="en-US" altLang="zh-CN" sz="2000"/>
              <a:t>//</a:t>
            </a:r>
            <a:r>
              <a:rPr lang="zh-CN" altLang="en-US" sz="2000"/>
              <a:t>计算</a:t>
            </a:r>
            <a:r>
              <a:rPr lang="en-US" altLang="zh-CN" sz="2000"/>
              <a:t>x</a:t>
            </a:r>
            <a:r>
              <a:rPr lang="zh-CN" altLang="en-US" sz="2000"/>
              <a:t>的</a:t>
            </a:r>
            <a:r>
              <a:rPr lang="en-US" altLang="zh-CN" sz="2000"/>
              <a:t>n</a:t>
            </a:r>
            <a:r>
              <a:rPr lang="zh-CN" altLang="en-US" sz="2000"/>
              <a:t>次方</a:t>
            </a:r>
            <a:endParaRPr lang="zh-CN" altLang="zh-CN" sz="2000" noProof="1"/>
          </a:p>
          <a:p>
            <a:pPr marL="109537" indent="0">
              <a:buNone/>
            </a:pPr>
            <a:r>
              <a:rPr lang="en-US" altLang="zh-CN" sz="2000" noProof="1"/>
              <a:t>double</a:t>
            </a:r>
            <a:r>
              <a:rPr lang="en-US" altLang="zh-CN" sz="2000"/>
              <a:t> </a:t>
            </a:r>
            <a:r>
              <a:rPr lang="en-US" altLang="zh-CN" sz="2000" noProof="1"/>
              <a:t>power(double x, int n) {</a:t>
            </a:r>
          </a:p>
          <a:p>
            <a:pPr marL="109537" indent="0">
              <a:buNone/>
            </a:pPr>
            <a:r>
              <a:rPr lang="en-US" altLang="zh-CN" sz="2000" noProof="1"/>
              <a:t>	double val = 1.0;</a:t>
            </a:r>
          </a:p>
          <a:p>
            <a:pPr marL="109537" indent="0">
              <a:buNone/>
            </a:pPr>
            <a:r>
              <a:rPr lang="en-US" altLang="zh-CN" sz="2000" noProof="1"/>
              <a:t>	while (n--)</a:t>
            </a:r>
            <a:r>
              <a:rPr lang="en-US" altLang="zh-CN" sz="2000"/>
              <a:t> </a:t>
            </a:r>
            <a:r>
              <a:rPr lang="en-US" altLang="zh-CN" sz="2000" noProof="1"/>
              <a:t>val *= x;</a:t>
            </a:r>
          </a:p>
          <a:p>
            <a:pPr marL="109537" indent="0">
              <a:buNone/>
            </a:pPr>
            <a:r>
              <a:rPr lang="en-US" altLang="zh-CN" sz="2000" noProof="1"/>
              <a:t>	return val;</a:t>
            </a:r>
          </a:p>
          <a:p>
            <a:pPr marL="109537" indent="0">
              <a:buNone/>
            </a:pPr>
            <a:r>
              <a:rPr lang="en-US" altLang="zh-CN" sz="2000" noProof="1"/>
              <a:t>}</a:t>
            </a:r>
          </a:p>
          <a:p>
            <a:pPr marL="109537" indent="0">
              <a:buNone/>
            </a:pPr>
            <a:endParaRPr lang="en-US" altLang="zh-CN" sz="2000" noProof="1"/>
          </a:p>
          <a:p>
            <a:pPr marL="109537" indent="0">
              <a:buNone/>
            </a:pPr>
            <a:r>
              <a:rPr lang="en-US" altLang="zh-CN" sz="2000" noProof="1"/>
              <a:t>int main() {</a:t>
            </a:r>
          </a:p>
          <a:p>
            <a:pPr marL="109537" indent="0">
              <a:buNone/>
            </a:pPr>
            <a:r>
              <a:rPr lang="en-US" altLang="zh-CN" sz="2000" noProof="1"/>
              <a:t>	cout &lt;&lt; "5 to the power 2 is "</a:t>
            </a:r>
            <a:br>
              <a:rPr lang="en-US" altLang="zh-CN" sz="2000" noProof="1"/>
            </a:br>
            <a:r>
              <a:rPr lang="en-US" altLang="zh-CN" sz="2000" noProof="1"/>
              <a:t>     &lt;&lt; power(5, 2) &lt;&lt; endl;</a:t>
            </a:r>
          </a:p>
          <a:p>
            <a:pPr marL="109537" indent="0">
              <a:buNone/>
            </a:pPr>
            <a:r>
              <a:rPr lang="en-US" altLang="zh-CN" sz="2000" noProof="1"/>
              <a:t>	return 0;</a:t>
            </a:r>
          </a:p>
          <a:p>
            <a:pPr marL="109537" indent="0">
              <a:buNone/>
            </a:pPr>
            <a:r>
              <a:rPr lang="en-US" altLang="zh-CN" sz="2000" noProof="1"/>
              <a:t>}</a:t>
            </a:r>
            <a:endParaRPr lang="zh-CN" altLang="en-US" sz="2000"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a:t>
            </a:fld>
            <a:endParaRPr lang="zh-CN" altLang="en-US" dirty="0"/>
          </a:p>
        </p:txBody>
      </p:sp>
    </p:spTree>
    <p:extLst>
      <p:ext uri="{BB962C8B-B14F-4D97-AF65-F5344CB8AC3E}">
        <p14:creationId xmlns:p14="http://schemas.microsoft.com/office/powerpoint/2010/main" val="67100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标题 1"/>
          <p:cNvSpPr>
            <a:spLocks noGrp="1"/>
          </p:cNvSpPr>
          <p:nvPr>
            <p:ph type="title"/>
          </p:nvPr>
        </p:nvSpPr>
        <p:spPr>
          <a:noFill/>
        </p:spPr>
        <p:txBody>
          <a:bodyPr/>
          <a:lstStyle/>
          <a:p>
            <a:r>
              <a:rPr kumimoji="0" lang="zh-CN" altLang="en-US" sz="3600" dirty="0"/>
              <a:t>例</a:t>
            </a:r>
            <a:r>
              <a:rPr kumimoji="0" lang="en-US" altLang="zh-CN" sz="3600" dirty="0"/>
              <a:t>3-15</a:t>
            </a:r>
            <a:r>
              <a:rPr kumimoji="0" lang="zh-CN" altLang="en-US" sz="3600" dirty="0"/>
              <a:t>（续）</a:t>
            </a:r>
          </a:p>
        </p:txBody>
      </p:sp>
      <p:sp>
        <p:nvSpPr>
          <p:cNvPr id="83970" name="内容占位符 2"/>
          <p:cNvSpPr>
            <a:spLocks noGrp="1"/>
          </p:cNvSpPr>
          <p:nvPr>
            <p:ph idx="1"/>
          </p:nvPr>
        </p:nvSpPr>
        <p:spPr>
          <a:xfrm>
            <a:off x="2281163" y="1052736"/>
            <a:ext cx="9304412" cy="5521102"/>
          </a:xfrm>
        </p:spPr>
        <p:txBody>
          <a:bodyPr/>
          <a:lstStyle/>
          <a:p>
            <a:pPr>
              <a:lnSpc>
                <a:spcPct val="80000"/>
              </a:lnSpc>
              <a:buFont typeface="Georgia" panose="02040502050405020303" pitchFamily="18" charset="0"/>
              <a:buNone/>
              <a:defRPr/>
            </a:pPr>
            <a:r>
              <a:rPr kumimoji="0" lang="en-US" altLang="zh-CN" sz="1700" dirty="0"/>
              <a:t>//3_15.cpp</a:t>
            </a:r>
          </a:p>
          <a:p>
            <a:pPr>
              <a:lnSpc>
                <a:spcPct val="80000"/>
              </a:lnSpc>
              <a:buFont typeface="Georgia" panose="02040502050405020303" pitchFamily="18" charset="0"/>
              <a:buNone/>
              <a:defRPr/>
            </a:pPr>
            <a:r>
              <a:rPr kumimoji="0" lang="en-US" altLang="zh-CN" sz="1700" dirty="0"/>
              <a:t>#include &lt;</a:t>
            </a:r>
            <a:r>
              <a:rPr kumimoji="0" lang="en-US" altLang="zh-CN" sz="1700" dirty="0" err="1"/>
              <a:t>iostream</a:t>
            </a:r>
            <a:r>
              <a:rPr kumimoji="0" lang="en-US" altLang="zh-CN" sz="1700" dirty="0"/>
              <a:t>&gt;</a:t>
            </a:r>
          </a:p>
          <a:p>
            <a:pPr>
              <a:lnSpc>
                <a:spcPct val="80000"/>
              </a:lnSpc>
              <a:buFont typeface="Georgia" panose="02040502050405020303" pitchFamily="18" charset="0"/>
              <a:buNone/>
              <a:defRPr/>
            </a:pPr>
            <a:r>
              <a:rPr kumimoji="0" lang="en-US" altLang="zh-CN" sz="1700" dirty="0"/>
              <a:t>#include &lt;</a:t>
            </a:r>
            <a:r>
              <a:rPr kumimoji="0" lang="en-US" altLang="zh-CN" sz="1700" dirty="0" err="1"/>
              <a:t>iomanip</a:t>
            </a:r>
            <a:r>
              <a:rPr kumimoji="0" lang="en-US" altLang="zh-CN" sz="1700" dirty="0"/>
              <a:t>&gt;</a:t>
            </a:r>
          </a:p>
          <a:p>
            <a:pPr>
              <a:lnSpc>
                <a:spcPct val="80000"/>
              </a:lnSpc>
              <a:buFont typeface="Georgia" panose="02040502050405020303" pitchFamily="18" charset="0"/>
              <a:buNone/>
              <a:defRPr/>
            </a:pPr>
            <a:r>
              <a:rPr kumimoji="0" lang="en-US" altLang="zh-CN" sz="1700" dirty="0"/>
              <a:t>using namespace </a:t>
            </a:r>
            <a:r>
              <a:rPr kumimoji="0" lang="en-US" altLang="zh-CN" sz="1700" dirty="0" err="1"/>
              <a:t>std</a:t>
            </a:r>
            <a:r>
              <a:rPr kumimoji="0" lang="en-US" altLang="zh-CN" sz="1700" dirty="0"/>
              <a:t>;</a:t>
            </a:r>
          </a:p>
          <a:p>
            <a:pPr>
              <a:lnSpc>
                <a:spcPct val="80000"/>
              </a:lnSpc>
              <a:buFont typeface="Georgia" panose="02040502050405020303" pitchFamily="18" charset="0"/>
              <a:buNone/>
              <a:defRPr/>
            </a:pPr>
            <a:r>
              <a:rPr kumimoji="0" lang="en-US" altLang="zh-CN" sz="1700" dirty="0"/>
              <a:t> </a:t>
            </a:r>
          </a:p>
          <a:p>
            <a:pPr>
              <a:lnSpc>
                <a:spcPct val="80000"/>
              </a:lnSpc>
              <a:buFont typeface="Georgia" panose="02040502050405020303" pitchFamily="18" charset="0"/>
              <a:buNone/>
              <a:defRPr/>
            </a:pPr>
            <a:r>
              <a:rPr kumimoji="0" lang="en-US" altLang="zh-CN" sz="1700" dirty="0" err="1"/>
              <a:t>int</a:t>
            </a:r>
            <a:r>
              <a:rPr kumimoji="0" lang="en-US" altLang="zh-CN" sz="1700" dirty="0"/>
              <a:t> </a:t>
            </a:r>
            <a:r>
              <a:rPr kumimoji="0" lang="en-US" altLang="zh-CN" sz="1700" dirty="0" err="1"/>
              <a:t>getVolume</a:t>
            </a:r>
            <a:r>
              <a:rPr kumimoji="0" lang="en-US" altLang="zh-CN" sz="1700" dirty="0"/>
              <a:t>(</a:t>
            </a:r>
            <a:r>
              <a:rPr kumimoji="0" lang="en-US" altLang="zh-CN" sz="1700" dirty="0" err="1"/>
              <a:t>int</a:t>
            </a:r>
            <a:r>
              <a:rPr kumimoji="0" lang="en-US" altLang="zh-CN" sz="1700" dirty="0"/>
              <a:t> length, </a:t>
            </a:r>
            <a:r>
              <a:rPr kumimoji="0" lang="en-US" altLang="zh-CN" sz="1700" dirty="0" err="1"/>
              <a:t>int</a:t>
            </a:r>
            <a:r>
              <a:rPr kumimoji="0" lang="en-US" altLang="zh-CN" sz="1700" dirty="0"/>
              <a:t> width = 2, </a:t>
            </a:r>
            <a:r>
              <a:rPr kumimoji="0" lang="en-US" altLang="zh-CN" sz="1700" dirty="0" err="1"/>
              <a:t>int</a:t>
            </a:r>
            <a:r>
              <a:rPr kumimoji="0" lang="en-US" altLang="zh-CN" sz="1700" dirty="0"/>
              <a:t> height = 3);</a:t>
            </a:r>
          </a:p>
          <a:p>
            <a:pPr>
              <a:lnSpc>
                <a:spcPct val="80000"/>
              </a:lnSpc>
              <a:buFont typeface="Georgia" panose="02040502050405020303" pitchFamily="18" charset="0"/>
              <a:buNone/>
              <a:defRPr/>
            </a:pPr>
            <a:r>
              <a:rPr kumimoji="0" lang="en-US" altLang="zh-CN" sz="1700" dirty="0"/>
              <a:t> </a:t>
            </a:r>
          </a:p>
          <a:p>
            <a:pPr>
              <a:lnSpc>
                <a:spcPct val="80000"/>
              </a:lnSpc>
              <a:buFont typeface="Georgia" panose="02040502050405020303" pitchFamily="18" charset="0"/>
              <a:buNone/>
              <a:defRPr/>
            </a:pPr>
            <a:r>
              <a:rPr kumimoji="0" lang="en-US" altLang="zh-CN" sz="1700" dirty="0" err="1"/>
              <a:t>int</a:t>
            </a:r>
            <a:r>
              <a:rPr kumimoji="0" lang="en-US" altLang="zh-CN" sz="1700" dirty="0"/>
              <a:t> main() {</a:t>
            </a:r>
          </a:p>
          <a:p>
            <a:pPr>
              <a:lnSpc>
                <a:spcPct val="80000"/>
              </a:lnSpc>
              <a:buFont typeface="Georgia" panose="02040502050405020303" pitchFamily="18" charset="0"/>
              <a:buNone/>
              <a:defRPr/>
            </a:pPr>
            <a:r>
              <a:rPr kumimoji="0" lang="en-US" altLang="zh-CN" sz="1700" dirty="0"/>
              <a:t>	</a:t>
            </a:r>
            <a:r>
              <a:rPr kumimoji="0" lang="en-US" altLang="zh-CN" sz="1700" dirty="0" err="1"/>
              <a:t>const</a:t>
            </a:r>
            <a:r>
              <a:rPr kumimoji="0" lang="en-US" altLang="zh-CN" sz="1700" dirty="0"/>
              <a:t> </a:t>
            </a:r>
            <a:r>
              <a:rPr kumimoji="0" lang="en-US" altLang="zh-CN" sz="1700" dirty="0" err="1"/>
              <a:t>int</a:t>
            </a:r>
            <a:r>
              <a:rPr kumimoji="0" lang="en-US" altLang="zh-CN" sz="1700" dirty="0"/>
              <a:t> X = 10, Y = 12, Z = 15;</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"Some box data is " ;</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a:t>
            </a:r>
            <a:r>
              <a:rPr kumimoji="0" lang="en-US" altLang="zh-CN" sz="1700" dirty="0" err="1"/>
              <a:t>getVolume</a:t>
            </a:r>
            <a:r>
              <a:rPr kumimoji="0" lang="en-US" altLang="zh-CN" sz="1700" dirty="0"/>
              <a:t>(X, Y, Z) &lt;&lt; </a:t>
            </a:r>
            <a:r>
              <a:rPr kumimoji="0" lang="en-US" altLang="zh-CN" sz="1700" dirty="0" err="1"/>
              <a:t>endl</a:t>
            </a:r>
            <a:r>
              <a:rPr kumimoji="0" lang="en-US" altLang="zh-CN" sz="1700" dirty="0"/>
              <a:t>;</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"Some box data is " ;</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a:t>
            </a:r>
            <a:r>
              <a:rPr kumimoji="0" lang="en-US" altLang="zh-CN" sz="1700" dirty="0" err="1"/>
              <a:t>getVolume</a:t>
            </a:r>
            <a:r>
              <a:rPr kumimoji="0" lang="en-US" altLang="zh-CN" sz="1700" dirty="0"/>
              <a:t>(X, Y) &lt;&lt; </a:t>
            </a:r>
            <a:r>
              <a:rPr kumimoji="0" lang="en-US" altLang="zh-CN" sz="1700" dirty="0" err="1"/>
              <a:t>endl</a:t>
            </a:r>
            <a:r>
              <a:rPr kumimoji="0" lang="en-US" altLang="zh-CN" sz="1700" dirty="0"/>
              <a:t>;</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"Some box data is " ;</a:t>
            </a:r>
          </a:p>
          <a:p>
            <a:pPr>
              <a:lnSpc>
                <a:spcPct val="80000"/>
              </a:lnSpc>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a:t>
            </a:r>
            <a:r>
              <a:rPr kumimoji="0" lang="en-US" altLang="zh-CN" sz="1700" dirty="0" err="1"/>
              <a:t>getVolume</a:t>
            </a:r>
            <a:r>
              <a:rPr kumimoji="0" lang="en-US" altLang="zh-CN" sz="1700" dirty="0"/>
              <a:t>(X) &lt;&lt; </a:t>
            </a:r>
            <a:r>
              <a:rPr kumimoji="0" lang="en-US" altLang="zh-CN" sz="1700" dirty="0" err="1"/>
              <a:t>endl</a:t>
            </a:r>
            <a:r>
              <a:rPr kumimoji="0" lang="en-US" altLang="zh-CN" sz="1700" dirty="0"/>
              <a:t>;</a:t>
            </a:r>
          </a:p>
          <a:p>
            <a:pPr>
              <a:lnSpc>
                <a:spcPct val="80000"/>
              </a:lnSpc>
              <a:buFont typeface="Georgia" panose="02040502050405020303" pitchFamily="18" charset="0"/>
              <a:buNone/>
              <a:defRPr/>
            </a:pPr>
            <a:r>
              <a:rPr kumimoji="0" lang="en-US" altLang="zh-CN" sz="1700" dirty="0"/>
              <a:t>	return 0;</a:t>
            </a:r>
          </a:p>
          <a:p>
            <a:pPr>
              <a:lnSpc>
                <a:spcPct val="80000"/>
              </a:lnSpc>
              <a:buFont typeface="Georgia" panose="02040502050405020303" pitchFamily="18" charset="0"/>
              <a:buNone/>
              <a:defRPr/>
            </a:pPr>
            <a:r>
              <a:rPr kumimoji="0" lang="en-US" altLang="zh-CN" sz="1700" dirty="0"/>
              <a:t>}</a:t>
            </a:r>
          </a:p>
          <a:p>
            <a:pPr>
              <a:lnSpc>
                <a:spcPct val="80000"/>
              </a:lnSpc>
              <a:buFont typeface="Georgia" panose="02040502050405020303" pitchFamily="18" charset="0"/>
              <a:buNone/>
              <a:defRPr/>
            </a:pPr>
            <a:endParaRPr kumimoji="0" lang="en-US" altLang="zh-CN" sz="1700" dirty="0"/>
          </a:p>
          <a:p>
            <a:pPr marL="87313" indent="-12700">
              <a:spcBef>
                <a:spcPts val="0"/>
              </a:spcBef>
              <a:buFont typeface="Georgia" panose="02040502050405020303" pitchFamily="18" charset="0"/>
              <a:buNone/>
              <a:defRPr/>
            </a:pPr>
            <a:r>
              <a:rPr kumimoji="0" lang="en-US" altLang="zh-CN" sz="1700" dirty="0" err="1"/>
              <a:t>int</a:t>
            </a:r>
            <a:r>
              <a:rPr kumimoji="0" lang="en-US" altLang="zh-CN" sz="1700" dirty="0"/>
              <a:t> </a:t>
            </a:r>
            <a:r>
              <a:rPr kumimoji="0" lang="en-US" altLang="zh-CN" sz="1700" dirty="0" err="1"/>
              <a:t>getVolume</a:t>
            </a:r>
            <a:r>
              <a:rPr kumimoji="0" lang="en-US" altLang="zh-CN" sz="1700" dirty="0"/>
              <a:t>(</a:t>
            </a:r>
            <a:r>
              <a:rPr kumimoji="0" lang="en-US" altLang="zh-CN" sz="1700" dirty="0" err="1"/>
              <a:t>int</a:t>
            </a:r>
            <a:r>
              <a:rPr kumimoji="0" lang="en-US" altLang="zh-CN" sz="1700" dirty="0"/>
              <a:t> length, </a:t>
            </a:r>
            <a:r>
              <a:rPr kumimoji="0" lang="en-US" altLang="zh-CN" sz="1700" dirty="0" err="1"/>
              <a:t>int</a:t>
            </a:r>
            <a:r>
              <a:rPr kumimoji="0" lang="en-US" altLang="zh-CN" sz="1700" dirty="0"/>
              <a:t> width, </a:t>
            </a:r>
            <a:r>
              <a:rPr kumimoji="0" lang="en-US" altLang="zh-CN" sz="1700" dirty="0" err="1"/>
              <a:t>int</a:t>
            </a:r>
            <a:r>
              <a:rPr kumimoji="0" lang="en-US" altLang="zh-CN" sz="1700" dirty="0"/>
              <a:t> height) {</a:t>
            </a:r>
          </a:p>
          <a:p>
            <a:pPr marL="363538" indent="-288925">
              <a:spcBef>
                <a:spcPts val="0"/>
              </a:spcBef>
              <a:buFont typeface="Georgia" panose="02040502050405020303" pitchFamily="18" charset="0"/>
              <a:buNone/>
              <a:defRPr/>
            </a:pPr>
            <a:r>
              <a:rPr kumimoji="0" lang="en-US" altLang="zh-CN" sz="1700" dirty="0"/>
              <a:t>	</a:t>
            </a:r>
            <a:r>
              <a:rPr kumimoji="0" lang="en-US" altLang="zh-CN" sz="1700" dirty="0" err="1"/>
              <a:t>cout</a:t>
            </a:r>
            <a:r>
              <a:rPr kumimoji="0" lang="en-US" altLang="zh-CN" sz="1700" dirty="0"/>
              <a:t> &lt;&lt; </a:t>
            </a:r>
            <a:r>
              <a:rPr kumimoji="0" lang="en-US" altLang="zh-CN" sz="1700" dirty="0" err="1"/>
              <a:t>setw</a:t>
            </a:r>
            <a:r>
              <a:rPr kumimoji="0" lang="en-US" altLang="zh-CN" sz="1700" dirty="0"/>
              <a:t>(5) &lt;&lt; length &lt;&lt; </a:t>
            </a:r>
            <a:r>
              <a:rPr kumimoji="0" lang="en-US" altLang="zh-CN" sz="1700" dirty="0" err="1"/>
              <a:t>setw</a:t>
            </a:r>
            <a:r>
              <a:rPr kumimoji="0" lang="en-US" altLang="zh-CN" sz="1700" dirty="0"/>
              <a:t>(5) &lt;&lt; width &lt;&lt; </a:t>
            </a:r>
            <a:r>
              <a:rPr kumimoji="0" lang="en-US" altLang="zh-CN" sz="1700" dirty="0" err="1"/>
              <a:t>setw</a:t>
            </a:r>
            <a:r>
              <a:rPr kumimoji="0" lang="en-US" altLang="zh-CN" sz="1700" dirty="0"/>
              <a:t>(5) </a:t>
            </a:r>
          </a:p>
          <a:p>
            <a:pPr marL="363538" indent="-288925">
              <a:spcBef>
                <a:spcPts val="0"/>
              </a:spcBef>
              <a:buFont typeface="Georgia" panose="02040502050405020303" pitchFamily="18" charset="0"/>
              <a:buNone/>
              <a:defRPr/>
            </a:pPr>
            <a:r>
              <a:rPr kumimoji="0" lang="en-US" altLang="zh-CN" sz="1700" dirty="0"/>
              <a:t>             &lt;&lt; height &lt;&lt; '\t';</a:t>
            </a:r>
          </a:p>
          <a:p>
            <a:pPr marL="363538" indent="-288925">
              <a:spcBef>
                <a:spcPts val="0"/>
              </a:spcBef>
              <a:buFont typeface="Georgia" panose="02040502050405020303" pitchFamily="18" charset="0"/>
              <a:buNone/>
              <a:defRPr/>
            </a:pPr>
            <a:r>
              <a:rPr kumimoji="0" lang="en-US" altLang="zh-CN" sz="1700" dirty="0"/>
              <a:t>	return length * width * height;</a:t>
            </a:r>
          </a:p>
          <a:p>
            <a:pPr marL="363538" indent="-288925">
              <a:spcBef>
                <a:spcPts val="0"/>
              </a:spcBef>
              <a:buFont typeface="Georgia" panose="02040502050405020303" pitchFamily="18" charset="0"/>
              <a:buNone/>
              <a:defRPr/>
            </a:pPr>
            <a:r>
              <a:rPr kumimoji="0" lang="en-US" altLang="zh-CN" sz="1700" dirty="0"/>
              <a:t>}</a:t>
            </a:r>
          </a:p>
          <a:p>
            <a:pPr>
              <a:lnSpc>
                <a:spcPct val="80000"/>
              </a:lnSpc>
              <a:buFont typeface="Georgia" panose="02040502050405020303" pitchFamily="18" charset="0"/>
              <a:buNone/>
              <a:defRPr/>
            </a:pPr>
            <a:endParaRPr kumimoji="0" lang="en-US" altLang="zh-CN" sz="1600" dirty="0"/>
          </a:p>
          <a:p>
            <a:pPr>
              <a:lnSpc>
                <a:spcPct val="80000"/>
              </a:lnSpc>
              <a:buFont typeface="Georgia" panose="02040502050405020303" pitchFamily="18" charset="0"/>
              <a:buNone/>
              <a:defRPr/>
            </a:pPr>
            <a:r>
              <a:rPr kumimoji="0" lang="en-US" altLang="zh-CN" sz="1600" dirty="0"/>
              <a:t> </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50</a:t>
            </a:fld>
            <a:endParaRPr lang="zh-CN" altLang="en-US" dirty="0"/>
          </a:p>
        </p:txBody>
      </p:sp>
    </p:spTree>
    <p:extLst>
      <p:ext uri="{BB962C8B-B14F-4D97-AF65-F5344CB8AC3E}">
        <p14:creationId xmlns:p14="http://schemas.microsoft.com/office/powerpoint/2010/main" val="3054752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609600" y="1076325"/>
            <a:ext cx="10975975" cy="1066800"/>
          </a:xfrm>
        </p:spPr>
        <p:txBody>
          <a:bodyPr/>
          <a:lstStyle/>
          <a:p>
            <a:r>
              <a:rPr kumimoji="0" lang="zh-CN" altLang="en-US">
                <a:solidFill>
                  <a:srgbClr val="009999"/>
                </a:solidFill>
              </a:rPr>
              <a:t>函数重载</a:t>
            </a:r>
          </a:p>
        </p:txBody>
      </p:sp>
      <p:sp>
        <p:nvSpPr>
          <p:cNvPr id="86019" name="内容占位符 2"/>
          <p:cNvSpPr>
            <a:spLocks noGrp="1"/>
          </p:cNvSpPr>
          <p:nvPr>
            <p:ph idx="1"/>
          </p:nvPr>
        </p:nvSpPr>
        <p:spPr>
          <a:xfrm>
            <a:off x="609600" y="2349500"/>
            <a:ext cx="10312400" cy="1577975"/>
          </a:xfrm>
        </p:spPr>
        <p:txBody>
          <a:bodyPr/>
          <a:lstStyle/>
          <a:p>
            <a:pPr eaLnBrk="1" hangingPunct="1"/>
            <a:r>
              <a:rPr kumimoji="0" lang="en-US" altLang="zh-CN"/>
              <a:t>C++</a:t>
            </a:r>
            <a:r>
              <a:rPr kumimoji="0" lang="zh-CN" altLang="en-US"/>
              <a:t>允许功能相近的函数在相同的作用域内以相同函数名声明，从而形成重载。方便使用，便于记忆。</a:t>
            </a:r>
          </a:p>
          <a:p>
            <a:pPr eaLnBrk="1" hangingPunct="1"/>
            <a:r>
              <a:rPr kumimoji="0" lang="zh-CN" altLang="en-US"/>
              <a:t>例：</a:t>
            </a:r>
          </a:p>
        </p:txBody>
      </p:sp>
      <p:grpSp>
        <p:nvGrpSpPr>
          <p:cNvPr id="2" name="Group 4"/>
          <p:cNvGrpSpPr>
            <a:grpSpLocks/>
          </p:cNvGrpSpPr>
          <p:nvPr/>
        </p:nvGrpSpPr>
        <p:grpSpPr bwMode="auto">
          <a:xfrm>
            <a:off x="1036638" y="4157663"/>
            <a:ext cx="8229600" cy="830262"/>
            <a:chOff x="384" y="2544"/>
            <a:chExt cx="3065" cy="523"/>
          </a:xfrm>
        </p:grpSpPr>
        <p:sp>
          <p:nvSpPr>
            <p:cNvPr id="68618" name="AutoShape 5"/>
            <p:cNvSpPr>
              <a:spLocks/>
            </p:cNvSpPr>
            <p:nvPr/>
          </p:nvSpPr>
          <p:spPr bwMode="auto">
            <a:xfrm>
              <a:off x="1902" y="2558"/>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微软雅黑" panose="020B0503020204020204" pitchFamily="34" charset="-122"/>
                <a:ea typeface="微软雅黑" panose="020B0503020204020204" pitchFamily="34" charset="-122"/>
              </a:endParaRPr>
            </a:p>
          </p:txBody>
        </p:sp>
        <p:sp>
          <p:nvSpPr>
            <p:cNvPr id="68619" name="Text Box 6"/>
            <p:cNvSpPr txBox="1">
              <a:spLocks noChangeArrowheads="1"/>
            </p:cNvSpPr>
            <p:nvPr/>
          </p:nvSpPr>
          <p:spPr bwMode="auto">
            <a:xfrm>
              <a:off x="2105" y="2662"/>
              <a:ext cx="13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400">
                  <a:latin typeface="微软雅黑" panose="020B0503020204020204" pitchFamily="34" charset="-122"/>
                  <a:ea typeface="微软雅黑" panose="020B0503020204020204" pitchFamily="34" charset="-122"/>
                </a:rPr>
                <a:t>形参类型不同</a:t>
              </a:r>
            </a:p>
          </p:txBody>
        </p:sp>
        <p:sp>
          <p:nvSpPr>
            <p:cNvPr id="68620" name="Text Box 7"/>
            <p:cNvSpPr txBox="1">
              <a:spLocks noChangeArrowheads="1"/>
            </p:cNvSpPr>
            <p:nvPr/>
          </p:nvSpPr>
          <p:spPr bwMode="auto">
            <a:xfrm>
              <a:off x="384" y="2544"/>
              <a:ext cx="27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int add(</a:t>
              </a:r>
              <a:r>
                <a:rPr lang="en-US" altLang="zh-CN" sz="2400">
                  <a:solidFill>
                    <a:srgbClr val="0070C0"/>
                  </a:solidFill>
                  <a:latin typeface="微软雅黑" panose="020B0503020204020204" pitchFamily="34" charset="-122"/>
                  <a:ea typeface="微软雅黑" panose="020B0503020204020204" pitchFamily="34" charset="-122"/>
                </a:rPr>
                <a:t>int</a:t>
              </a:r>
              <a:r>
                <a:rPr lang="en-US" altLang="zh-CN" sz="2400">
                  <a:solidFill>
                    <a:srgbClr val="00CC99"/>
                  </a:solidFill>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x,</a:t>
              </a:r>
              <a:r>
                <a:rPr lang="en-US" altLang="zh-CN" sz="2400">
                  <a:solidFill>
                    <a:srgbClr val="00CC99"/>
                  </a:solidFill>
                  <a:latin typeface="微软雅黑" panose="020B0503020204020204" pitchFamily="34" charset="-122"/>
                  <a:ea typeface="微软雅黑" panose="020B0503020204020204" pitchFamily="34" charset="-122"/>
                </a:rPr>
                <a:t> </a:t>
              </a:r>
              <a:r>
                <a:rPr lang="en-US" altLang="zh-CN" sz="2400">
                  <a:solidFill>
                    <a:srgbClr val="0070C0"/>
                  </a:solidFill>
                  <a:latin typeface="微软雅黑" panose="020B0503020204020204" pitchFamily="34" charset="-122"/>
                  <a:ea typeface="微软雅黑" panose="020B0503020204020204" pitchFamily="34" charset="-122"/>
                </a:rPr>
                <a:t>int</a:t>
              </a:r>
              <a:r>
                <a:rPr lang="en-US" altLang="zh-CN" sz="2400">
                  <a:solidFill>
                    <a:srgbClr val="00CC99"/>
                  </a:solidFill>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y);</a:t>
              </a:r>
            </a:p>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float add(</a:t>
              </a:r>
              <a:r>
                <a:rPr lang="en-US" altLang="zh-CN" sz="2400">
                  <a:solidFill>
                    <a:srgbClr val="C00000"/>
                  </a:solidFill>
                  <a:latin typeface="微软雅黑" panose="020B0503020204020204" pitchFamily="34" charset="-122"/>
                  <a:ea typeface="微软雅黑" panose="020B0503020204020204" pitchFamily="34" charset="-122"/>
                </a:rPr>
                <a:t>float </a:t>
              </a:r>
              <a:r>
                <a:rPr lang="en-US" altLang="zh-CN" sz="2400">
                  <a:latin typeface="微软雅黑" panose="020B0503020204020204" pitchFamily="34" charset="-122"/>
                  <a:ea typeface="微软雅黑" panose="020B0503020204020204" pitchFamily="34" charset="-122"/>
                </a:rPr>
                <a:t>x, </a:t>
              </a:r>
              <a:r>
                <a:rPr lang="en-US" altLang="zh-CN" sz="2400">
                  <a:solidFill>
                    <a:srgbClr val="C00000"/>
                  </a:solidFill>
                  <a:latin typeface="微软雅黑" panose="020B0503020204020204" pitchFamily="34" charset="-122"/>
                  <a:ea typeface="微软雅黑" panose="020B0503020204020204" pitchFamily="34" charset="-122"/>
                </a:rPr>
                <a:t>float</a:t>
              </a:r>
              <a:r>
                <a:rPr lang="en-US" altLang="zh-CN" sz="2400">
                  <a:latin typeface="微软雅黑" panose="020B0503020204020204" pitchFamily="34" charset="-122"/>
                  <a:ea typeface="微软雅黑" panose="020B0503020204020204" pitchFamily="34" charset="-122"/>
                </a:rPr>
                <a:t> y);</a:t>
              </a:r>
            </a:p>
          </p:txBody>
        </p:sp>
      </p:grpSp>
      <p:grpSp>
        <p:nvGrpSpPr>
          <p:cNvPr id="3" name="Group 13"/>
          <p:cNvGrpSpPr>
            <a:grpSpLocks/>
          </p:cNvGrpSpPr>
          <p:nvPr/>
        </p:nvGrpSpPr>
        <p:grpSpPr bwMode="auto">
          <a:xfrm>
            <a:off x="1036638" y="5157788"/>
            <a:ext cx="8229600" cy="833437"/>
            <a:chOff x="912" y="3072"/>
            <a:chExt cx="3065" cy="525"/>
          </a:xfrm>
        </p:grpSpPr>
        <p:sp>
          <p:nvSpPr>
            <p:cNvPr id="68615" name="AutoShape 9"/>
            <p:cNvSpPr>
              <a:spLocks/>
            </p:cNvSpPr>
            <p:nvPr/>
          </p:nvSpPr>
          <p:spPr bwMode="auto">
            <a:xfrm>
              <a:off x="2430" y="3117"/>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微软雅黑" panose="020B0503020204020204" pitchFamily="34" charset="-122"/>
                <a:ea typeface="微软雅黑" panose="020B0503020204020204" pitchFamily="34" charset="-122"/>
              </a:endParaRPr>
            </a:p>
          </p:txBody>
        </p:sp>
        <p:sp>
          <p:nvSpPr>
            <p:cNvPr id="68616" name="Text Box 10"/>
            <p:cNvSpPr txBox="1">
              <a:spLocks noChangeArrowheads="1"/>
            </p:cNvSpPr>
            <p:nvPr/>
          </p:nvSpPr>
          <p:spPr bwMode="auto">
            <a:xfrm>
              <a:off x="2633" y="3153"/>
              <a:ext cx="13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400">
                  <a:latin typeface="微软雅黑" panose="020B0503020204020204" pitchFamily="34" charset="-122"/>
                  <a:ea typeface="微软雅黑" panose="020B0503020204020204" pitchFamily="34" charset="-122"/>
                </a:rPr>
                <a:t>形参个数不同</a:t>
              </a:r>
            </a:p>
          </p:txBody>
        </p:sp>
        <p:sp>
          <p:nvSpPr>
            <p:cNvPr id="68617" name="Text Box 11"/>
            <p:cNvSpPr txBox="1">
              <a:spLocks noChangeArrowheads="1"/>
            </p:cNvSpPr>
            <p:nvPr/>
          </p:nvSpPr>
          <p:spPr bwMode="auto">
            <a:xfrm>
              <a:off x="912" y="3072"/>
              <a:ext cx="283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int add(int x, int y);</a:t>
              </a:r>
            </a:p>
            <a:p>
              <a:pPr eaLnBrk="1" hangingPunct="1">
                <a:spcBef>
                  <a:spcPct val="0"/>
                </a:spcBef>
                <a:buClrTx/>
                <a:buFontTx/>
                <a:buNone/>
              </a:pPr>
              <a:r>
                <a:rPr lang="en-US" altLang="zh-CN" sz="2400">
                  <a:latin typeface="微软雅黑" panose="020B0503020204020204" pitchFamily="34" charset="-122"/>
                  <a:ea typeface="微软雅黑" panose="020B0503020204020204" pitchFamily="34" charset="-122"/>
                </a:rPr>
                <a:t>int add(int x, int y, </a:t>
              </a:r>
              <a:r>
                <a:rPr lang="en-US" altLang="zh-CN" sz="2400">
                  <a:solidFill>
                    <a:srgbClr val="C00000"/>
                  </a:solidFill>
                  <a:latin typeface="微软雅黑" panose="020B0503020204020204" pitchFamily="34" charset="-122"/>
                  <a:ea typeface="微软雅黑" panose="020B0503020204020204" pitchFamily="34" charset="-122"/>
                </a:rPr>
                <a:t>int z</a:t>
              </a:r>
              <a:r>
                <a:rPr lang="en-US" altLang="zh-CN" sz="2400">
                  <a:latin typeface="微软雅黑" panose="020B0503020204020204" pitchFamily="34" charset="-122"/>
                  <a:ea typeface="微软雅黑" panose="020B0503020204020204" pitchFamily="34" charset="-122"/>
                </a:rPr>
                <a:t>);</a:t>
              </a:r>
            </a:p>
          </p:txBody>
        </p:sp>
      </p:grpSp>
      <p:sp>
        <p:nvSpPr>
          <p:cNvPr id="4" name="灯片编号占位符 3"/>
          <p:cNvSpPr>
            <a:spLocks noGrp="1"/>
          </p:cNvSpPr>
          <p:nvPr>
            <p:ph type="sldNum" sz="quarter" idx="4"/>
          </p:nvPr>
        </p:nvSpPr>
        <p:spPr/>
        <p:txBody>
          <a:bodyPr/>
          <a:lstStyle/>
          <a:p>
            <a:fld id="{EC1F8298-81A5-47A4-8D74-FB0DA3A8149E}" type="slidenum">
              <a:rPr lang="zh-CN" altLang="en-US" smtClean="0"/>
              <a:pPr/>
              <a:t>51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10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10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0-#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1000" fill="hold"/>
                                        <p:tgtEl>
                                          <p:spTgt spid="3"/>
                                        </p:tgtEl>
                                        <p:attrNameLst>
                                          <p:attrName>ppt_x</p:attrName>
                                        </p:attrNameLst>
                                      </p:cBhvr>
                                      <p:tavLst>
                                        <p:tav tm="0">
                                          <p:val>
                                            <p:strVal val="0-#ppt_w/2"/>
                                          </p:val>
                                        </p:tav>
                                        <p:tav tm="100000">
                                          <p:val>
                                            <p:strVal val="#ppt_x"/>
                                          </p:val>
                                        </p:tav>
                                      </p:tavLst>
                                    </p:anim>
                                    <p:anim calcmode="lin" valueType="num">
                                      <p:cBhvr additive="base">
                                        <p:cTn id="24"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609600" y="1076325"/>
            <a:ext cx="10975975" cy="1066800"/>
          </a:xfrm>
        </p:spPr>
        <p:txBody>
          <a:bodyPr/>
          <a:lstStyle/>
          <a:p>
            <a:r>
              <a:rPr kumimoji="0" lang="zh-CN" altLang="en-US">
                <a:solidFill>
                  <a:srgbClr val="009999"/>
                </a:solidFill>
              </a:rPr>
              <a:t>注意事项</a:t>
            </a:r>
          </a:p>
        </p:txBody>
      </p:sp>
      <p:sp>
        <p:nvSpPr>
          <p:cNvPr id="69636" name="Rectangle 1046"/>
          <p:cNvSpPr>
            <a:spLocks noChangeArrowheads="1"/>
          </p:cNvSpPr>
          <p:nvPr/>
        </p:nvSpPr>
        <p:spPr bwMode="auto">
          <a:xfrm>
            <a:off x="9363075" y="5445125"/>
            <a:ext cx="2687638" cy="10795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87046" name="Rectangle 1028"/>
          <p:cNvSpPr>
            <a:spLocks noChangeArrowheads="1"/>
          </p:cNvSpPr>
          <p:nvPr/>
        </p:nvSpPr>
        <p:spPr bwMode="auto">
          <a:xfrm>
            <a:off x="525463" y="4267200"/>
            <a:ext cx="106124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4000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lvl="1" eaLnBrk="1" hangingPunct="1">
              <a:spcBef>
                <a:spcPct val="20000"/>
              </a:spcBef>
              <a:buFontTx/>
              <a:buChar char="–"/>
            </a:pPr>
            <a:r>
              <a:rPr lang="zh-CN" altLang="en-US" sz="1800">
                <a:solidFill>
                  <a:srgbClr val="002060"/>
                </a:solidFill>
                <a:latin typeface="微软雅黑" panose="020B0503020204020204" pitchFamily="34" charset="-122"/>
                <a:ea typeface="微软雅黑" panose="020B0503020204020204" pitchFamily="34" charset="-122"/>
              </a:rPr>
              <a:t>不要将不同功能的函数声明为重载函数，以免出现调用结果的误解、混淆。这样不好：</a:t>
            </a:r>
          </a:p>
        </p:txBody>
      </p:sp>
      <p:grpSp>
        <p:nvGrpSpPr>
          <p:cNvPr id="2" name="Group 1029"/>
          <p:cNvGrpSpPr>
            <a:grpSpLocks/>
          </p:cNvGrpSpPr>
          <p:nvPr/>
        </p:nvGrpSpPr>
        <p:grpSpPr bwMode="auto">
          <a:xfrm>
            <a:off x="858838" y="2816225"/>
            <a:ext cx="4662487" cy="1230313"/>
            <a:chOff x="672" y="1937"/>
            <a:chExt cx="3744" cy="831"/>
          </a:xfrm>
        </p:grpSpPr>
        <p:sp>
          <p:nvSpPr>
            <p:cNvPr id="69647" name="Text Box 1030"/>
            <p:cNvSpPr txBox="1">
              <a:spLocks noChangeArrowheads="1"/>
            </p:cNvSpPr>
            <p:nvPr/>
          </p:nvSpPr>
          <p:spPr bwMode="auto">
            <a:xfrm>
              <a:off x="672" y="1937"/>
              <a:ext cx="3744" cy="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2000">
                  <a:latin typeface="Consolas" panose="020B0609020204030204" pitchFamily="49" charset="0"/>
                </a:rPr>
                <a:t>int add(int </a:t>
              </a:r>
              <a:r>
                <a:rPr lang="en-US" altLang="zh-CN" sz="2000">
                  <a:solidFill>
                    <a:srgbClr val="FF0000"/>
                  </a:solidFill>
                  <a:latin typeface="Consolas" panose="020B0609020204030204" pitchFamily="49" charset="0"/>
                </a:rPr>
                <a:t>x</a:t>
              </a:r>
              <a:r>
                <a:rPr lang="en-US" altLang="zh-CN" sz="2000">
                  <a:latin typeface="Consolas" panose="020B0609020204030204" pitchFamily="49" charset="0"/>
                </a:rPr>
                <a:t>,int </a:t>
              </a:r>
              <a:r>
                <a:rPr lang="en-US" altLang="zh-CN" sz="2000">
                  <a:solidFill>
                    <a:srgbClr val="FF0000"/>
                  </a:solidFill>
                  <a:latin typeface="Consolas" panose="020B0609020204030204" pitchFamily="49" charset="0"/>
                </a:rPr>
                <a:t>y</a:t>
              </a:r>
              <a:r>
                <a:rPr lang="en-US" altLang="zh-CN" sz="2000">
                  <a:latin typeface="Consolas" panose="020B0609020204030204" pitchFamily="49" charset="0"/>
                </a:rPr>
                <a:t>);</a:t>
              </a:r>
            </a:p>
            <a:p>
              <a:pPr eaLnBrk="1" hangingPunct="1">
                <a:lnSpc>
                  <a:spcPct val="90000"/>
                </a:lnSpc>
                <a:spcBef>
                  <a:spcPct val="50000"/>
                </a:spcBef>
                <a:buClrTx/>
                <a:buFontTx/>
                <a:buNone/>
              </a:pPr>
              <a:r>
                <a:rPr lang="en-US" altLang="zh-CN" sz="2000">
                  <a:latin typeface="Consolas" panose="020B0609020204030204" pitchFamily="49" charset="0"/>
                </a:rPr>
                <a:t>int add(int </a:t>
              </a:r>
              <a:r>
                <a:rPr lang="en-US" altLang="zh-CN" sz="2000">
                  <a:solidFill>
                    <a:srgbClr val="FF0000"/>
                  </a:solidFill>
                  <a:latin typeface="Consolas" panose="020B0609020204030204" pitchFamily="49" charset="0"/>
                </a:rPr>
                <a:t>a</a:t>
              </a:r>
              <a:r>
                <a:rPr lang="en-US" altLang="zh-CN" sz="2000">
                  <a:latin typeface="Consolas" panose="020B0609020204030204" pitchFamily="49" charset="0"/>
                </a:rPr>
                <a:t>,int </a:t>
              </a:r>
              <a:r>
                <a:rPr lang="en-US" altLang="zh-CN" sz="2000">
                  <a:solidFill>
                    <a:srgbClr val="FF0000"/>
                  </a:solidFill>
                  <a:latin typeface="Consolas" panose="020B0609020204030204" pitchFamily="49" charset="0"/>
                </a:rPr>
                <a:t>b</a:t>
              </a:r>
              <a:r>
                <a:rPr lang="en-US" altLang="zh-CN" sz="2000">
                  <a:latin typeface="Consolas" panose="020B0609020204030204" pitchFamily="49" charset="0"/>
                </a:rPr>
                <a:t>);</a:t>
              </a:r>
            </a:p>
            <a:p>
              <a:pPr eaLnBrk="1" hangingPunct="1">
                <a:lnSpc>
                  <a:spcPct val="90000"/>
                </a:lnSpc>
                <a:spcBef>
                  <a:spcPct val="50000"/>
                </a:spcBef>
                <a:buClrTx/>
                <a:buFontTx/>
                <a:buNone/>
              </a:pPr>
              <a:r>
                <a:rPr lang="zh-CN" altLang="en-US" sz="2000">
                  <a:latin typeface="Consolas" panose="020B0609020204030204" pitchFamily="49" charset="0"/>
                </a:rPr>
                <a:t>编译器不以</a:t>
              </a:r>
              <a:r>
                <a:rPr lang="zh-CN" altLang="en-US" sz="2000">
                  <a:solidFill>
                    <a:srgbClr val="FF0000"/>
                  </a:solidFill>
                  <a:latin typeface="Consolas" panose="020B0609020204030204" pitchFamily="49" charset="0"/>
                </a:rPr>
                <a:t>形参名</a:t>
              </a:r>
              <a:r>
                <a:rPr lang="zh-CN" altLang="en-US" sz="2000">
                  <a:latin typeface="Consolas" panose="020B0609020204030204" pitchFamily="49" charset="0"/>
                </a:rPr>
                <a:t>来区分</a:t>
              </a:r>
            </a:p>
          </p:txBody>
        </p:sp>
        <p:grpSp>
          <p:nvGrpSpPr>
            <p:cNvPr id="69648" name="Group 1031"/>
            <p:cNvGrpSpPr>
              <a:grpSpLocks/>
            </p:cNvGrpSpPr>
            <p:nvPr/>
          </p:nvGrpSpPr>
          <p:grpSpPr bwMode="auto">
            <a:xfrm>
              <a:off x="3848" y="2236"/>
              <a:ext cx="336" cy="336"/>
              <a:chOff x="3848" y="2236"/>
              <a:chExt cx="336" cy="336"/>
            </a:xfrm>
          </p:grpSpPr>
          <p:sp>
            <p:nvSpPr>
              <p:cNvPr id="69649" name="Line 1032"/>
              <p:cNvSpPr>
                <a:spLocks noChangeShapeType="1"/>
              </p:cNvSpPr>
              <p:nvPr/>
            </p:nvSpPr>
            <p:spPr bwMode="auto">
              <a:xfrm>
                <a:off x="3848" y="2236"/>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0" name="Line 1033"/>
              <p:cNvSpPr>
                <a:spLocks noChangeShapeType="1"/>
              </p:cNvSpPr>
              <p:nvPr/>
            </p:nvSpPr>
            <p:spPr bwMode="auto">
              <a:xfrm flipH="1">
                <a:off x="3848" y="2236"/>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9639" name="Text Box 1035"/>
          <p:cNvSpPr txBox="1">
            <a:spLocks noChangeArrowheads="1"/>
          </p:cNvSpPr>
          <p:nvPr/>
        </p:nvSpPr>
        <p:spPr bwMode="auto">
          <a:xfrm>
            <a:off x="6270625" y="2781300"/>
            <a:ext cx="5011738"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2000">
                <a:solidFill>
                  <a:srgbClr val="FF0000"/>
                </a:solidFill>
                <a:latin typeface="Consolas" panose="020B0609020204030204" pitchFamily="49" charset="0"/>
              </a:rPr>
              <a:t>int</a:t>
            </a:r>
            <a:r>
              <a:rPr lang="en-US" altLang="zh-CN" sz="2000">
                <a:latin typeface="Consolas" panose="020B0609020204030204" pitchFamily="49" charset="0"/>
              </a:rPr>
              <a:t> add(int x,int y);</a:t>
            </a:r>
          </a:p>
          <a:p>
            <a:pPr eaLnBrk="1" hangingPunct="1">
              <a:lnSpc>
                <a:spcPct val="90000"/>
              </a:lnSpc>
              <a:spcBef>
                <a:spcPct val="50000"/>
              </a:spcBef>
              <a:buClrTx/>
              <a:buFontTx/>
              <a:buNone/>
            </a:pPr>
            <a:r>
              <a:rPr lang="en-US" altLang="zh-CN" sz="2000">
                <a:solidFill>
                  <a:srgbClr val="FF0000"/>
                </a:solidFill>
                <a:latin typeface="Consolas" panose="020B0609020204030204" pitchFamily="49" charset="0"/>
              </a:rPr>
              <a:t>void </a:t>
            </a:r>
            <a:r>
              <a:rPr lang="en-US" altLang="zh-CN" sz="2000">
                <a:latin typeface="Consolas" panose="020B0609020204030204" pitchFamily="49" charset="0"/>
              </a:rPr>
              <a:t>add(int x,int y);</a:t>
            </a:r>
          </a:p>
          <a:p>
            <a:pPr eaLnBrk="1" hangingPunct="1">
              <a:lnSpc>
                <a:spcPct val="90000"/>
              </a:lnSpc>
              <a:spcBef>
                <a:spcPct val="50000"/>
              </a:spcBef>
              <a:buClrTx/>
              <a:buFontTx/>
              <a:buNone/>
            </a:pPr>
            <a:r>
              <a:rPr lang="zh-CN" altLang="en-US" sz="2000">
                <a:latin typeface="Consolas" panose="020B0609020204030204" pitchFamily="49" charset="0"/>
              </a:rPr>
              <a:t>编译器不以</a:t>
            </a:r>
            <a:r>
              <a:rPr lang="zh-CN" altLang="en-US" sz="2000">
                <a:solidFill>
                  <a:srgbClr val="FF0000"/>
                </a:solidFill>
                <a:latin typeface="Consolas" panose="020B0609020204030204" pitchFamily="49" charset="0"/>
              </a:rPr>
              <a:t>返回值</a:t>
            </a:r>
            <a:r>
              <a:rPr lang="zh-CN" altLang="en-US" sz="2000">
                <a:latin typeface="Consolas" panose="020B0609020204030204" pitchFamily="49" charset="0"/>
              </a:rPr>
              <a:t>来区分</a:t>
            </a:r>
          </a:p>
        </p:txBody>
      </p:sp>
      <p:grpSp>
        <p:nvGrpSpPr>
          <p:cNvPr id="4" name="Group 1048"/>
          <p:cNvGrpSpPr>
            <a:grpSpLocks/>
          </p:cNvGrpSpPr>
          <p:nvPr/>
        </p:nvGrpSpPr>
        <p:grpSpPr bwMode="auto">
          <a:xfrm>
            <a:off x="928688" y="5172075"/>
            <a:ext cx="11122025" cy="615950"/>
            <a:chOff x="612" y="3335"/>
            <a:chExt cx="5001" cy="496"/>
          </a:xfrm>
        </p:grpSpPr>
        <p:sp>
          <p:nvSpPr>
            <p:cNvPr id="69644" name="Text Box 1040"/>
            <p:cNvSpPr txBox="1">
              <a:spLocks noChangeArrowheads="1"/>
            </p:cNvSpPr>
            <p:nvPr/>
          </p:nvSpPr>
          <p:spPr bwMode="auto">
            <a:xfrm>
              <a:off x="612" y="3335"/>
              <a:ext cx="2448"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60000"/>
                </a:lnSpc>
                <a:spcBef>
                  <a:spcPct val="50000"/>
                </a:spcBef>
                <a:buClrTx/>
                <a:buFontTx/>
                <a:buNone/>
              </a:pPr>
              <a:r>
                <a:rPr lang="en-US" altLang="zh-CN" sz="2000">
                  <a:latin typeface="Consolas" panose="020B0609020204030204" pitchFamily="49" charset="0"/>
                </a:rPr>
                <a:t>int </a:t>
              </a:r>
              <a:r>
                <a:rPr lang="en-US" altLang="zh-CN" sz="2000">
                  <a:solidFill>
                    <a:srgbClr val="FF0000"/>
                  </a:solidFill>
                  <a:latin typeface="Consolas" panose="020B0609020204030204" pitchFamily="49" charset="0"/>
                </a:rPr>
                <a:t>add</a:t>
              </a:r>
              <a:r>
                <a:rPr lang="en-US" altLang="zh-CN" sz="2000">
                  <a:latin typeface="Consolas" panose="020B0609020204030204" pitchFamily="49" charset="0"/>
                </a:rPr>
                <a:t>(int x, int y)</a:t>
              </a:r>
            </a:p>
            <a:p>
              <a:pPr eaLnBrk="1" hangingPunct="1">
                <a:lnSpc>
                  <a:spcPct val="60000"/>
                </a:lnSpc>
                <a:spcBef>
                  <a:spcPct val="50000"/>
                </a:spcBef>
                <a:buClrTx/>
                <a:buFontTx/>
                <a:buNone/>
              </a:pPr>
              <a:r>
                <a:rPr lang="en-US" altLang="zh-CN" sz="2000">
                  <a:latin typeface="Consolas" panose="020B0609020204030204" pitchFamily="49" charset="0"/>
                </a:rPr>
                <a:t>{  return x </a:t>
              </a:r>
              <a:r>
                <a:rPr lang="en-US" altLang="zh-CN" sz="2000">
                  <a:solidFill>
                    <a:srgbClr val="FF0000"/>
                  </a:solidFill>
                  <a:latin typeface="Consolas" panose="020B0609020204030204" pitchFamily="49" charset="0"/>
                </a:rPr>
                <a:t>+</a:t>
              </a:r>
              <a:r>
                <a:rPr lang="en-US" altLang="zh-CN" sz="2000" b="1">
                  <a:solidFill>
                    <a:srgbClr val="FFFF66"/>
                  </a:solidFill>
                  <a:latin typeface="Consolas" panose="020B0609020204030204" pitchFamily="49" charset="0"/>
                </a:rPr>
                <a:t> </a:t>
              </a:r>
              <a:r>
                <a:rPr lang="en-US" altLang="zh-CN" sz="2000">
                  <a:latin typeface="Consolas" panose="020B0609020204030204" pitchFamily="49" charset="0"/>
                </a:rPr>
                <a:t>y;  }</a:t>
              </a:r>
            </a:p>
          </p:txBody>
        </p:sp>
        <p:sp>
          <p:nvSpPr>
            <p:cNvPr id="69645" name="Text Box 1041"/>
            <p:cNvSpPr txBox="1">
              <a:spLocks noChangeArrowheads="1"/>
            </p:cNvSpPr>
            <p:nvPr/>
          </p:nvSpPr>
          <p:spPr bwMode="auto">
            <a:xfrm>
              <a:off x="3060" y="3335"/>
              <a:ext cx="255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kumimoji="1"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kumimoji="1"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kumimoji="1"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kumimoji="1"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kumimoji="1" sz="2000">
                  <a:solidFill>
                    <a:srgbClr val="A04DA3"/>
                  </a:solidFill>
                  <a:latin typeface="Georgia" panose="02040502050405020303" pitchFamily="18" charset="0"/>
                  <a:ea typeface="宋体" panose="02010600030101010101" pitchFamily="2" charset="-122"/>
                </a:defRPr>
              </a:lvl9pPr>
            </a:lstStyle>
            <a:p>
              <a:pPr eaLnBrk="1" hangingPunct="1">
                <a:lnSpc>
                  <a:spcPct val="60000"/>
                </a:lnSpc>
                <a:spcBef>
                  <a:spcPct val="50000"/>
                </a:spcBef>
                <a:buClrTx/>
                <a:buFontTx/>
                <a:buNone/>
              </a:pPr>
              <a:r>
                <a:rPr lang="en-US" altLang="zh-CN" sz="2000">
                  <a:latin typeface="Consolas" panose="020B0609020204030204" pitchFamily="49" charset="0"/>
                </a:rPr>
                <a:t>float </a:t>
              </a:r>
              <a:r>
                <a:rPr lang="en-US" altLang="zh-CN" sz="2000">
                  <a:solidFill>
                    <a:srgbClr val="FF0000"/>
                  </a:solidFill>
                  <a:latin typeface="Consolas" panose="020B0609020204030204" pitchFamily="49" charset="0"/>
                </a:rPr>
                <a:t>add</a:t>
              </a:r>
              <a:r>
                <a:rPr lang="en-US" altLang="zh-CN" sz="2000">
                  <a:latin typeface="Consolas" panose="020B0609020204030204" pitchFamily="49" charset="0"/>
                </a:rPr>
                <a:t>(float x,float y)</a:t>
              </a:r>
            </a:p>
            <a:p>
              <a:pPr eaLnBrk="1" hangingPunct="1">
                <a:lnSpc>
                  <a:spcPct val="60000"/>
                </a:lnSpc>
                <a:spcBef>
                  <a:spcPct val="50000"/>
                </a:spcBef>
                <a:buClrTx/>
                <a:buFontTx/>
                <a:buNone/>
              </a:pPr>
              <a:r>
                <a:rPr lang="en-US" altLang="zh-CN" sz="2000">
                  <a:latin typeface="Consolas" panose="020B0609020204030204" pitchFamily="49" charset="0"/>
                </a:rPr>
                <a:t>{  return x </a:t>
              </a:r>
              <a:r>
                <a:rPr lang="en-US" altLang="zh-CN" sz="2000">
                  <a:solidFill>
                    <a:srgbClr val="FF0000"/>
                  </a:solidFill>
                  <a:latin typeface="Consolas" panose="020B0609020204030204" pitchFamily="49" charset="0"/>
                </a:rPr>
                <a:t>-</a:t>
              </a:r>
              <a:r>
                <a:rPr lang="en-US" altLang="zh-CN" sz="2000" b="1">
                  <a:solidFill>
                    <a:srgbClr val="FFFF66"/>
                  </a:solidFill>
                  <a:latin typeface="Consolas" panose="020B0609020204030204" pitchFamily="49" charset="0"/>
                </a:rPr>
                <a:t> </a:t>
              </a:r>
              <a:r>
                <a:rPr lang="en-US" altLang="zh-CN" sz="2000">
                  <a:latin typeface="Consolas" panose="020B0609020204030204" pitchFamily="49" charset="0"/>
                </a:rPr>
                <a:t>y;  }</a:t>
              </a:r>
            </a:p>
          </p:txBody>
        </p:sp>
        <p:sp>
          <p:nvSpPr>
            <p:cNvPr id="69646" name="Line 1042"/>
            <p:cNvSpPr>
              <a:spLocks noChangeShapeType="1"/>
            </p:cNvSpPr>
            <p:nvPr/>
          </p:nvSpPr>
          <p:spPr bwMode="auto">
            <a:xfrm>
              <a:off x="2880" y="3360"/>
              <a:ext cx="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050" name="Rectangle 1027"/>
          <p:cNvSpPr>
            <a:spLocks noGrp="1" noChangeArrowheads="1"/>
          </p:cNvSpPr>
          <p:nvPr>
            <p:ph type="body" idx="1"/>
          </p:nvPr>
        </p:nvSpPr>
        <p:spPr>
          <a:xfrm>
            <a:off x="444500" y="1952625"/>
            <a:ext cx="10837863" cy="723900"/>
          </a:xfrm>
        </p:spPr>
        <p:txBody>
          <a:bodyPr/>
          <a:lstStyle/>
          <a:p>
            <a:pPr marL="400050" lvl="1" eaLnBrk="1" hangingPunct="1"/>
            <a:r>
              <a:rPr kumimoji="0" lang="zh-CN" altLang="en-US"/>
              <a:t>重载函数的形参必须不同</a:t>
            </a:r>
            <a:r>
              <a:rPr kumimoji="0" lang="en-US" altLang="zh-CN"/>
              <a:t>:</a:t>
            </a:r>
            <a:r>
              <a:rPr lang="zh-CN" altLang="en-US">
                <a:solidFill>
                  <a:srgbClr val="FF0000"/>
                </a:solidFill>
              </a:rPr>
              <a:t>个数</a:t>
            </a:r>
            <a:r>
              <a:rPr kumimoji="0" lang="zh-CN" altLang="en-US"/>
              <a:t>不同或</a:t>
            </a:r>
            <a:r>
              <a:rPr lang="zh-CN" altLang="en-US">
                <a:solidFill>
                  <a:srgbClr val="FF0000"/>
                </a:solidFill>
              </a:rPr>
              <a:t>类型</a:t>
            </a:r>
            <a:r>
              <a:rPr kumimoji="0" lang="zh-CN" altLang="en-US"/>
              <a:t>不同。</a:t>
            </a:r>
          </a:p>
          <a:p>
            <a:pPr marL="400050" lvl="1" eaLnBrk="1" hangingPunct="1"/>
            <a:r>
              <a:rPr kumimoji="0" lang="zh-CN" altLang="en-US"/>
              <a:t>编译程序将根据实参和形参的类型及个数的最佳匹配来选择调用哪一个函数。</a:t>
            </a:r>
            <a:endParaRPr lang="zh-CN" altLang="en-US">
              <a:solidFill>
                <a:srgbClr val="FF0000"/>
              </a:solidFill>
            </a:endParaRPr>
          </a:p>
        </p:txBody>
      </p:sp>
      <p:sp>
        <p:nvSpPr>
          <p:cNvPr id="69642" name="Line 1032"/>
          <p:cNvSpPr>
            <a:spLocks noChangeShapeType="1"/>
          </p:cNvSpPr>
          <p:nvPr/>
        </p:nvSpPr>
        <p:spPr bwMode="auto">
          <a:xfrm>
            <a:off x="10502900" y="3286125"/>
            <a:ext cx="419100" cy="498475"/>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3" name="Line 1033"/>
          <p:cNvSpPr>
            <a:spLocks noChangeShapeType="1"/>
          </p:cNvSpPr>
          <p:nvPr/>
        </p:nvSpPr>
        <p:spPr bwMode="auto">
          <a:xfrm flipH="1">
            <a:off x="10502900" y="3286125"/>
            <a:ext cx="419100" cy="498475"/>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灯片编号占位符 2"/>
          <p:cNvSpPr>
            <a:spLocks noGrp="1"/>
          </p:cNvSpPr>
          <p:nvPr>
            <p:ph type="sldNum" sz="quarter" idx="4"/>
          </p:nvPr>
        </p:nvSpPr>
        <p:spPr/>
        <p:txBody>
          <a:bodyPr/>
          <a:lstStyle/>
          <a:p>
            <a:fld id="{EC1F8298-81A5-47A4-8D74-FB0DA3A8149E}" type="slidenum">
              <a:rPr lang="zh-CN" altLang="en-US" smtClean="0"/>
              <a:pPr/>
              <a:t>52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7050">
                                            <p:txEl>
                                              <p:pRg st="0" end="0"/>
                                            </p:txEl>
                                          </p:spTgt>
                                        </p:tgtEl>
                                        <p:attrNameLst>
                                          <p:attrName>style.visibility</p:attrName>
                                        </p:attrNameLst>
                                      </p:cBhvr>
                                      <p:to>
                                        <p:strVal val="visible"/>
                                      </p:to>
                                    </p:set>
                                    <p:anim calcmode="lin" valueType="num">
                                      <p:cBhvr additive="base">
                                        <p:cTn id="7" dur="1000" fill="hold"/>
                                        <p:tgtEl>
                                          <p:spTgt spid="87050">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70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7050">
                                            <p:txEl>
                                              <p:pRg st="1" end="1"/>
                                            </p:txEl>
                                          </p:spTgt>
                                        </p:tgtEl>
                                        <p:attrNameLst>
                                          <p:attrName>style.visibility</p:attrName>
                                        </p:attrNameLst>
                                      </p:cBhvr>
                                      <p:to>
                                        <p:strVal val="visible"/>
                                      </p:to>
                                    </p:set>
                                    <p:anim calcmode="lin" valueType="num">
                                      <p:cBhvr additive="base">
                                        <p:cTn id="13" dur="1000" fill="hold"/>
                                        <p:tgtEl>
                                          <p:spTgt spid="87050">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70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0-#ppt_w/2"/>
                                          </p:val>
                                        </p:tav>
                                        <p:tav tm="100000">
                                          <p:val>
                                            <p:strVal val="#ppt_x"/>
                                          </p:val>
                                        </p:tav>
                                      </p:tavLst>
                                    </p:anim>
                                    <p:anim calcmode="lin" valueType="num">
                                      <p:cBhvr additive="base">
                                        <p:cTn id="20"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7046">
                                            <p:txEl>
                                              <p:pRg st="0" end="0"/>
                                            </p:txEl>
                                          </p:spTgt>
                                        </p:tgtEl>
                                        <p:attrNameLst>
                                          <p:attrName>style.visibility</p:attrName>
                                        </p:attrNameLst>
                                      </p:cBhvr>
                                      <p:to>
                                        <p:strVal val="visible"/>
                                      </p:to>
                                    </p:set>
                                    <p:anim calcmode="lin" valueType="num">
                                      <p:cBhvr additive="base">
                                        <p:cTn id="25" dur="1000" fill="hold"/>
                                        <p:tgtEl>
                                          <p:spTgt spid="87046">
                                            <p:txEl>
                                              <p:pRg st="0" end="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70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1000" fill="hold"/>
                                        <p:tgtEl>
                                          <p:spTgt spid="4"/>
                                        </p:tgtEl>
                                        <p:attrNameLst>
                                          <p:attrName>ppt_x</p:attrName>
                                        </p:attrNameLst>
                                      </p:cBhvr>
                                      <p:tavLst>
                                        <p:tav tm="0">
                                          <p:val>
                                            <p:strVal val="0-#ppt_w/2"/>
                                          </p:val>
                                        </p:tav>
                                        <p:tav tm="100000">
                                          <p:val>
                                            <p:strVal val="#ppt_x"/>
                                          </p:val>
                                        </p:tav>
                                      </p:tavLst>
                                    </p:anim>
                                    <p:anim calcmode="lin" valueType="num">
                                      <p:cBhvr additive="base">
                                        <p:cTn id="32"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609600" y="1076325"/>
            <a:ext cx="10975975" cy="1066800"/>
          </a:xfrm>
        </p:spPr>
        <p:txBody>
          <a:bodyPr/>
          <a:lstStyle/>
          <a:p>
            <a:r>
              <a:rPr kumimoji="0" lang="zh-CN" altLang="en-US">
                <a:solidFill>
                  <a:srgbClr val="009999"/>
                </a:solidFill>
              </a:rPr>
              <a:t>例</a:t>
            </a:r>
            <a:r>
              <a:rPr kumimoji="0" lang="en-US" altLang="zh-CN">
                <a:solidFill>
                  <a:srgbClr val="009999"/>
                </a:solidFill>
              </a:rPr>
              <a:t>3-16</a:t>
            </a:r>
            <a:r>
              <a:rPr kumimoji="0" lang="zh-CN" altLang="en-US">
                <a:solidFill>
                  <a:srgbClr val="009999"/>
                </a:solidFill>
              </a:rPr>
              <a:t>重载函数应用举例</a:t>
            </a:r>
          </a:p>
        </p:txBody>
      </p:sp>
      <p:sp>
        <p:nvSpPr>
          <p:cNvPr id="70659" name="内容占位符 2"/>
          <p:cNvSpPr>
            <a:spLocks noGrp="1"/>
          </p:cNvSpPr>
          <p:nvPr>
            <p:ph idx="1"/>
          </p:nvPr>
        </p:nvSpPr>
        <p:spPr>
          <a:xfrm>
            <a:off x="609600" y="2641600"/>
            <a:ext cx="10528300" cy="3001963"/>
          </a:xfrm>
        </p:spPr>
        <p:txBody>
          <a:bodyPr/>
          <a:lstStyle/>
          <a:p>
            <a:pPr marL="0" indent="628650" eaLnBrk="1" hangingPunct="1">
              <a:lnSpc>
                <a:spcPct val="150000"/>
              </a:lnSpc>
              <a:spcBef>
                <a:spcPts val="1200"/>
              </a:spcBef>
              <a:buFont typeface="Wingdings" panose="05000000000000000000" pitchFamily="2" charset="2"/>
              <a:buNone/>
            </a:pPr>
            <a:r>
              <a:rPr kumimoji="0" lang="zh-CN" altLang="en-US"/>
              <a:t>编写两个名为</a:t>
            </a:r>
            <a:r>
              <a:rPr kumimoji="0" lang="en-US" altLang="zh-CN">
                <a:solidFill>
                  <a:srgbClr val="C00000"/>
                </a:solidFill>
              </a:rPr>
              <a:t>sumOfSquare</a:t>
            </a:r>
            <a:r>
              <a:rPr kumimoji="0" lang="zh-CN" altLang="en-US"/>
              <a:t>的重载函数，分别求两整数的平方和及两实数的平方和。</a:t>
            </a:r>
            <a:endParaRPr kumimoji="0" lang="en-US" altLang="zh-CN"/>
          </a:p>
          <a:p>
            <a:pPr marL="0" indent="628650" eaLnBrk="1" hangingPunct="1">
              <a:lnSpc>
                <a:spcPct val="150000"/>
              </a:lnSpc>
              <a:spcBef>
                <a:spcPts val="1200"/>
              </a:spcBef>
              <a:buFont typeface="Wingdings" panose="05000000000000000000" pitchFamily="2" charset="2"/>
              <a:buNone/>
            </a:pPr>
            <a:endParaRPr kumimoji="0" lang="en-US" altLang="zh-CN"/>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标题 1"/>
          <p:cNvSpPr>
            <a:spLocks noGrp="1"/>
          </p:cNvSpPr>
          <p:nvPr>
            <p:ph type="title"/>
          </p:nvPr>
        </p:nvSpPr>
        <p:spPr>
          <a:noFill/>
        </p:spPr>
        <p:txBody>
          <a:bodyPr/>
          <a:lstStyle/>
          <a:p>
            <a:pPr eaLnBrk="1" hangingPunct="1"/>
            <a:r>
              <a:rPr kumimoji="0" lang="zh-CN" altLang="en-US" sz="3600" dirty="0"/>
              <a:t>例</a:t>
            </a:r>
            <a:r>
              <a:rPr kumimoji="0" lang="en-US" altLang="zh-CN" sz="3600" dirty="0"/>
              <a:t>3-16</a:t>
            </a:r>
            <a:r>
              <a:rPr kumimoji="0" lang="zh-CN" altLang="en-US" sz="3600" dirty="0"/>
              <a:t>（续）</a:t>
            </a:r>
          </a:p>
        </p:txBody>
      </p:sp>
      <p:sp>
        <p:nvSpPr>
          <p:cNvPr id="59395" name="内容占位符 2"/>
          <p:cNvSpPr>
            <a:spLocks noGrp="1"/>
          </p:cNvSpPr>
          <p:nvPr>
            <p:ph idx="1"/>
          </p:nvPr>
        </p:nvSpPr>
        <p:spPr>
          <a:xfrm>
            <a:off x="2281163" y="1052736"/>
            <a:ext cx="9304412" cy="5521102"/>
          </a:xfrm>
        </p:spPr>
        <p:txBody>
          <a:bodyPr/>
          <a:lstStyle/>
          <a:p>
            <a:pPr marL="0" indent="0" eaLnBrk="1" hangingPunct="1">
              <a:spcBef>
                <a:spcPct val="0"/>
              </a:spcBef>
              <a:buFont typeface="Wingdings" panose="05000000000000000000" pitchFamily="2" charset="2"/>
              <a:buNone/>
            </a:pPr>
            <a:r>
              <a:rPr kumimoji="0" lang="en-US" altLang="zh-CN" sz="1800" dirty="0"/>
              <a:t>#include &lt;</a:t>
            </a:r>
            <a:r>
              <a:rPr kumimoji="0" lang="en-US" altLang="zh-CN" sz="1800" dirty="0" err="1"/>
              <a:t>iostream</a:t>
            </a:r>
            <a:r>
              <a:rPr kumimoji="0" lang="en-US" altLang="zh-CN" sz="1800" dirty="0"/>
              <a:t>&gt;</a:t>
            </a:r>
          </a:p>
          <a:p>
            <a:pPr marL="0" indent="0" eaLnBrk="1" hangingPunct="1">
              <a:spcBef>
                <a:spcPct val="0"/>
              </a:spcBef>
              <a:buFont typeface="Wingdings" panose="05000000000000000000" pitchFamily="2" charset="2"/>
              <a:buNone/>
            </a:pPr>
            <a:r>
              <a:rPr kumimoji="0" lang="en-US" altLang="zh-CN" sz="1800" dirty="0"/>
              <a:t>using namespace </a:t>
            </a:r>
            <a:r>
              <a:rPr kumimoji="0" lang="en-US" altLang="zh-CN" sz="1800" dirty="0" err="1"/>
              <a:t>std</a:t>
            </a:r>
            <a:r>
              <a:rPr kumimoji="0" lang="en-US" altLang="zh-CN" sz="1800" dirty="0"/>
              <a:t>;</a:t>
            </a:r>
          </a:p>
          <a:p>
            <a:pPr marL="0" indent="0" eaLnBrk="1" hangingPunct="1">
              <a:spcBef>
                <a:spcPct val="0"/>
              </a:spcBef>
              <a:buFont typeface="Wingdings" panose="05000000000000000000" pitchFamily="2" charset="2"/>
              <a:buNone/>
            </a:pPr>
            <a:r>
              <a:rPr kumimoji="0" lang="en-US" altLang="zh-CN" sz="1800" dirty="0" err="1">
                <a:solidFill>
                  <a:srgbClr val="C00000"/>
                </a:solidFill>
              </a:rPr>
              <a:t>int</a:t>
            </a:r>
            <a:r>
              <a:rPr kumimoji="0" lang="en-US" altLang="zh-CN" sz="1800" dirty="0">
                <a:solidFill>
                  <a:srgbClr val="C00000"/>
                </a:solidFill>
              </a:rPr>
              <a:t> </a:t>
            </a:r>
            <a:r>
              <a:rPr kumimoji="0" lang="en-US" altLang="zh-CN" sz="1800" dirty="0" err="1">
                <a:solidFill>
                  <a:srgbClr val="C00000"/>
                </a:solidFill>
              </a:rPr>
              <a:t>sumOfSquare</a:t>
            </a:r>
            <a:r>
              <a:rPr kumimoji="0" lang="en-US" altLang="zh-CN" sz="1800" dirty="0">
                <a:solidFill>
                  <a:srgbClr val="C00000"/>
                </a:solidFill>
              </a:rPr>
              <a:t>(</a:t>
            </a:r>
            <a:r>
              <a:rPr kumimoji="0" lang="en-US" altLang="zh-CN" sz="1800" dirty="0" err="1">
                <a:solidFill>
                  <a:srgbClr val="C00000"/>
                </a:solidFill>
              </a:rPr>
              <a:t>int</a:t>
            </a:r>
            <a:r>
              <a:rPr kumimoji="0" lang="en-US" altLang="zh-CN" sz="1800" dirty="0">
                <a:solidFill>
                  <a:srgbClr val="C00000"/>
                </a:solidFill>
              </a:rPr>
              <a:t> a, </a:t>
            </a:r>
            <a:r>
              <a:rPr kumimoji="0" lang="en-US" altLang="zh-CN" sz="1800" dirty="0" err="1">
                <a:solidFill>
                  <a:srgbClr val="C00000"/>
                </a:solidFill>
              </a:rPr>
              <a:t>int</a:t>
            </a:r>
            <a:r>
              <a:rPr kumimoji="0" lang="en-US" altLang="zh-CN" sz="1800" dirty="0">
                <a:solidFill>
                  <a:srgbClr val="C00000"/>
                </a:solidFill>
              </a:rPr>
              <a:t> b) </a:t>
            </a:r>
            <a:r>
              <a:rPr kumimoji="0" lang="en-US" altLang="zh-CN" sz="1800" dirty="0"/>
              <a:t>{</a:t>
            </a:r>
          </a:p>
          <a:p>
            <a:pPr marL="0" indent="0" eaLnBrk="1" hangingPunct="1">
              <a:spcBef>
                <a:spcPct val="0"/>
              </a:spcBef>
              <a:buFont typeface="Wingdings" panose="05000000000000000000" pitchFamily="2" charset="2"/>
              <a:buNone/>
            </a:pPr>
            <a:r>
              <a:rPr kumimoji="0" lang="en-US" altLang="zh-CN" sz="1800" dirty="0"/>
              <a:t>    return a * a + b * b;</a:t>
            </a:r>
          </a:p>
          <a:p>
            <a:pPr marL="0" indent="0" eaLnBrk="1" hangingPunct="1">
              <a:spcBef>
                <a:spcPct val="0"/>
              </a:spcBef>
              <a:buFont typeface="Wingdings" panose="05000000000000000000" pitchFamily="2" charset="2"/>
              <a:buNone/>
            </a:pPr>
            <a:r>
              <a:rPr kumimoji="0" lang="en-US" altLang="zh-CN" sz="1800" dirty="0"/>
              <a:t>}</a:t>
            </a:r>
          </a:p>
          <a:p>
            <a:pPr marL="0" indent="0" eaLnBrk="1" hangingPunct="1">
              <a:spcBef>
                <a:spcPct val="0"/>
              </a:spcBef>
              <a:buFont typeface="Wingdings" panose="05000000000000000000" pitchFamily="2" charset="2"/>
              <a:buNone/>
            </a:pPr>
            <a:r>
              <a:rPr kumimoji="0" lang="en-US" altLang="zh-CN" sz="1800" dirty="0">
                <a:solidFill>
                  <a:srgbClr val="C00000"/>
                </a:solidFill>
              </a:rPr>
              <a:t>double </a:t>
            </a:r>
            <a:r>
              <a:rPr kumimoji="0" lang="en-US" altLang="zh-CN" sz="1800" dirty="0" err="1">
                <a:solidFill>
                  <a:srgbClr val="C00000"/>
                </a:solidFill>
              </a:rPr>
              <a:t>sumOfSquare</a:t>
            </a:r>
            <a:r>
              <a:rPr kumimoji="0" lang="en-US" altLang="zh-CN" sz="1800" dirty="0">
                <a:solidFill>
                  <a:srgbClr val="C00000"/>
                </a:solidFill>
              </a:rPr>
              <a:t>(double a, double b) </a:t>
            </a:r>
            <a:r>
              <a:rPr kumimoji="0" lang="en-US" altLang="zh-CN" sz="1800" dirty="0"/>
              <a:t>{</a:t>
            </a:r>
          </a:p>
          <a:p>
            <a:pPr marL="0" indent="0" eaLnBrk="1" hangingPunct="1">
              <a:spcBef>
                <a:spcPct val="0"/>
              </a:spcBef>
              <a:buFont typeface="Wingdings" panose="05000000000000000000" pitchFamily="2" charset="2"/>
              <a:buNone/>
            </a:pPr>
            <a:r>
              <a:rPr kumimoji="0" lang="en-US" altLang="zh-CN" sz="1800" dirty="0"/>
              <a:t>    return a * a + b * b;</a:t>
            </a:r>
          </a:p>
          <a:p>
            <a:pPr marL="0" indent="0" eaLnBrk="1" hangingPunct="1">
              <a:spcBef>
                <a:spcPct val="0"/>
              </a:spcBef>
              <a:buFont typeface="Wingdings" panose="05000000000000000000" pitchFamily="2" charset="2"/>
              <a:buNone/>
            </a:pPr>
            <a:r>
              <a:rPr kumimoji="0" lang="en-US" altLang="zh-CN" sz="1800" dirty="0"/>
              <a:t>}</a:t>
            </a:r>
          </a:p>
          <a:p>
            <a:pPr marL="0" indent="0" eaLnBrk="1" hangingPunct="1">
              <a:spcBef>
                <a:spcPct val="0"/>
              </a:spcBef>
              <a:buFont typeface="Wingdings" panose="05000000000000000000" pitchFamily="2" charset="2"/>
              <a:buNone/>
            </a:pPr>
            <a:r>
              <a:rPr kumimoji="0" lang="en-US" altLang="zh-CN" sz="1800" dirty="0" err="1"/>
              <a:t>int</a:t>
            </a:r>
            <a:r>
              <a:rPr kumimoji="0" lang="en-US" altLang="zh-CN" sz="1800" dirty="0"/>
              <a:t> main() {</a:t>
            </a:r>
          </a:p>
          <a:p>
            <a:pPr marL="0" indent="0" eaLnBrk="1" hangingPunct="1">
              <a:spcBef>
                <a:spcPct val="0"/>
              </a:spcBef>
              <a:buFont typeface="Wingdings" panose="05000000000000000000" pitchFamily="2" charset="2"/>
              <a:buNone/>
            </a:pPr>
            <a:r>
              <a:rPr kumimoji="0" lang="en-US" altLang="zh-CN" sz="1800" dirty="0"/>
              <a:t>    </a:t>
            </a:r>
            <a:r>
              <a:rPr kumimoji="0" lang="en-US" altLang="zh-CN" sz="1800" dirty="0" err="1"/>
              <a:t>int</a:t>
            </a:r>
            <a:r>
              <a:rPr kumimoji="0" lang="en-US" altLang="zh-CN" sz="1800" dirty="0"/>
              <a:t> m, n;</a:t>
            </a:r>
          </a:p>
          <a:p>
            <a:pPr marL="0" indent="0" eaLnBrk="1" hangingPunct="1">
              <a:spcBef>
                <a:spcPct val="0"/>
              </a:spcBef>
              <a:buFont typeface="Wingdings" panose="05000000000000000000" pitchFamily="2" charset="2"/>
              <a:buNone/>
            </a:pPr>
            <a:r>
              <a:rPr kumimoji="0" lang="en-US" altLang="zh-CN" sz="1800" dirty="0"/>
              <a:t>    </a:t>
            </a:r>
            <a:r>
              <a:rPr kumimoji="0" lang="en-US" altLang="zh-CN" sz="1800" dirty="0" err="1"/>
              <a:t>cout</a:t>
            </a:r>
            <a:r>
              <a:rPr kumimoji="0" lang="en-US" altLang="zh-CN" sz="1800" dirty="0"/>
              <a:t> &lt;&lt; "Enter two integer: ";</a:t>
            </a:r>
          </a:p>
          <a:p>
            <a:pPr marL="0" indent="0" eaLnBrk="1" hangingPunct="1">
              <a:spcBef>
                <a:spcPct val="0"/>
              </a:spcBef>
              <a:buFont typeface="Wingdings" panose="05000000000000000000" pitchFamily="2" charset="2"/>
              <a:buNone/>
            </a:pPr>
            <a:r>
              <a:rPr kumimoji="0" lang="en-US" altLang="zh-CN" sz="1800" dirty="0"/>
              <a:t>    </a:t>
            </a:r>
            <a:r>
              <a:rPr kumimoji="0" lang="en-US" altLang="zh-CN" sz="1800" dirty="0" err="1"/>
              <a:t>cin</a:t>
            </a:r>
            <a:r>
              <a:rPr kumimoji="0" lang="en-US" altLang="zh-CN" sz="1800" dirty="0"/>
              <a:t> &gt;&gt; m &gt;&gt; n;</a:t>
            </a:r>
          </a:p>
          <a:p>
            <a:pPr marL="0" indent="0" eaLnBrk="1" hangingPunct="1">
              <a:spcBef>
                <a:spcPct val="0"/>
              </a:spcBef>
              <a:buFont typeface="Wingdings" panose="05000000000000000000" pitchFamily="2" charset="2"/>
              <a:buNone/>
            </a:pPr>
            <a:r>
              <a:rPr kumimoji="0" lang="en-US" altLang="zh-CN" sz="1800" dirty="0"/>
              <a:t>    </a:t>
            </a:r>
            <a:r>
              <a:rPr kumimoji="0" lang="en-US" altLang="zh-CN" sz="1800" dirty="0" err="1"/>
              <a:t>cout</a:t>
            </a:r>
            <a:r>
              <a:rPr kumimoji="0" lang="en-US" altLang="zh-CN" sz="1800" dirty="0"/>
              <a:t>&lt;&lt;"Their sum of square: "&lt;&lt;</a:t>
            </a:r>
            <a:r>
              <a:rPr kumimoji="0" lang="en-US" altLang="zh-CN" sz="1800" dirty="0" err="1"/>
              <a:t>sumOfSquare</a:t>
            </a:r>
            <a:r>
              <a:rPr kumimoji="0" lang="en-US" altLang="zh-CN" sz="1800" dirty="0"/>
              <a:t>(m, n)&lt;&lt;</a:t>
            </a:r>
            <a:r>
              <a:rPr kumimoji="0" lang="en-US" altLang="zh-CN" sz="1800" dirty="0" err="1"/>
              <a:t>endl</a:t>
            </a:r>
            <a:r>
              <a:rPr kumimoji="0" lang="en-US" altLang="zh-CN" sz="1800" dirty="0"/>
              <a:t>;</a:t>
            </a:r>
          </a:p>
          <a:p>
            <a:pPr marL="0" indent="0" eaLnBrk="1" hangingPunct="1">
              <a:spcBef>
                <a:spcPct val="0"/>
              </a:spcBef>
              <a:buFont typeface="Wingdings" panose="05000000000000000000" pitchFamily="2" charset="2"/>
              <a:buNone/>
            </a:pPr>
            <a:r>
              <a:rPr kumimoji="0" lang="en-US" altLang="zh-CN" sz="1800" dirty="0"/>
              <a:t>    double x, y;</a:t>
            </a:r>
          </a:p>
          <a:p>
            <a:pPr marL="0" indent="0" eaLnBrk="1" hangingPunct="1">
              <a:spcBef>
                <a:spcPct val="0"/>
              </a:spcBef>
              <a:buFont typeface="Wingdings" panose="05000000000000000000" pitchFamily="2" charset="2"/>
              <a:buNone/>
            </a:pPr>
            <a:r>
              <a:rPr kumimoji="0" lang="en-US" altLang="zh-CN" sz="1800" dirty="0"/>
              <a:t>    </a:t>
            </a:r>
            <a:r>
              <a:rPr kumimoji="0" lang="en-US" altLang="zh-CN" sz="1800" dirty="0" err="1"/>
              <a:t>cout</a:t>
            </a:r>
            <a:r>
              <a:rPr kumimoji="0" lang="en-US" altLang="zh-CN" sz="1800" dirty="0"/>
              <a:t> &lt;&lt; "Enter two real number: ";</a:t>
            </a:r>
          </a:p>
          <a:p>
            <a:pPr marL="0" indent="0" eaLnBrk="1" hangingPunct="1">
              <a:spcBef>
                <a:spcPct val="0"/>
              </a:spcBef>
              <a:buFont typeface="Wingdings" panose="05000000000000000000" pitchFamily="2" charset="2"/>
              <a:buNone/>
            </a:pPr>
            <a:r>
              <a:rPr kumimoji="0" lang="en-US" altLang="zh-CN" sz="1800" dirty="0"/>
              <a:t>    </a:t>
            </a:r>
            <a:r>
              <a:rPr kumimoji="0" lang="en-US" altLang="zh-CN" sz="1800" dirty="0" err="1"/>
              <a:t>cin</a:t>
            </a:r>
            <a:r>
              <a:rPr kumimoji="0" lang="en-US" altLang="zh-CN" sz="1800" dirty="0"/>
              <a:t> &gt;&gt; x &gt;&gt; y;</a:t>
            </a:r>
          </a:p>
          <a:p>
            <a:pPr marL="0" indent="0" eaLnBrk="1" hangingPunct="1">
              <a:spcBef>
                <a:spcPct val="0"/>
              </a:spcBef>
              <a:buFont typeface="Wingdings" panose="05000000000000000000" pitchFamily="2" charset="2"/>
              <a:buNone/>
            </a:pPr>
            <a:r>
              <a:rPr kumimoji="0" lang="en-US" altLang="zh-CN" sz="1800" dirty="0"/>
              <a:t>    </a:t>
            </a:r>
            <a:r>
              <a:rPr kumimoji="0" lang="en-US" altLang="zh-CN" sz="1800" dirty="0" err="1"/>
              <a:t>cout</a:t>
            </a:r>
            <a:r>
              <a:rPr kumimoji="0" lang="en-US" altLang="zh-CN" sz="1800" dirty="0"/>
              <a:t>&lt;&lt;"Their sum of square: "&lt;&lt;</a:t>
            </a:r>
            <a:r>
              <a:rPr kumimoji="0" lang="en-US" altLang="zh-CN" sz="1800" dirty="0" err="1"/>
              <a:t>sumOfSquare</a:t>
            </a:r>
            <a:r>
              <a:rPr kumimoji="0" lang="en-US" altLang="zh-CN" sz="1800" dirty="0"/>
              <a:t>(x, y)&lt;&lt;</a:t>
            </a:r>
            <a:r>
              <a:rPr kumimoji="0" lang="en-US" altLang="zh-CN" sz="1800" dirty="0" err="1"/>
              <a:t>endl</a:t>
            </a:r>
            <a:r>
              <a:rPr kumimoji="0" lang="en-US" altLang="zh-CN" sz="1800" dirty="0"/>
              <a:t>;</a:t>
            </a:r>
          </a:p>
          <a:p>
            <a:pPr marL="0" indent="0" eaLnBrk="1" hangingPunct="1">
              <a:spcBef>
                <a:spcPct val="0"/>
              </a:spcBef>
              <a:buFont typeface="Wingdings" panose="05000000000000000000" pitchFamily="2" charset="2"/>
              <a:buNone/>
            </a:pPr>
            <a:r>
              <a:rPr kumimoji="0" lang="en-US" altLang="zh-CN" sz="1800" dirty="0"/>
              <a:t>    return 0;</a:t>
            </a:r>
          </a:p>
          <a:p>
            <a:pPr marL="0" indent="0" eaLnBrk="1" hangingPunct="1">
              <a:spcBef>
                <a:spcPct val="0"/>
              </a:spcBef>
              <a:buFont typeface="Wingdings" panose="05000000000000000000" pitchFamily="2" charset="2"/>
              <a:buNone/>
            </a:pPr>
            <a:r>
              <a:rPr kumimoji="0" lang="en-US" altLang="zh-CN" sz="1800" dirty="0"/>
              <a:t>}</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54</a:t>
            </a:fld>
            <a:endParaRPr lang="zh-CN" altLang="en-US" dirty="0"/>
          </a:p>
        </p:txBody>
      </p:sp>
    </p:spTree>
    <p:extLst>
      <p:ext uri="{BB962C8B-B14F-4D97-AF65-F5344CB8AC3E}">
        <p14:creationId xmlns:p14="http://schemas.microsoft.com/office/powerpoint/2010/main" val="941900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标题 5"/>
          <p:cNvSpPr>
            <a:spLocks noGrp="1"/>
          </p:cNvSpPr>
          <p:nvPr>
            <p:ph type="title"/>
          </p:nvPr>
        </p:nvSpPr>
        <p:spPr/>
        <p:txBody>
          <a:bodyPr/>
          <a:lstStyle/>
          <a:p>
            <a:pPr eaLnBrk="1" hangingPunct="1"/>
            <a:r>
              <a:rPr kumimoji="0" lang="zh-CN" altLang="en-US" sz="3600" dirty="0"/>
              <a:t>例</a:t>
            </a:r>
            <a:r>
              <a:rPr kumimoji="0" lang="en-US" altLang="zh-CN" sz="3600" dirty="0"/>
              <a:t>3-16</a:t>
            </a:r>
            <a:r>
              <a:rPr kumimoji="0" lang="zh-CN" altLang="en-US" sz="3600" dirty="0"/>
              <a:t>（续）</a:t>
            </a:r>
          </a:p>
        </p:txBody>
      </p:sp>
      <p:sp>
        <p:nvSpPr>
          <p:cNvPr id="7" name="内容占位符 6"/>
          <p:cNvSpPr>
            <a:spLocks noGrp="1"/>
          </p:cNvSpPr>
          <p:nvPr>
            <p:ph idx="1"/>
          </p:nvPr>
        </p:nvSpPr>
        <p:spPr>
          <a:xfrm>
            <a:off x="2281163" y="1052736"/>
            <a:ext cx="9304412" cy="5521102"/>
          </a:xfrm>
          <a:noFill/>
        </p:spPr>
        <p:txBody>
          <a:bodyPr>
            <a:normAutofit/>
          </a:bodyPr>
          <a:lstStyle/>
          <a:p>
            <a:pPr eaLnBrk="1" hangingPunct="1">
              <a:buFont typeface="Georgia" panose="02040502050405020303" pitchFamily="18" charset="0"/>
              <a:buNone/>
              <a:defRPr/>
            </a:pPr>
            <a:r>
              <a:rPr kumimoji="0" lang="zh-CN" altLang="en-US" b="1" dirty="0">
                <a:solidFill>
                  <a:schemeClr val="tx2"/>
                </a:solidFill>
              </a:rPr>
              <a:t>运行结果：</a:t>
            </a:r>
            <a:endParaRPr kumimoji="0" lang="en-US" altLang="zh-CN" b="1" dirty="0">
              <a:solidFill>
                <a:schemeClr val="tx2"/>
              </a:solidFill>
            </a:endParaRPr>
          </a:p>
          <a:p>
            <a:pPr eaLnBrk="1" hangingPunct="1">
              <a:lnSpc>
                <a:spcPct val="130000"/>
              </a:lnSpc>
              <a:buFont typeface="Wingdings" pitchFamily="2" charset="2"/>
              <a:buNone/>
              <a:defRPr/>
            </a:pPr>
            <a:r>
              <a:rPr kumimoji="0" lang="en-US" altLang="zh-CN" dirty="0"/>
              <a:t>Enter two integer: 3 5</a:t>
            </a:r>
          </a:p>
          <a:p>
            <a:pPr eaLnBrk="1" hangingPunct="1">
              <a:lnSpc>
                <a:spcPct val="130000"/>
              </a:lnSpc>
              <a:buFont typeface="Wingdings" pitchFamily="2" charset="2"/>
              <a:buNone/>
              <a:defRPr/>
            </a:pPr>
            <a:r>
              <a:rPr kumimoji="0" lang="en-US" altLang="zh-CN" dirty="0"/>
              <a:t>Their sum of square: 34</a:t>
            </a:r>
          </a:p>
          <a:p>
            <a:pPr eaLnBrk="1" hangingPunct="1">
              <a:lnSpc>
                <a:spcPct val="130000"/>
              </a:lnSpc>
              <a:buFont typeface="Wingdings" pitchFamily="2" charset="2"/>
              <a:buNone/>
              <a:defRPr/>
            </a:pPr>
            <a:r>
              <a:rPr kumimoji="0" lang="en-US" altLang="zh-CN" dirty="0"/>
              <a:t>Enter two real number: 2.3 5.8</a:t>
            </a:r>
          </a:p>
          <a:p>
            <a:pPr eaLnBrk="1" hangingPunct="1">
              <a:lnSpc>
                <a:spcPct val="130000"/>
              </a:lnSpc>
              <a:buFont typeface="Wingdings" pitchFamily="2" charset="2"/>
              <a:buNone/>
              <a:defRPr/>
            </a:pPr>
            <a:r>
              <a:rPr kumimoji="0" lang="en-US" altLang="zh-CN" dirty="0"/>
              <a:t>Their sum of square: 38.93</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55</a:t>
            </a:fld>
            <a:endParaRPr lang="zh-CN" altLang="en-US" dirty="0"/>
          </a:p>
        </p:txBody>
      </p:sp>
    </p:spTree>
    <p:extLst>
      <p:ext uri="{BB962C8B-B14F-4D97-AF65-F5344CB8AC3E}">
        <p14:creationId xmlns:p14="http://schemas.microsoft.com/office/powerpoint/2010/main" val="10667927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609600" y="1071563"/>
            <a:ext cx="10975975" cy="1066800"/>
          </a:xfrm>
        </p:spPr>
        <p:txBody>
          <a:bodyPr/>
          <a:lstStyle/>
          <a:p>
            <a:r>
              <a:rPr kumimoji="0" lang="zh-CN" altLang="en-US">
                <a:solidFill>
                  <a:srgbClr val="009999"/>
                </a:solidFill>
              </a:rPr>
              <a:t>使用</a:t>
            </a:r>
            <a:r>
              <a:rPr kumimoji="0" lang="en-US" altLang="zh-CN">
                <a:solidFill>
                  <a:srgbClr val="009999"/>
                </a:solidFill>
              </a:rPr>
              <a:t>C++</a:t>
            </a:r>
            <a:r>
              <a:rPr kumimoji="0" lang="zh-CN" altLang="en-US">
                <a:solidFill>
                  <a:srgbClr val="009999"/>
                </a:solidFill>
              </a:rPr>
              <a:t>系统函数</a:t>
            </a:r>
          </a:p>
        </p:txBody>
      </p:sp>
      <p:sp>
        <p:nvSpPr>
          <p:cNvPr id="93187" name="内容占位符 2"/>
          <p:cNvSpPr>
            <a:spLocks noGrp="1"/>
          </p:cNvSpPr>
          <p:nvPr>
            <p:ph idx="1"/>
          </p:nvPr>
        </p:nvSpPr>
        <p:spPr>
          <a:xfrm>
            <a:off x="609600" y="2428875"/>
            <a:ext cx="10744200" cy="3502025"/>
          </a:xfrm>
        </p:spPr>
        <p:txBody>
          <a:bodyPr/>
          <a:lstStyle/>
          <a:p>
            <a:pPr eaLnBrk="1" hangingPunct="1">
              <a:spcBef>
                <a:spcPts val="1200"/>
              </a:spcBef>
            </a:pPr>
            <a:r>
              <a:rPr kumimoji="0" lang="en-US" altLang="zh-CN"/>
              <a:t>C++</a:t>
            </a:r>
            <a:r>
              <a:rPr kumimoji="0" lang="zh-CN" altLang="en-US"/>
              <a:t>的系统库中提供了几百个函数可供程序员使用，例如：</a:t>
            </a:r>
            <a:endParaRPr kumimoji="0" lang="en-US" altLang="zh-CN"/>
          </a:p>
          <a:p>
            <a:pPr lvl="1" eaLnBrk="1" hangingPunct="1">
              <a:spcBef>
                <a:spcPts val="1200"/>
              </a:spcBef>
            </a:pPr>
            <a:r>
              <a:rPr kumimoji="0" lang="zh-CN" altLang="en-US"/>
              <a:t>求平方根函数（</a:t>
            </a:r>
            <a:r>
              <a:rPr kumimoji="0" lang="en-US" altLang="zh-CN"/>
              <a:t>sqrt</a:t>
            </a:r>
            <a:r>
              <a:rPr kumimoji="0" lang="zh-CN" altLang="en-US"/>
              <a:t>）</a:t>
            </a:r>
            <a:endParaRPr kumimoji="0" lang="en-US" altLang="zh-CN"/>
          </a:p>
          <a:p>
            <a:pPr lvl="1" eaLnBrk="1" hangingPunct="1">
              <a:spcBef>
                <a:spcPts val="1200"/>
              </a:spcBef>
            </a:pPr>
            <a:r>
              <a:rPr kumimoji="0" lang="zh-CN" altLang="en-US"/>
              <a:t>求绝对值函数（</a:t>
            </a:r>
            <a:r>
              <a:rPr kumimoji="0" lang="en-US" altLang="zh-CN"/>
              <a:t>abs</a:t>
            </a:r>
            <a:r>
              <a:rPr kumimoji="0" lang="zh-CN" altLang="en-US"/>
              <a:t>）</a:t>
            </a:r>
          </a:p>
          <a:p>
            <a:pPr eaLnBrk="1" hangingPunct="1">
              <a:spcBef>
                <a:spcPts val="1200"/>
              </a:spcBef>
            </a:pPr>
            <a:r>
              <a:rPr kumimoji="0" lang="zh-CN" altLang="en-US"/>
              <a:t>使用系统函数时要包含相应的头文件，例如：</a:t>
            </a:r>
            <a:endParaRPr kumimoji="0" lang="en-US" altLang="zh-CN"/>
          </a:p>
          <a:p>
            <a:pPr lvl="1" eaLnBrk="1" hangingPunct="1">
              <a:spcBef>
                <a:spcPts val="1200"/>
              </a:spcBef>
            </a:pPr>
            <a:r>
              <a:rPr kumimoji="0" lang="en-US" altLang="zh-CN"/>
              <a:t>cmath</a:t>
            </a:r>
            <a:endParaRPr kumimoji="0" lang="en-US" altLang="zh-CN">
              <a:latin typeface="宋体" panose="02010600030101010101" pitchFamily="2" charset="-122"/>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10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10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10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3187">
                                            <p:txEl>
                                              <p:pRg st="3" end="3"/>
                                            </p:txEl>
                                          </p:spTgt>
                                        </p:tgtEl>
                                        <p:attrNameLst>
                                          <p:attrName>style.visibility</p:attrName>
                                        </p:attrNameLst>
                                      </p:cBhvr>
                                      <p:to>
                                        <p:strVal val="visible"/>
                                      </p:to>
                                    </p:set>
                                    <p:anim calcmode="lin" valueType="num">
                                      <p:cBhvr additive="base">
                                        <p:cTn id="25" dur="10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3187">
                                            <p:txEl>
                                              <p:pRg st="4" end="4"/>
                                            </p:txEl>
                                          </p:spTgt>
                                        </p:tgtEl>
                                        <p:attrNameLst>
                                          <p:attrName>style.visibility</p:attrName>
                                        </p:attrNameLst>
                                      </p:cBhvr>
                                      <p:to>
                                        <p:strVal val="visible"/>
                                      </p:to>
                                    </p:set>
                                    <p:anim calcmode="lin" valueType="num">
                                      <p:cBhvr additive="base">
                                        <p:cTn id="31" dur="1000" fill="hold"/>
                                        <p:tgtEl>
                                          <p:spTgt spid="93187">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931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609600" y="1076325"/>
            <a:ext cx="10975975" cy="1066800"/>
          </a:xfrm>
        </p:spPr>
        <p:txBody>
          <a:bodyPr/>
          <a:lstStyle/>
          <a:p>
            <a:r>
              <a:rPr kumimoji="0" lang="zh-CN" altLang="en-US">
                <a:solidFill>
                  <a:srgbClr val="009999"/>
                </a:solidFill>
              </a:rPr>
              <a:t>例</a:t>
            </a:r>
            <a:r>
              <a:rPr kumimoji="0" lang="en-US" altLang="zh-CN">
                <a:solidFill>
                  <a:srgbClr val="009999"/>
                </a:solidFill>
              </a:rPr>
              <a:t>3-17 </a:t>
            </a:r>
            <a:r>
              <a:rPr kumimoji="0" lang="zh-CN" altLang="en-US">
                <a:solidFill>
                  <a:srgbClr val="009999"/>
                </a:solidFill>
              </a:rPr>
              <a:t>系统函数应用举例</a:t>
            </a:r>
          </a:p>
        </p:txBody>
      </p:sp>
      <p:sp>
        <p:nvSpPr>
          <p:cNvPr id="94211" name="内容占位符 2"/>
          <p:cNvSpPr>
            <a:spLocks noGrp="1"/>
          </p:cNvSpPr>
          <p:nvPr>
            <p:ph idx="1"/>
          </p:nvPr>
        </p:nvSpPr>
        <p:spPr>
          <a:xfrm>
            <a:off x="609600" y="2428875"/>
            <a:ext cx="10744200" cy="3357563"/>
          </a:xfrm>
        </p:spPr>
        <p:txBody>
          <a:bodyPr/>
          <a:lstStyle/>
          <a:p>
            <a:pPr eaLnBrk="1" hangingPunct="1">
              <a:spcBef>
                <a:spcPts val="1200"/>
              </a:spcBef>
            </a:pPr>
            <a:r>
              <a:rPr kumimoji="0" lang="zh-CN" altLang="en-US"/>
              <a:t>题目：</a:t>
            </a:r>
          </a:p>
          <a:p>
            <a:pPr marL="457200" lvl="1" indent="0" eaLnBrk="1" hangingPunct="1">
              <a:spcBef>
                <a:spcPts val="1200"/>
              </a:spcBef>
              <a:buFontTx/>
              <a:buNone/>
            </a:pPr>
            <a:r>
              <a:rPr kumimoji="0" lang="zh-CN" altLang="en-US"/>
              <a:t>从键盘输入一个角度值，求出该角度的正弦值、余弦值和正切值。</a:t>
            </a:r>
          </a:p>
          <a:p>
            <a:pPr eaLnBrk="1" hangingPunct="1">
              <a:spcBef>
                <a:spcPts val="1200"/>
              </a:spcBef>
            </a:pPr>
            <a:r>
              <a:rPr kumimoji="0" lang="zh-CN" altLang="en-US"/>
              <a:t>分析：</a:t>
            </a:r>
          </a:p>
          <a:p>
            <a:pPr marL="457200" lvl="1" indent="0" eaLnBrk="1" hangingPunct="1">
              <a:spcBef>
                <a:spcPts val="1200"/>
              </a:spcBef>
              <a:buFontTx/>
              <a:buNone/>
            </a:pPr>
            <a:r>
              <a:rPr kumimoji="0" lang="zh-CN" altLang="en-US"/>
              <a:t>系统函数中提供了求正弦值、余弦值和正切值的函数：</a:t>
            </a:r>
            <a:r>
              <a:rPr kumimoji="0" lang="en-US" altLang="zh-CN"/>
              <a:t>sin()</a:t>
            </a:r>
            <a:r>
              <a:rPr kumimoji="0" lang="zh-CN" altLang="en-US"/>
              <a:t>、</a:t>
            </a:r>
            <a:r>
              <a:rPr kumimoji="0" lang="en-US" altLang="zh-CN"/>
              <a:t>cos()</a:t>
            </a:r>
            <a:r>
              <a:rPr kumimoji="0" lang="zh-CN" altLang="en-US"/>
              <a:t>、</a:t>
            </a:r>
            <a:r>
              <a:rPr kumimoji="0" lang="en-US" altLang="zh-CN"/>
              <a:t>tan()</a:t>
            </a:r>
            <a:r>
              <a:rPr kumimoji="0" lang="zh-CN" altLang="en-US"/>
              <a:t>，函数的说明在头文件</a:t>
            </a:r>
            <a:r>
              <a:rPr kumimoji="0" lang="en-US" altLang="zh-CN"/>
              <a:t>cmath</a:t>
            </a:r>
            <a:r>
              <a:rPr kumimoji="0" lang="zh-CN" altLang="en-US"/>
              <a:t>中。</a:t>
            </a:r>
          </a:p>
          <a:p>
            <a:pPr>
              <a:spcBef>
                <a:spcPts val="1200"/>
              </a:spcBef>
            </a:pPr>
            <a:endParaRPr kumimoji="0" lang="zh-CN" altLang="en-US" sz="280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10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10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10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4211">
                                            <p:txEl>
                                              <p:pRg st="3" end="3"/>
                                            </p:txEl>
                                          </p:spTgt>
                                        </p:tgtEl>
                                        <p:attrNameLst>
                                          <p:attrName>style.visibility</p:attrName>
                                        </p:attrNameLst>
                                      </p:cBhvr>
                                      <p:to>
                                        <p:strVal val="visible"/>
                                      </p:to>
                                    </p:set>
                                    <p:anim calcmode="lin" valueType="num">
                                      <p:cBhvr additive="base">
                                        <p:cTn id="25" dur="1000" fill="hold"/>
                                        <p:tgtEl>
                                          <p:spTgt spid="94211">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42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5" name="标题 1"/>
          <p:cNvSpPr>
            <a:spLocks noGrp="1"/>
          </p:cNvSpPr>
          <p:nvPr>
            <p:ph type="title"/>
          </p:nvPr>
        </p:nvSpPr>
        <p:spPr/>
        <p:txBody>
          <a:bodyPr/>
          <a:lstStyle/>
          <a:p>
            <a:pPr eaLnBrk="1" hangingPunct="1"/>
            <a:r>
              <a:rPr kumimoji="0" lang="zh-CN" altLang="en-US" sz="3600" dirty="0"/>
              <a:t>例</a:t>
            </a:r>
            <a:r>
              <a:rPr kumimoji="0" lang="en-US" altLang="zh-CN" sz="3600" dirty="0"/>
              <a:t>3-17</a:t>
            </a:r>
            <a:r>
              <a:rPr kumimoji="0" lang="zh-CN" altLang="en-US" sz="3600" dirty="0"/>
              <a:t>（续）</a:t>
            </a:r>
          </a:p>
        </p:txBody>
      </p:sp>
      <p:sp>
        <p:nvSpPr>
          <p:cNvPr id="63491" name="内容占位符 2"/>
          <p:cNvSpPr>
            <a:spLocks noGrp="1"/>
          </p:cNvSpPr>
          <p:nvPr>
            <p:ph idx="1"/>
          </p:nvPr>
        </p:nvSpPr>
        <p:spPr>
          <a:xfrm>
            <a:off x="1993131" y="932234"/>
            <a:ext cx="9592444" cy="5521102"/>
          </a:xfrm>
        </p:spPr>
        <p:txBody>
          <a:bodyPr/>
          <a:lstStyle/>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#include &lt;</a:t>
            </a:r>
            <a:r>
              <a:rPr kumimoji="0" lang="en-US" altLang="zh-CN" dirty="0" err="1">
                <a:latin typeface="Microsoft YaHei" panose="020B0503020204020204" pitchFamily="34" charset="-122"/>
                <a:ea typeface="Microsoft YaHei" panose="020B0503020204020204" pitchFamily="34" charset="-122"/>
              </a:rPr>
              <a:t>iostream</a:t>
            </a:r>
            <a:r>
              <a:rPr kumimoji="0" lang="en-US" altLang="zh-CN" dirty="0">
                <a:latin typeface="Microsoft YaHei" panose="020B0503020204020204" pitchFamily="34" charset="-122"/>
                <a:ea typeface="Microsoft YaHei" panose="020B0503020204020204" pitchFamily="34" charset="-122"/>
              </a:rPr>
              <a:t>&gt;</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#include &lt;</a:t>
            </a:r>
            <a:r>
              <a:rPr kumimoji="0" lang="en-US" altLang="zh-CN" dirty="0" err="1">
                <a:latin typeface="Microsoft YaHei" panose="020B0503020204020204" pitchFamily="34" charset="-122"/>
                <a:ea typeface="Microsoft YaHei" panose="020B0503020204020204" pitchFamily="34" charset="-122"/>
              </a:rPr>
              <a:t>cmath</a:t>
            </a:r>
            <a:r>
              <a:rPr kumimoji="0" lang="en-US" altLang="zh-CN" dirty="0">
                <a:latin typeface="Microsoft YaHei" panose="020B0503020204020204" pitchFamily="34" charset="-122"/>
                <a:ea typeface="Microsoft YaHei" panose="020B0503020204020204" pitchFamily="34" charset="-122"/>
              </a:rPr>
              <a:t>&gt;</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using namespace </a:t>
            </a:r>
            <a:r>
              <a:rPr kumimoji="0" lang="en-US" altLang="zh-CN" dirty="0" err="1">
                <a:latin typeface="Microsoft YaHei" panose="020B0503020204020204" pitchFamily="34" charset="-122"/>
                <a:ea typeface="Microsoft YaHei" panose="020B0503020204020204" pitchFamily="34" charset="-122"/>
              </a:rPr>
              <a:t>std</a:t>
            </a:r>
            <a:r>
              <a:rPr kumimoji="0" lang="en-US" altLang="zh-CN"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dirty="0" err="1">
                <a:latin typeface="Microsoft YaHei" panose="020B0503020204020204" pitchFamily="34" charset="-122"/>
                <a:ea typeface="Microsoft YaHei" panose="020B0503020204020204" pitchFamily="34" charset="-122"/>
              </a:rPr>
              <a:t>const</a:t>
            </a:r>
            <a:r>
              <a:rPr kumimoji="0" lang="en-US" altLang="zh-CN" dirty="0">
                <a:latin typeface="Microsoft YaHei" panose="020B0503020204020204" pitchFamily="34" charset="-122"/>
                <a:ea typeface="Microsoft YaHei" panose="020B0503020204020204" pitchFamily="34" charset="-122"/>
              </a:rPr>
              <a:t> double PI = 3.14159265358979;</a:t>
            </a:r>
          </a:p>
          <a:p>
            <a:pPr eaLnBrk="1" hangingPunct="1">
              <a:spcBef>
                <a:spcPct val="0"/>
              </a:spcBef>
              <a:buFont typeface="Wingdings" panose="05000000000000000000" pitchFamily="2" charset="2"/>
              <a:buNone/>
            </a:pPr>
            <a:endParaRPr kumimoji="0" lang="en-US" altLang="zh-CN" dirty="0">
              <a:latin typeface="Microsoft YaHei" panose="020B0503020204020204" pitchFamily="34" charset="-122"/>
              <a:ea typeface="Microsoft YaHei" panose="020B0503020204020204" pitchFamily="34" charset="-122"/>
            </a:endParaRPr>
          </a:p>
          <a:p>
            <a:pPr eaLnBrk="1" hangingPunct="1">
              <a:spcBef>
                <a:spcPct val="0"/>
              </a:spcBef>
              <a:buFont typeface="Wingdings" panose="05000000000000000000" pitchFamily="2" charset="2"/>
              <a:buNone/>
            </a:pPr>
            <a:r>
              <a:rPr kumimoji="0" lang="en-US" altLang="zh-CN" dirty="0" err="1">
                <a:latin typeface="Microsoft YaHei" panose="020B0503020204020204" pitchFamily="34" charset="-122"/>
                <a:ea typeface="Microsoft YaHei" panose="020B0503020204020204" pitchFamily="34" charset="-122"/>
              </a:rPr>
              <a:t>int</a:t>
            </a:r>
            <a:r>
              <a:rPr kumimoji="0" lang="en-US" altLang="zh-CN" dirty="0">
                <a:latin typeface="Microsoft YaHei" panose="020B0503020204020204" pitchFamily="34" charset="-122"/>
                <a:ea typeface="Microsoft YaHei" panose="020B0503020204020204" pitchFamily="34" charset="-122"/>
              </a:rPr>
              <a:t> main() {</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	double angle;</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	</a:t>
            </a:r>
            <a:r>
              <a:rPr kumimoji="0" lang="en-US" altLang="zh-CN" dirty="0" err="1">
                <a:latin typeface="Microsoft YaHei" panose="020B0503020204020204" pitchFamily="34" charset="-122"/>
                <a:ea typeface="Microsoft YaHei" panose="020B0503020204020204" pitchFamily="34" charset="-122"/>
              </a:rPr>
              <a:t>cout</a:t>
            </a:r>
            <a:r>
              <a:rPr kumimoji="0" lang="en-US" altLang="zh-CN" dirty="0">
                <a:latin typeface="Microsoft YaHei" panose="020B0503020204020204" pitchFamily="34" charset="-122"/>
                <a:ea typeface="Microsoft YaHei" panose="020B0503020204020204" pitchFamily="34" charset="-122"/>
              </a:rPr>
              <a:t> &lt;&lt; "Please enter an angle: ";</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	</a:t>
            </a:r>
            <a:r>
              <a:rPr kumimoji="0" lang="en-US" altLang="zh-CN" dirty="0" err="1">
                <a:latin typeface="Microsoft YaHei" panose="020B0503020204020204" pitchFamily="34" charset="-122"/>
                <a:ea typeface="Microsoft YaHei" panose="020B0503020204020204" pitchFamily="34" charset="-122"/>
              </a:rPr>
              <a:t>cin</a:t>
            </a:r>
            <a:r>
              <a:rPr kumimoji="0" lang="en-US" altLang="zh-CN" dirty="0">
                <a:latin typeface="Microsoft YaHei" panose="020B0503020204020204" pitchFamily="34" charset="-122"/>
                <a:ea typeface="Microsoft YaHei" panose="020B0503020204020204" pitchFamily="34" charset="-122"/>
              </a:rPr>
              <a:t> &gt;&gt; angle;	//</a:t>
            </a:r>
            <a:r>
              <a:rPr kumimoji="0" lang="zh-CN" altLang="en-US" dirty="0">
                <a:latin typeface="Microsoft YaHei" panose="020B0503020204020204" pitchFamily="34" charset="-122"/>
                <a:ea typeface="Microsoft YaHei" panose="020B0503020204020204" pitchFamily="34" charset="-122"/>
              </a:rPr>
              <a:t>输入角度值</a:t>
            </a:r>
          </a:p>
          <a:p>
            <a:pPr eaLnBrk="1" hangingPunct="1">
              <a:spcBef>
                <a:spcPct val="0"/>
              </a:spcBef>
              <a:buFont typeface="Wingdings" panose="05000000000000000000" pitchFamily="2" charset="2"/>
              <a:buNone/>
            </a:pPr>
            <a:r>
              <a:rPr kumimoji="0" lang="zh-CN" altLang="en-US" dirty="0">
                <a:latin typeface="Microsoft YaHei" panose="020B0503020204020204" pitchFamily="34" charset="-122"/>
                <a:ea typeface="Microsoft YaHei" panose="020B0503020204020204" pitchFamily="34" charset="-122"/>
              </a:rPr>
              <a:t>	</a:t>
            </a:r>
            <a:r>
              <a:rPr kumimoji="0" lang="en-US" altLang="zh-CN" dirty="0">
                <a:latin typeface="Microsoft YaHei" panose="020B0503020204020204" pitchFamily="34" charset="-122"/>
                <a:ea typeface="Microsoft YaHei" panose="020B0503020204020204" pitchFamily="34" charset="-122"/>
              </a:rPr>
              <a:t>double radian = angle * PI / 180; //</a:t>
            </a:r>
            <a:r>
              <a:rPr kumimoji="0" lang="zh-CN" altLang="en-US" dirty="0">
                <a:latin typeface="Microsoft YaHei" panose="020B0503020204020204" pitchFamily="34" charset="-122"/>
                <a:ea typeface="Microsoft YaHei" panose="020B0503020204020204" pitchFamily="34" charset="-122"/>
              </a:rPr>
              <a:t>转为弧度</a:t>
            </a:r>
          </a:p>
          <a:p>
            <a:pPr eaLnBrk="1" hangingPunct="1">
              <a:spcBef>
                <a:spcPct val="0"/>
              </a:spcBef>
              <a:buFont typeface="Wingdings" panose="05000000000000000000" pitchFamily="2" charset="2"/>
              <a:buNone/>
            </a:pPr>
            <a:r>
              <a:rPr kumimoji="0" lang="zh-CN" altLang="en-US" dirty="0">
                <a:latin typeface="Microsoft YaHei" panose="020B0503020204020204" pitchFamily="34" charset="-122"/>
                <a:ea typeface="Microsoft YaHei" panose="020B0503020204020204" pitchFamily="34" charset="-122"/>
              </a:rPr>
              <a:t>	</a:t>
            </a:r>
            <a:r>
              <a:rPr kumimoji="0" lang="en-US" altLang="zh-CN" dirty="0" err="1">
                <a:latin typeface="Microsoft YaHei" panose="020B0503020204020204" pitchFamily="34" charset="-122"/>
                <a:ea typeface="Microsoft YaHei" panose="020B0503020204020204" pitchFamily="34" charset="-122"/>
              </a:rPr>
              <a:t>cout</a:t>
            </a:r>
            <a:r>
              <a:rPr kumimoji="0" lang="en-US" altLang="zh-CN" dirty="0">
                <a:latin typeface="Microsoft YaHei" panose="020B0503020204020204" pitchFamily="34" charset="-122"/>
                <a:ea typeface="Microsoft YaHei" panose="020B0503020204020204" pitchFamily="34" charset="-122"/>
              </a:rPr>
              <a:t> &lt;&lt; "sin(" &lt;&lt; angle &lt;&lt; ") = " &lt;&lt; sin(radian) &lt;&lt;</a:t>
            </a:r>
            <a:r>
              <a:rPr kumimoji="0" lang="en-US" altLang="zh-CN" dirty="0" err="1">
                <a:latin typeface="Microsoft YaHei" panose="020B0503020204020204" pitchFamily="34" charset="-122"/>
                <a:ea typeface="Microsoft YaHei" panose="020B0503020204020204" pitchFamily="34" charset="-122"/>
              </a:rPr>
              <a:t>endl</a:t>
            </a:r>
            <a:r>
              <a:rPr kumimoji="0" lang="en-US" altLang="zh-CN"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	</a:t>
            </a:r>
            <a:r>
              <a:rPr kumimoji="0" lang="en-US" altLang="zh-CN" dirty="0" err="1">
                <a:latin typeface="Microsoft YaHei" panose="020B0503020204020204" pitchFamily="34" charset="-122"/>
                <a:ea typeface="Microsoft YaHei" panose="020B0503020204020204" pitchFamily="34" charset="-122"/>
              </a:rPr>
              <a:t>cout</a:t>
            </a:r>
            <a:r>
              <a:rPr kumimoji="0" lang="en-US" altLang="zh-CN" dirty="0">
                <a:latin typeface="Microsoft YaHei" panose="020B0503020204020204" pitchFamily="34" charset="-122"/>
                <a:ea typeface="Microsoft YaHei" panose="020B0503020204020204" pitchFamily="34" charset="-122"/>
              </a:rPr>
              <a:t> &lt;&lt; "cos(" &lt;&lt; angle &lt;&lt; ") = " &lt;&lt; cos(radian) &lt;&lt;</a:t>
            </a:r>
            <a:r>
              <a:rPr kumimoji="0" lang="en-US" altLang="zh-CN" dirty="0" err="1">
                <a:latin typeface="Microsoft YaHei" panose="020B0503020204020204" pitchFamily="34" charset="-122"/>
                <a:ea typeface="Microsoft YaHei" panose="020B0503020204020204" pitchFamily="34" charset="-122"/>
              </a:rPr>
              <a:t>endl</a:t>
            </a:r>
            <a:r>
              <a:rPr kumimoji="0" lang="en-US" altLang="zh-CN"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	</a:t>
            </a:r>
            <a:r>
              <a:rPr kumimoji="0" lang="en-US" altLang="zh-CN" dirty="0" err="1">
                <a:latin typeface="Microsoft YaHei" panose="020B0503020204020204" pitchFamily="34" charset="-122"/>
                <a:ea typeface="Microsoft YaHei" panose="020B0503020204020204" pitchFamily="34" charset="-122"/>
              </a:rPr>
              <a:t>cout</a:t>
            </a:r>
            <a:r>
              <a:rPr kumimoji="0" lang="en-US" altLang="zh-CN" dirty="0">
                <a:latin typeface="Microsoft YaHei" panose="020B0503020204020204" pitchFamily="34" charset="-122"/>
                <a:ea typeface="Microsoft YaHei" panose="020B0503020204020204" pitchFamily="34" charset="-122"/>
              </a:rPr>
              <a:t> &lt;&lt; "tan(" &lt;&lt; angle &lt;&lt; ") = " &lt;&lt; tan(radian) &lt;&lt;</a:t>
            </a:r>
            <a:r>
              <a:rPr kumimoji="0" lang="en-US" altLang="zh-CN" dirty="0" err="1">
                <a:latin typeface="Microsoft YaHei" panose="020B0503020204020204" pitchFamily="34" charset="-122"/>
                <a:ea typeface="Microsoft YaHei" panose="020B0503020204020204" pitchFamily="34" charset="-122"/>
              </a:rPr>
              <a:t>endl</a:t>
            </a:r>
            <a:r>
              <a:rPr kumimoji="0" lang="en-US" altLang="zh-CN" dirty="0">
                <a:latin typeface="Microsoft YaHei" panose="020B0503020204020204" pitchFamily="34" charset="-122"/>
                <a:ea typeface="Microsoft YaHei" panose="020B0503020204020204" pitchFamily="34" charset="-122"/>
              </a:rPr>
              <a:t>;</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	return 0;</a:t>
            </a:r>
          </a:p>
          <a:p>
            <a:pPr eaLnBrk="1" hangingPunct="1">
              <a:spcBef>
                <a:spcPct val="0"/>
              </a:spcBef>
              <a:buFont typeface="Wingdings" panose="05000000000000000000" pitchFamily="2" charset="2"/>
              <a:buNone/>
            </a:pPr>
            <a:r>
              <a:rPr kumimoji="0" lang="en-US" altLang="zh-CN" dirty="0">
                <a:latin typeface="Microsoft YaHei" panose="020B0503020204020204" pitchFamily="34" charset="-122"/>
                <a:ea typeface="Microsoft YaHei" panose="020B0503020204020204" pitchFamily="34" charset="-122"/>
              </a:rPr>
              <a:t>}</a:t>
            </a:r>
          </a:p>
        </p:txBody>
      </p:sp>
      <p:sp>
        <p:nvSpPr>
          <p:cNvPr id="63494" name="Text Box 4"/>
          <p:cNvSpPr txBox="1">
            <a:spLocks noChangeArrowheads="1"/>
          </p:cNvSpPr>
          <p:nvPr/>
        </p:nvSpPr>
        <p:spPr bwMode="auto">
          <a:xfrm>
            <a:off x="9740638" y="2416137"/>
            <a:ext cx="2220913" cy="152082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600" dirty="0">
                <a:latin typeface="微软雅黑" panose="020B0503020204020204" pitchFamily="34" charset="-122"/>
                <a:ea typeface="微软雅黑" panose="020B0503020204020204" pitchFamily="34" charset="-122"/>
              </a:rPr>
              <a:t>运行结果：</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30</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sin(30)=0.5</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cos(30)=0.866025</a:t>
            </a:r>
          </a:p>
          <a:p>
            <a:pPr eaLnBrk="1" hangingPunct="1">
              <a:spcBef>
                <a:spcPct val="20000"/>
              </a:spcBef>
              <a:buClr>
                <a:schemeClr val="accent2"/>
              </a:buClr>
              <a:buSzPct val="80000"/>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rPr>
              <a:t>tan(30)=0.57735</a:t>
            </a: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58</a:t>
            </a:fld>
            <a:endParaRPr lang="zh-CN" altLang="en-US" dirty="0"/>
          </a:p>
        </p:txBody>
      </p:sp>
    </p:spTree>
    <p:extLst>
      <p:ext uri="{BB962C8B-B14F-4D97-AF65-F5344CB8AC3E}">
        <p14:creationId xmlns:p14="http://schemas.microsoft.com/office/powerpoint/2010/main" val="4287343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22CD1FD-1996-E347-8225-73F76BA4E161}"/>
              </a:ext>
            </a:extLst>
          </p:cNvPr>
          <p:cNvPicPr>
            <a:picLocks noChangeAspect="1"/>
          </p:cNvPicPr>
          <p:nvPr/>
        </p:nvPicPr>
        <p:blipFill>
          <a:blip r:embed="rId3"/>
          <a:stretch>
            <a:fillRect/>
          </a:stretch>
        </p:blipFill>
        <p:spPr>
          <a:xfrm>
            <a:off x="1201043" y="380360"/>
            <a:ext cx="9923567" cy="6202229"/>
          </a:xfrm>
          <a:prstGeom prst="rect">
            <a:avLst/>
          </a:prstGeom>
        </p:spPr>
      </p:pic>
      <p:sp>
        <p:nvSpPr>
          <p:cNvPr id="4" name="灯片编号占位符 3"/>
          <p:cNvSpPr>
            <a:spLocks noGrp="1"/>
          </p:cNvSpPr>
          <p:nvPr>
            <p:ph type="sldNum" sz="quarter" idx="4"/>
          </p:nvPr>
        </p:nvSpPr>
        <p:spPr/>
        <p:txBody>
          <a:bodyPr/>
          <a:lstStyle/>
          <a:p>
            <a:fld id="{EC1F8298-81A5-47A4-8D74-FB0DA3A8149E}" type="slidenum">
              <a:rPr lang="zh-CN" altLang="en-US" smtClean="0"/>
              <a:pPr/>
              <a:t>59</a:t>
            </a:fld>
            <a:endParaRPr lang="zh-CN" altLang="en-US"/>
          </a:p>
        </p:txBody>
      </p:sp>
    </p:spTree>
    <p:extLst>
      <p:ext uri="{BB962C8B-B14F-4D97-AF65-F5344CB8AC3E}">
        <p14:creationId xmlns:p14="http://schemas.microsoft.com/office/powerpoint/2010/main" val="122188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3-2  </a:t>
            </a:r>
            <a:r>
              <a:rPr kumimoji="0" lang="zh-CN" altLang="en-US">
                <a:solidFill>
                  <a:srgbClr val="009999"/>
                </a:solidFill>
              </a:rPr>
              <a:t>数制转换</a:t>
            </a:r>
          </a:p>
        </p:txBody>
      </p:sp>
      <p:sp>
        <p:nvSpPr>
          <p:cNvPr id="15363" name="内容占位符 2"/>
          <p:cNvSpPr>
            <a:spLocks noGrp="1"/>
          </p:cNvSpPr>
          <p:nvPr>
            <p:ph idx="1"/>
          </p:nvPr>
        </p:nvSpPr>
        <p:spPr>
          <a:xfrm>
            <a:off x="609600" y="2357438"/>
            <a:ext cx="10774363" cy="3001962"/>
          </a:xfrm>
          <a:solidFill>
            <a:schemeClr val="bg1"/>
          </a:solidFill>
        </p:spPr>
        <p:txBody>
          <a:bodyPr/>
          <a:lstStyle/>
          <a:p>
            <a:pPr marL="0" indent="0" eaLnBrk="1" hangingPunct="1">
              <a:lnSpc>
                <a:spcPct val="150000"/>
              </a:lnSpc>
              <a:buFont typeface="Georgia" panose="02040502050405020303" pitchFamily="18" charset="0"/>
              <a:buNone/>
            </a:pPr>
            <a:r>
              <a:rPr kumimoji="0" lang="zh-CN" altLang="en-US">
                <a:latin typeface="宋体" panose="02010600030101010101" pitchFamily="2" charset="-122"/>
              </a:rPr>
              <a:t>题目：</a:t>
            </a:r>
          </a:p>
          <a:p>
            <a:pPr marL="0" indent="0" eaLnBrk="1" hangingPunct="1">
              <a:lnSpc>
                <a:spcPct val="150000"/>
              </a:lnSpc>
              <a:buFont typeface="Georgia" panose="02040502050405020303" pitchFamily="18" charset="0"/>
              <a:buNone/>
            </a:pPr>
            <a:r>
              <a:rPr kumimoji="0" lang="zh-CN" altLang="en-US">
                <a:latin typeface="宋体" panose="02010600030101010101" pitchFamily="2" charset="-122"/>
              </a:rPr>
              <a:t>  输入一个</a:t>
            </a:r>
            <a:r>
              <a:rPr kumimoji="0" lang="en-US" altLang="zh-CN">
                <a:latin typeface="宋体" panose="02010600030101010101" pitchFamily="2" charset="-122"/>
              </a:rPr>
              <a:t>8</a:t>
            </a:r>
            <a:r>
              <a:rPr kumimoji="0" lang="zh-CN" altLang="en-US">
                <a:latin typeface="宋体" panose="02010600030101010101" pitchFamily="2" charset="-122"/>
              </a:rPr>
              <a:t>位二进制数，将其转换为十进制数输出。</a:t>
            </a:r>
          </a:p>
          <a:p>
            <a:pPr marL="0" indent="0" eaLnBrk="1" hangingPunct="1">
              <a:lnSpc>
                <a:spcPct val="150000"/>
              </a:lnSpc>
              <a:buFont typeface="Georgia" panose="02040502050405020303" pitchFamily="18" charset="0"/>
              <a:buNone/>
            </a:pPr>
            <a:r>
              <a:rPr kumimoji="0" lang="zh-CN" altLang="en-US">
                <a:latin typeface="宋体" panose="02010600030101010101" pitchFamily="2" charset="-122"/>
              </a:rPr>
              <a:t>例如：</a:t>
            </a:r>
            <a:r>
              <a:rPr kumimoji="0" lang="zh-CN" altLang="zh-CN" noProof="1">
                <a:latin typeface="宋体" panose="02010600030101010101" pitchFamily="2" charset="-122"/>
              </a:rPr>
              <a:t>1101</a:t>
            </a:r>
            <a:r>
              <a:rPr kumimoji="0" lang="zh-CN" altLang="zh-CN" baseline="-25000" noProof="1">
                <a:latin typeface="宋体" panose="02010600030101010101" pitchFamily="2" charset="-122"/>
              </a:rPr>
              <a:t>2</a:t>
            </a:r>
            <a:r>
              <a:rPr kumimoji="0" lang="zh-CN" altLang="zh-CN" noProof="1">
                <a:latin typeface="宋体" panose="02010600030101010101" pitchFamily="2" charset="-122"/>
              </a:rPr>
              <a:t>=1(2</a:t>
            </a:r>
            <a:r>
              <a:rPr kumimoji="0" lang="zh-CN" altLang="zh-CN" baseline="30000" noProof="1">
                <a:latin typeface="宋体" panose="02010600030101010101" pitchFamily="2" charset="-122"/>
              </a:rPr>
              <a:t>3</a:t>
            </a:r>
            <a:r>
              <a:rPr kumimoji="0" lang="zh-CN" altLang="zh-CN" noProof="1">
                <a:latin typeface="宋体" panose="02010600030101010101" pitchFamily="2" charset="-122"/>
              </a:rPr>
              <a:t>)+1(2</a:t>
            </a:r>
            <a:r>
              <a:rPr kumimoji="0" lang="zh-CN" altLang="zh-CN" baseline="30000" noProof="1">
                <a:latin typeface="宋体" panose="02010600030101010101" pitchFamily="2" charset="-122"/>
              </a:rPr>
              <a:t>2</a:t>
            </a:r>
            <a:r>
              <a:rPr kumimoji="0" lang="zh-CN" altLang="zh-CN" noProof="1">
                <a:latin typeface="宋体" panose="02010600030101010101" pitchFamily="2" charset="-122"/>
              </a:rPr>
              <a:t>)+0(2</a:t>
            </a:r>
            <a:r>
              <a:rPr kumimoji="0" lang="zh-CN" altLang="zh-CN" baseline="30000" noProof="1">
                <a:latin typeface="宋体" panose="02010600030101010101" pitchFamily="2" charset="-122"/>
              </a:rPr>
              <a:t>1</a:t>
            </a:r>
            <a:r>
              <a:rPr kumimoji="0" lang="zh-CN" altLang="zh-CN" noProof="1">
                <a:latin typeface="宋体" panose="02010600030101010101" pitchFamily="2" charset="-122"/>
              </a:rPr>
              <a:t>)+1(2</a:t>
            </a:r>
            <a:r>
              <a:rPr kumimoji="0" lang="zh-CN" altLang="zh-CN" baseline="30000" noProof="1">
                <a:latin typeface="宋体" panose="02010600030101010101" pitchFamily="2" charset="-122"/>
              </a:rPr>
              <a:t>0</a:t>
            </a:r>
            <a:r>
              <a:rPr kumimoji="0" lang="zh-CN" altLang="zh-CN" noProof="1">
                <a:latin typeface="宋体" panose="02010600030101010101" pitchFamily="2" charset="-122"/>
              </a:rPr>
              <a:t>)=13</a:t>
            </a:r>
            <a:r>
              <a:rPr kumimoji="0" lang="zh-CN" altLang="zh-CN" baseline="-25000" noProof="1">
                <a:latin typeface="宋体" panose="02010600030101010101" pitchFamily="2" charset="-122"/>
              </a:rPr>
              <a:t>10</a:t>
            </a:r>
            <a:r>
              <a:rPr kumimoji="0" lang="zh-CN" altLang="zh-CN" sz="2000" baseline="-25000" noProof="1">
                <a:latin typeface="宋体" panose="02010600030101010101" pitchFamily="2" charset="-122"/>
              </a:rPr>
              <a:t> </a:t>
            </a:r>
          </a:p>
          <a:p>
            <a:pPr marL="0" indent="0" eaLnBrk="1" hangingPunct="1">
              <a:lnSpc>
                <a:spcPct val="150000"/>
              </a:lnSpc>
              <a:buFont typeface="Georgia" panose="02040502050405020303" pitchFamily="18" charset="0"/>
              <a:buNone/>
            </a:pPr>
            <a:r>
              <a:rPr kumimoji="0" lang="zh-CN" altLang="en-US">
                <a:latin typeface="宋体" panose="02010600030101010101" pitchFamily="2" charset="-122"/>
              </a:rPr>
              <a:t>所以，如果输入</a:t>
            </a:r>
            <a:r>
              <a:rPr kumimoji="0" lang="en-US" altLang="zh-CN">
                <a:solidFill>
                  <a:srgbClr val="934C22"/>
                </a:solidFill>
                <a:latin typeface="宋体" panose="02010600030101010101" pitchFamily="2" charset="-122"/>
              </a:rPr>
              <a:t>1101</a:t>
            </a:r>
            <a:r>
              <a:rPr kumimoji="0" lang="zh-CN" altLang="en-US">
                <a:latin typeface="宋体" panose="02010600030101010101" pitchFamily="2" charset="-122"/>
              </a:rPr>
              <a:t>，则应输出</a:t>
            </a:r>
            <a:r>
              <a:rPr kumimoji="0" lang="en-US" altLang="zh-CN">
                <a:solidFill>
                  <a:srgbClr val="934C22"/>
                </a:solidFill>
                <a:latin typeface="宋体" panose="02010600030101010101" pitchFamily="2" charset="-122"/>
              </a:rPr>
              <a:t>13</a:t>
            </a:r>
          </a:p>
          <a:p>
            <a:pPr marL="0" indent="0" eaLnBrk="1" hangingPunct="1">
              <a:lnSpc>
                <a:spcPct val="95000"/>
              </a:lnSpc>
              <a:spcBef>
                <a:spcPct val="0"/>
              </a:spcBef>
              <a:buFont typeface="Georgia" panose="02040502050405020303" pitchFamily="18" charset="0"/>
              <a:buNone/>
            </a:pPr>
            <a:endParaRPr kumimoji="0" lang="zh-CN" altLang="en-US"/>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609600" y="1076325"/>
            <a:ext cx="10975975" cy="1066800"/>
          </a:xfrm>
        </p:spPr>
        <p:txBody>
          <a:bodyPr/>
          <a:lstStyle/>
          <a:p>
            <a:r>
              <a:rPr kumimoji="0" lang="zh-CN" altLang="en-US">
                <a:solidFill>
                  <a:srgbClr val="009999"/>
                </a:solidFill>
              </a:rPr>
              <a:t>小结</a:t>
            </a:r>
          </a:p>
        </p:txBody>
      </p:sp>
      <p:sp>
        <p:nvSpPr>
          <p:cNvPr id="98307" name="内容占位符 2"/>
          <p:cNvSpPr>
            <a:spLocks noGrp="1"/>
          </p:cNvSpPr>
          <p:nvPr>
            <p:ph idx="1"/>
          </p:nvPr>
        </p:nvSpPr>
        <p:spPr>
          <a:xfrm>
            <a:off x="609600" y="2143124"/>
            <a:ext cx="10817225" cy="4166195"/>
          </a:xfrm>
        </p:spPr>
        <p:txBody>
          <a:bodyPr/>
          <a:lstStyle/>
          <a:p>
            <a:pPr eaLnBrk="1" hangingPunct="1">
              <a:lnSpc>
                <a:spcPct val="120000"/>
              </a:lnSpc>
              <a:spcBef>
                <a:spcPts val="0"/>
              </a:spcBef>
            </a:pPr>
            <a:r>
              <a:rPr kumimoji="0" lang="zh-CN" altLang="en-US" dirty="0"/>
              <a:t>主要内容</a:t>
            </a:r>
          </a:p>
          <a:p>
            <a:pPr lvl="1" eaLnBrk="1" hangingPunct="1">
              <a:lnSpc>
                <a:spcPct val="120000"/>
              </a:lnSpc>
              <a:spcBef>
                <a:spcPts val="0"/>
              </a:spcBef>
            </a:pPr>
            <a:r>
              <a:rPr kumimoji="0" lang="zh-CN" altLang="en-US" dirty="0"/>
              <a:t>函数的声明和调用、函数间的参数传递、内联函数、带默认参数值的函数、函数重载、</a:t>
            </a:r>
            <a:r>
              <a:rPr kumimoji="0" lang="en-US" altLang="zh-CN" dirty="0"/>
              <a:t>C++</a:t>
            </a:r>
            <a:r>
              <a:rPr kumimoji="0" lang="zh-CN" altLang="en-US" dirty="0"/>
              <a:t>系统函数</a:t>
            </a:r>
          </a:p>
          <a:p>
            <a:pPr eaLnBrk="1" hangingPunct="1">
              <a:lnSpc>
                <a:spcPct val="120000"/>
              </a:lnSpc>
              <a:spcBef>
                <a:spcPts val="0"/>
              </a:spcBef>
            </a:pPr>
            <a:r>
              <a:rPr kumimoji="0" lang="zh-CN" altLang="en-US" dirty="0"/>
              <a:t>达到的目标</a:t>
            </a:r>
          </a:p>
          <a:p>
            <a:pPr lvl="1" eaLnBrk="1" hangingPunct="1">
              <a:lnSpc>
                <a:spcPct val="120000"/>
              </a:lnSpc>
              <a:spcBef>
                <a:spcPts val="0"/>
              </a:spcBef>
            </a:pPr>
            <a:r>
              <a:rPr kumimoji="0" lang="zh-CN" altLang="en-US" dirty="0"/>
              <a:t>学会将一段功能相对独立的程序写成一个函数，为下一章学习类和对象打好必要的基础</a:t>
            </a:r>
            <a:r>
              <a:rPr kumimoji="0" lang="zh-CN" altLang="en-US" dirty="0" smtClean="0"/>
              <a:t>。</a:t>
            </a:r>
            <a:endParaRPr kumimoji="0" lang="zh-CN" altLang="en-US" dirty="0"/>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60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10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10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10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8307">
                                            <p:txEl>
                                              <p:pRg st="3" end="3"/>
                                            </p:txEl>
                                          </p:spTgt>
                                        </p:tgtEl>
                                        <p:attrNameLst>
                                          <p:attrName>style.visibility</p:attrName>
                                        </p:attrNameLst>
                                      </p:cBhvr>
                                      <p:to>
                                        <p:strVal val="visible"/>
                                      </p:to>
                                    </p:set>
                                    <p:anim calcmode="lin" valueType="num">
                                      <p:cBhvr additive="base">
                                        <p:cTn id="25" dur="1000" fill="hold"/>
                                        <p:tgtEl>
                                          <p:spTgt spid="9830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9830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标题 1"/>
          <p:cNvSpPr>
            <a:spLocks noGrp="1"/>
          </p:cNvSpPr>
          <p:nvPr>
            <p:ph type="title"/>
          </p:nvPr>
        </p:nvSpPr>
        <p:spPr>
          <a:noFill/>
        </p:spPr>
        <p:txBody>
          <a:bodyPr/>
          <a:lstStyle/>
          <a:p>
            <a:pPr eaLnBrk="1" hangingPunct="1"/>
            <a:r>
              <a:rPr kumimoji="0" lang="zh-CN" altLang="en-US" dirty="0">
                <a:solidFill>
                  <a:schemeClr val="bg1"/>
                </a:solidFill>
              </a:rPr>
              <a:t>例</a:t>
            </a:r>
            <a:r>
              <a:rPr kumimoji="0" lang="en-US" altLang="zh-CN" dirty="0">
                <a:solidFill>
                  <a:schemeClr val="bg1"/>
                </a:solidFill>
              </a:rPr>
              <a:t>3-2 </a:t>
            </a:r>
            <a:r>
              <a:rPr kumimoji="0" lang="zh-CN" altLang="en-US" dirty="0">
                <a:solidFill>
                  <a:schemeClr val="bg1"/>
                </a:solidFill>
              </a:rPr>
              <a:t>（续）</a:t>
            </a:r>
          </a:p>
        </p:txBody>
      </p:sp>
      <p:sp>
        <p:nvSpPr>
          <p:cNvPr id="14339" name="内容占位符 2"/>
          <p:cNvSpPr>
            <a:spLocks noGrp="1"/>
          </p:cNvSpPr>
          <p:nvPr>
            <p:ph idx="1"/>
          </p:nvPr>
        </p:nvSpPr>
        <p:spPr>
          <a:xfrm>
            <a:off x="2281163" y="1052736"/>
            <a:ext cx="9304412" cy="5521102"/>
          </a:xfrm>
        </p:spPr>
        <p:txBody>
          <a:bodyPr/>
          <a:lstStyle/>
          <a:p>
            <a:pPr eaLnBrk="1" hangingPunct="1">
              <a:lnSpc>
                <a:spcPct val="70000"/>
              </a:lnSpc>
              <a:buFont typeface="Georgia" panose="02040502050405020303" pitchFamily="18" charset="0"/>
              <a:buNone/>
            </a:pPr>
            <a:r>
              <a:rPr kumimoji="0" lang="en-US" altLang="zh-CN" sz="1800" noProof="1"/>
              <a:t>#include &lt;iostream&gt;</a:t>
            </a:r>
          </a:p>
          <a:p>
            <a:pPr eaLnBrk="1" hangingPunct="1">
              <a:lnSpc>
                <a:spcPct val="70000"/>
              </a:lnSpc>
              <a:buFont typeface="Georgia" panose="02040502050405020303" pitchFamily="18" charset="0"/>
              <a:buNone/>
            </a:pPr>
            <a:r>
              <a:rPr kumimoji="0" lang="en-US" altLang="zh-CN" sz="1800" noProof="1"/>
              <a:t>using namespace std;</a:t>
            </a:r>
          </a:p>
          <a:p>
            <a:pPr eaLnBrk="1" hangingPunct="1">
              <a:lnSpc>
                <a:spcPct val="70000"/>
              </a:lnSpc>
              <a:buFont typeface="Georgia" panose="02040502050405020303" pitchFamily="18" charset="0"/>
              <a:buNone/>
            </a:pPr>
            <a:endParaRPr kumimoji="0" lang="en-US" altLang="zh-CN" sz="1800" dirty="0"/>
          </a:p>
          <a:p>
            <a:pPr eaLnBrk="1" hangingPunct="1">
              <a:lnSpc>
                <a:spcPct val="70000"/>
              </a:lnSpc>
              <a:buFont typeface="Georgia" panose="02040502050405020303" pitchFamily="18" charset="0"/>
              <a:buNone/>
            </a:pPr>
            <a:r>
              <a:rPr kumimoji="0" lang="en-US" altLang="zh-CN" sz="1800" noProof="1"/>
              <a:t>double </a:t>
            </a:r>
            <a:r>
              <a:rPr kumimoji="0" lang="en-US" altLang="zh-CN" sz="1800" noProof="1">
                <a:solidFill>
                  <a:srgbClr val="934C22"/>
                </a:solidFill>
              </a:rPr>
              <a:t>power</a:t>
            </a:r>
            <a:r>
              <a:rPr kumimoji="0" lang="en-US" altLang="zh-CN" sz="1800" noProof="1"/>
              <a:t> (double x, int n);</a:t>
            </a:r>
            <a:r>
              <a:rPr kumimoji="0" lang="en-US" altLang="zh-CN" sz="1800" dirty="0"/>
              <a:t> //</a:t>
            </a:r>
            <a:r>
              <a:rPr kumimoji="0" lang="zh-CN" altLang="en-US" sz="1800" dirty="0"/>
              <a:t>计算</a:t>
            </a:r>
            <a:r>
              <a:rPr kumimoji="0" lang="en-US" altLang="zh-CN" sz="1800" dirty="0"/>
              <a:t>x</a:t>
            </a:r>
            <a:r>
              <a:rPr kumimoji="0" lang="zh-CN" altLang="en-US" sz="1800" dirty="0"/>
              <a:t>的</a:t>
            </a:r>
            <a:r>
              <a:rPr kumimoji="0" lang="en-US" altLang="zh-CN" sz="1800" dirty="0"/>
              <a:t>n</a:t>
            </a:r>
            <a:r>
              <a:rPr kumimoji="0" lang="zh-CN" altLang="en-US" sz="1800" dirty="0"/>
              <a:t>次方</a:t>
            </a:r>
          </a:p>
          <a:p>
            <a:pPr eaLnBrk="1" hangingPunct="1">
              <a:lnSpc>
                <a:spcPct val="70000"/>
              </a:lnSpc>
              <a:buFont typeface="Georgia" panose="02040502050405020303" pitchFamily="18" charset="0"/>
              <a:buNone/>
            </a:pPr>
            <a:endParaRPr kumimoji="0" lang="zh-CN" altLang="zh-CN" sz="1800" noProof="1"/>
          </a:p>
          <a:p>
            <a:pPr eaLnBrk="1" hangingPunct="1">
              <a:lnSpc>
                <a:spcPct val="70000"/>
              </a:lnSpc>
              <a:buFont typeface="Georgia" panose="02040502050405020303" pitchFamily="18" charset="0"/>
              <a:buNone/>
            </a:pPr>
            <a:r>
              <a:rPr kumimoji="0" lang="en-US" altLang="zh-CN" sz="1800" noProof="1"/>
              <a:t>int main() {</a:t>
            </a:r>
          </a:p>
          <a:p>
            <a:pPr eaLnBrk="1" hangingPunct="1">
              <a:lnSpc>
                <a:spcPct val="70000"/>
              </a:lnSpc>
              <a:buFont typeface="Georgia" panose="02040502050405020303" pitchFamily="18" charset="0"/>
              <a:buNone/>
            </a:pPr>
            <a:r>
              <a:rPr kumimoji="0" lang="en-US" altLang="zh-CN" sz="1800" noProof="1"/>
              <a:t>	int  value = 0;</a:t>
            </a:r>
          </a:p>
          <a:p>
            <a:pPr eaLnBrk="1" hangingPunct="1">
              <a:lnSpc>
                <a:spcPct val="70000"/>
              </a:lnSpc>
              <a:buFont typeface="Georgia" panose="02040502050405020303" pitchFamily="18" charset="0"/>
              <a:buNone/>
            </a:pPr>
            <a:r>
              <a:rPr kumimoji="0" lang="en-US" altLang="zh-CN" sz="1800" noProof="1"/>
              <a:t>	cout &lt;&lt; "Enter an 8 bit binary number  ";</a:t>
            </a:r>
          </a:p>
          <a:p>
            <a:pPr eaLnBrk="1" hangingPunct="1">
              <a:lnSpc>
                <a:spcPct val="70000"/>
              </a:lnSpc>
              <a:buFont typeface="Georgia" panose="02040502050405020303" pitchFamily="18" charset="0"/>
              <a:buNone/>
            </a:pPr>
            <a:r>
              <a:rPr kumimoji="0" lang="en-US" altLang="zh-CN" sz="1800" noProof="1"/>
              <a:t>	for (int i = 7; i &gt;= 0; i--) {</a:t>
            </a:r>
          </a:p>
          <a:p>
            <a:pPr eaLnBrk="1" hangingPunct="1">
              <a:lnSpc>
                <a:spcPct val="70000"/>
              </a:lnSpc>
              <a:buFont typeface="Georgia" panose="02040502050405020303" pitchFamily="18" charset="0"/>
              <a:buNone/>
            </a:pPr>
            <a:r>
              <a:rPr kumimoji="0" lang="en-US" altLang="zh-CN" sz="1800" noProof="1"/>
              <a:t>	  char ch;</a:t>
            </a:r>
          </a:p>
          <a:p>
            <a:pPr eaLnBrk="1" hangingPunct="1">
              <a:lnSpc>
                <a:spcPct val="70000"/>
              </a:lnSpc>
              <a:buFont typeface="Georgia" panose="02040502050405020303" pitchFamily="18" charset="0"/>
              <a:buNone/>
            </a:pPr>
            <a:r>
              <a:rPr kumimoji="0" lang="en-US" altLang="zh-CN" sz="1800" noProof="1"/>
              <a:t>	  cin &gt;&gt; ch;</a:t>
            </a:r>
          </a:p>
          <a:p>
            <a:pPr eaLnBrk="1" hangingPunct="1">
              <a:lnSpc>
                <a:spcPct val="70000"/>
              </a:lnSpc>
              <a:buFont typeface="Georgia" panose="02040502050405020303" pitchFamily="18" charset="0"/>
              <a:buNone/>
            </a:pPr>
            <a:r>
              <a:rPr kumimoji="0" lang="en-US" altLang="zh-CN" sz="1800" noProof="1"/>
              <a:t>	  if (ch == '1')</a:t>
            </a:r>
          </a:p>
          <a:p>
            <a:pPr eaLnBrk="1" hangingPunct="1">
              <a:lnSpc>
                <a:spcPct val="70000"/>
              </a:lnSpc>
              <a:buFont typeface="Georgia" panose="02040502050405020303" pitchFamily="18" charset="0"/>
              <a:buNone/>
            </a:pPr>
            <a:r>
              <a:rPr kumimoji="0" lang="en-US" altLang="zh-CN" sz="1800" noProof="1"/>
              <a:t>	    value += static_cast&lt;int&gt;(</a:t>
            </a:r>
            <a:r>
              <a:rPr kumimoji="0" lang="en-US" altLang="zh-CN" sz="1800" noProof="1">
                <a:solidFill>
                  <a:srgbClr val="934C22"/>
                </a:solidFill>
              </a:rPr>
              <a:t>power(</a:t>
            </a:r>
            <a:r>
              <a:rPr kumimoji="0" lang="en-US" altLang="zh-CN" sz="1800" noProof="1"/>
              <a:t>2, i));</a:t>
            </a:r>
          </a:p>
          <a:p>
            <a:pPr eaLnBrk="1" hangingPunct="1">
              <a:lnSpc>
                <a:spcPct val="70000"/>
              </a:lnSpc>
              <a:buFont typeface="Georgia" panose="02040502050405020303" pitchFamily="18" charset="0"/>
              <a:buNone/>
            </a:pPr>
            <a:r>
              <a:rPr kumimoji="0" lang="en-US" altLang="zh-CN" sz="1800" noProof="1"/>
              <a:t>	}</a:t>
            </a:r>
          </a:p>
          <a:p>
            <a:pPr eaLnBrk="1" hangingPunct="1">
              <a:lnSpc>
                <a:spcPct val="70000"/>
              </a:lnSpc>
              <a:buFont typeface="Georgia" panose="02040502050405020303" pitchFamily="18" charset="0"/>
              <a:buNone/>
            </a:pPr>
            <a:r>
              <a:rPr kumimoji="0" lang="en-US" altLang="zh-CN" sz="1800" noProof="1"/>
              <a:t>	cout &lt;&lt; "Decimal value is  " &lt;&lt; value &lt;&lt; endl;</a:t>
            </a:r>
          </a:p>
          <a:p>
            <a:pPr eaLnBrk="1" hangingPunct="1">
              <a:lnSpc>
                <a:spcPct val="70000"/>
              </a:lnSpc>
              <a:buFont typeface="Georgia" panose="02040502050405020303" pitchFamily="18" charset="0"/>
              <a:buNone/>
            </a:pPr>
            <a:r>
              <a:rPr kumimoji="0" lang="en-US" altLang="zh-CN" sz="1800" noProof="1"/>
              <a:t>	return 0;</a:t>
            </a:r>
          </a:p>
          <a:p>
            <a:pPr eaLnBrk="1" hangingPunct="1">
              <a:lnSpc>
                <a:spcPct val="70000"/>
              </a:lnSpc>
              <a:buFont typeface="Georgia" panose="02040502050405020303" pitchFamily="18" charset="0"/>
              <a:buNone/>
            </a:pPr>
            <a:r>
              <a:rPr kumimoji="0" lang="en-US" altLang="zh-CN" sz="1800" noProof="1"/>
              <a:t>}</a:t>
            </a:r>
          </a:p>
          <a:p>
            <a:pPr eaLnBrk="1" hangingPunct="1">
              <a:lnSpc>
                <a:spcPct val="70000"/>
              </a:lnSpc>
              <a:buFont typeface="Georgia" panose="02040502050405020303" pitchFamily="18" charset="0"/>
              <a:buNone/>
            </a:pPr>
            <a:endParaRPr kumimoji="0" lang="en-US" altLang="zh-CN" sz="1800" dirty="0"/>
          </a:p>
          <a:p>
            <a:pPr eaLnBrk="1" hangingPunct="1">
              <a:lnSpc>
                <a:spcPct val="70000"/>
              </a:lnSpc>
              <a:buFont typeface="Georgia" panose="02040502050405020303" pitchFamily="18" charset="0"/>
              <a:buNone/>
            </a:pPr>
            <a:r>
              <a:rPr kumimoji="0" lang="en-US" altLang="zh-CN" sz="1800" noProof="1"/>
              <a:t>double </a:t>
            </a:r>
            <a:r>
              <a:rPr kumimoji="0" lang="en-US" altLang="zh-CN" sz="1800" noProof="1">
                <a:solidFill>
                  <a:srgbClr val="934C22"/>
                </a:solidFill>
              </a:rPr>
              <a:t>power</a:t>
            </a:r>
            <a:r>
              <a:rPr kumimoji="0" lang="en-US" altLang="zh-CN" sz="1800" noProof="1"/>
              <a:t> (double x, int n) {</a:t>
            </a:r>
          </a:p>
          <a:p>
            <a:pPr eaLnBrk="1" hangingPunct="1">
              <a:lnSpc>
                <a:spcPct val="70000"/>
              </a:lnSpc>
              <a:buFont typeface="Georgia" panose="02040502050405020303" pitchFamily="18" charset="0"/>
              <a:buNone/>
            </a:pPr>
            <a:r>
              <a:rPr kumimoji="0" lang="en-US" altLang="zh-CN" sz="1800" noProof="1"/>
              <a:t>	double val = 1.0;</a:t>
            </a:r>
          </a:p>
          <a:p>
            <a:pPr eaLnBrk="1" hangingPunct="1">
              <a:lnSpc>
                <a:spcPct val="70000"/>
              </a:lnSpc>
              <a:buFont typeface="Georgia" panose="02040502050405020303" pitchFamily="18" charset="0"/>
              <a:buNone/>
            </a:pPr>
            <a:r>
              <a:rPr kumimoji="0" lang="en-US" altLang="zh-CN" sz="1800" noProof="1"/>
              <a:t>	while (n--)</a:t>
            </a:r>
            <a:r>
              <a:rPr kumimoji="0" lang="en-US" altLang="zh-CN" sz="1800" dirty="0"/>
              <a:t> </a:t>
            </a:r>
          </a:p>
          <a:p>
            <a:pPr eaLnBrk="1" hangingPunct="1">
              <a:lnSpc>
                <a:spcPct val="70000"/>
              </a:lnSpc>
              <a:buFont typeface="Georgia" panose="02040502050405020303" pitchFamily="18" charset="0"/>
              <a:buNone/>
            </a:pPr>
            <a:r>
              <a:rPr kumimoji="0" lang="en-US" altLang="zh-CN" sz="1800" noProof="1"/>
              <a:t>	  val *= x;</a:t>
            </a:r>
          </a:p>
          <a:p>
            <a:pPr eaLnBrk="1" hangingPunct="1">
              <a:lnSpc>
                <a:spcPct val="70000"/>
              </a:lnSpc>
              <a:buFont typeface="Georgia" panose="02040502050405020303" pitchFamily="18" charset="0"/>
              <a:buNone/>
            </a:pPr>
            <a:r>
              <a:rPr kumimoji="0" lang="en-US" altLang="zh-CN" sz="1800" noProof="1"/>
              <a:t>	return val;</a:t>
            </a:r>
          </a:p>
          <a:p>
            <a:pPr eaLnBrk="1" hangingPunct="1">
              <a:lnSpc>
                <a:spcPct val="70000"/>
              </a:lnSpc>
              <a:buFont typeface="Georgia" panose="02040502050405020303" pitchFamily="18" charset="0"/>
              <a:buNone/>
            </a:pPr>
            <a:r>
              <a:rPr kumimoji="0" lang="en-US" altLang="zh-CN" sz="1800" noProof="1"/>
              <a:t>}</a:t>
            </a:r>
            <a:endParaRPr kumimoji="0" lang="en-US" altLang="zh-CN" sz="1800" dirty="0"/>
          </a:p>
        </p:txBody>
      </p:sp>
      <p:sp>
        <p:nvSpPr>
          <p:cNvPr id="14341" name="Text Box 4"/>
          <p:cNvSpPr txBox="1">
            <a:spLocks noChangeArrowheads="1"/>
          </p:cNvSpPr>
          <p:nvPr/>
        </p:nvSpPr>
        <p:spPr bwMode="auto">
          <a:xfrm>
            <a:off x="7321723" y="5373216"/>
            <a:ext cx="4545013" cy="103346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运行结果：</a:t>
            </a:r>
            <a:endParaRPr lang="en-US" altLang="zh-CN" sz="1800" dirty="0">
              <a:latin typeface="微软雅黑" panose="020B0503020204020204" pitchFamily="34" charset="-122"/>
              <a:ea typeface="微软雅黑" panose="020B0503020204020204" pitchFamily="34" charset="-122"/>
            </a:endParaRPr>
          </a:p>
          <a:p>
            <a:pPr eaLnBrk="1" hangingPunct="1">
              <a:spcBef>
                <a:spcPct val="20000"/>
              </a:spcBef>
              <a:buClr>
                <a:schemeClr val="accent2"/>
              </a:buClr>
              <a:buSzPct val="80000"/>
              <a:buFont typeface="Wingdings" panose="05000000000000000000" pitchFamily="2" charset="2"/>
              <a:buNone/>
            </a:pPr>
            <a:r>
              <a:rPr lang="en-US" altLang="zh-CN" sz="1800" noProof="1">
                <a:latin typeface="微软雅黑" panose="020B0503020204020204" pitchFamily="34" charset="-122"/>
                <a:ea typeface="微软雅黑" panose="020B0503020204020204" pitchFamily="34" charset="-122"/>
              </a:rPr>
              <a:t>Enter an 8 bit binary number  01101001</a:t>
            </a:r>
          </a:p>
          <a:p>
            <a:pPr eaLnBrk="1" hangingPunct="1">
              <a:spcBef>
                <a:spcPct val="20000"/>
              </a:spcBef>
              <a:buClr>
                <a:schemeClr val="accent2"/>
              </a:buClr>
              <a:buSzPct val="80000"/>
              <a:buFont typeface="Wingdings" panose="05000000000000000000" pitchFamily="2" charset="2"/>
              <a:buNone/>
            </a:pPr>
            <a:r>
              <a:rPr lang="en-US" altLang="zh-CN" sz="1800" noProof="1">
                <a:latin typeface="微软雅黑" panose="020B0503020204020204" pitchFamily="34" charset="-122"/>
                <a:ea typeface="微软雅黑" panose="020B0503020204020204" pitchFamily="34" charset="-122"/>
              </a:rPr>
              <a:t>Decimal value is  105</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EC1F8298-81A5-47A4-8D74-FB0DA3A8149E}" type="slidenum">
              <a:rPr lang="zh-CN" altLang="en-US" smtClean="0"/>
              <a:pPr/>
              <a:t>7</a:t>
            </a:fld>
            <a:endParaRPr lang="zh-CN" altLang="en-US" dirty="0"/>
          </a:p>
        </p:txBody>
      </p:sp>
    </p:spTree>
    <p:extLst>
      <p:ext uri="{BB962C8B-B14F-4D97-AF65-F5344CB8AC3E}">
        <p14:creationId xmlns:p14="http://schemas.microsoft.com/office/powerpoint/2010/main" val="181337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09600" y="1076325"/>
            <a:ext cx="10975975" cy="1066800"/>
          </a:xfrm>
        </p:spPr>
        <p:txBody>
          <a:bodyPr/>
          <a:lstStyle/>
          <a:p>
            <a:pPr eaLnBrk="1" hangingPunct="1"/>
            <a:r>
              <a:rPr kumimoji="0" lang="zh-CN" altLang="en-US">
                <a:solidFill>
                  <a:srgbClr val="009999"/>
                </a:solidFill>
              </a:rPr>
              <a:t>例</a:t>
            </a:r>
            <a:r>
              <a:rPr kumimoji="0" lang="en-US" altLang="zh-CN">
                <a:solidFill>
                  <a:srgbClr val="009999"/>
                </a:solidFill>
              </a:rPr>
              <a:t>3-3 </a:t>
            </a:r>
            <a:r>
              <a:rPr kumimoji="0" lang="zh-CN" altLang="en-US">
                <a:solidFill>
                  <a:srgbClr val="009999"/>
                </a:solidFill>
              </a:rPr>
              <a:t>编写程序求</a:t>
            </a:r>
            <a:r>
              <a:rPr kumimoji="0" lang="en-US" altLang="zh-CN">
                <a:solidFill>
                  <a:srgbClr val="009999"/>
                </a:solidFill>
              </a:rPr>
              <a:t>π</a:t>
            </a:r>
            <a:r>
              <a:rPr kumimoji="0" lang="zh-CN" altLang="en-US">
                <a:solidFill>
                  <a:srgbClr val="009999"/>
                </a:solidFill>
              </a:rPr>
              <a:t>的值</a:t>
            </a:r>
          </a:p>
        </p:txBody>
      </p:sp>
      <p:sp>
        <p:nvSpPr>
          <p:cNvPr id="17411" name="内容占位符 2"/>
          <p:cNvSpPr>
            <a:spLocks noGrp="1"/>
          </p:cNvSpPr>
          <p:nvPr>
            <p:ph idx="1"/>
          </p:nvPr>
        </p:nvSpPr>
        <p:spPr>
          <a:xfrm>
            <a:off x="609600" y="1989138"/>
            <a:ext cx="10774363" cy="4384675"/>
          </a:xfrm>
        </p:spPr>
        <p:txBody>
          <a:bodyPr/>
          <a:lstStyle/>
          <a:p>
            <a:pPr marL="0" indent="0" eaLnBrk="1" hangingPunct="1">
              <a:lnSpc>
                <a:spcPct val="150000"/>
              </a:lnSpc>
              <a:buFont typeface="Georgia" panose="02040502050405020303" pitchFamily="18" charset="0"/>
              <a:buNone/>
            </a:pPr>
            <a:r>
              <a:rPr kumimoji="0" lang="el-GR" altLang="zh-CN"/>
              <a:t>Π</a:t>
            </a:r>
            <a:r>
              <a:rPr kumimoji="0" lang="zh-CN" altLang="en-US"/>
              <a:t>的计算公式如下：</a:t>
            </a:r>
            <a:endParaRPr kumimoji="0" lang="en-US" altLang="zh-CN"/>
          </a:p>
          <a:p>
            <a:pPr marL="0" indent="0" eaLnBrk="1" hangingPunct="1">
              <a:lnSpc>
                <a:spcPct val="150000"/>
              </a:lnSpc>
              <a:buFont typeface="Georgia" panose="02040502050405020303" pitchFamily="18" charset="0"/>
              <a:buNone/>
            </a:pPr>
            <a:endParaRPr kumimoji="0" lang="en-US" altLang="zh-CN">
              <a:latin typeface="宋体" panose="02010600030101010101" pitchFamily="2" charset="-122"/>
            </a:endParaRPr>
          </a:p>
          <a:p>
            <a:pPr marL="0" indent="0" eaLnBrk="1" hangingPunct="1">
              <a:lnSpc>
                <a:spcPct val="150000"/>
              </a:lnSpc>
              <a:buFont typeface="Georgia" panose="02040502050405020303" pitchFamily="18" charset="0"/>
              <a:buNone/>
            </a:pPr>
            <a:endParaRPr kumimoji="0" lang="en-US" altLang="zh-CN">
              <a:latin typeface="宋体" panose="02010600030101010101" pitchFamily="2" charset="-122"/>
            </a:endParaRPr>
          </a:p>
          <a:p>
            <a:pPr marL="0" indent="0" eaLnBrk="1" hangingPunct="1">
              <a:lnSpc>
                <a:spcPct val="150000"/>
              </a:lnSpc>
              <a:buFont typeface="Georgia" panose="02040502050405020303" pitchFamily="18" charset="0"/>
              <a:buNone/>
            </a:pPr>
            <a:r>
              <a:rPr kumimoji="0" lang="zh-CN" altLang="en-US">
                <a:latin typeface="宋体" panose="02010600030101010101" pitchFamily="2" charset="-122"/>
              </a:rPr>
              <a:t>其中</a:t>
            </a:r>
            <a:r>
              <a:rPr kumimoji="0" lang="en-US" altLang="zh-CN">
                <a:latin typeface="宋体" panose="02010600030101010101" pitchFamily="2" charset="-122"/>
              </a:rPr>
              <a:t>arctan</a:t>
            </a:r>
            <a:r>
              <a:rPr kumimoji="0" lang="zh-CN" altLang="en-US">
                <a:latin typeface="宋体" panose="02010600030101010101" pitchFamily="2" charset="-122"/>
              </a:rPr>
              <a:t>用如下形式的级数计算：</a:t>
            </a:r>
            <a:endParaRPr kumimoji="0" lang="en-US" altLang="zh-CN">
              <a:latin typeface="宋体" panose="02010600030101010101" pitchFamily="2" charset="-122"/>
            </a:endParaRPr>
          </a:p>
          <a:p>
            <a:pPr marL="0" indent="0" eaLnBrk="1" hangingPunct="1">
              <a:lnSpc>
                <a:spcPct val="150000"/>
              </a:lnSpc>
              <a:buFont typeface="Georgia" panose="02040502050405020303" pitchFamily="18" charset="0"/>
              <a:buNone/>
            </a:pPr>
            <a:endParaRPr kumimoji="0" lang="en-US" altLang="zh-CN">
              <a:latin typeface="宋体" panose="02010600030101010101" pitchFamily="2" charset="-122"/>
            </a:endParaRPr>
          </a:p>
          <a:p>
            <a:pPr marL="0" indent="0" eaLnBrk="1" hangingPunct="1">
              <a:lnSpc>
                <a:spcPct val="150000"/>
              </a:lnSpc>
              <a:buFont typeface="Georgia" panose="02040502050405020303" pitchFamily="18" charset="0"/>
              <a:buNone/>
            </a:pPr>
            <a:endParaRPr kumimoji="0" lang="en-US" altLang="zh-CN">
              <a:latin typeface="宋体" panose="02010600030101010101" pitchFamily="2" charset="-122"/>
            </a:endParaRPr>
          </a:p>
          <a:p>
            <a:pPr marL="0" indent="0" eaLnBrk="1" hangingPunct="1">
              <a:lnSpc>
                <a:spcPct val="150000"/>
              </a:lnSpc>
              <a:buFont typeface="Georgia" panose="02040502050405020303" pitchFamily="18" charset="0"/>
              <a:buNone/>
            </a:pPr>
            <a:r>
              <a:rPr kumimoji="0" lang="zh-CN" altLang="en-US">
                <a:latin typeface="宋体" panose="02010600030101010101" pitchFamily="2" charset="-122"/>
              </a:rPr>
              <a:t>直到级数某项绝对值不大于</a:t>
            </a:r>
            <a:r>
              <a:rPr kumimoji="0" lang="en-US" altLang="zh-CN">
                <a:latin typeface="宋体" panose="02010600030101010101" pitchFamily="2" charset="-122"/>
              </a:rPr>
              <a:t>10</a:t>
            </a:r>
            <a:r>
              <a:rPr kumimoji="0" lang="en-US" altLang="zh-CN" baseline="30000">
                <a:latin typeface="宋体" panose="02010600030101010101" pitchFamily="2" charset="-122"/>
              </a:rPr>
              <a:t>-15</a:t>
            </a:r>
            <a:r>
              <a:rPr kumimoji="0" lang="zh-CN" altLang="en-US">
                <a:latin typeface="宋体" panose="02010600030101010101" pitchFamily="2" charset="-122"/>
              </a:rPr>
              <a:t>为止；</a:t>
            </a:r>
            <a:r>
              <a:rPr kumimoji="0" lang="en-US" altLang="zh-CN">
                <a:latin typeface="宋体" panose="02010600030101010101" pitchFamily="2" charset="-122"/>
              </a:rPr>
              <a:t>π</a:t>
            </a:r>
            <a:r>
              <a:rPr kumimoji="0" lang="zh-CN" altLang="en-US">
                <a:latin typeface="宋体" panose="02010600030101010101" pitchFamily="2" charset="-122"/>
              </a:rPr>
              <a:t>和</a:t>
            </a:r>
            <a:r>
              <a:rPr kumimoji="0" lang="en-US" altLang="zh-CN">
                <a:latin typeface="宋体" panose="02010600030101010101" pitchFamily="2" charset="-122"/>
              </a:rPr>
              <a:t>x</a:t>
            </a:r>
            <a:r>
              <a:rPr kumimoji="0" lang="zh-CN" altLang="en-US">
                <a:latin typeface="宋体" panose="02010600030101010101" pitchFamily="2" charset="-122"/>
              </a:rPr>
              <a:t>均为</a:t>
            </a:r>
            <a:r>
              <a:rPr kumimoji="0" lang="en-US" altLang="zh-CN">
                <a:latin typeface="宋体" panose="02010600030101010101" pitchFamily="2" charset="-122"/>
              </a:rPr>
              <a:t>double</a:t>
            </a:r>
            <a:r>
              <a:rPr kumimoji="0" lang="zh-CN" altLang="en-US">
                <a:latin typeface="宋体" panose="02010600030101010101" pitchFamily="2" charset="-122"/>
              </a:rPr>
              <a:t>型。</a:t>
            </a:r>
            <a:endParaRPr kumimoji="0" lang="en-US" altLang="zh-CN">
              <a:latin typeface="宋体" panose="02010600030101010101" pitchFamily="2" charset="-122"/>
            </a:endParaRPr>
          </a:p>
        </p:txBody>
      </p:sp>
      <p:graphicFrame>
        <p:nvGraphicFramePr>
          <p:cNvPr id="17413" name="Object 9"/>
          <p:cNvGraphicFramePr>
            <a:graphicFrameLocks noChangeAspect="1"/>
          </p:cNvGraphicFramePr>
          <p:nvPr/>
        </p:nvGraphicFramePr>
        <p:xfrm>
          <a:off x="857250" y="2708275"/>
          <a:ext cx="5240338" cy="1000125"/>
        </p:xfrm>
        <a:graphic>
          <a:graphicData uri="http://schemas.openxmlformats.org/presentationml/2006/ole">
            <mc:AlternateContent xmlns:mc="http://schemas.openxmlformats.org/markup-compatibility/2006">
              <mc:Choice xmlns:v="urn:schemas-microsoft-com:vml" Requires="v">
                <p:oleObj spid="_x0000_s17663" name="Equation" r:id="rId3" imgW="2095500" imgH="431800" progId="Equation.DSMT4">
                  <p:embed/>
                </p:oleObj>
              </mc:Choice>
              <mc:Fallback>
                <p:oleObj name="Equation" r:id="rId3" imgW="2095500" imgH="431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2708275"/>
                        <a:ext cx="5240338"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7414" name="Object 10"/>
          <p:cNvGraphicFramePr>
            <a:graphicFrameLocks noChangeAspect="1"/>
          </p:cNvGraphicFramePr>
          <p:nvPr/>
        </p:nvGraphicFramePr>
        <p:xfrm>
          <a:off x="811213" y="4435475"/>
          <a:ext cx="5197475" cy="857250"/>
        </p:xfrm>
        <a:graphic>
          <a:graphicData uri="http://schemas.openxmlformats.org/presentationml/2006/ole">
            <mc:AlternateContent xmlns:mc="http://schemas.openxmlformats.org/markup-compatibility/2006">
              <mc:Choice xmlns:v="urn:schemas-microsoft-com:vml" Requires="v">
                <p:oleObj spid="_x0000_s17664" name="Equation" r:id="rId5" imgW="1905000" imgH="419100" progId="Equation.DSMT4">
                  <p:embed/>
                </p:oleObj>
              </mc:Choice>
              <mc:Fallback>
                <p:oleObj name="Equation" r:id="rId5" imgW="1905000" imgH="4191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3" y="4435475"/>
                        <a:ext cx="51974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文本框 1"/>
          <p:cNvSpPr txBox="1"/>
          <p:nvPr/>
        </p:nvSpPr>
        <p:spPr>
          <a:xfrm>
            <a:off x="5524927" y="4579441"/>
            <a:ext cx="720080" cy="461665"/>
          </a:xfrm>
          <a:prstGeom prst="rect">
            <a:avLst/>
          </a:prstGeom>
          <a:solidFill>
            <a:schemeClr val="bg1"/>
          </a:solidFill>
        </p:spPr>
        <p:txBody>
          <a:bodyPr wrap="square" rtlCol="0">
            <a:spAutoFit/>
          </a:bodyPr>
          <a:lstStyle/>
          <a:p>
            <a:r>
              <a:rPr lang="en-US" altLang="zh-CN"/>
              <a:t>...</a:t>
            </a:r>
            <a:endParaRPr lang="zh-CN" altLang="en-US"/>
          </a:p>
        </p:txBody>
      </p:sp>
      <p:sp>
        <p:nvSpPr>
          <p:cNvPr id="3" name="灯片编号占位符 2"/>
          <p:cNvSpPr>
            <a:spLocks noGrp="1"/>
          </p:cNvSpPr>
          <p:nvPr>
            <p:ph type="sldNum" sz="quarter" idx="4"/>
          </p:nvPr>
        </p:nvSpPr>
        <p:spPr/>
        <p:txBody>
          <a:bodyPr/>
          <a:lstStyle/>
          <a:p>
            <a:fld id="{EC1F8298-81A5-47A4-8D74-FB0DA3A8149E}"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标题 1"/>
          <p:cNvSpPr>
            <a:spLocks noGrp="1"/>
          </p:cNvSpPr>
          <p:nvPr>
            <p:ph type="title"/>
          </p:nvPr>
        </p:nvSpPr>
        <p:spPr/>
        <p:txBody>
          <a:bodyPr/>
          <a:lstStyle/>
          <a:p>
            <a:pPr eaLnBrk="1" hangingPunct="1"/>
            <a:r>
              <a:rPr kumimoji="0" lang="zh-CN" altLang="en-US" sz="3600">
                <a:solidFill>
                  <a:schemeClr val="bg1"/>
                </a:solidFill>
              </a:rPr>
              <a:t>例</a:t>
            </a:r>
            <a:r>
              <a:rPr kumimoji="0" lang="en-US" altLang="zh-CN" sz="3600">
                <a:solidFill>
                  <a:schemeClr val="bg1"/>
                </a:solidFill>
              </a:rPr>
              <a:t>3-3 </a:t>
            </a:r>
            <a:r>
              <a:rPr kumimoji="0" lang="zh-CN" altLang="en-US" sz="3600">
                <a:solidFill>
                  <a:schemeClr val="bg1"/>
                </a:solidFill>
              </a:rPr>
              <a:t>（续）</a:t>
            </a:r>
            <a:endParaRPr kumimoji="0" lang="zh-CN" altLang="en-US" sz="3600" dirty="0">
              <a:solidFill>
                <a:schemeClr val="bg1"/>
              </a:solidFill>
            </a:endParaRPr>
          </a:p>
        </p:txBody>
      </p:sp>
      <p:sp>
        <p:nvSpPr>
          <p:cNvPr id="15363" name="内容占位符 2"/>
          <p:cNvSpPr>
            <a:spLocks noGrp="1"/>
          </p:cNvSpPr>
          <p:nvPr>
            <p:ph idx="1"/>
          </p:nvPr>
        </p:nvSpPr>
        <p:spPr>
          <a:xfrm>
            <a:off x="2065139" y="1052736"/>
            <a:ext cx="9520436" cy="5521102"/>
          </a:xfrm>
        </p:spPr>
        <p:txBody>
          <a:bodyPr/>
          <a:lstStyle/>
          <a:p>
            <a:pPr eaLnBrk="1" hangingPunct="1">
              <a:spcBef>
                <a:spcPts val="0"/>
              </a:spcBef>
              <a:buFont typeface="Georgia" panose="02040502050405020303" pitchFamily="18" charset="0"/>
              <a:buNone/>
            </a:pPr>
            <a:r>
              <a:rPr kumimoji="0" lang="en-US" altLang="zh-CN" sz="2200"/>
              <a:t>#include &lt;iostream&gt;</a:t>
            </a:r>
          </a:p>
          <a:p>
            <a:pPr eaLnBrk="1" hangingPunct="1">
              <a:spcBef>
                <a:spcPts val="0"/>
              </a:spcBef>
              <a:buFont typeface="Georgia" panose="02040502050405020303" pitchFamily="18" charset="0"/>
              <a:buNone/>
            </a:pPr>
            <a:r>
              <a:rPr kumimoji="0" lang="en-US" altLang="zh-CN" sz="2200"/>
              <a:t>using namespace std;</a:t>
            </a:r>
          </a:p>
          <a:p>
            <a:pPr eaLnBrk="1" hangingPunct="1">
              <a:spcBef>
                <a:spcPts val="0"/>
              </a:spcBef>
              <a:buFont typeface="Georgia" panose="02040502050405020303" pitchFamily="18" charset="0"/>
              <a:buNone/>
            </a:pPr>
            <a:endParaRPr kumimoji="0" lang="en-US" altLang="zh-CN" sz="2200"/>
          </a:p>
          <a:p>
            <a:pPr eaLnBrk="1" hangingPunct="1">
              <a:spcBef>
                <a:spcPts val="0"/>
              </a:spcBef>
              <a:buFont typeface="Georgia" panose="02040502050405020303" pitchFamily="18" charset="0"/>
              <a:buNone/>
            </a:pPr>
            <a:r>
              <a:rPr kumimoji="0" lang="en-US" altLang="zh-CN" sz="2200"/>
              <a:t>double arctan(double x) {</a:t>
            </a:r>
          </a:p>
          <a:p>
            <a:pPr eaLnBrk="1" hangingPunct="1">
              <a:spcBef>
                <a:spcPts val="0"/>
              </a:spcBef>
              <a:buFont typeface="Georgia" panose="02040502050405020303" pitchFamily="18" charset="0"/>
              <a:buNone/>
            </a:pPr>
            <a:r>
              <a:rPr kumimoji="0" lang="en-US" altLang="zh-CN" sz="2200"/>
              <a:t>	double sqr = x * x;</a:t>
            </a:r>
          </a:p>
          <a:p>
            <a:pPr eaLnBrk="1" hangingPunct="1">
              <a:spcBef>
                <a:spcPts val="0"/>
              </a:spcBef>
              <a:buFont typeface="Georgia" panose="02040502050405020303" pitchFamily="18" charset="0"/>
              <a:buNone/>
            </a:pPr>
            <a:r>
              <a:rPr kumimoji="0" lang="en-US" altLang="zh-CN" sz="2200"/>
              <a:t>	double e = x;</a:t>
            </a:r>
          </a:p>
          <a:p>
            <a:pPr eaLnBrk="1" hangingPunct="1">
              <a:spcBef>
                <a:spcPts val="0"/>
              </a:spcBef>
              <a:buFont typeface="Georgia" panose="02040502050405020303" pitchFamily="18" charset="0"/>
              <a:buNone/>
            </a:pPr>
            <a:r>
              <a:rPr kumimoji="0" lang="en-US" altLang="zh-CN" sz="2200"/>
              <a:t>	double r = 0;</a:t>
            </a:r>
          </a:p>
          <a:p>
            <a:pPr eaLnBrk="1" hangingPunct="1">
              <a:spcBef>
                <a:spcPts val="0"/>
              </a:spcBef>
              <a:buFont typeface="Georgia" panose="02040502050405020303" pitchFamily="18" charset="0"/>
              <a:buNone/>
            </a:pPr>
            <a:r>
              <a:rPr kumimoji="0" lang="en-US" altLang="zh-CN" sz="2200"/>
              <a:t>	int i = 1;</a:t>
            </a:r>
          </a:p>
          <a:p>
            <a:pPr eaLnBrk="1" hangingPunct="1">
              <a:spcBef>
                <a:spcPts val="0"/>
              </a:spcBef>
              <a:buFont typeface="Georgia" panose="02040502050405020303" pitchFamily="18" charset="0"/>
              <a:buNone/>
            </a:pPr>
            <a:r>
              <a:rPr kumimoji="0" lang="en-US" altLang="zh-CN" sz="2200"/>
              <a:t>	while (e / </a:t>
            </a:r>
            <a:r>
              <a:rPr kumimoji="0" lang="en-US" altLang="zh-CN" sz="2200">
                <a:solidFill>
                  <a:srgbClr val="0070C0"/>
                </a:solidFill>
              </a:rPr>
              <a:t>i</a:t>
            </a:r>
            <a:r>
              <a:rPr kumimoji="0" lang="en-US" altLang="zh-CN" sz="2200"/>
              <a:t> &gt; 1e-15) {</a:t>
            </a:r>
          </a:p>
          <a:p>
            <a:pPr eaLnBrk="1" hangingPunct="1">
              <a:spcBef>
                <a:spcPts val="0"/>
              </a:spcBef>
              <a:buFont typeface="Georgia" panose="02040502050405020303" pitchFamily="18" charset="0"/>
              <a:buNone/>
            </a:pPr>
            <a:r>
              <a:rPr kumimoji="0" lang="en-US" altLang="zh-CN" sz="2200"/>
              <a:t>		double </a:t>
            </a:r>
            <a:r>
              <a:rPr kumimoji="0" lang="en-US" altLang="zh-CN" sz="2200">
                <a:solidFill>
                  <a:srgbClr val="F711F7"/>
                </a:solidFill>
              </a:rPr>
              <a:t>f</a:t>
            </a:r>
            <a:r>
              <a:rPr kumimoji="0" lang="en-US" altLang="zh-CN" sz="2200"/>
              <a:t> = e / </a:t>
            </a:r>
            <a:r>
              <a:rPr kumimoji="0" lang="en-US" altLang="zh-CN" sz="2200">
                <a:solidFill>
                  <a:srgbClr val="0070C0"/>
                </a:solidFill>
              </a:rPr>
              <a:t>i</a:t>
            </a:r>
            <a:r>
              <a:rPr kumimoji="0" lang="en-US" altLang="zh-CN" sz="2200"/>
              <a:t>;</a:t>
            </a:r>
          </a:p>
          <a:p>
            <a:pPr eaLnBrk="1" hangingPunct="1">
              <a:spcBef>
                <a:spcPts val="0"/>
              </a:spcBef>
              <a:buFont typeface="Georgia" panose="02040502050405020303" pitchFamily="18" charset="0"/>
              <a:buNone/>
            </a:pPr>
            <a:r>
              <a:rPr kumimoji="0" lang="en-US" altLang="zh-CN" sz="2200"/>
              <a:t>		</a:t>
            </a:r>
            <a:r>
              <a:rPr kumimoji="0" lang="en-US" altLang="zh-CN" sz="2200">
                <a:solidFill>
                  <a:srgbClr val="00B050"/>
                </a:solidFill>
              </a:rPr>
              <a:t>r</a:t>
            </a:r>
            <a:r>
              <a:rPr kumimoji="0" lang="en-US" altLang="zh-CN" sz="2200"/>
              <a:t> = (</a:t>
            </a:r>
            <a:r>
              <a:rPr kumimoji="0" lang="en-US" altLang="zh-CN" sz="2200">
                <a:solidFill>
                  <a:srgbClr val="0070C0"/>
                </a:solidFill>
              </a:rPr>
              <a:t>i</a:t>
            </a:r>
            <a:r>
              <a:rPr kumimoji="0" lang="en-US" altLang="zh-CN" sz="2200"/>
              <a:t> % 4 == 1) ? </a:t>
            </a:r>
            <a:r>
              <a:rPr kumimoji="0" lang="en-US" altLang="zh-CN" sz="2200">
                <a:solidFill>
                  <a:srgbClr val="00B050"/>
                </a:solidFill>
              </a:rPr>
              <a:t>r</a:t>
            </a:r>
            <a:r>
              <a:rPr kumimoji="0" lang="en-US" altLang="zh-CN" sz="2200"/>
              <a:t> </a:t>
            </a:r>
            <a:r>
              <a:rPr kumimoji="0" lang="en-US" altLang="zh-CN" sz="2200">
                <a:solidFill>
                  <a:schemeClr val="accent3">
                    <a:lumMod val="75000"/>
                  </a:schemeClr>
                </a:solidFill>
              </a:rPr>
              <a:t>+</a:t>
            </a:r>
            <a:r>
              <a:rPr kumimoji="0" lang="en-US" altLang="zh-CN" sz="2200"/>
              <a:t> </a:t>
            </a:r>
            <a:r>
              <a:rPr kumimoji="0" lang="en-US" altLang="zh-CN" sz="2200">
                <a:solidFill>
                  <a:srgbClr val="F711F7"/>
                </a:solidFill>
              </a:rPr>
              <a:t>f</a:t>
            </a:r>
            <a:r>
              <a:rPr kumimoji="0" lang="en-US" altLang="zh-CN" sz="2200"/>
              <a:t> : </a:t>
            </a:r>
            <a:r>
              <a:rPr kumimoji="0" lang="en-US" altLang="zh-CN" sz="2200">
                <a:solidFill>
                  <a:srgbClr val="00B050"/>
                </a:solidFill>
              </a:rPr>
              <a:t>r</a:t>
            </a:r>
            <a:r>
              <a:rPr kumimoji="0" lang="en-US" altLang="zh-CN" sz="2200"/>
              <a:t> </a:t>
            </a:r>
            <a:r>
              <a:rPr kumimoji="0" lang="en-US" altLang="zh-CN" sz="2200">
                <a:solidFill>
                  <a:schemeClr val="accent3">
                    <a:lumMod val="75000"/>
                  </a:schemeClr>
                </a:solidFill>
              </a:rPr>
              <a:t>-</a:t>
            </a:r>
            <a:r>
              <a:rPr kumimoji="0" lang="en-US" altLang="zh-CN" sz="2200"/>
              <a:t> </a:t>
            </a:r>
            <a:r>
              <a:rPr kumimoji="0" lang="en-US" altLang="zh-CN" sz="2200">
                <a:solidFill>
                  <a:srgbClr val="F711F7"/>
                </a:solidFill>
              </a:rPr>
              <a:t>f</a:t>
            </a:r>
            <a:r>
              <a:rPr kumimoji="0" lang="en-US" altLang="zh-CN" sz="2200"/>
              <a:t>;</a:t>
            </a:r>
          </a:p>
          <a:p>
            <a:pPr eaLnBrk="1" hangingPunct="1">
              <a:spcBef>
                <a:spcPts val="0"/>
              </a:spcBef>
              <a:buFont typeface="Georgia" panose="02040502050405020303" pitchFamily="18" charset="0"/>
              <a:buNone/>
            </a:pPr>
            <a:r>
              <a:rPr kumimoji="0" lang="en-US" altLang="zh-CN" sz="2200"/>
              <a:t>		e = e * </a:t>
            </a:r>
            <a:r>
              <a:rPr kumimoji="0" lang="en-US" altLang="zh-CN" sz="2200">
                <a:solidFill>
                  <a:srgbClr val="FF0000"/>
                </a:solidFill>
              </a:rPr>
              <a:t>sqr</a:t>
            </a:r>
            <a:r>
              <a:rPr kumimoji="0" lang="en-US" altLang="zh-CN" sz="2200"/>
              <a:t>;</a:t>
            </a:r>
          </a:p>
          <a:p>
            <a:pPr eaLnBrk="1" hangingPunct="1">
              <a:spcBef>
                <a:spcPts val="0"/>
              </a:spcBef>
              <a:buFont typeface="Georgia" panose="02040502050405020303" pitchFamily="18" charset="0"/>
              <a:buNone/>
            </a:pPr>
            <a:r>
              <a:rPr kumimoji="0" lang="en-US" altLang="zh-CN" sz="2200"/>
              <a:t>		</a:t>
            </a:r>
            <a:r>
              <a:rPr kumimoji="0" lang="en-US" altLang="zh-CN" sz="2200">
                <a:solidFill>
                  <a:srgbClr val="0070C0"/>
                </a:solidFill>
              </a:rPr>
              <a:t>i</a:t>
            </a:r>
            <a:r>
              <a:rPr kumimoji="0" lang="en-US" altLang="zh-CN" sz="2200"/>
              <a:t> += 2;</a:t>
            </a:r>
          </a:p>
          <a:p>
            <a:pPr eaLnBrk="1" hangingPunct="1">
              <a:spcBef>
                <a:spcPts val="0"/>
              </a:spcBef>
              <a:buFont typeface="Georgia" panose="02040502050405020303" pitchFamily="18" charset="0"/>
              <a:buNone/>
            </a:pPr>
            <a:r>
              <a:rPr kumimoji="0" lang="en-US" altLang="zh-CN" sz="2200"/>
              <a:t>	}</a:t>
            </a:r>
          </a:p>
          <a:p>
            <a:pPr eaLnBrk="1" hangingPunct="1">
              <a:spcBef>
                <a:spcPts val="0"/>
              </a:spcBef>
              <a:buFont typeface="Georgia" panose="02040502050405020303" pitchFamily="18" charset="0"/>
              <a:buNone/>
            </a:pPr>
            <a:r>
              <a:rPr kumimoji="0" lang="en-US" altLang="zh-CN" sz="2200"/>
              <a:t>	return </a:t>
            </a:r>
            <a:r>
              <a:rPr kumimoji="0" lang="en-US" altLang="zh-CN" sz="2200">
                <a:solidFill>
                  <a:srgbClr val="00B050"/>
                </a:solidFill>
              </a:rPr>
              <a:t>r</a:t>
            </a:r>
            <a:r>
              <a:rPr kumimoji="0" lang="en-US" altLang="zh-CN" sz="2200"/>
              <a:t>;</a:t>
            </a:r>
          </a:p>
          <a:p>
            <a:pPr eaLnBrk="1" hangingPunct="1">
              <a:spcBef>
                <a:spcPts val="0"/>
              </a:spcBef>
              <a:buFont typeface="Georgia" panose="02040502050405020303" pitchFamily="18" charset="0"/>
              <a:buNone/>
            </a:pPr>
            <a:r>
              <a:rPr kumimoji="0" lang="en-US" altLang="zh-CN" sz="2200"/>
              <a:t>}</a:t>
            </a:r>
            <a:endParaRPr kumimoji="0" lang="en-US" altLang="zh-CN" sz="2200" dirty="0"/>
          </a:p>
        </p:txBody>
      </p:sp>
      <p:sp>
        <p:nvSpPr>
          <p:cNvPr id="2" name="文本框 1"/>
          <p:cNvSpPr txBox="1"/>
          <p:nvPr/>
        </p:nvSpPr>
        <p:spPr>
          <a:xfrm>
            <a:off x="7897787" y="4221088"/>
            <a:ext cx="4089076" cy="2000548"/>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zh-CN" altLang="en-US" sz="2000">
                <a:latin typeface="+mn-ea"/>
                <a:ea typeface="+mn-ea"/>
              </a:rPr>
              <a:t>累加和</a:t>
            </a:r>
            <a:r>
              <a:rPr kumimoji="0" lang="en-US" altLang="zh-CN" sz="2000">
                <a:latin typeface="宋体" panose="02010600030101010101" pitchFamily="2" charset="-122"/>
              </a:rPr>
              <a:t>arctan x</a:t>
            </a:r>
            <a:r>
              <a:rPr kumimoji="0" lang="zh-CN" altLang="en-US" sz="2000">
                <a:latin typeface="宋体" panose="02010600030101010101" pitchFamily="2" charset="-122"/>
              </a:rPr>
              <a:t>：</a:t>
            </a:r>
            <a:r>
              <a:rPr kumimoji="0" lang="en-US" altLang="zh-CN" sz="2000" b="1">
                <a:solidFill>
                  <a:srgbClr val="00B050"/>
                </a:solidFill>
                <a:latin typeface="宋体" panose="02010600030101010101" pitchFamily="2" charset="-122"/>
              </a:rPr>
              <a:t>r</a:t>
            </a:r>
            <a:endParaRPr lang="en-US" altLang="zh-CN" sz="2000" b="1">
              <a:solidFill>
                <a:srgbClr val="00B050"/>
              </a:solidFill>
              <a:latin typeface="+mn-ea"/>
              <a:ea typeface="+mn-ea"/>
            </a:endParaRPr>
          </a:p>
          <a:p>
            <a:pPr marL="342900" indent="-342900">
              <a:buFont typeface="Arial" panose="020B0604020202020204" pitchFamily="34" charset="0"/>
              <a:buChar char="•"/>
            </a:pPr>
            <a:r>
              <a:rPr lang="zh-CN" altLang="en-US" sz="2000">
                <a:latin typeface="+mn-ea"/>
                <a:ea typeface="+mn-ea"/>
              </a:rPr>
              <a:t>累加项</a:t>
            </a:r>
            <a:r>
              <a:rPr lang="en-US" altLang="zh-CN" sz="2000" b="1">
                <a:solidFill>
                  <a:srgbClr val="F711F7"/>
                </a:solidFill>
                <a:latin typeface="+mn-ea"/>
                <a:ea typeface="+mn-ea"/>
              </a:rPr>
              <a:t>f</a:t>
            </a:r>
            <a:r>
              <a:rPr lang="zh-CN" altLang="en-US" sz="2000">
                <a:latin typeface="+mn-ea"/>
                <a:ea typeface="+mn-ea"/>
              </a:rPr>
              <a:t>：初始</a:t>
            </a:r>
            <a:r>
              <a:rPr lang="en-US" altLang="zh-CN" sz="2000">
                <a:latin typeface="+mn-ea"/>
                <a:ea typeface="+mn-ea"/>
              </a:rPr>
              <a:t>x/1</a:t>
            </a:r>
          </a:p>
          <a:p>
            <a:pPr marL="342900" indent="-342900">
              <a:buFont typeface="Arial" panose="020B0604020202020204" pitchFamily="34" charset="0"/>
              <a:buChar char="•"/>
            </a:pPr>
            <a:r>
              <a:rPr lang="zh-CN" altLang="en-US" sz="2000">
                <a:latin typeface="+mn-ea"/>
                <a:ea typeface="+mn-ea"/>
              </a:rPr>
              <a:t>每项</a:t>
            </a:r>
            <a:r>
              <a:rPr lang="zh-CN" altLang="en-US" sz="2000" b="1">
                <a:solidFill>
                  <a:srgbClr val="FF0000"/>
                </a:solidFill>
                <a:latin typeface="+mn-ea"/>
                <a:ea typeface="+mn-ea"/>
              </a:rPr>
              <a:t>分子</a:t>
            </a:r>
            <a:r>
              <a:rPr lang="zh-CN" altLang="en-US" sz="2000">
                <a:latin typeface="+mn-ea"/>
                <a:ea typeface="+mn-ea"/>
              </a:rPr>
              <a:t>：在前一项基础上*</a:t>
            </a:r>
            <a:r>
              <a:rPr lang="en-US" altLang="zh-CN" sz="2000">
                <a:latin typeface="+mn-ea"/>
                <a:ea typeface="+mn-ea"/>
              </a:rPr>
              <a:t>x</a:t>
            </a:r>
            <a:r>
              <a:rPr lang="en-US" altLang="zh-CN" sz="2000" baseline="30000">
                <a:latin typeface="+mn-ea"/>
                <a:ea typeface="+mn-ea"/>
              </a:rPr>
              <a:t>2</a:t>
            </a:r>
            <a:endParaRPr lang="en-US" altLang="zh-CN" sz="2000">
              <a:latin typeface="+mn-ea"/>
              <a:ea typeface="+mn-ea"/>
            </a:endParaRPr>
          </a:p>
          <a:p>
            <a:pPr marL="342900" indent="-342900">
              <a:buFont typeface="Arial" panose="020B0604020202020204" pitchFamily="34" charset="0"/>
              <a:buChar char="•"/>
            </a:pPr>
            <a:r>
              <a:rPr lang="zh-CN" altLang="en-US" sz="2000">
                <a:latin typeface="+mn-ea"/>
                <a:ea typeface="+mn-ea"/>
              </a:rPr>
              <a:t>每项</a:t>
            </a:r>
            <a:r>
              <a:rPr lang="zh-CN" altLang="en-US" sz="2000" b="1">
                <a:solidFill>
                  <a:srgbClr val="0070C0"/>
                </a:solidFill>
                <a:latin typeface="+mn-ea"/>
                <a:ea typeface="+mn-ea"/>
              </a:rPr>
              <a:t>分母</a:t>
            </a:r>
            <a:r>
              <a:rPr lang="zh-CN" altLang="en-US" sz="2000">
                <a:latin typeface="+mn-ea"/>
                <a:ea typeface="+mn-ea"/>
              </a:rPr>
              <a:t>：在前一项基础上</a:t>
            </a:r>
            <a:r>
              <a:rPr lang="en-US" altLang="zh-CN" sz="2000">
                <a:latin typeface="+mn-ea"/>
                <a:ea typeface="+mn-ea"/>
              </a:rPr>
              <a:t>+2</a:t>
            </a:r>
          </a:p>
          <a:p>
            <a:pPr marL="342900" indent="-342900">
              <a:buFont typeface="Arial" panose="020B0604020202020204" pitchFamily="34" charset="0"/>
              <a:buChar char="•"/>
            </a:pPr>
            <a:r>
              <a:rPr lang="zh-CN" altLang="en-US" sz="2000">
                <a:latin typeface="+mn-ea"/>
                <a:ea typeface="+mn-ea"/>
              </a:rPr>
              <a:t>每项</a:t>
            </a:r>
            <a:r>
              <a:rPr lang="zh-CN" altLang="en-US" sz="2000" b="1">
                <a:solidFill>
                  <a:schemeClr val="accent3">
                    <a:lumMod val="75000"/>
                  </a:schemeClr>
                </a:solidFill>
                <a:latin typeface="+mn-ea"/>
                <a:ea typeface="+mn-ea"/>
              </a:rPr>
              <a:t>符号</a:t>
            </a:r>
            <a:r>
              <a:rPr lang="zh-CN" altLang="en-US" sz="2000">
                <a:latin typeface="+mn-ea"/>
                <a:ea typeface="+mn-ea"/>
              </a:rPr>
              <a:t>：</a:t>
            </a:r>
            <a:r>
              <a:rPr kumimoji="0" lang="en-US" altLang="zh-CN" sz="2000">
                <a:latin typeface="+mn-ea"/>
                <a:ea typeface="+mn-ea"/>
              </a:rPr>
              <a:t> </a:t>
            </a:r>
            <a:r>
              <a:rPr kumimoji="0" lang="en-US" altLang="zh-CN" sz="2000">
                <a:solidFill>
                  <a:srgbClr val="0070C0"/>
                </a:solidFill>
                <a:latin typeface="+mn-ea"/>
                <a:ea typeface="+mn-ea"/>
              </a:rPr>
              <a:t>i</a:t>
            </a:r>
            <a:r>
              <a:rPr kumimoji="0" lang="en-US" altLang="zh-CN" sz="2000">
                <a:latin typeface="+mn-ea"/>
                <a:ea typeface="+mn-ea"/>
              </a:rPr>
              <a:t> % 4 == 1</a:t>
            </a:r>
            <a:r>
              <a:rPr kumimoji="0" lang="zh-CN" altLang="en-US" sz="2000">
                <a:latin typeface="+mn-ea"/>
                <a:ea typeface="+mn-ea"/>
              </a:rPr>
              <a:t>时为正，其他情况为负</a:t>
            </a:r>
            <a:endParaRPr lang="zh-CN" altLang="en-US" sz="2000">
              <a:latin typeface="+mn-ea"/>
              <a:ea typeface="+mn-ea"/>
            </a:endParaRPr>
          </a:p>
        </p:txBody>
      </p:sp>
      <p:sp>
        <p:nvSpPr>
          <p:cNvPr id="3" name="灯片编号占位符 2"/>
          <p:cNvSpPr>
            <a:spLocks noGrp="1"/>
          </p:cNvSpPr>
          <p:nvPr>
            <p:ph type="sldNum" sz="quarter" idx="4"/>
          </p:nvPr>
        </p:nvSpPr>
        <p:spPr/>
        <p:txBody>
          <a:bodyPr/>
          <a:lstStyle/>
          <a:p>
            <a:fld id="{EC1F8298-81A5-47A4-8D74-FB0DA3A8149E}" type="slidenum">
              <a:rPr lang="zh-CN" altLang="en-US" smtClean="0"/>
              <a:pPr/>
              <a:t>9</a:t>
            </a:fld>
            <a:endParaRPr lang="zh-CN" altLang="en-US" dirty="0"/>
          </a:p>
        </p:txBody>
      </p:sp>
    </p:spTree>
    <p:extLst>
      <p:ext uri="{BB962C8B-B14F-4D97-AF65-F5344CB8AC3E}">
        <p14:creationId xmlns:p14="http://schemas.microsoft.com/office/powerpoint/2010/main" val="643403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9723</TotalTime>
  <Words>3341</Words>
  <Application>Microsoft Office PowerPoint</Application>
  <PresentationFormat>自定义</PresentationFormat>
  <Paragraphs>852</Paragraphs>
  <Slides>60</Slides>
  <Notes>26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4" baseType="lpstr">
      <vt:lpstr>方正姚体</vt:lpstr>
      <vt:lpstr>隶书</vt:lpstr>
      <vt:lpstr>宋体</vt:lpstr>
      <vt:lpstr>Microsoft YaHei</vt:lpstr>
      <vt:lpstr>Microsoft YaHei</vt:lpstr>
      <vt:lpstr>Arial</vt:lpstr>
      <vt:lpstr>Consolas</vt:lpstr>
      <vt:lpstr>Georgia</vt:lpstr>
      <vt:lpstr>Times New Roman</vt:lpstr>
      <vt:lpstr>Trebuchet MS</vt:lpstr>
      <vt:lpstr>Wingdings</vt:lpstr>
      <vt:lpstr>Wingdings 2</vt:lpstr>
      <vt:lpstr>C++语言程序设计V4</vt:lpstr>
      <vt:lpstr>Equation</vt:lpstr>
      <vt:lpstr>第 3 章  函数</vt:lpstr>
      <vt:lpstr>目录</vt:lpstr>
      <vt:lpstr>函数定义</vt:lpstr>
      <vt:lpstr>函数的调用</vt:lpstr>
      <vt:lpstr>例3-1 编写一个求x的n次方的函数</vt:lpstr>
      <vt:lpstr>例3-2  数制转换</vt:lpstr>
      <vt:lpstr>例3-2 （续）</vt:lpstr>
      <vt:lpstr>例3-3 编写程序求π的值</vt:lpstr>
      <vt:lpstr>例3-3 （续）</vt:lpstr>
      <vt:lpstr>例3-3 （续）</vt:lpstr>
      <vt:lpstr>例3-4</vt:lpstr>
      <vt:lpstr>例3-4（续）</vt:lpstr>
      <vt:lpstr>例3-4（续）</vt:lpstr>
      <vt:lpstr>例3-4（续）</vt:lpstr>
      <vt:lpstr>例3-5</vt:lpstr>
      <vt:lpstr>例3-5（续）</vt:lpstr>
      <vt:lpstr>例3-5 （续）</vt:lpstr>
      <vt:lpstr>例3-6 投骰子的随机游戏</vt:lpstr>
      <vt:lpstr>例3-6 （续）</vt:lpstr>
      <vt:lpstr>例3-6（续）</vt:lpstr>
      <vt:lpstr>例3-6（续）</vt:lpstr>
      <vt:lpstr>例3-6（续）</vt:lpstr>
      <vt:lpstr>例3-6（续）</vt:lpstr>
      <vt:lpstr>例3-6（续）</vt:lpstr>
      <vt:lpstr>嵌套调用</vt:lpstr>
      <vt:lpstr>例3-7 输入两个整数，求平方和</vt:lpstr>
      <vt:lpstr>例3-8 求n!</vt:lpstr>
      <vt:lpstr>递归调用过程</vt:lpstr>
      <vt:lpstr>例3-8（续）</vt:lpstr>
      <vt:lpstr>例3-9</vt:lpstr>
      <vt:lpstr>例3-9（续）</vt:lpstr>
      <vt:lpstr>例3-10</vt:lpstr>
      <vt:lpstr>例3-10（续）</vt:lpstr>
      <vt:lpstr>例3-10（续）</vt:lpstr>
      <vt:lpstr>例3-10（续）</vt:lpstr>
      <vt:lpstr>例3-10（续）</vt:lpstr>
      <vt:lpstr>函数的参数传递</vt:lpstr>
      <vt:lpstr>例3-11 输入两个整数并交换（值传递）</vt:lpstr>
      <vt:lpstr>例3-11 输入两个整数并交换（值传递）</vt:lpstr>
      <vt:lpstr>例3-12 输入两个整数交换后输出（引用传递）</vt:lpstr>
      <vt:lpstr>例3-12（续）</vt:lpstr>
      <vt:lpstr>引用类型</vt:lpstr>
      <vt:lpstr>可变数量形参</vt:lpstr>
      <vt:lpstr>内联函数</vt:lpstr>
      <vt:lpstr>例3-14  内联函数应用举例</vt:lpstr>
      <vt:lpstr>带默认参数值的函数</vt:lpstr>
      <vt:lpstr>默认参数值的说明次序</vt:lpstr>
      <vt:lpstr>默认参数值与函数的调用位置</vt:lpstr>
      <vt:lpstr>例3-15计算长方体的体积</vt:lpstr>
      <vt:lpstr>例3-15（续）</vt:lpstr>
      <vt:lpstr>函数重载</vt:lpstr>
      <vt:lpstr>注意事项</vt:lpstr>
      <vt:lpstr>例3-16重载函数应用举例</vt:lpstr>
      <vt:lpstr>例3-16（续）</vt:lpstr>
      <vt:lpstr>例3-16（续）</vt:lpstr>
      <vt:lpstr>使用C++系统函数</vt:lpstr>
      <vt:lpstr>例3-17 系统函数应用举例</vt:lpstr>
      <vt:lpstr>例3-17（续）</vt:lpstr>
      <vt:lpstr>PowerPoint 演示文稿</vt:lpstr>
      <vt:lpstr>小结</vt:lpstr>
    </vt:vector>
  </TitlesOfParts>
  <Company>Tsinghua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Copper</cp:lastModifiedBy>
  <cp:revision>298</cp:revision>
  <dcterms:created xsi:type="dcterms:W3CDTF">2010-07-20T05:52:25Z</dcterms:created>
  <dcterms:modified xsi:type="dcterms:W3CDTF">2022-02-08T16:38:36Z</dcterms:modified>
</cp:coreProperties>
</file>