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105"/>
  </p:notesMasterIdLst>
  <p:handoutMasterIdLst>
    <p:handoutMasterId r:id="rId106"/>
  </p:handoutMasterIdLst>
  <p:sldIdLst>
    <p:sldId id="739" r:id="rId2"/>
    <p:sldId id="741" r:id="rId3"/>
    <p:sldId id="742" r:id="rId4"/>
    <p:sldId id="743" r:id="rId5"/>
    <p:sldId id="744" r:id="rId6"/>
    <p:sldId id="745" r:id="rId7"/>
    <p:sldId id="746" r:id="rId8"/>
    <p:sldId id="747" r:id="rId9"/>
    <p:sldId id="748" r:id="rId10"/>
    <p:sldId id="749" r:id="rId11"/>
    <p:sldId id="750" r:id="rId12"/>
    <p:sldId id="751" r:id="rId13"/>
    <p:sldId id="752" r:id="rId14"/>
    <p:sldId id="753" r:id="rId15"/>
    <p:sldId id="754" r:id="rId16"/>
    <p:sldId id="755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63" r:id="rId25"/>
    <p:sldId id="764" r:id="rId26"/>
    <p:sldId id="765" r:id="rId27"/>
    <p:sldId id="767" r:id="rId28"/>
    <p:sldId id="768" r:id="rId29"/>
    <p:sldId id="769" r:id="rId30"/>
    <p:sldId id="770" r:id="rId31"/>
    <p:sldId id="771" r:id="rId32"/>
    <p:sldId id="772" r:id="rId33"/>
    <p:sldId id="773" r:id="rId34"/>
    <p:sldId id="774" r:id="rId35"/>
    <p:sldId id="775" r:id="rId36"/>
    <p:sldId id="776" r:id="rId37"/>
    <p:sldId id="777" r:id="rId38"/>
    <p:sldId id="778" r:id="rId39"/>
    <p:sldId id="779" r:id="rId40"/>
    <p:sldId id="780" r:id="rId41"/>
    <p:sldId id="781" r:id="rId42"/>
    <p:sldId id="782" r:id="rId43"/>
    <p:sldId id="783" r:id="rId44"/>
    <p:sldId id="784" r:id="rId45"/>
    <p:sldId id="785" r:id="rId46"/>
    <p:sldId id="786" r:id="rId47"/>
    <p:sldId id="787" r:id="rId48"/>
    <p:sldId id="788" r:id="rId49"/>
    <p:sldId id="853" r:id="rId50"/>
    <p:sldId id="854" r:id="rId51"/>
    <p:sldId id="855" r:id="rId52"/>
    <p:sldId id="856" r:id="rId53"/>
    <p:sldId id="789" r:id="rId54"/>
    <p:sldId id="790" r:id="rId55"/>
    <p:sldId id="791" r:id="rId56"/>
    <p:sldId id="831" r:id="rId57"/>
    <p:sldId id="832" r:id="rId58"/>
    <p:sldId id="833" r:id="rId59"/>
    <p:sldId id="834" r:id="rId60"/>
    <p:sldId id="835" r:id="rId61"/>
    <p:sldId id="836" r:id="rId62"/>
    <p:sldId id="837" r:id="rId63"/>
    <p:sldId id="838" r:id="rId64"/>
    <p:sldId id="839" r:id="rId65"/>
    <p:sldId id="840" r:id="rId66"/>
    <p:sldId id="841" r:id="rId67"/>
    <p:sldId id="842" r:id="rId68"/>
    <p:sldId id="843" r:id="rId69"/>
    <p:sldId id="844" r:id="rId70"/>
    <p:sldId id="863" r:id="rId71"/>
    <p:sldId id="864" r:id="rId72"/>
    <p:sldId id="865" r:id="rId73"/>
    <p:sldId id="866" r:id="rId74"/>
    <p:sldId id="867" r:id="rId75"/>
    <p:sldId id="868" r:id="rId76"/>
    <p:sldId id="869" r:id="rId77"/>
    <p:sldId id="870" r:id="rId78"/>
    <p:sldId id="871" r:id="rId79"/>
    <p:sldId id="872" r:id="rId80"/>
    <p:sldId id="873" r:id="rId81"/>
    <p:sldId id="874" r:id="rId82"/>
    <p:sldId id="875" r:id="rId83"/>
    <p:sldId id="876" r:id="rId84"/>
    <p:sldId id="846" r:id="rId85"/>
    <p:sldId id="859" r:id="rId86"/>
    <p:sldId id="860" r:id="rId87"/>
    <p:sldId id="861" r:id="rId88"/>
    <p:sldId id="862" r:id="rId89"/>
    <p:sldId id="847" r:id="rId90"/>
    <p:sldId id="848" r:id="rId91"/>
    <p:sldId id="849" r:id="rId92"/>
    <p:sldId id="677" r:id="rId93"/>
    <p:sldId id="581" r:id="rId94"/>
    <p:sldId id="582" r:id="rId95"/>
    <p:sldId id="583" r:id="rId96"/>
    <p:sldId id="584" r:id="rId97"/>
    <p:sldId id="585" r:id="rId98"/>
    <p:sldId id="586" r:id="rId99"/>
    <p:sldId id="622" r:id="rId100"/>
    <p:sldId id="587" r:id="rId101"/>
    <p:sldId id="588" r:id="rId102"/>
    <p:sldId id="623" r:id="rId103"/>
    <p:sldId id="618" r:id="rId104"/>
  </p:sldIdLst>
  <p:sldSz cx="12195175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5FFFF"/>
    <a:srgbClr val="66FFCC"/>
    <a:srgbClr val="6699FF"/>
    <a:srgbClr val="FFFF66"/>
    <a:srgbClr val="CCFFCC"/>
    <a:srgbClr val="00CC99"/>
    <a:srgbClr val="0099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296" autoAdjust="0"/>
  </p:normalViewPr>
  <p:slideViewPr>
    <p:cSldViewPr>
      <p:cViewPr varScale="1">
        <p:scale>
          <a:sx n="102" d="100"/>
          <a:sy n="102" d="100"/>
        </p:scale>
        <p:origin x="132" y="246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-24342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80475CD-DBC6-4065-A0BD-E755BF627E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86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BF629E8-202A-4DC0-B36C-BA2E41FFDA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051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FD1E1D4-51E4-422D-8B91-373606B55BB2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8228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42642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73216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297954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800381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579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277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27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616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B2694D2-252B-465F-BB7C-AA15F649871C}" type="slidenum">
              <a:rPr lang="en-US" altLang="zh-CN" sz="1300"/>
              <a:pPr eaLnBrk="1" hangingPunct="1"/>
              <a:t>45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555295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C766491-3EF9-44A3-9FCC-F6B32E7FAD0E}" type="slidenum">
              <a:rPr lang="en-US" altLang="zh-CN" sz="1300"/>
              <a:pPr eaLnBrk="1" hangingPunct="1"/>
              <a:t>46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05082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342E03B-6826-47C4-92D8-750F9E024260}" type="slidenum">
              <a:rPr lang="en-US" altLang="zh-CN" sz="1300"/>
              <a:pPr eaLnBrk="1" hangingPunct="1"/>
              <a:t>2</a:t>
            </a:fld>
            <a:endParaRPr lang="en-US" altLang="zh-CN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278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47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34962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412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49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90207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于右值引用的新设定，可以通过移动而不复制实参的高性能方式构建新对象，即移动构造函数。类似于复制构造函数，移动构造函数的参数为该类对象的右值引用，在构造中移动源对象资源，构造后源对象不再指向被移动的资源，源对象可重新赋值或者被销毁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50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825273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 dirty="0"/>
              <a:t>移动构造函数相当于将新对象指向原来内存，原对象成员内存变得随机，需销毁</a:t>
            </a:r>
            <a:r>
              <a:rPr lang="zh-CN" altLang="en-US"/>
              <a:t>或重新赋值</a:t>
            </a: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B2694D2-252B-465F-BB7C-AA15F649871C}" type="slidenum">
              <a:rPr lang="en-US" altLang="zh-CN" sz="1300"/>
              <a:pPr eaLnBrk="1" hangingPunct="1"/>
              <a:t>51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67095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359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396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为方便展示，在代码包中为构造函数与析构函数添加了</a:t>
            </a:r>
            <a:r>
              <a:rPr lang="en-US" altLang="zh-CN" dirty="0" err="1"/>
              <a:t>cout</a:t>
            </a:r>
            <a:r>
              <a:rPr lang="zh-CN" altLang="en-US" dirty="0"/>
              <a:t>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514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FEB0053-15CB-4EC0-98A9-4AB207EF51B8}" type="slidenum">
              <a:rPr lang="en-US" altLang="zh-CN" sz="1300"/>
              <a:pPr eaLnBrk="1" hangingPunct="1"/>
              <a:t>62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478561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5157449-63BF-4DDE-A750-CB5EAA80CB0A}" type="slidenum">
              <a:rPr lang="en-US" altLang="zh-CN" sz="1300"/>
              <a:pPr eaLnBrk="1" hangingPunct="1"/>
              <a:t>66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62441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Clock</a:t>
            </a:r>
            <a:r>
              <a:rPr lang="zh-CN" altLang="en-US" sz="1200" dirty="0"/>
              <a:t>类定义完后缺少了一个；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881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25EAB6D-D5DC-4E3A-B979-1C2721F87871}" type="slidenum">
              <a:rPr lang="en-US" altLang="zh-CN" sz="1300"/>
              <a:pPr eaLnBrk="1" hangingPunct="1"/>
              <a:t>67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945957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978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626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968F7CF-5B37-47BC-81D3-26A007D5BDD1}" type="slidenum">
              <a:rPr lang="en-US" altLang="zh-CN" sz="1300"/>
              <a:pPr eaLnBrk="1" hangingPunct="1"/>
              <a:t>103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64139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11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24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F69C6B3-CB3D-406D-91E5-21DE56AE0A6C}" type="slidenum">
              <a:rPr lang="en-US" altLang="zh-CN" sz="1300"/>
              <a:pPr eaLnBrk="1" hangingPunct="1"/>
              <a:t>29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658371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59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08108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21059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:\PPT\C++\C++简单程序设计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8617" y="2833936"/>
            <a:ext cx="11266352" cy="955104"/>
          </a:xfrm>
        </p:spPr>
        <p:txBody>
          <a:bodyPr anchor="b"/>
          <a:lstStyle>
            <a:lvl1pPr marL="0" indent="0"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788933" y="3861048"/>
            <a:ext cx="6605720" cy="1728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3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5802" y="1109161"/>
            <a:ext cx="782608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368" y="1143000"/>
            <a:ext cx="609758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0038" y="3274309"/>
            <a:ext cx="34553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818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4755" y="1143000"/>
            <a:ext cx="2540661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143000"/>
            <a:ext cx="833337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66056"/>
            <a:ext cx="10975975" cy="1066800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5975" cy="43689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8"/>
          <a:stretch/>
        </p:blipFill>
        <p:spPr bwMode="auto">
          <a:xfrm>
            <a:off x="0" y="-4890"/>
            <a:ext cx="12195175" cy="588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3171" y="44624"/>
            <a:ext cx="9232404" cy="8640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5975" cy="5449094"/>
          </a:xfrm>
        </p:spPr>
        <p:txBody>
          <a:bodyPr/>
          <a:lstStyle>
            <a:lvl1pPr marL="109537" indent="0">
              <a:buNone/>
              <a:defRPr sz="2400">
                <a:solidFill>
                  <a:schemeClr val="tx1"/>
                </a:solidFill>
              </a:defRPr>
            </a:lvl1pPr>
            <a:lvl2pPr marL="411162" indent="0">
              <a:buNone/>
              <a:defRPr sz="2400"/>
            </a:lvl2pPr>
            <a:lvl3pPr marL="703263" indent="0">
              <a:buNone/>
              <a:defRPr sz="2000"/>
            </a:lvl3pPr>
            <a:lvl4pPr marL="979488" indent="0">
              <a:buNone/>
              <a:defRPr sz="2000"/>
            </a:lvl4pPr>
            <a:lvl5pPr marL="1206500" indent="0"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Box 17"/>
          <p:cNvSpPr txBox="1"/>
          <p:nvPr userDrawn="1"/>
        </p:nvSpPr>
        <p:spPr>
          <a:xfrm>
            <a:off x="8977907" y="6573838"/>
            <a:ext cx="30728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5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1426179" y="1500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85401D-09CE-46B7-85B3-05D430F17872}" type="slidenum">
              <a:rPr lang="en-US" altLang="zh-CN" smtClean="0">
                <a:solidFill>
                  <a:schemeClr val="tx1"/>
                </a:solidFill>
              </a:rPr>
              <a:t>‹#›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6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1981201"/>
            <a:ext cx="10365899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3367088"/>
            <a:ext cx="10365899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08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785927"/>
            <a:ext cx="5386202" cy="498946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785927"/>
            <a:ext cx="5386202" cy="498946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133" y="428604"/>
            <a:ext cx="1117891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132" y="1500174"/>
            <a:ext cx="539026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6607" y="1500174"/>
            <a:ext cx="539043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132" y="1928803"/>
            <a:ext cx="5390267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2711" y="1928803"/>
            <a:ext cx="5390437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1143000"/>
            <a:ext cx="10975658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6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9853" y="1101970"/>
            <a:ext cx="4512215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9853" y="2010727"/>
            <a:ext cx="4512215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53" y="776287"/>
            <a:ext cx="680490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圆角矩形 32"/>
          <p:cNvSpPr/>
          <p:nvPr/>
        </p:nvSpPr>
        <p:spPr bwMode="white">
          <a:xfrm>
            <a:off x="7212013" y="496888"/>
            <a:ext cx="408622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4563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1052736"/>
            <a:ext cx="1097597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988840"/>
            <a:ext cx="10975975" cy="458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8977907" y="6573838"/>
            <a:ext cx="30728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5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26179" y="1500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85401D-09CE-46B7-85B3-05D430F17872}" type="slidenum">
              <a:rPr lang="en-US" altLang="zh-CN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60" r:id="rId2"/>
    <p:sldLayoutId id="2147484671" r:id="rId3"/>
    <p:sldLayoutId id="2147484661" r:id="rId4"/>
    <p:sldLayoutId id="2147484662" r:id="rId5"/>
    <p:sldLayoutId id="2147484663" r:id="rId6"/>
    <p:sldLayoutId id="2147484664" r:id="rId7"/>
    <p:sldLayoutId id="2147484665" r:id="rId8"/>
    <p:sldLayoutId id="2147484666" r:id="rId9"/>
    <p:sldLayoutId id="2147484667" r:id="rId10"/>
    <p:sldLayoutId id="2147484668" r:id="rId11"/>
    <p:sldLayoutId id="214748466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 </a:t>
            </a:r>
            <a:r>
              <a:rPr lang="en-US" altLang="zh-CN"/>
              <a:t>4 </a:t>
            </a:r>
            <a:r>
              <a:rPr lang="zh-CN" altLang="en-US"/>
              <a:t>章  类与对象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13611" y="6018927"/>
            <a:ext cx="5688210" cy="6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>
            <a:lvl1pPr marL="619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</a:pP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教材：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C++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语言程序设计（第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版） 郑莉  清华大学出版社</a:t>
            </a:r>
            <a:endParaRPr kumimoji="0" lang="en-US" altLang="zh-CN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类和对象的定义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3501008"/>
            <a:ext cx="10678868" cy="2232248"/>
          </a:xfrm>
        </p:spPr>
        <p:txBody>
          <a:bodyPr/>
          <a:lstStyle/>
          <a:p>
            <a:pPr marL="38862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/>
              <a:t>对象是现实中的对象在程序中的模拟。</a:t>
            </a:r>
            <a:endParaRPr lang="en-US" altLang="zh-CN" sz="2600" dirty="0"/>
          </a:p>
          <a:p>
            <a:pPr marL="38862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/>
              <a:t>类是同一类对象的抽象，对象是类的某一特定实体。</a:t>
            </a:r>
          </a:p>
          <a:p>
            <a:pPr marL="38862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/>
              <a:t>定义类的对象，才可以通过对象使用类中定义的功能。</a:t>
            </a:r>
          </a:p>
        </p:txBody>
      </p:sp>
    </p:spTree>
    <p:extLst>
      <p:ext uri="{BB962C8B-B14F-4D97-AF65-F5344CB8AC3E}">
        <p14:creationId xmlns:p14="http://schemas.microsoft.com/office/powerpoint/2010/main" val="34745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grpSp>
        <p:nvGrpSpPr>
          <p:cNvPr id="55301" name="Group 4"/>
          <p:cNvGrpSpPr>
            <a:grpSpLocks/>
          </p:cNvGrpSpPr>
          <p:nvPr/>
        </p:nvGrpSpPr>
        <p:grpSpPr bwMode="auto">
          <a:xfrm>
            <a:off x="3073251" y="3317850"/>
            <a:ext cx="5643563" cy="1911350"/>
            <a:chOff x="3717" y="1616"/>
            <a:chExt cx="4684" cy="1786"/>
          </a:xfrm>
        </p:grpSpPr>
        <p:sp>
          <p:nvSpPr>
            <p:cNvPr id="55302" name="Text Box 5"/>
            <p:cNvSpPr txBox="1">
              <a:spLocks noChangeArrowheads="1"/>
            </p:cNvSpPr>
            <p:nvPr/>
          </p:nvSpPr>
          <p:spPr bwMode="auto">
            <a:xfrm>
              <a:off x="4599" y="1616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 </a:t>
              </a:r>
              <a:r>
                <a:rPr kumimoji="0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7183" y="1626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 </a:t>
              </a:r>
              <a:r>
                <a:rPr kumimoji="0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5304" name="Text Box 7"/>
            <p:cNvSpPr txBox="1">
              <a:spLocks noChangeArrowheads="1"/>
            </p:cNvSpPr>
            <p:nvPr/>
          </p:nvSpPr>
          <p:spPr bwMode="auto">
            <a:xfrm>
              <a:off x="3717" y="2937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 </a:t>
              </a:r>
              <a:r>
                <a:rPr kumimoji="0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6363" y="2934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 </a:t>
              </a:r>
              <a:r>
                <a:rPr kumimoji="0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55306" name="AutoShape 9"/>
            <p:cNvSpPr>
              <a:spLocks noChangeArrowheads="1"/>
            </p:cNvSpPr>
            <p:nvPr/>
          </p:nvSpPr>
          <p:spPr bwMode="auto">
            <a:xfrm>
              <a:off x="5119" y="2089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7" name="AutoShape 10"/>
            <p:cNvSpPr>
              <a:spLocks noChangeArrowheads="1"/>
            </p:cNvSpPr>
            <p:nvPr/>
          </p:nvSpPr>
          <p:spPr bwMode="auto">
            <a:xfrm>
              <a:off x="7707" y="2121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8" name="Line 11"/>
            <p:cNvSpPr>
              <a:spLocks noChangeShapeType="1"/>
            </p:cNvSpPr>
            <p:nvPr/>
          </p:nvSpPr>
          <p:spPr bwMode="auto">
            <a:xfrm>
              <a:off x="5187" y="2289"/>
              <a:ext cx="117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 flipH="1">
              <a:off x="4347" y="2289"/>
              <a:ext cx="861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 flipH="1">
              <a:off x="7014" y="2320"/>
              <a:ext cx="777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/>
              <a:t>继承关系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/>
              <a:t>泛化</a:t>
            </a:r>
          </a:p>
          <a:p>
            <a:pPr marL="109537" indent="0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注释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609599" y="2141538"/>
            <a:ext cx="11307763" cy="3859212"/>
          </a:xfrm>
        </p:spPr>
        <p:txBody>
          <a:bodyPr/>
          <a:lstStyle/>
          <a:p>
            <a:pPr eaLnBrk="1" hangingPunct="1"/>
            <a:r>
              <a:rPr lang="zh-CN" altLang="en-US" sz="2400"/>
              <a:t>在</a:t>
            </a:r>
            <a:r>
              <a:rPr lang="en-US" altLang="zh-CN" sz="2400"/>
              <a:t>UML</a:t>
            </a:r>
            <a:r>
              <a:rPr lang="zh-CN" altLang="en-US" sz="2400"/>
              <a:t>图形上，注释表示为带有褶角的矩形，然后用虚线连接到</a:t>
            </a:r>
            <a:r>
              <a:rPr lang="en-US" altLang="zh-CN" sz="2400"/>
              <a:t>UML</a:t>
            </a:r>
            <a:r>
              <a:rPr lang="zh-CN" altLang="en-US" sz="2400"/>
              <a:t>的其他元素上，它是一种用于在图中附加文字注释的机制。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901363" y="1588"/>
            <a:ext cx="1016000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077597F-7F69-43A4-A1B7-9E5BAEFC036F}" type="slidenum">
              <a:rPr lang="en-US" altLang="zh-CN"/>
              <a:pPr eaLnBrk="1" hangingPunct="1"/>
              <a:t>101</a:t>
            </a:fld>
            <a:endParaRPr lang="en-US" altLang="zh-CN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714375" y="0"/>
            <a:ext cx="8669338" cy="428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sp>
        <p:nvSpPr>
          <p:cNvPr id="56326" name="Line 10"/>
          <p:cNvSpPr>
            <a:spLocks noChangeShapeType="1"/>
          </p:cNvSpPr>
          <p:nvPr/>
        </p:nvSpPr>
        <p:spPr bwMode="auto">
          <a:xfrm flipH="1">
            <a:off x="1144588" y="5110163"/>
            <a:ext cx="2643187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27" name="Group 9"/>
          <p:cNvGrpSpPr>
            <a:grpSpLocks/>
          </p:cNvGrpSpPr>
          <p:nvPr/>
        </p:nvGrpSpPr>
        <p:grpSpPr bwMode="auto">
          <a:xfrm>
            <a:off x="3813175" y="4038600"/>
            <a:ext cx="3009900" cy="1050925"/>
            <a:chOff x="2448" y="2736"/>
            <a:chExt cx="1422" cy="662"/>
          </a:xfrm>
        </p:grpSpPr>
        <p:grpSp>
          <p:nvGrpSpPr>
            <p:cNvPr id="56328" name="Group 5"/>
            <p:cNvGrpSpPr>
              <a:grpSpLocks/>
            </p:cNvGrpSpPr>
            <p:nvPr/>
          </p:nvGrpSpPr>
          <p:grpSpPr bwMode="auto">
            <a:xfrm>
              <a:off x="2448" y="2736"/>
              <a:ext cx="1248" cy="662"/>
              <a:chOff x="6802" y="3031"/>
              <a:chExt cx="1465" cy="777"/>
            </a:xfrm>
          </p:grpSpPr>
          <p:sp>
            <p:nvSpPr>
              <p:cNvPr id="56330" name="Freeform 6"/>
              <p:cNvSpPr>
                <a:spLocks/>
              </p:cNvSpPr>
              <p:nvPr/>
            </p:nvSpPr>
            <p:spPr bwMode="auto">
              <a:xfrm>
                <a:off x="6802" y="3031"/>
                <a:ext cx="1465" cy="777"/>
              </a:xfrm>
              <a:custGeom>
                <a:avLst/>
                <a:gdLst>
                  <a:gd name="T0" fmla="*/ 0 w 306"/>
                  <a:gd name="T1" fmla="*/ 0 h 162"/>
                  <a:gd name="T2" fmla="*/ 2147483647 w 306"/>
                  <a:gd name="T3" fmla="*/ 0 h 162"/>
                  <a:gd name="T4" fmla="*/ 2147483647 w 306"/>
                  <a:gd name="T5" fmla="*/ 2147483647 h 162"/>
                  <a:gd name="T6" fmla="*/ 2147483647 w 306"/>
                  <a:gd name="T7" fmla="*/ 2147483647 h 162"/>
                  <a:gd name="T8" fmla="*/ 0 w 306"/>
                  <a:gd name="T9" fmla="*/ 2147483647 h 162"/>
                  <a:gd name="T10" fmla="*/ 0 w 306"/>
                  <a:gd name="T11" fmla="*/ 0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162"/>
                  <a:gd name="T20" fmla="*/ 306 w 306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162">
                    <a:moveTo>
                      <a:pt x="0" y="0"/>
                    </a:moveTo>
                    <a:lnTo>
                      <a:pt x="270" y="0"/>
                    </a:lnTo>
                    <a:lnTo>
                      <a:pt x="306" y="36"/>
                    </a:lnTo>
                    <a:lnTo>
                      <a:pt x="306" y="162"/>
                    </a:lnTo>
                    <a:lnTo>
                      <a:pt x="0" y="162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1" name="Freeform 7"/>
              <p:cNvSpPr>
                <a:spLocks/>
              </p:cNvSpPr>
              <p:nvPr/>
            </p:nvSpPr>
            <p:spPr bwMode="auto">
              <a:xfrm>
                <a:off x="8095" y="3031"/>
                <a:ext cx="172" cy="173"/>
              </a:xfrm>
              <a:custGeom>
                <a:avLst/>
                <a:gdLst>
                  <a:gd name="T0" fmla="*/ 0 w 36"/>
                  <a:gd name="T1" fmla="*/ 0 h 36"/>
                  <a:gd name="T2" fmla="*/ 0 w 36"/>
                  <a:gd name="T3" fmla="*/ 2147483647 h 36"/>
                  <a:gd name="T4" fmla="*/ 2147483647 w 36"/>
                  <a:gd name="T5" fmla="*/ 2147483647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29" name="Text Box 8"/>
            <p:cNvSpPr txBox="1">
              <a:spLocks noChangeArrowheads="1"/>
            </p:cNvSpPr>
            <p:nvPr/>
          </p:nvSpPr>
          <p:spPr bwMode="auto">
            <a:xfrm>
              <a:off x="2718" y="2919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注释文字</a:t>
              </a:r>
            </a:p>
          </p:txBody>
        </p:sp>
      </p:grp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>
              <a:defRPr/>
            </a:pPr>
            <a:r>
              <a:rPr lang="zh-CN" altLang="en-US" sz="3600"/>
              <a:t>例</a:t>
            </a:r>
            <a:r>
              <a:rPr lang="en-US" altLang="zh-CN" sz="3600"/>
              <a:t>4-6 </a:t>
            </a:r>
            <a:r>
              <a:rPr lang="zh-CN" altLang="en-US" sz="3600"/>
              <a:t>带有</a:t>
            </a:r>
            <a:r>
              <a:rPr lang="zh-CN" altLang="en-US" sz="3600" dirty="0"/>
              <a:t>注释的</a:t>
            </a:r>
            <a:r>
              <a:rPr lang="en-US" altLang="zh-CN" sz="3600" dirty="0"/>
              <a:t>Line</a:t>
            </a:r>
            <a:r>
              <a:rPr lang="zh-CN" altLang="en-US" sz="3600" dirty="0"/>
              <a:t>类和</a:t>
            </a:r>
            <a:r>
              <a:rPr lang="en-US" altLang="zh-CN" sz="3600" dirty="0"/>
              <a:t>Point</a:t>
            </a:r>
            <a:r>
              <a:rPr lang="zh-CN" altLang="en-US" sz="3600" dirty="0"/>
              <a:t>类关系的描述</a:t>
            </a:r>
          </a:p>
        </p:txBody>
      </p:sp>
      <p:sp>
        <p:nvSpPr>
          <p:cNvPr id="57348" name="Rectangle 44"/>
          <p:cNvSpPr>
            <a:spLocks noChangeArrowheads="1"/>
          </p:cNvSpPr>
          <p:nvPr/>
        </p:nvSpPr>
        <p:spPr bwMode="auto">
          <a:xfrm>
            <a:off x="0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7349" name="Group 1"/>
          <p:cNvGrpSpPr>
            <a:grpSpLocks noChangeAspect="1"/>
          </p:cNvGrpSpPr>
          <p:nvPr/>
        </p:nvGrpSpPr>
        <p:grpSpPr bwMode="auto">
          <a:xfrm>
            <a:off x="2897335" y="2186012"/>
            <a:ext cx="6224588" cy="4051300"/>
            <a:chOff x="0" y="0"/>
            <a:chExt cx="6825" cy="5925"/>
          </a:xfrm>
        </p:grpSpPr>
        <p:sp>
          <p:nvSpPr>
            <p:cNvPr id="5735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6825" cy="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2" name="Rectangle 42"/>
            <p:cNvSpPr>
              <a:spLocks noChangeArrowheads="1"/>
            </p:cNvSpPr>
            <p:nvPr/>
          </p:nvSpPr>
          <p:spPr bwMode="auto">
            <a:xfrm>
              <a:off x="3405" y="3555"/>
              <a:ext cx="3070" cy="207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4000"/>
            </a:p>
          </p:txBody>
        </p:sp>
        <p:sp>
          <p:nvSpPr>
            <p:cNvPr id="57353" name="Rectangle 41"/>
            <p:cNvSpPr>
              <a:spLocks noChangeArrowheads="1"/>
            </p:cNvSpPr>
            <p:nvPr/>
          </p:nvSpPr>
          <p:spPr bwMode="auto">
            <a:xfrm>
              <a:off x="4613" y="3612"/>
              <a:ext cx="37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en-US" altLang="zh-CN" sz="4000"/>
            </a:p>
          </p:txBody>
        </p:sp>
        <p:sp>
          <p:nvSpPr>
            <p:cNvPr id="57354" name="Rectangle 40"/>
            <p:cNvSpPr>
              <a:spLocks noChangeArrowheads="1"/>
            </p:cNvSpPr>
            <p:nvPr/>
          </p:nvSpPr>
          <p:spPr bwMode="auto">
            <a:xfrm>
              <a:off x="3405" y="3876"/>
              <a:ext cx="3070" cy="175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4000"/>
            </a:p>
          </p:txBody>
        </p:sp>
        <p:sp>
          <p:nvSpPr>
            <p:cNvPr id="57355" name="Rectangle 39"/>
            <p:cNvSpPr>
              <a:spLocks noChangeArrowheads="1"/>
            </p:cNvSpPr>
            <p:nvPr/>
          </p:nvSpPr>
          <p:spPr bwMode="auto">
            <a:xfrm>
              <a:off x="3405" y="4475"/>
              <a:ext cx="3070" cy="115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4000"/>
            </a:p>
          </p:txBody>
        </p:sp>
        <p:sp>
          <p:nvSpPr>
            <p:cNvPr id="57356" name="Rectangle 38"/>
            <p:cNvSpPr>
              <a:spLocks noChangeArrowheads="1"/>
            </p:cNvSpPr>
            <p:nvPr/>
          </p:nvSpPr>
          <p:spPr bwMode="auto">
            <a:xfrm>
              <a:off x="3448" y="3905"/>
              <a:ext cx="4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x : int</a:t>
              </a:r>
              <a:endParaRPr lang="en-US" altLang="zh-CN" sz="4000"/>
            </a:p>
          </p:txBody>
        </p:sp>
        <p:sp>
          <p:nvSpPr>
            <p:cNvPr id="57357" name="Rectangle 37"/>
            <p:cNvSpPr>
              <a:spLocks noChangeArrowheads="1"/>
            </p:cNvSpPr>
            <p:nvPr/>
          </p:nvSpPr>
          <p:spPr bwMode="auto">
            <a:xfrm>
              <a:off x="3448" y="4144"/>
              <a:ext cx="4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y : int</a:t>
              </a:r>
              <a:endParaRPr lang="en-US" altLang="zh-CN" sz="4000"/>
            </a:p>
          </p:txBody>
        </p:sp>
        <p:sp>
          <p:nvSpPr>
            <p:cNvPr id="57358" name="Rectangle 36"/>
            <p:cNvSpPr>
              <a:spLocks noChangeArrowheads="1"/>
            </p:cNvSpPr>
            <p:nvPr/>
          </p:nvSpPr>
          <p:spPr bwMode="auto">
            <a:xfrm>
              <a:off x="3448" y="4623"/>
              <a:ext cx="222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Point(xx : int = 0, yy : int = 0)</a:t>
              </a:r>
              <a:endParaRPr lang="en-US" altLang="zh-CN" sz="4000"/>
            </a:p>
          </p:txBody>
        </p:sp>
        <p:sp>
          <p:nvSpPr>
            <p:cNvPr id="57359" name="Rectangle 35"/>
            <p:cNvSpPr>
              <a:spLocks noChangeArrowheads="1"/>
            </p:cNvSpPr>
            <p:nvPr/>
          </p:nvSpPr>
          <p:spPr bwMode="auto">
            <a:xfrm>
              <a:off x="3448" y="4863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Point(p : Point &amp;)</a:t>
              </a:r>
              <a:endParaRPr lang="en-US" altLang="zh-CN" sz="4000"/>
            </a:p>
          </p:txBody>
        </p:sp>
        <p:sp>
          <p:nvSpPr>
            <p:cNvPr id="57360" name="Rectangle 34"/>
            <p:cNvSpPr>
              <a:spLocks noChangeArrowheads="1"/>
            </p:cNvSpPr>
            <p:nvPr/>
          </p:nvSpPr>
          <p:spPr bwMode="auto">
            <a:xfrm>
              <a:off x="3448" y="5102"/>
              <a:ext cx="90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getX() : int</a:t>
              </a:r>
              <a:endParaRPr lang="en-US" altLang="zh-CN" sz="4000"/>
            </a:p>
          </p:txBody>
        </p:sp>
        <p:sp>
          <p:nvSpPr>
            <p:cNvPr id="57361" name="Rectangle 33"/>
            <p:cNvSpPr>
              <a:spLocks noChangeArrowheads="1"/>
            </p:cNvSpPr>
            <p:nvPr/>
          </p:nvSpPr>
          <p:spPr bwMode="auto">
            <a:xfrm>
              <a:off x="3448" y="5342"/>
              <a:ext cx="90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getY() : int</a:t>
              </a:r>
              <a:endParaRPr lang="en-US" altLang="zh-CN" sz="4000"/>
            </a:p>
          </p:txBody>
        </p:sp>
        <p:sp>
          <p:nvSpPr>
            <p:cNvPr id="57362" name="Rectangle 32"/>
            <p:cNvSpPr>
              <a:spLocks noChangeArrowheads="1"/>
            </p:cNvSpPr>
            <p:nvPr/>
          </p:nvSpPr>
          <p:spPr bwMode="auto">
            <a:xfrm>
              <a:off x="88" y="268"/>
              <a:ext cx="2976" cy="1596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4000"/>
            </a:p>
          </p:txBody>
        </p:sp>
        <p:sp>
          <p:nvSpPr>
            <p:cNvPr id="57363" name="Rectangle 31"/>
            <p:cNvSpPr>
              <a:spLocks noChangeArrowheads="1"/>
            </p:cNvSpPr>
            <p:nvPr/>
          </p:nvSpPr>
          <p:spPr bwMode="auto">
            <a:xfrm>
              <a:off x="1511" y="326"/>
              <a:ext cx="31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  <a:endParaRPr lang="en-US" altLang="zh-CN" sz="4000"/>
            </a:p>
          </p:txBody>
        </p:sp>
        <p:sp>
          <p:nvSpPr>
            <p:cNvPr id="57364" name="Rectangle 30"/>
            <p:cNvSpPr>
              <a:spLocks noChangeArrowheads="1"/>
            </p:cNvSpPr>
            <p:nvPr/>
          </p:nvSpPr>
          <p:spPr bwMode="auto">
            <a:xfrm>
              <a:off x="88" y="589"/>
              <a:ext cx="2976" cy="127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4000"/>
            </a:p>
          </p:txBody>
        </p:sp>
        <p:sp>
          <p:nvSpPr>
            <p:cNvPr id="57365" name="Rectangle 29"/>
            <p:cNvSpPr>
              <a:spLocks noChangeArrowheads="1"/>
            </p:cNvSpPr>
            <p:nvPr/>
          </p:nvSpPr>
          <p:spPr bwMode="auto">
            <a:xfrm>
              <a:off x="88" y="949"/>
              <a:ext cx="2976" cy="91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4000"/>
            </a:p>
          </p:txBody>
        </p:sp>
        <p:sp>
          <p:nvSpPr>
            <p:cNvPr id="57366" name="Rectangle 28"/>
            <p:cNvSpPr>
              <a:spLocks noChangeArrowheads="1"/>
            </p:cNvSpPr>
            <p:nvPr/>
          </p:nvSpPr>
          <p:spPr bwMode="auto">
            <a:xfrm>
              <a:off x="350" y="618"/>
              <a:ext cx="95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len : double</a:t>
              </a:r>
              <a:endParaRPr lang="en-US" altLang="zh-CN" sz="4000"/>
            </a:p>
          </p:txBody>
        </p:sp>
        <p:sp>
          <p:nvSpPr>
            <p:cNvPr id="57367" name="Rectangle 27"/>
            <p:cNvSpPr>
              <a:spLocks noChangeArrowheads="1"/>
            </p:cNvSpPr>
            <p:nvPr/>
          </p:nvSpPr>
          <p:spPr bwMode="auto">
            <a:xfrm>
              <a:off x="87" y="1050"/>
              <a:ext cx="220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Line(xp1 : Point, xp2 : Point)</a:t>
              </a:r>
              <a:endParaRPr lang="en-US" altLang="zh-CN" sz="4000"/>
            </a:p>
          </p:txBody>
        </p:sp>
        <p:sp>
          <p:nvSpPr>
            <p:cNvPr id="57368" name="Rectangle 26"/>
            <p:cNvSpPr>
              <a:spLocks noChangeArrowheads="1"/>
            </p:cNvSpPr>
            <p:nvPr/>
          </p:nvSpPr>
          <p:spPr bwMode="auto">
            <a:xfrm>
              <a:off x="87" y="1313"/>
              <a:ext cx="116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Line( : Line &amp;)</a:t>
              </a:r>
              <a:endParaRPr lang="en-US" altLang="zh-CN" sz="4000"/>
            </a:p>
          </p:txBody>
        </p:sp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87" y="1575"/>
              <a:ext cx="138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getLen() : double</a:t>
              </a:r>
              <a:endParaRPr lang="en-US" altLang="zh-CN" sz="4000"/>
            </a:p>
          </p:txBody>
        </p:sp>
        <p:sp>
          <p:nvSpPr>
            <p:cNvPr id="57370" name="Line 24"/>
            <p:cNvSpPr>
              <a:spLocks noChangeShapeType="1"/>
            </p:cNvSpPr>
            <p:nvPr/>
          </p:nvSpPr>
          <p:spPr bwMode="auto">
            <a:xfrm flipV="1">
              <a:off x="1683" y="1878"/>
              <a:ext cx="5" cy="221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1" name="Freeform 23"/>
            <p:cNvSpPr>
              <a:spLocks/>
            </p:cNvSpPr>
            <p:nvPr/>
          </p:nvSpPr>
          <p:spPr bwMode="auto">
            <a:xfrm>
              <a:off x="1616" y="1878"/>
              <a:ext cx="144" cy="259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Freeform 22"/>
            <p:cNvSpPr>
              <a:spLocks/>
            </p:cNvSpPr>
            <p:nvPr/>
          </p:nvSpPr>
          <p:spPr bwMode="auto">
            <a:xfrm>
              <a:off x="1683" y="4096"/>
              <a:ext cx="1717" cy="503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7 h 105"/>
                <a:gd name="T4" fmla="*/ 2147483647 w 358"/>
                <a:gd name="T5" fmla="*/ 2147483647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3" name="Line 21"/>
            <p:cNvSpPr>
              <a:spLocks noChangeShapeType="1"/>
            </p:cNvSpPr>
            <p:nvPr/>
          </p:nvSpPr>
          <p:spPr bwMode="auto">
            <a:xfrm flipH="1">
              <a:off x="3227" y="4599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4" name="Line 20"/>
            <p:cNvSpPr>
              <a:spLocks noChangeShapeType="1"/>
            </p:cNvSpPr>
            <p:nvPr/>
          </p:nvSpPr>
          <p:spPr bwMode="auto">
            <a:xfrm flipH="1" flipV="1">
              <a:off x="3227" y="4527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5" name="Rectangle 19"/>
            <p:cNvSpPr>
              <a:spLocks noChangeArrowheads="1"/>
            </p:cNvSpPr>
            <p:nvPr/>
          </p:nvSpPr>
          <p:spPr bwMode="auto">
            <a:xfrm>
              <a:off x="2671" y="4283"/>
              <a:ext cx="23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-p1</a:t>
              </a:r>
              <a:endParaRPr lang="en-US" altLang="zh-CN" sz="4000"/>
            </a:p>
          </p:txBody>
        </p:sp>
        <p:sp>
          <p:nvSpPr>
            <p:cNvPr id="57376" name="Rectangle 18"/>
            <p:cNvSpPr>
              <a:spLocks noChangeArrowheads="1"/>
            </p:cNvSpPr>
            <p:nvPr/>
          </p:nvSpPr>
          <p:spPr bwMode="auto">
            <a:xfrm>
              <a:off x="2671" y="4748"/>
              <a:ext cx="23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-p2</a:t>
              </a:r>
              <a:endParaRPr lang="en-US" altLang="zh-CN" sz="4000"/>
            </a:p>
          </p:txBody>
        </p:sp>
        <p:sp>
          <p:nvSpPr>
            <p:cNvPr id="57377" name="Rectangle 17"/>
            <p:cNvSpPr>
              <a:spLocks noChangeArrowheads="1"/>
            </p:cNvSpPr>
            <p:nvPr/>
          </p:nvSpPr>
          <p:spPr bwMode="auto">
            <a:xfrm>
              <a:off x="1798" y="1983"/>
              <a:ext cx="24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1..*</a:t>
              </a:r>
              <a:endParaRPr lang="en-US" altLang="zh-CN" sz="4000"/>
            </a:p>
          </p:txBody>
        </p:sp>
        <p:sp>
          <p:nvSpPr>
            <p:cNvPr id="57378" name="Freeform 16"/>
            <p:cNvSpPr>
              <a:spLocks/>
            </p:cNvSpPr>
            <p:nvPr/>
          </p:nvSpPr>
          <p:spPr bwMode="auto">
            <a:xfrm>
              <a:off x="1616" y="1878"/>
              <a:ext cx="144" cy="259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9" name="Freeform 15"/>
            <p:cNvSpPr>
              <a:spLocks/>
            </p:cNvSpPr>
            <p:nvPr/>
          </p:nvSpPr>
          <p:spPr bwMode="auto">
            <a:xfrm>
              <a:off x="1683" y="4096"/>
              <a:ext cx="1717" cy="503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7 h 105"/>
                <a:gd name="T4" fmla="*/ 2147483647 w 358"/>
                <a:gd name="T5" fmla="*/ 2147483647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0" name="Rectangle 14"/>
            <p:cNvSpPr>
              <a:spLocks noChangeArrowheads="1"/>
            </p:cNvSpPr>
            <p:nvPr/>
          </p:nvSpPr>
          <p:spPr bwMode="auto">
            <a:xfrm>
              <a:off x="3122" y="4738"/>
              <a:ext cx="9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sz="4000"/>
            </a:p>
          </p:txBody>
        </p:sp>
        <p:sp>
          <p:nvSpPr>
            <p:cNvPr id="57381" name="Line 13"/>
            <p:cNvSpPr>
              <a:spLocks noChangeShapeType="1"/>
            </p:cNvSpPr>
            <p:nvPr/>
          </p:nvSpPr>
          <p:spPr bwMode="auto">
            <a:xfrm flipH="1">
              <a:off x="3227" y="4599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2" name="Line 12"/>
            <p:cNvSpPr>
              <a:spLocks noChangeShapeType="1"/>
            </p:cNvSpPr>
            <p:nvPr/>
          </p:nvSpPr>
          <p:spPr bwMode="auto">
            <a:xfrm flipH="1" flipV="1">
              <a:off x="3227" y="4527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3" name="Rectangle 11"/>
            <p:cNvSpPr>
              <a:spLocks noChangeArrowheads="1"/>
            </p:cNvSpPr>
            <p:nvPr/>
          </p:nvSpPr>
          <p:spPr bwMode="auto">
            <a:xfrm>
              <a:off x="1798" y="1983"/>
              <a:ext cx="24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1..*</a:t>
              </a:r>
              <a:endParaRPr lang="en-US" altLang="zh-CN" sz="4000"/>
            </a:p>
          </p:txBody>
        </p:sp>
        <p:sp>
          <p:nvSpPr>
            <p:cNvPr id="57384" name="Freeform 10"/>
            <p:cNvSpPr>
              <a:spLocks/>
            </p:cNvSpPr>
            <p:nvPr/>
          </p:nvSpPr>
          <p:spPr bwMode="auto">
            <a:xfrm>
              <a:off x="3079" y="1064"/>
              <a:ext cx="1755" cy="2486"/>
            </a:xfrm>
            <a:custGeom>
              <a:avLst/>
              <a:gdLst>
                <a:gd name="T0" fmla="*/ 0 w 366"/>
                <a:gd name="T1" fmla="*/ 2147483647 h 519"/>
                <a:gd name="T2" fmla="*/ 2147483647 w 366"/>
                <a:gd name="T3" fmla="*/ 0 h 519"/>
                <a:gd name="T4" fmla="*/ 2147483647 w 366"/>
                <a:gd name="T5" fmla="*/ 2147483647 h 519"/>
                <a:gd name="T6" fmla="*/ 0 60000 65536"/>
                <a:gd name="T7" fmla="*/ 0 60000 65536"/>
                <a:gd name="T8" fmla="*/ 0 60000 65536"/>
                <a:gd name="T9" fmla="*/ 0 w 366"/>
                <a:gd name="T10" fmla="*/ 0 h 519"/>
                <a:gd name="T11" fmla="*/ 366 w 366"/>
                <a:gd name="T12" fmla="*/ 519 h 5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6" h="519">
                  <a:moveTo>
                    <a:pt x="0" y="1"/>
                  </a:moveTo>
                  <a:lnTo>
                    <a:pt x="366" y="0"/>
                  </a:lnTo>
                  <a:lnTo>
                    <a:pt x="366" y="5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5" name="Line 9"/>
            <p:cNvSpPr>
              <a:spLocks noChangeShapeType="1"/>
            </p:cNvSpPr>
            <p:nvPr/>
          </p:nvSpPr>
          <p:spPr bwMode="auto">
            <a:xfrm flipV="1">
              <a:off x="4834" y="3378"/>
              <a:ext cx="72" cy="1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6" name="Line 8"/>
            <p:cNvSpPr>
              <a:spLocks noChangeShapeType="1"/>
            </p:cNvSpPr>
            <p:nvPr/>
          </p:nvSpPr>
          <p:spPr bwMode="auto">
            <a:xfrm flipH="1" flipV="1">
              <a:off x="4762" y="3378"/>
              <a:ext cx="72" cy="1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7" name="Freeform 7"/>
            <p:cNvSpPr>
              <a:spLocks/>
            </p:cNvSpPr>
            <p:nvPr/>
          </p:nvSpPr>
          <p:spPr bwMode="auto">
            <a:xfrm>
              <a:off x="5011" y="1591"/>
              <a:ext cx="1468" cy="776"/>
            </a:xfrm>
            <a:custGeom>
              <a:avLst/>
              <a:gdLst>
                <a:gd name="T0" fmla="*/ 0 w 306"/>
                <a:gd name="T1" fmla="*/ 0 h 162"/>
                <a:gd name="T2" fmla="*/ 2147483647 w 306"/>
                <a:gd name="T3" fmla="*/ 0 h 162"/>
                <a:gd name="T4" fmla="*/ 2147483647 w 306"/>
                <a:gd name="T5" fmla="*/ 2147483647 h 162"/>
                <a:gd name="T6" fmla="*/ 2147483647 w 306"/>
                <a:gd name="T7" fmla="*/ 2147483647 h 162"/>
                <a:gd name="T8" fmla="*/ 0 w 306"/>
                <a:gd name="T9" fmla="*/ 2147483647 h 162"/>
                <a:gd name="T10" fmla="*/ 0 w 306"/>
                <a:gd name="T11" fmla="*/ 0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6"/>
                <a:gd name="T19" fmla="*/ 0 h 162"/>
                <a:gd name="T20" fmla="*/ 306 w 306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6" h="162">
                  <a:moveTo>
                    <a:pt x="0" y="0"/>
                  </a:moveTo>
                  <a:lnTo>
                    <a:pt x="270" y="0"/>
                  </a:lnTo>
                  <a:lnTo>
                    <a:pt x="306" y="36"/>
                  </a:lnTo>
                  <a:lnTo>
                    <a:pt x="306" y="162"/>
                  </a:lnTo>
                  <a:lnTo>
                    <a:pt x="0" y="16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8" name="Freeform 6"/>
            <p:cNvSpPr>
              <a:spLocks/>
            </p:cNvSpPr>
            <p:nvPr/>
          </p:nvSpPr>
          <p:spPr bwMode="auto">
            <a:xfrm>
              <a:off x="6306" y="1591"/>
              <a:ext cx="173" cy="172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2147483647 h 36"/>
                <a:gd name="T4" fmla="*/ 2147483647 w 36"/>
                <a:gd name="T5" fmla="*/ 2147483647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9" name="Rectangle 5"/>
            <p:cNvSpPr>
              <a:spLocks noChangeArrowheads="1"/>
            </p:cNvSpPr>
            <p:nvPr/>
          </p:nvSpPr>
          <p:spPr bwMode="auto">
            <a:xfrm>
              <a:off x="5069" y="1619"/>
              <a:ext cx="82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单向组合：</a:t>
              </a:r>
              <a:endParaRPr lang="zh-CN" altLang="zh-CN" sz="4000"/>
            </a:p>
          </p:txBody>
        </p:sp>
        <p:sp>
          <p:nvSpPr>
            <p:cNvPr id="57390" name="Rectangle 4"/>
            <p:cNvSpPr>
              <a:spLocks noChangeArrowheads="1"/>
            </p:cNvSpPr>
            <p:nvPr/>
          </p:nvSpPr>
          <p:spPr bwMode="auto">
            <a:xfrm>
              <a:off x="5069" y="1859"/>
              <a:ext cx="82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直线段包含</a:t>
              </a:r>
              <a:endParaRPr lang="zh-CN" altLang="zh-CN" sz="4000"/>
            </a:p>
          </p:txBody>
        </p:sp>
        <p:sp>
          <p:nvSpPr>
            <p:cNvPr id="57391" name="Rectangle 3"/>
            <p:cNvSpPr>
              <a:spLocks noChangeArrowheads="1"/>
            </p:cNvSpPr>
            <p:nvPr/>
          </p:nvSpPr>
          <p:spPr bwMode="auto">
            <a:xfrm>
              <a:off x="5069" y="2098"/>
              <a:ext cx="86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端点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endParaRPr lang="en-US" altLang="zh-CN" sz="4000"/>
            </a:p>
          </p:txBody>
        </p:sp>
        <p:sp>
          <p:nvSpPr>
            <p:cNvPr id="57392" name="Line 2"/>
            <p:cNvSpPr>
              <a:spLocks noChangeShapeType="1"/>
            </p:cNvSpPr>
            <p:nvPr/>
          </p:nvSpPr>
          <p:spPr bwMode="auto">
            <a:xfrm flipV="1">
              <a:off x="1760" y="2357"/>
              <a:ext cx="3251" cy="13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0" name="Rectangle 65"/>
          <p:cNvSpPr>
            <a:spLocks noChangeArrowheads="1"/>
          </p:cNvSpPr>
          <p:nvPr/>
        </p:nvSpPr>
        <p:spPr bwMode="auto">
          <a:xfrm>
            <a:off x="0" y="3989388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609600" y="922338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小结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609600" y="1989138"/>
            <a:ext cx="10817225" cy="467995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/>
              <a:t>主要内容</a:t>
            </a:r>
          </a:p>
          <a:p>
            <a:pPr lvl="1" eaLnBrk="1" hangingPunct="1"/>
            <a:r>
              <a:rPr lang="zh-CN" altLang="en-US" sz="2200"/>
              <a:t>面向对象的基本概念、类和对象的声明、构造函数、析构函数、内联成员函数、复制构造函数、类的组合</a:t>
            </a:r>
          </a:p>
          <a:p>
            <a:pPr eaLnBrk="1" hangingPunct="1"/>
            <a:r>
              <a:rPr lang="zh-CN" altLang="en-US" sz="2400"/>
              <a:t>达到的目标</a:t>
            </a:r>
            <a:endParaRPr lang="en-US" altLang="zh-CN" sz="2400"/>
          </a:p>
          <a:p>
            <a:pPr lvl="1" eaLnBrk="1" hangingPunct="1"/>
            <a:r>
              <a:rPr lang="zh-CN" altLang="en-US" sz="2200"/>
              <a:t>掌握面向对象的基本概念；</a:t>
            </a:r>
          </a:p>
          <a:p>
            <a:pPr lvl="1" eaLnBrk="1" hangingPunct="1"/>
            <a:r>
              <a:rPr lang="zh-CN" altLang="en-US" sz="2200"/>
              <a:t>掌握类设计的思想、类和对象声明的语法；</a:t>
            </a:r>
          </a:p>
          <a:p>
            <a:pPr lvl="1" eaLnBrk="1" hangingPunct="1"/>
            <a:r>
              <a:rPr lang="zh-CN" altLang="en-US" sz="2200"/>
              <a:t>理解构造函数、复制构造函数和析构函数的作用和调用过程，掌握相关的语法；</a:t>
            </a:r>
          </a:p>
          <a:p>
            <a:pPr lvl="1" eaLnBrk="1" hangingPunct="1"/>
            <a:r>
              <a:rPr lang="zh-CN" altLang="en-US" sz="2200"/>
              <a:t>理解内联成员函数的作用，掌握相关语法；</a:t>
            </a:r>
          </a:p>
          <a:p>
            <a:pPr lvl="1" eaLnBrk="1" hangingPunct="1"/>
            <a:r>
              <a:rPr lang="zh-CN" altLang="en-US" sz="2200"/>
              <a:t>理解类的组合在面向对象设计中的意义，掌握类组合的语法。</a:t>
            </a:r>
            <a:endParaRPr lang="en-US" altLang="zh-CN"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例</a:t>
            </a:r>
            <a:r>
              <a:rPr lang="en-US" altLang="zh-CN"/>
              <a:t>4_1-1</a:t>
            </a:r>
            <a:r>
              <a:rPr lang="zh-CN" altLang="en-US"/>
              <a:t>：钟表类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7067" y="1124744"/>
            <a:ext cx="10168508" cy="5449094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3200"/>
              <a:t>类的定义</a:t>
            </a:r>
            <a:endParaRPr lang="en-US" altLang="zh-CN" sz="320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endParaRPr lang="en-US" altLang="zh-CN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/>
              <a:t>#</a:t>
            </a:r>
            <a:r>
              <a:rPr lang="en-US" altLang="zh-CN" dirty="0"/>
              <a:t>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using namespace std;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class Clock{</a:t>
            </a:r>
            <a:endParaRPr lang="zh-CN" altLang="en-US" dirty="0">
              <a:solidFill>
                <a:srgbClr val="0070C0"/>
              </a:solidFill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public:		</a:t>
            </a:r>
            <a:endParaRPr lang="zh-CN" altLang="en-US" dirty="0">
              <a:solidFill>
                <a:srgbClr val="0070C0"/>
              </a:solidFill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>
                <a:solidFill>
                  <a:srgbClr val="0070C0"/>
                </a:solidFill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</a:rPr>
              <a:t>setTime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newH</a:t>
            </a:r>
            <a:r>
              <a:rPr lang="en-US" altLang="zh-CN" dirty="0">
                <a:solidFill>
                  <a:srgbClr val="0070C0"/>
                </a:solidFill>
              </a:rPr>
              <a:t> = 0,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newM</a:t>
            </a:r>
            <a:r>
              <a:rPr lang="en-US" altLang="zh-CN" dirty="0">
                <a:solidFill>
                  <a:srgbClr val="0070C0"/>
                </a:solidFill>
              </a:rPr>
              <a:t> = 0,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newS</a:t>
            </a:r>
            <a:r>
              <a:rPr lang="en-US" altLang="zh-CN" dirty="0">
                <a:solidFill>
                  <a:srgbClr val="0070C0"/>
                </a:solidFill>
              </a:rPr>
              <a:t> = 0);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	void </a:t>
            </a:r>
            <a:r>
              <a:rPr lang="en-US" altLang="zh-CN" dirty="0" err="1">
                <a:solidFill>
                  <a:srgbClr val="0070C0"/>
                </a:solidFill>
              </a:rPr>
              <a:t>showTime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private:	</a:t>
            </a:r>
            <a:endParaRPr lang="zh-CN" altLang="en-US" dirty="0">
              <a:solidFill>
                <a:srgbClr val="0070C0"/>
              </a:solidFill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hour, minute, second;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CN" dirty="0">
              <a:solidFill>
                <a:srgbClr val="0070C0"/>
              </a:solidFill>
            </a:endParaRPr>
          </a:p>
          <a:p>
            <a:pPr marL="365760" lvl="1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688975" y="0"/>
            <a:ext cx="10194925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51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4_1-1</a:t>
            </a:r>
            <a:r>
              <a:rPr lang="zh-CN" altLang="en-US"/>
              <a:t>：钟表类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273051" y="1124744"/>
            <a:ext cx="10312524" cy="5449094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2400"/>
              </a:spcAft>
              <a:buClr>
                <a:schemeClr val="accent3"/>
              </a:buClr>
              <a:buNone/>
              <a:defRPr/>
            </a:pPr>
            <a:r>
              <a:rPr lang="zh-CN" altLang="en-US" sz="3200"/>
              <a:t>成员函数的实现</a:t>
            </a:r>
            <a:endParaRPr lang="en-US" altLang="zh-CN" sz="3200"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>
                <a:cs typeface="Consolas" pitchFamily="49" charset="0"/>
              </a:rPr>
              <a:t>void </a:t>
            </a:r>
            <a:r>
              <a:rPr lang="en-US" altLang="zh-CN" dirty="0">
                <a:solidFill>
                  <a:srgbClr val="0070C0"/>
                </a:solidFill>
                <a:cs typeface="Consolas" pitchFamily="49" charset="0"/>
              </a:rPr>
              <a:t>Clock::</a:t>
            </a:r>
            <a:r>
              <a:rPr lang="en-US" altLang="zh-CN" dirty="0">
                <a:cs typeface="Consolas" pitchFamily="49" charset="0"/>
              </a:rPr>
              <a:t>setTime(int newH, int </a:t>
            </a:r>
            <a:r>
              <a:rPr lang="en-US" altLang="zh-CN" dirty="0" err="1">
                <a:cs typeface="Consolas" pitchFamily="49" charset="0"/>
              </a:rPr>
              <a:t>newM</a:t>
            </a:r>
            <a:r>
              <a:rPr lang="en-US" altLang="zh-CN" dirty="0">
                <a:cs typeface="Consolas" pitchFamily="49" charset="0"/>
              </a:rPr>
              <a:t>, </a:t>
            </a:r>
            <a:r>
              <a:rPr lang="en-US" altLang="zh-CN" dirty="0" err="1">
                <a:cs typeface="Consolas" pitchFamily="49" charset="0"/>
              </a:rPr>
              <a:t>int</a:t>
            </a:r>
            <a:r>
              <a:rPr lang="en-US" altLang="zh-CN" dirty="0">
                <a:cs typeface="Consolas" pitchFamily="49" charset="0"/>
              </a:rPr>
              <a:t> newS) {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cs typeface="Consolas" pitchFamily="49" charset="0"/>
              </a:rPr>
              <a:t>   hour = newH;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cs typeface="Consolas" pitchFamily="49" charset="0"/>
              </a:rPr>
              <a:t>   minute = newM;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cs typeface="Consolas" pitchFamily="49" charset="0"/>
              </a:rPr>
              <a:t>   second = newS;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cs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cs typeface="Consolas" pitchFamily="49" charset="0"/>
              </a:rPr>
              <a:t>void </a:t>
            </a:r>
            <a:r>
              <a:rPr lang="en-US" altLang="zh-CN" dirty="0">
                <a:solidFill>
                  <a:srgbClr val="0070C0"/>
                </a:solidFill>
                <a:cs typeface="Consolas" pitchFamily="49" charset="0"/>
              </a:rPr>
              <a:t>Clock::</a:t>
            </a:r>
            <a:r>
              <a:rPr lang="en-US" altLang="zh-CN" dirty="0">
                <a:cs typeface="Consolas" pitchFamily="49" charset="0"/>
              </a:rPr>
              <a:t>showTime() {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cs typeface="Consolas" pitchFamily="49" charset="0"/>
              </a:rPr>
              <a:t>   cout &lt;&lt; hour &lt;&lt; ":" &lt;&lt; minute &lt;&lt; ":" &lt;&lt; second &lt;&lt; </a:t>
            </a:r>
            <a:r>
              <a:rPr lang="en-US" altLang="zh-CN" dirty="0" err="1">
                <a:cs typeface="Consolas" pitchFamily="49" charset="0"/>
              </a:rPr>
              <a:t>endl</a:t>
            </a:r>
            <a:r>
              <a:rPr lang="en-US" altLang="zh-CN" dirty="0">
                <a:cs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>
                <a:cs typeface="Consolas" pitchFamily="49" charset="0"/>
              </a:rPr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760413" y="0"/>
            <a:ext cx="10194925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9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4_1-1</a:t>
            </a:r>
            <a:r>
              <a:rPr lang="zh-CN" altLang="en-US"/>
              <a:t>：钟表类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7067" y="1124744"/>
            <a:ext cx="10168508" cy="5449094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None/>
              <a:defRPr/>
            </a:pPr>
            <a:r>
              <a:rPr lang="zh-CN" altLang="en-US" sz="3200"/>
              <a:t>对象的使用</a:t>
            </a:r>
            <a:endParaRPr lang="en-US" altLang="zh-CN" sz="320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/>
              <a:t>int </a:t>
            </a:r>
            <a:r>
              <a:rPr lang="en-US" altLang="zh-CN" dirty="0"/>
              <a:t>main() 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Clock</a:t>
            </a:r>
            <a:r>
              <a:rPr lang="en-US" altLang="zh-CN" dirty="0"/>
              <a:t> </a:t>
            </a:r>
            <a:r>
              <a:rPr lang="en-US" altLang="zh-CN" dirty="0" err="1"/>
              <a:t>myClock</a:t>
            </a:r>
            <a:r>
              <a:rPr lang="en-US" altLang="zh-CN" dirty="0"/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myClock.</a:t>
            </a:r>
            <a:r>
              <a:rPr lang="en-US" altLang="zh-CN" dirty="0" err="1">
                <a:solidFill>
                  <a:srgbClr val="0070C0"/>
                </a:solidFill>
              </a:rPr>
              <a:t>setTime</a:t>
            </a:r>
            <a:r>
              <a:rPr lang="en-US" altLang="zh-CN" dirty="0"/>
              <a:t>(8, 30, 30);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myClock.</a:t>
            </a:r>
            <a:r>
              <a:rPr lang="en-US" altLang="zh-CN" dirty="0" err="1">
                <a:solidFill>
                  <a:srgbClr val="0070C0"/>
                </a:solidFill>
              </a:rPr>
              <a:t>showTime</a:t>
            </a:r>
            <a:r>
              <a:rPr lang="en-US" altLang="zh-CN" dirty="0"/>
              <a:t>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	return 0;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}</a:t>
            </a:r>
          </a:p>
          <a:p>
            <a:pPr marL="365760" lvl="1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688975" y="0"/>
            <a:ext cx="10194925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7465739" y="4484618"/>
            <a:ext cx="2520279" cy="954107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8:30:30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8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设计类就是设计类型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09600" y="2205038"/>
            <a:ext cx="10975975" cy="41767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3200"/>
              <a:t>此</a:t>
            </a:r>
            <a:r>
              <a:rPr lang="zh-CN" altLang="en-US" sz="3200" dirty="0"/>
              <a:t>类型的“合法值”是什么？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3200" dirty="0"/>
              <a:t>此类型应该有什么样的函数和操作符？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3200" dirty="0"/>
              <a:t>新类型的对象该如何被创建和销毁？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3200"/>
              <a:t>如何进行对象</a:t>
            </a:r>
            <a:r>
              <a:rPr lang="zh-CN" altLang="en-US" sz="3200" dirty="0"/>
              <a:t>的初始化</a:t>
            </a:r>
            <a:r>
              <a:rPr lang="zh-CN" altLang="en-US" sz="3200"/>
              <a:t>和赋值？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3200" dirty="0"/>
              <a:t>对象作为函数的参数如何以值传递？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3200" dirty="0"/>
              <a:t>谁将使用此类型的对象成员？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7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类定义的语法形式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0672763" cy="4144963"/>
          </a:xfrm>
        </p:spPr>
        <p:txBody>
          <a:bodyPr>
            <a:noAutofit/>
          </a:bodyPr>
          <a:lstStyle/>
          <a:p>
            <a:pPr marL="107950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/>
              <a:t>class </a:t>
            </a:r>
            <a:r>
              <a:rPr lang="zh-CN" altLang="en-US" dirty="0"/>
              <a:t>类名称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/>
              <a:t>{</a:t>
            </a:r>
            <a:endParaRPr lang="en-US" altLang="en-US" dirty="0"/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en-US" dirty="0"/>
              <a:t>   </a:t>
            </a:r>
            <a:r>
              <a:rPr lang="en-US" altLang="zh-CN" dirty="0"/>
              <a:t>public: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zh-CN" sz="3000" dirty="0"/>
              <a:t>                     </a:t>
            </a:r>
            <a:r>
              <a:rPr lang="zh-CN" altLang="en-US" sz="3000" dirty="0">
                <a:solidFill>
                  <a:schemeClr val="tx1"/>
                </a:solidFill>
              </a:rPr>
              <a:t>公有成员</a:t>
            </a:r>
            <a:r>
              <a:rPr lang="zh-CN" altLang="en-US" dirty="0"/>
              <a:t>（外部接口）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zh-CN" altLang="en-US" sz="3000" dirty="0"/>
              <a:t>   </a:t>
            </a:r>
            <a:r>
              <a:rPr lang="en-US" altLang="zh-CN" dirty="0"/>
              <a:t>private: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zh-CN" sz="3000" dirty="0"/>
              <a:t>                      </a:t>
            </a:r>
            <a:r>
              <a:rPr lang="zh-CN" altLang="en-US" sz="3000" dirty="0">
                <a:solidFill>
                  <a:schemeClr val="tx1"/>
                </a:solidFill>
              </a:rPr>
              <a:t>私有成员</a:t>
            </a:r>
            <a:endParaRPr lang="en-US" altLang="en-US" sz="3000" dirty="0"/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zh-CN" altLang="en-US" sz="3000" dirty="0"/>
              <a:t>   </a:t>
            </a:r>
            <a:r>
              <a:rPr lang="en-US" altLang="zh-CN" dirty="0"/>
              <a:t>protected: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zh-CN" sz="3000" dirty="0"/>
              <a:t>                      </a:t>
            </a:r>
            <a:r>
              <a:rPr lang="zh-CN" altLang="en-US" sz="3000" dirty="0">
                <a:solidFill>
                  <a:schemeClr val="tx1"/>
                </a:solidFill>
              </a:rPr>
              <a:t>保护型成员</a:t>
            </a:r>
            <a:endParaRPr lang="zh-CN" altLang="en-US" sz="3000" dirty="0"/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en-US" sz="3000" dirty="0"/>
              <a:t>}</a:t>
            </a:r>
            <a:endParaRPr lang="en-US" altLang="zh-CN" sz="3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1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1268760"/>
            <a:ext cx="10975975" cy="936104"/>
          </a:xfrm>
        </p:spPr>
        <p:txBody>
          <a:bodyPr/>
          <a:lstStyle/>
          <a:p>
            <a:r>
              <a:rPr lang="zh-CN" altLang="en-US" dirty="0"/>
              <a:t>类内初始值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420888"/>
            <a:ext cx="10975975" cy="4152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可以</a:t>
            </a:r>
            <a:r>
              <a:rPr lang="zh-CN" altLang="en-US" dirty="0"/>
              <a:t>为数据成员提供一个类</a:t>
            </a:r>
            <a:r>
              <a:rPr lang="zh-CN" altLang="en-US"/>
              <a:t>内初始值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在</a:t>
            </a:r>
            <a:r>
              <a:rPr lang="zh-CN" altLang="en-US" dirty="0"/>
              <a:t>创建对象时，类内初始值用于初始化</a:t>
            </a:r>
            <a:r>
              <a:rPr lang="zh-CN" altLang="en-US"/>
              <a:t>数据成员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没有</a:t>
            </a:r>
            <a:r>
              <a:rPr lang="zh-CN" altLang="en-US" dirty="0"/>
              <a:t>初始值的成员将被默认</a:t>
            </a:r>
            <a:r>
              <a:rPr lang="zh-CN" altLang="en-US"/>
              <a:t>初始化。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88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类内初始值举例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1083" y="1556792"/>
            <a:ext cx="10024492" cy="5017046"/>
          </a:xfrm>
        </p:spPr>
        <p:txBody>
          <a:bodyPr/>
          <a:lstStyle/>
          <a:p>
            <a:pPr marL="119062" indent="0">
              <a:buNone/>
            </a:pPr>
            <a:r>
              <a:rPr lang="en-US" altLang="zh-CN" sz="2800"/>
              <a:t>class Clock {</a:t>
            </a:r>
          </a:p>
          <a:p>
            <a:pPr marL="119062" indent="0">
              <a:buNone/>
            </a:pPr>
            <a:r>
              <a:rPr lang="en-US" altLang="zh-CN" sz="2800"/>
              <a:t>public:</a:t>
            </a:r>
          </a:p>
          <a:p>
            <a:pPr marL="119062" indent="0">
              <a:buNone/>
            </a:pPr>
            <a:r>
              <a:rPr lang="en-US" altLang="zh-CN" sz="2800"/>
              <a:t>	void setTime(int newH, int newM, int newS);</a:t>
            </a:r>
          </a:p>
          <a:p>
            <a:pPr marL="119062" indent="0">
              <a:buNone/>
            </a:pPr>
            <a:r>
              <a:rPr lang="en-US" altLang="zh-CN" sz="2800"/>
              <a:t>	void showTime();</a:t>
            </a:r>
          </a:p>
          <a:p>
            <a:pPr marL="119062" indent="0">
              <a:buNone/>
            </a:pPr>
            <a:r>
              <a:rPr lang="en-US" altLang="zh-CN" sz="2800"/>
              <a:t>private:</a:t>
            </a:r>
          </a:p>
          <a:p>
            <a:pPr marL="119062" indent="0">
              <a:buNone/>
            </a:pPr>
            <a:r>
              <a:rPr lang="en-US" altLang="zh-CN" sz="2800"/>
              <a:t>	int hour </a:t>
            </a:r>
            <a:r>
              <a:rPr lang="en-US" altLang="zh-CN" sz="2800">
                <a:solidFill>
                  <a:srgbClr val="0070C0"/>
                </a:solidFill>
              </a:rPr>
              <a:t>= 0</a:t>
            </a:r>
            <a:r>
              <a:rPr lang="en-US" altLang="zh-CN" sz="2800"/>
              <a:t>, minute </a:t>
            </a:r>
            <a:r>
              <a:rPr lang="en-US" altLang="zh-CN" sz="2800">
                <a:solidFill>
                  <a:srgbClr val="0070C0"/>
                </a:solidFill>
              </a:rPr>
              <a:t>= 0</a:t>
            </a:r>
            <a:r>
              <a:rPr lang="en-US" altLang="zh-CN" sz="2800"/>
              <a:t>, second </a:t>
            </a:r>
            <a:r>
              <a:rPr lang="en-US" altLang="zh-CN" sz="2800">
                <a:solidFill>
                  <a:srgbClr val="0070C0"/>
                </a:solidFill>
              </a:rPr>
              <a:t>= 0</a:t>
            </a:r>
            <a:r>
              <a:rPr lang="en-US" altLang="zh-CN" sz="2800"/>
              <a:t>; </a:t>
            </a:r>
          </a:p>
          <a:p>
            <a:pPr marL="119062" indent="0">
              <a:buNone/>
            </a:pPr>
            <a:r>
              <a:rPr lang="en-US" altLang="zh-CN" sz="2800"/>
              <a:t>};</a:t>
            </a:r>
          </a:p>
          <a:p>
            <a:endParaRPr lang="zh-CN" altLang="en-US" sz="2800"/>
          </a:p>
        </p:txBody>
      </p:sp>
      <p:sp>
        <p:nvSpPr>
          <p:cNvPr id="8" name="云形 7"/>
          <p:cNvSpPr/>
          <p:nvPr/>
        </p:nvSpPr>
        <p:spPr>
          <a:xfrm>
            <a:off x="4945459" y="5138099"/>
            <a:ext cx="3456384" cy="840582"/>
          </a:xfrm>
          <a:prstGeom prst="clou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70C0"/>
                </a:solidFill>
              </a:rPr>
              <a:t>类内初始值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585419" y="4319554"/>
            <a:ext cx="1155973" cy="89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37325" y="4319554"/>
            <a:ext cx="0" cy="81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969795" y="4319554"/>
            <a:ext cx="659607" cy="90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66056"/>
            <a:ext cx="10975975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类</a:t>
            </a:r>
            <a:r>
              <a:rPr lang="zh-CN" altLang="en-US" dirty="0"/>
              <a:t>成员的访问</a:t>
            </a:r>
            <a:r>
              <a:rPr lang="zh-CN" altLang="en-US"/>
              <a:t>控制</a:t>
            </a:r>
            <a:endParaRPr lang="zh-CN" altLang="en-US" sz="36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2420888"/>
            <a:ext cx="10960100" cy="396086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3200" dirty="0"/>
              <a:t>公有类型成员</a:t>
            </a:r>
            <a:endParaRPr lang="en-US" altLang="zh-CN" sz="3200" dirty="0"/>
          </a:p>
          <a:p>
            <a:pPr eaLnBrk="1" hangingPunct="1">
              <a:spcBef>
                <a:spcPts val="600"/>
              </a:spcBef>
            </a:pPr>
            <a:r>
              <a:rPr lang="zh-CN" altLang="en-US" sz="3200"/>
              <a:t>私有类型成员</a:t>
            </a:r>
            <a:endParaRPr lang="zh-CN" altLang="en-US" dirty="0"/>
          </a:p>
          <a:p>
            <a:pPr eaLnBrk="1" hangingPunct="1">
              <a:spcBef>
                <a:spcPts val="600"/>
              </a:spcBef>
            </a:pPr>
            <a:r>
              <a:rPr lang="zh-CN" altLang="en-US" sz="3200" dirty="0"/>
              <a:t>保护</a:t>
            </a:r>
            <a:r>
              <a:rPr lang="zh-CN" altLang="en-US" sz="3200"/>
              <a:t>类型成员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9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5975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类</a:t>
            </a:r>
            <a:r>
              <a:rPr lang="zh-CN" altLang="en-US" dirty="0"/>
              <a:t>成员的访问</a:t>
            </a:r>
            <a:r>
              <a:rPr lang="zh-CN" altLang="en-US"/>
              <a:t>控制</a:t>
            </a:r>
            <a:endParaRPr lang="zh-CN" altLang="en-US" sz="36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2420888"/>
            <a:ext cx="10960100" cy="396086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3200" dirty="0"/>
              <a:t>公有类型成员</a:t>
            </a:r>
            <a:endParaRPr lang="en-US" altLang="zh-CN" sz="32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800" dirty="0"/>
              <a:t>在关键字</a:t>
            </a:r>
            <a:r>
              <a:rPr lang="en-US" altLang="zh-CN" sz="2800" dirty="0"/>
              <a:t>public</a:t>
            </a:r>
            <a:r>
              <a:rPr lang="zh-CN" altLang="zh-CN" sz="2800" dirty="0"/>
              <a:t>后面声明，它们是类与外部的接口，任何外部函数都可以访问公有类型数据和函数。</a:t>
            </a:r>
            <a:endParaRPr lang="en-US" altLang="zh-CN" sz="2800" dirty="0"/>
          </a:p>
          <a:p>
            <a:pPr lvl="1" eaLnBrk="1" hangingPunct="1">
              <a:spcBef>
                <a:spcPts val="6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7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979488" y="1071563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dobe Gothic Std B" pitchFamily="34" charset="-128"/>
              </a:rPr>
              <a:t>目录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>
          <a:xfrm>
            <a:off x="525463" y="2325688"/>
            <a:ext cx="9959975" cy="4032250"/>
          </a:xfrm>
        </p:spPr>
        <p:txBody>
          <a:bodyPr>
            <a:normAutofit/>
          </a:bodyPr>
          <a:lstStyle/>
          <a:p>
            <a:pPr marL="811213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</a:rPr>
              <a:t>面向对象程序设计的基本特点</a:t>
            </a:r>
            <a:endParaRPr lang="en-US" altLang="zh-CN" sz="2400">
              <a:solidFill>
                <a:schemeClr val="accent3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</a:rPr>
              <a:t>类和对象</a:t>
            </a:r>
            <a:endParaRPr lang="en-US" altLang="zh-CN" sz="2400">
              <a:solidFill>
                <a:schemeClr val="accent3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</a:rPr>
              <a:t>构造函数和析构函数</a:t>
            </a:r>
            <a:endParaRPr lang="en-US" altLang="zh-CN" sz="2400">
              <a:solidFill>
                <a:schemeClr val="accent3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</a:rPr>
              <a:t>内联成员函数</a:t>
            </a:r>
            <a:endParaRPr lang="en-US" altLang="zh-CN" sz="2400">
              <a:solidFill>
                <a:schemeClr val="accent3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</a:rPr>
              <a:t>类的组合</a:t>
            </a:r>
          </a:p>
          <a:p>
            <a:pPr marL="811213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</a:rPr>
              <a:t>前向引用声明</a:t>
            </a:r>
            <a:endParaRPr lang="en-US" altLang="zh-CN" sz="2400">
              <a:solidFill>
                <a:schemeClr val="accent3">
                  <a:lumMod val="7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</a:rPr>
              <a:t>枚举类</a:t>
            </a:r>
          </a:p>
        </p:txBody>
      </p:sp>
    </p:spTree>
    <p:extLst>
      <p:ext uri="{BB962C8B-B14F-4D97-AF65-F5344CB8AC3E}">
        <p14:creationId xmlns:p14="http://schemas.microsoft.com/office/powerpoint/2010/main" val="223661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66056"/>
            <a:ext cx="10975975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类</a:t>
            </a:r>
            <a:r>
              <a:rPr lang="zh-CN" altLang="en-US" dirty="0"/>
              <a:t>成员的访问</a:t>
            </a:r>
            <a:r>
              <a:rPr lang="zh-CN" altLang="en-US"/>
              <a:t>控制</a:t>
            </a:r>
            <a:endParaRPr lang="zh-CN" altLang="en-US" sz="36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2492896"/>
            <a:ext cx="10960100" cy="3888854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3200"/>
              <a:t>私有</a:t>
            </a:r>
            <a:r>
              <a:rPr lang="zh-CN" altLang="en-US" sz="3200" dirty="0"/>
              <a:t>类型成员</a:t>
            </a:r>
            <a:endParaRPr lang="en-US" altLang="zh-CN" sz="32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800" dirty="0"/>
              <a:t>在关键字</a:t>
            </a:r>
            <a:r>
              <a:rPr lang="en-US" altLang="zh-CN" sz="2800" dirty="0"/>
              <a:t>private</a:t>
            </a:r>
            <a:r>
              <a:rPr lang="zh-CN" altLang="zh-CN" sz="2800" dirty="0"/>
              <a:t>后面声明，</a:t>
            </a:r>
            <a:r>
              <a:rPr lang="zh-CN" altLang="en-US" sz="2800" dirty="0"/>
              <a:t>只允许本类中的函数访问，而类外部的任何函数都不能访问。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zh-CN" sz="2800" dirty="0"/>
              <a:t>如果</a:t>
            </a:r>
            <a:r>
              <a:rPr lang="zh-CN" altLang="en-US" sz="2800" dirty="0"/>
              <a:t>紧跟在类名称的后面声明私有成员，则</a:t>
            </a:r>
            <a:r>
              <a:rPr lang="zh-CN" altLang="zh-CN" sz="2800" dirty="0"/>
              <a:t>关键字</a:t>
            </a:r>
            <a:r>
              <a:rPr lang="en-US" altLang="zh-CN" sz="2800" dirty="0"/>
              <a:t>private</a:t>
            </a:r>
            <a:r>
              <a:rPr lang="zh-CN" altLang="en-US" sz="2800" dirty="0"/>
              <a:t>可以</a:t>
            </a:r>
            <a:r>
              <a:rPr lang="zh-CN" altLang="zh-CN" sz="2800"/>
              <a:t>省略。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95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66056"/>
            <a:ext cx="10975975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类</a:t>
            </a:r>
            <a:r>
              <a:rPr lang="zh-CN" altLang="en-US" dirty="0"/>
              <a:t>成员的访问</a:t>
            </a:r>
            <a:r>
              <a:rPr lang="zh-CN" altLang="en-US"/>
              <a:t>控制</a:t>
            </a:r>
            <a:endParaRPr lang="zh-CN" altLang="en-US" sz="36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2348880"/>
            <a:ext cx="10960100" cy="403286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3200"/>
              <a:t>保护</a:t>
            </a:r>
            <a:r>
              <a:rPr lang="zh-CN" altLang="en-US" sz="3200" dirty="0"/>
              <a:t>类型成员</a:t>
            </a:r>
            <a:endParaRPr lang="en-US" altLang="zh-CN" sz="32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800" dirty="0"/>
              <a:t>与</a:t>
            </a:r>
            <a:r>
              <a:rPr lang="en-US" altLang="zh-CN" sz="2800" dirty="0"/>
              <a:t>private</a:t>
            </a:r>
            <a:r>
              <a:rPr lang="zh-CN" altLang="en-US" sz="2800" dirty="0"/>
              <a:t>类似，其差别表现在继承与派生时对派生类的影响不同，详见第七</a:t>
            </a:r>
            <a:r>
              <a:rPr lang="zh-CN" altLang="en-US" sz="2800"/>
              <a:t>章。</a:t>
            </a:r>
            <a:endParaRPr lang="en-US" altLang="zh-CN" sz="2800" dirty="0"/>
          </a:p>
          <a:p>
            <a:pPr lvl="1" eaLnBrk="1" hangingPunct="1">
              <a:spcBef>
                <a:spcPts val="6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09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对象定义的语法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14563"/>
            <a:ext cx="10817225" cy="4238625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3200">
                <a:latin typeface="宋体" pitchFamily="2" charset="-122"/>
              </a:rPr>
              <a:t>类</a:t>
            </a:r>
            <a:r>
              <a:rPr lang="zh-CN" altLang="en-US" sz="3200" dirty="0">
                <a:latin typeface="宋体" pitchFamily="2" charset="-122"/>
              </a:rPr>
              <a:t>名  对象</a:t>
            </a:r>
            <a:r>
              <a:rPr lang="zh-CN" altLang="en-US" sz="3200">
                <a:latin typeface="宋体" pitchFamily="2" charset="-122"/>
              </a:rPr>
              <a:t>名；</a:t>
            </a:r>
            <a:endParaRPr lang="en-US" altLang="zh-CN" sz="3200">
              <a:latin typeface="宋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zh-CN" altLang="en-US" sz="3200" dirty="0">
              <a:latin typeface="宋体" pitchFamily="2" charset="-122"/>
            </a:endParaRPr>
          </a:p>
          <a:p>
            <a:pPr marL="292100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800" dirty="0">
                <a:latin typeface="宋体" pitchFamily="2" charset="-122"/>
              </a:rPr>
              <a:t>例：</a:t>
            </a:r>
            <a:r>
              <a:rPr lang="en-US" altLang="zh-CN" sz="2800"/>
              <a:t>Clock  myClock;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749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类中成员互相访问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14563"/>
            <a:ext cx="10817225" cy="4238625"/>
          </a:xfrm>
        </p:spPr>
        <p:txBody>
          <a:bodyPr>
            <a:normAutofit/>
          </a:bodyPr>
          <a:lstStyle/>
          <a:p>
            <a:pPr marL="11938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sz="3200"/>
              <a:t>直接使用成员名访问</a:t>
            </a:r>
          </a:p>
        </p:txBody>
      </p:sp>
    </p:spTree>
    <p:extLst>
      <p:ext uri="{BB962C8B-B14F-4D97-AF65-F5344CB8AC3E}">
        <p14:creationId xmlns:p14="http://schemas.microsoft.com/office/powerpoint/2010/main" val="4996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marL="109728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/>
              <a:t>类外访问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14563"/>
            <a:ext cx="10817225" cy="4238625"/>
          </a:xfrm>
        </p:spPr>
        <p:txBody>
          <a:bodyPr>
            <a:normAutofit/>
          </a:bodyPr>
          <a:lstStyle/>
          <a:p>
            <a:pPr marL="11938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sz="3200"/>
              <a:t>使用“</a:t>
            </a:r>
            <a:r>
              <a:rPr lang="zh-CN" altLang="en-US" sz="3200">
                <a:solidFill>
                  <a:srgbClr val="C00000"/>
                </a:solidFill>
              </a:rPr>
              <a:t>对象名</a:t>
            </a:r>
            <a:r>
              <a:rPr lang="en-US" altLang="zh-CN" sz="3200">
                <a:solidFill>
                  <a:srgbClr val="C00000"/>
                </a:solidFill>
              </a:rPr>
              <a:t>.</a:t>
            </a:r>
            <a:r>
              <a:rPr lang="zh-CN" altLang="en-US" sz="3200">
                <a:solidFill>
                  <a:srgbClr val="C00000"/>
                </a:solidFill>
              </a:rPr>
              <a:t>成员名</a:t>
            </a:r>
            <a:r>
              <a:rPr lang="zh-CN" altLang="en-US" sz="3200"/>
              <a:t>”方式访问</a:t>
            </a:r>
            <a:r>
              <a:rPr lang="zh-CN" altLang="en-US" sz="3200">
                <a:solidFill>
                  <a:srgbClr val="CCFFFF"/>
                </a:solidFill>
              </a:rPr>
              <a:t> </a:t>
            </a:r>
            <a:r>
              <a:rPr lang="en-US" altLang="zh-CN" sz="3200">
                <a:solidFill>
                  <a:srgbClr val="C00000"/>
                </a:solidFill>
              </a:rPr>
              <a:t>public </a:t>
            </a:r>
            <a:r>
              <a:rPr lang="zh-CN" altLang="en-US" sz="3200"/>
              <a:t>属性的成员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15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类</a:t>
            </a:r>
            <a:r>
              <a:rPr lang="zh-CN" altLang="en-US" dirty="0"/>
              <a:t>的成员函数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09600" y="2214563"/>
            <a:ext cx="10601325" cy="3357562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/>
              <a:t>在类中说明函数原型；</a:t>
            </a:r>
            <a:endParaRPr lang="en-US" altLang="zh-CN"/>
          </a:p>
          <a:p>
            <a:pPr eaLnBrk="1" hangingPunct="1">
              <a:spcAft>
                <a:spcPts val="1200"/>
              </a:spcAft>
            </a:pPr>
            <a:r>
              <a:rPr lang="zh-CN" altLang="en-US"/>
              <a:t>可以在类外给出函数体实现，并在函数名前使用类名加以限定；</a:t>
            </a:r>
            <a:endParaRPr lang="en-US" altLang="zh-CN"/>
          </a:p>
          <a:p>
            <a:pPr eaLnBrk="1" hangingPunct="1">
              <a:spcAft>
                <a:spcPts val="1200"/>
              </a:spcAft>
            </a:pPr>
            <a:r>
              <a:rPr lang="zh-CN" altLang="en-US"/>
              <a:t>也可以直接在类中给出函数体，形成内联成员函数；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/>
              <a:t>允许声明重载函数和带默认参数值的函数。</a:t>
            </a:r>
          </a:p>
        </p:txBody>
      </p:sp>
    </p:spTree>
    <p:extLst>
      <p:ext uri="{BB962C8B-B14F-4D97-AF65-F5344CB8AC3E}">
        <p14:creationId xmlns:p14="http://schemas.microsoft.com/office/powerpoint/2010/main" val="254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内联成员函数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0888663" cy="42402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为了提高运行时的效率，对于较简单的函数可以声明为内联形式。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内联函数体中不要有复杂结构（如循环语句和</a:t>
            </a:r>
            <a:r>
              <a:rPr lang="en-US" altLang="zh-CN"/>
              <a:t>switch</a:t>
            </a:r>
            <a:r>
              <a:rPr lang="zh-CN" altLang="en-US"/>
              <a:t>语句）。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在类中声明内联成员函数的方式：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/>
              <a:t>将函数体放在类的声明中。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/>
              <a:t>使用</a:t>
            </a:r>
            <a:r>
              <a:rPr lang="en-US" altLang="zh-CN" sz="2400"/>
              <a:t>inline</a:t>
            </a:r>
            <a:r>
              <a:rPr lang="zh-CN" altLang="en-US" sz="2400"/>
              <a:t>关键字。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3367088"/>
            <a:ext cx="10365899" cy="2150144"/>
          </a:xfrm>
        </p:spPr>
        <p:txBody>
          <a:bodyPr/>
          <a:lstStyle/>
          <a:p>
            <a:r>
              <a:rPr lang="zh-CN" altLang="en-US" dirty="0"/>
              <a:t>定义对象时，如何进行初始化呢？对象的初始化方法需要在程序中规定好，为此，</a:t>
            </a:r>
            <a:r>
              <a:rPr lang="en-US" altLang="zh-CN" dirty="0"/>
              <a:t>C++</a:t>
            </a:r>
            <a:r>
              <a:rPr lang="zh-CN" altLang="en-US" dirty="0"/>
              <a:t>语法提供了一个特殊的机制</a:t>
            </a:r>
            <a:r>
              <a:rPr lang="en-US" altLang="zh-CN" dirty="0"/>
              <a:t>——</a:t>
            </a:r>
            <a:r>
              <a:rPr lang="zh-CN" altLang="en-US" dirty="0"/>
              <a:t>构造函数，下面我们就具体来学习如何在构造函数中规定对象的初始化方法</a:t>
            </a:r>
          </a:p>
        </p:txBody>
      </p:sp>
    </p:spTree>
    <p:extLst>
      <p:ext uri="{BB962C8B-B14F-4D97-AF65-F5344CB8AC3E}">
        <p14:creationId xmlns:p14="http://schemas.microsoft.com/office/powerpoint/2010/main" val="7731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4_1-2</a:t>
            </a:r>
            <a:r>
              <a:rPr lang="zh-CN" altLang="en-US"/>
              <a:t>：构造函数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//</a:t>
            </a:r>
            <a:r>
              <a:rPr lang="zh-CN" altLang="en-US" dirty="0"/>
              <a:t>类定义</a:t>
            </a:r>
            <a:endParaRPr lang="en-US" altLang="zh-CN" dirty="0"/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class Clock {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public: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Clock(int </a:t>
            </a:r>
            <a:r>
              <a:rPr lang="en-US" altLang="zh-CN" dirty="0" err="1">
                <a:solidFill>
                  <a:srgbClr val="C00000"/>
                </a:solidFill>
              </a:rPr>
              <a:t>newH,int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newM,int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newS</a:t>
            </a:r>
            <a:r>
              <a:rPr lang="en-US" altLang="zh-CN" dirty="0">
                <a:solidFill>
                  <a:srgbClr val="C00000"/>
                </a:solidFill>
              </a:rPr>
              <a:t>);//</a:t>
            </a:r>
            <a:r>
              <a:rPr lang="zh-CN" altLang="en-US" dirty="0">
                <a:solidFill>
                  <a:srgbClr val="C00000"/>
                </a:solidFill>
              </a:rPr>
              <a:t>构造函数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void </a:t>
            </a:r>
            <a:r>
              <a:rPr lang="en-US" altLang="zh-CN" dirty="0" err="1"/>
              <a:t>setTime</a:t>
            </a:r>
            <a:r>
              <a:rPr lang="en-US" altLang="zh-CN" dirty="0"/>
              <a:t>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void </a:t>
            </a:r>
            <a:r>
              <a:rPr lang="en-US" altLang="zh-CN" dirty="0" err="1"/>
              <a:t>showTime</a:t>
            </a:r>
            <a:r>
              <a:rPr lang="en-US" altLang="zh-CN" dirty="0"/>
              <a:t>();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private: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int hour, minute, second;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985019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4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4_1-2 </a:t>
            </a:r>
            <a:r>
              <a:rPr lang="zh-CN" altLang="en-US"/>
              <a:t>：构造函数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//</a:t>
            </a:r>
            <a:r>
              <a:rPr lang="zh-CN" altLang="en-US" dirty="0"/>
              <a:t>构造函数的实现：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</a:rPr>
              <a:t>Clock::Clock(int </a:t>
            </a:r>
            <a:r>
              <a:rPr lang="en-US" altLang="zh-CN" dirty="0" err="1">
                <a:solidFill>
                  <a:srgbClr val="C00000"/>
                </a:solidFill>
              </a:rPr>
              <a:t>newH,int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newM,int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err="1">
                <a:solidFill>
                  <a:srgbClr val="C00000"/>
                </a:solidFill>
              </a:rPr>
              <a:t>newS</a:t>
            </a:r>
            <a:r>
              <a:rPr lang="en-US" altLang="zh-CN">
                <a:solidFill>
                  <a:srgbClr val="C00000"/>
                </a:solidFill>
              </a:rPr>
              <a:t>): hour(newH),minute(newM),  second(newS) {</a:t>
            </a:r>
            <a:endParaRPr lang="en-US" altLang="zh-CN" dirty="0">
              <a:solidFill>
                <a:srgbClr val="C00000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</a:rPr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//</a:t>
            </a:r>
            <a:r>
              <a:rPr lang="zh-CN" altLang="en-US" dirty="0"/>
              <a:t>其它函数实现</a:t>
            </a:r>
            <a:r>
              <a:rPr lang="zh-CN" altLang="en-US"/>
              <a:t>同例</a:t>
            </a:r>
            <a:r>
              <a:rPr lang="en-US" altLang="zh-CN"/>
              <a:t>4_1</a:t>
            </a: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int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/>
              <a:t>  </a:t>
            </a:r>
            <a:r>
              <a:rPr lang="en-US" altLang="zh-CN">
                <a:solidFill>
                  <a:srgbClr val="C00000"/>
                </a:solidFill>
              </a:rPr>
              <a:t>Clock c(0,0,0); 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自动调用</a:t>
            </a:r>
            <a:r>
              <a:rPr lang="zh-CN" altLang="en-US">
                <a:solidFill>
                  <a:srgbClr val="C00000"/>
                </a:solidFill>
              </a:rPr>
              <a:t>构造函数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/>
              <a:t>  </a:t>
            </a:r>
            <a:r>
              <a:rPr lang="en-US" altLang="zh-CN"/>
              <a:t>c.showTime();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985019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9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面向对象程序设计的基本特点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抽象、封装、继承、多态</a:t>
            </a:r>
          </a:p>
        </p:txBody>
      </p:sp>
    </p:spTree>
    <p:extLst>
      <p:ext uri="{BB962C8B-B14F-4D97-AF65-F5344CB8AC3E}">
        <p14:creationId xmlns:p14="http://schemas.microsoft.com/office/powerpoint/2010/main" val="2527117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4_1-2 </a:t>
            </a:r>
            <a:r>
              <a:rPr lang="zh-CN" altLang="en-US"/>
              <a:t>：构造函数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spcBef>
                <a:spcPts val="0"/>
              </a:spcBef>
              <a:buNone/>
            </a:pPr>
            <a:r>
              <a:rPr lang="en-US" altLang="zh-CN" dirty="0"/>
              <a:t>class Clock {</a:t>
            </a:r>
          </a:p>
          <a:p>
            <a:pPr marL="109537" indent="0">
              <a:spcBef>
                <a:spcPts val="0"/>
              </a:spcBef>
              <a:buNone/>
            </a:pPr>
            <a:r>
              <a:rPr lang="en-US" altLang="zh-CN" dirty="0"/>
              <a:t>public:</a:t>
            </a:r>
          </a:p>
          <a:p>
            <a:pPr marL="109537" indent="0">
              <a:spcBef>
                <a:spcPts val="0"/>
              </a:spcBef>
              <a:buNone/>
            </a:pPr>
            <a:r>
              <a:rPr lang="en-US" altLang="zh-CN" dirty="0"/>
              <a:t>	Clock(int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);	//</a:t>
            </a:r>
            <a:r>
              <a:rPr lang="zh-CN" altLang="en-US" dirty="0"/>
              <a:t>构造函数</a:t>
            </a:r>
          </a:p>
          <a:p>
            <a:pPr marL="109537" indent="0">
              <a:spcBef>
                <a:spcPts val="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Clock(); </a:t>
            </a:r>
            <a:r>
              <a:rPr lang="en-US" altLang="zh-CN" dirty="0"/>
              <a:t>//</a:t>
            </a:r>
            <a:r>
              <a:rPr lang="zh-CN" altLang="en-US" dirty="0"/>
              <a:t>默认构造函数</a:t>
            </a:r>
          </a:p>
          <a:p>
            <a:pPr marL="109537" indent="0">
              <a:spcBef>
                <a:spcPts val="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void </a:t>
            </a:r>
            <a:r>
              <a:rPr lang="en-US" altLang="zh-CN" dirty="0" err="1"/>
              <a:t>setTime</a:t>
            </a:r>
            <a:r>
              <a:rPr lang="en-US" altLang="zh-CN" dirty="0"/>
              <a:t>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);</a:t>
            </a:r>
          </a:p>
          <a:p>
            <a:pPr marL="109537" indent="0">
              <a:spcBef>
                <a:spcPts val="0"/>
              </a:spcBef>
              <a:buNone/>
            </a:pPr>
            <a:r>
              <a:rPr lang="en-US" altLang="zh-CN" dirty="0"/>
              <a:t>	void </a:t>
            </a:r>
            <a:r>
              <a:rPr lang="en-US" altLang="zh-CN" dirty="0" err="1"/>
              <a:t>showTime</a:t>
            </a:r>
            <a:r>
              <a:rPr lang="en-US" altLang="zh-CN" dirty="0"/>
              <a:t>();</a:t>
            </a:r>
          </a:p>
          <a:p>
            <a:pPr marL="109537" indent="0">
              <a:spcBef>
                <a:spcPts val="0"/>
              </a:spcBef>
              <a:buNone/>
            </a:pPr>
            <a:r>
              <a:rPr lang="en-US" altLang="zh-CN" dirty="0"/>
              <a:t>private:</a:t>
            </a:r>
          </a:p>
          <a:p>
            <a:pPr marL="109537" indent="0">
              <a:spcBef>
                <a:spcPts val="0"/>
              </a:spcBef>
              <a:buNone/>
            </a:pPr>
            <a:r>
              <a:rPr lang="en-US" altLang="zh-CN" dirty="0"/>
              <a:t>	int hour, minute, second;</a:t>
            </a:r>
          </a:p>
          <a:p>
            <a:pPr marL="109537" indent="0">
              <a:spcBef>
                <a:spcPts val="0"/>
              </a:spcBef>
              <a:buNone/>
            </a:pPr>
            <a:r>
              <a:rPr lang="en-US" altLang="zh-CN" dirty="0"/>
              <a:t>};</a:t>
            </a:r>
          </a:p>
          <a:p>
            <a:pPr marL="109537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Clock::Clock(): hour(0),minute(0),second(0)	{ }</a:t>
            </a:r>
            <a:r>
              <a:rPr lang="en-US" altLang="zh-CN" dirty="0"/>
              <a:t>//</a:t>
            </a:r>
            <a:r>
              <a:rPr lang="zh-CN" altLang="en-US" dirty="0"/>
              <a:t>默认构造函数</a:t>
            </a:r>
            <a:endParaRPr lang="en-US" altLang="zh-CN" dirty="0"/>
          </a:p>
          <a:p>
            <a:pPr marL="109537" indent="0">
              <a:spcBef>
                <a:spcPts val="0"/>
              </a:spcBef>
              <a:buNone/>
            </a:pPr>
            <a:r>
              <a:rPr lang="en-US" altLang="zh-CN" dirty="0"/>
              <a:t>//</a:t>
            </a:r>
            <a:r>
              <a:rPr lang="zh-CN" altLang="en-US" dirty="0"/>
              <a:t>其它函数实现同前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01043" y="0"/>
            <a:ext cx="9757470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5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4_1-2 </a:t>
            </a:r>
            <a:r>
              <a:rPr lang="zh-CN" altLang="en-US"/>
              <a:t>：构造函数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dirty="0"/>
              <a:t>int main() {</a:t>
            </a:r>
          </a:p>
          <a:p>
            <a:pPr marL="109537" indent="0">
              <a:buNone/>
            </a:pPr>
            <a:r>
              <a:rPr lang="en-US" altLang="zh-CN" dirty="0"/>
              <a:t>    </a:t>
            </a:r>
            <a:r>
              <a:rPr lang="en-US" altLang="zh-CN"/>
              <a:t>Clock c1(0, 0, 0);</a:t>
            </a:r>
            <a:r>
              <a:rPr lang="en-US" altLang="zh-CN" dirty="0"/>
              <a:t>	//</a:t>
            </a:r>
            <a:r>
              <a:rPr lang="zh-CN" altLang="en-US" dirty="0"/>
              <a:t>调用有参数的构造函数</a:t>
            </a:r>
          </a:p>
          <a:p>
            <a:pPr marL="109537" indent="0"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Clock c2;</a:t>
            </a:r>
            <a:r>
              <a:rPr lang="en-US" altLang="zh-CN" dirty="0"/>
              <a:t>	//</a:t>
            </a:r>
            <a:r>
              <a:rPr lang="zh-CN" altLang="en-US" dirty="0"/>
              <a:t>调用无参数的构造函数</a:t>
            </a:r>
          </a:p>
          <a:p>
            <a:pPr marL="109537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pPr marL="109537" indent="0">
              <a:buNone/>
            </a:pPr>
            <a:r>
              <a:rPr lang="en-US" altLang="zh-CN" dirty="0"/>
              <a:t>}</a:t>
            </a: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201043" y="0"/>
            <a:ext cx="9757470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8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构造函数的作用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1033125" cy="409634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在对象被创建时使用特定的值构造对象，将对象</a:t>
            </a:r>
            <a:r>
              <a:rPr lang="zh-CN" altLang="en-US" dirty="0">
                <a:solidFill>
                  <a:srgbClr val="C00000"/>
                </a:solidFill>
              </a:rPr>
              <a:t>初始化</a:t>
            </a:r>
            <a:r>
              <a:rPr lang="zh-CN" altLang="en-US" dirty="0"/>
              <a:t>为一个特定的初始状态。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希望在构造一个</a:t>
            </a:r>
            <a:r>
              <a:rPr lang="en-US" altLang="zh-CN" dirty="0"/>
              <a:t>Clock</a:t>
            </a:r>
            <a:r>
              <a:rPr lang="zh-CN" altLang="en-US" dirty="0"/>
              <a:t>类对象时，将初试时间设为</a:t>
            </a:r>
            <a:r>
              <a:rPr lang="en-US" altLang="zh-CN" dirty="0"/>
              <a:t>0:0:0</a:t>
            </a:r>
            <a:r>
              <a:rPr lang="zh-CN" altLang="en-US" dirty="0"/>
              <a:t>，就可以通过构造函数来设置。</a:t>
            </a:r>
          </a:p>
        </p:txBody>
      </p:sp>
    </p:spTree>
    <p:extLst>
      <p:ext uri="{BB962C8B-B14F-4D97-AF65-F5344CB8AC3E}">
        <p14:creationId xmlns:p14="http://schemas.microsoft.com/office/powerpoint/2010/main" val="6002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构造函数的形式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1033125" cy="409634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/>
              <a:t>函数名与类名相同；</a:t>
            </a:r>
            <a:endParaRPr lang="en-US" altLang="zh-CN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/>
              <a:t>不能定义返回值类型，也不能有</a:t>
            </a:r>
            <a:r>
              <a:rPr lang="en-US" altLang="zh-CN"/>
              <a:t>return</a:t>
            </a:r>
            <a:r>
              <a:rPr lang="zh-CN" altLang="en-US"/>
              <a:t>语句；</a:t>
            </a:r>
            <a:endParaRPr lang="en-US" altLang="zh-CN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/>
              <a:t>可以有形式参数，也可以没有形式参数；</a:t>
            </a:r>
            <a:endParaRPr lang="en-US" altLang="zh-CN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/>
              <a:t>可以是内联函数；</a:t>
            </a:r>
            <a:endParaRPr lang="en-US" altLang="zh-CN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/>
              <a:t>可以重载；</a:t>
            </a:r>
            <a:endParaRPr lang="en-US" altLang="zh-CN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/>
              <a:t>可以带默认参数值。</a:t>
            </a:r>
          </a:p>
        </p:txBody>
      </p:sp>
    </p:spTree>
    <p:extLst>
      <p:ext uri="{BB962C8B-B14F-4D97-AF65-F5344CB8AC3E}">
        <p14:creationId xmlns:p14="http://schemas.microsoft.com/office/powerpoint/2010/main" val="20457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构造函数的调用时机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1033125" cy="409634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在对象创建时</a:t>
            </a:r>
            <a:r>
              <a:rPr lang="zh-CN" altLang="en-US" dirty="0">
                <a:solidFill>
                  <a:schemeClr val="tx2"/>
                </a:solidFill>
              </a:rPr>
              <a:t>被</a:t>
            </a:r>
            <a:r>
              <a:rPr lang="zh-CN" altLang="en-US" dirty="0">
                <a:solidFill>
                  <a:srgbClr val="C00000"/>
                </a:solidFill>
              </a:rPr>
              <a:t>自动调用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411162" lvl="1" indent="0" eaLnBrk="1" hangingPunct="1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zh-CN" dirty="0"/>
              <a:t>Clock </a:t>
            </a:r>
            <a:r>
              <a:rPr lang="en-US" altLang="zh-CN" dirty="0" err="1" smtClean="0"/>
              <a:t>myClock</a:t>
            </a:r>
            <a:r>
              <a:rPr lang="en-US" altLang="zh-CN" dirty="0" smtClean="0"/>
              <a:t>(0,0,0);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默认构造函数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1248627" cy="409634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调用时可以不需要实参的构造函数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参数表为空的构造函数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全部参数都有默认值的构造函数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下面两个都是默认构造函数，如在类中同时出现，将产生编译错误：</a:t>
            </a:r>
            <a:endParaRPr lang="en-US" altLang="zh-CN" dirty="0"/>
          </a:p>
          <a:p>
            <a:pPr marL="411162" lvl="1" indent="0" eaLnBrk="1" hangingPunct="1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zh-CN" dirty="0"/>
              <a:t>Clock();</a:t>
            </a:r>
          </a:p>
          <a:p>
            <a:pPr marL="411162" lvl="1" indent="0" eaLnBrk="1" hangingPunct="1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zh-CN" dirty="0"/>
              <a:t>Clock(int </a:t>
            </a:r>
            <a:r>
              <a:rPr lang="en-US" altLang="zh-CN" dirty="0" err="1"/>
              <a:t>newH</a:t>
            </a:r>
            <a:r>
              <a:rPr lang="en-US" altLang="zh-CN" dirty="0"/>
              <a:t>=0,int </a:t>
            </a:r>
            <a:r>
              <a:rPr lang="en-US" altLang="zh-CN" dirty="0" err="1"/>
              <a:t>newM</a:t>
            </a:r>
            <a:r>
              <a:rPr lang="en-US" altLang="zh-CN" dirty="0"/>
              <a:t>=0,int </a:t>
            </a:r>
            <a:r>
              <a:rPr lang="en-US" altLang="zh-CN" dirty="0" err="1"/>
              <a:t>newS</a:t>
            </a:r>
            <a:r>
              <a:rPr lang="en-US" altLang="zh-CN" dirty="0"/>
              <a:t>=0);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2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220340"/>
            <a:ext cx="10975975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隐含生成的构造函数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9600" y="2348879"/>
            <a:ext cx="11033125" cy="396044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如果程序中未定义构造函数，编译器将在需要时自动生成一个</a:t>
            </a:r>
            <a:r>
              <a:rPr lang="zh-CN" altLang="en-US" dirty="0">
                <a:solidFill>
                  <a:srgbClr val="C00000"/>
                </a:solidFill>
              </a:rPr>
              <a:t>默认构造函数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参数列表为空，不为数据成员设置初始值；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如果类内定义了成员的初始值，</a:t>
            </a:r>
            <a:r>
              <a:rPr lang="zh-CN" altLang="en-US" sz="2400"/>
              <a:t>则使用类内定义</a:t>
            </a:r>
            <a:r>
              <a:rPr lang="zh-CN" altLang="en-US" sz="2400" dirty="0"/>
              <a:t>的初始值；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如果没有定义类内的初始值，则以默认方式初始化；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基本类型的数据默认初始化的值是不确定的。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5975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“</a:t>
            </a:r>
            <a:r>
              <a:rPr lang="en-US" altLang="zh-CN"/>
              <a:t>=default”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9600" y="1772817"/>
            <a:ext cx="11033125" cy="453650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如果类中已定义构造函数，默认情况下编译器就不再隐含生成默认构造函数。</a:t>
            </a:r>
            <a:r>
              <a:rPr lang="zh-CN" altLang="en-US" sz="2400" dirty="0">
                <a:solidFill>
                  <a:srgbClr val="C00000"/>
                </a:solidFill>
              </a:rPr>
              <a:t>如果此时依然希望编译器隐含生成默认构造函数，可以使用“</a:t>
            </a:r>
            <a:r>
              <a:rPr lang="en-US" altLang="zh-CN" sz="2400" dirty="0">
                <a:solidFill>
                  <a:srgbClr val="C00000"/>
                </a:solidFill>
              </a:rPr>
              <a:t>=default</a:t>
            </a:r>
            <a:r>
              <a:rPr lang="zh-CN" altLang="en-US" sz="2400" dirty="0">
                <a:solidFill>
                  <a:srgbClr val="C00000"/>
                </a:solidFill>
              </a:rPr>
              <a:t>”。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例如</a:t>
            </a:r>
            <a:endParaRPr lang="en-US" altLang="zh-CN" sz="2400" dirty="0"/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class Clock {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public: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Clock() =default; </a:t>
            </a:r>
            <a:r>
              <a:rPr lang="en-US" altLang="zh-CN" sz="2400" dirty="0">
                <a:solidFill>
                  <a:srgbClr val="0070C0"/>
                </a:solidFill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</a:rPr>
              <a:t>指示编译器提供默认构造函数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Clock(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newH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newM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newS</a:t>
            </a:r>
            <a:r>
              <a:rPr lang="en-US" altLang="zh-CN" sz="2400" dirty="0">
                <a:solidFill>
                  <a:srgbClr val="0070C0"/>
                </a:solidFill>
              </a:rPr>
              <a:t>);	//</a:t>
            </a:r>
            <a:r>
              <a:rPr lang="zh-CN" altLang="en-US" sz="2400" dirty="0">
                <a:solidFill>
                  <a:srgbClr val="0070C0"/>
                </a:solidFill>
              </a:rPr>
              <a:t>构造函数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private: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</a:rPr>
              <a:t> hour, minute, second;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69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委托构造函数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类中往往有多个构造函数，只是参数表和初始化列表不同，其初始化算法都是相同的，这时，为了避免代码重复，可以使用委托构造函数。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38158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0032"/>
            <a:ext cx="10975975" cy="1066800"/>
          </a:xfrm>
        </p:spPr>
        <p:txBody>
          <a:bodyPr/>
          <a:lstStyle/>
          <a:p>
            <a:r>
              <a:rPr lang="zh-CN" altLang="en-US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132856"/>
            <a:ext cx="10975975" cy="4440982"/>
          </a:xfrm>
        </p:spPr>
        <p:txBody>
          <a:bodyPr/>
          <a:lstStyle/>
          <a:p>
            <a:pPr marL="109537" indent="0">
              <a:lnSpc>
                <a:spcPct val="150000"/>
              </a:lnSpc>
              <a:buNone/>
            </a:pPr>
            <a:r>
              <a:rPr lang="en-US" altLang="zh-CN" dirty="0"/>
              <a:t>Clock</a:t>
            </a:r>
            <a:r>
              <a:rPr lang="zh-CN" altLang="en-US" dirty="0"/>
              <a:t>类的两个构造函数：</a:t>
            </a:r>
            <a:endParaRPr lang="en-US" altLang="zh-CN" dirty="0"/>
          </a:p>
          <a:p>
            <a:pPr marL="411162" lvl="1" indent="0">
              <a:lnSpc>
                <a:spcPct val="150000"/>
              </a:lnSpc>
              <a:buNone/>
            </a:pPr>
            <a:r>
              <a:rPr lang="en-US" altLang="zh-CN" sz="2800" dirty="0" smtClean="0"/>
              <a:t>Clock::Clock(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newH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newM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newS</a:t>
            </a:r>
            <a:r>
              <a:rPr lang="en-US" altLang="zh-CN" sz="2800" dirty="0"/>
              <a:t>) : </a:t>
            </a:r>
            <a:r>
              <a:rPr lang="en-US" altLang="zh-CN" sz="2800" dirty="0">
                <a:solidFill>
                  <a:srgbClr val="0070C0"/>
                </a:solidFill>
              </a:rPr>
              <a:t>hour(</a:t>
            </a:r>
            <a:r>
              <a:rPr lang="en-US" altLang="zh-CN" sz="2800" dirty="0" err="1">
                <a:solidFill>
                  <a:srgbClr val="0070C0"/>
                </a:solidFill>
              </a:rPr>
              <a:t>newH</a:t>
            </a:r>
            <a:r>
              <a:rPr lang="en-US" altLang="zh-CN" sz="2800" dirty="0">
                <a:solidFill>
                  <a:srgbClr val="0070C0"/>
                </a:solidFill>
              </a:rPr>
              <a:t>),minute(</a:t>
            </a:r>
            <a:r>
              <a:rPr lang="en-US" altLang="zh-CN" sz="2800" dirty="0" err="1">
                <a:solidFill>
                  <a:srgbClr val="0070C0"/>
                </a:solidFill>
              </a:rPr>
              <a:t>newM</a:t>
            </a:r>
            <a:r>
              <a:rPr lang="en-US" altLang="zh-CN" sz="2800" dirty="0">
                <a:solidFill>
                  <a:srgbClr val="0070C0"/>
                </a:solidFill>
              </a:rPr>
              <a:t>),  second(</a:t>
            </a:r>
            <a:r>
              <a:rPr lang="en-US" altLang="zh-CN" sz="2800" dirty="0" err="1">
                <a:solidFill>
                  <a:srgbClr val="0070C0"/>
                </a:solidFill>
              </a:rPr>
              <a:t>newS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{ }</a:t>
            </a:r>
            <a:r>
              <a:rPr lang="en-US" altLang="zh-CN" sz="2800" dirty="0"/>
              <a:t>	//</a:t>
            </a:r>
            <a:r>
              <a:rPr lang="zh-CN" altLang="en-US" sz="2800" dirty="0"/>
              <a:t>构造</a:t>
            </a:r>
            <a:r>
              <a:rPr lang="zh-CN" altLang="en-US" sz="2800" dirty="0" smtClean="0"/>
              <a:t>函数</a:t>
            </a:r>
            <a:endParaRPr lang="en-US" altLang="zh-CN" sz="2800" dirty="0"/>
          </a:p>
          <a:p>
            <a:pPr marL="411162" lvl="1" indent="0">
              <a:lnSpc>
                <a:spcPct val="150000"/>
              </a:lnSpc>
              <a:buNone/>
            </a:pPr>
            <a:r>
              <a:rPr lang="en-US" altLang="zh-CN" sz="2800" dirty="0"/>
              <a:t>Clock::Clock(): </a:t>
            </a:r>
            <a:r>
              <a:rPr lang="en-US" altLang="zh-CN" sz="2800" dirty="0">
                <a:solidFill>
                  <a:srgbClr val="0070C0"/>
                </a:solidFill>
              </a:rPr>
              <a:t>hour(0),minute(0),second(0) </a:t>
            </a:r>
            <a:r>
              <a:rPr lang="en-US" altLang="zh-CN" sz="2800" dirty="0"/>
              <a:t>{ }//</a:t>
            </a:r>
            <a:r>
              <a:rPr lang="zh-CN" altLang="en-US" sz="2800" dirty="0"/>
              <a:t>默认构造函数</a:t>
            </a:r>
          </a:p>
        </p:txBody>
      </p:sp>
    </p:spTree>
    <p:extLst>
      <p:ext uri="{BB962C8B-B14F-4D97-AF65-F5344CB8AC3E}">
        <p14:creationId xmlns:p14="http://schemas.microsoft.com/office/powerpoint/2010/main" val="29482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抽象实例</a:t>
            </a:r>
            <a:r>
              <a:rPr lang="en-US" altLang="zh-CN" dirty="0"/>
              <a:t>——</a:t>
            </a:r>
            <a:r>
              <a:rPr lang="zh-CN" altLang="en-US" dirty="0"/>
              <a:t>钟表</a:t>
            </a:r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 Clock {</a:t>
            </a: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public: </a:t>
            </a: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newH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newM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showTime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private: </a:t>
            </a: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hour, minute, second;</a:t>
            </a: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2641203" y="0"/>
            <a:ext cx="815062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2762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0032"/>
            <a:ext cx="10975975" cy="1066800"/>
          </a:xfrm>
        </p:spPr>
        <p:txBody>
          <a:bodyPr/>
          <a:lstStyle/>
          <a:p>
            <a:r>
              <a:rPr lang="zh-CN" altLang="en-US"/>
              <a:t>委托</a:t>
            </a:r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132856"/>
            <a:ext cx="10975975" cy="44409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委托构造函数使用类的其他构造函数执行初始化过程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411162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Clock(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newH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newM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newS</a:t>
            </a:r>
            <a:r>
              <a:rPr lang="en-US" altLang="zh-CN" sz="2800" dirty="0" smtClean="0">
                <a:solidFill>
                  <a:schemeClr val="tx1"/>
                </a:solidFill>
              </a:rPr>
              <a:t>):</a:t>
            </a:r>
          </a:p>
          <a:p>
            <a:pPr marL="411162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hour(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newH</a:t>
            </a:r>
            <a:r>
              <a:rPr lang="en-US" altLang="zh-CN" sz="2800" dirty="0" smtClean="0">
                <a:solidFill>
                  <a:schemeClr val="tx1"/>
                </a:solidFill>
              </a:rPr>
              <a:t>), minute(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newM</a:t>
            </a:r>
            <a:r>
              <a:rPr lang="en-US" altLang="zh-CN" sz="2800" dirty="0">
                <a:solidFill>
                  <a:schemeClr val="tx1"/>
                </a:solidFill>
              </a:rPr>
              <a:t>), </a:t>
            </a:r>
            <a:r>
              <a:rPr lang="en-US" altLang="zh-CN" sz="2800" dirty="0" smtClean="0">
                <a:solidFill>
                  <a:schemeClr val="tx1"/>
                </a:solidFill>
              </a:rPr>
              <a:t>second(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newS</a:t>
            </a:r>
            <a:r>
              <a:rPr lang="en-US" altLang="zh-CN" sz="2800" dirty="0" smtClean="0">
                <a:solidFill>
                  <a:schemeClr val="tx1"/>
                </a:solidFill>
              </a:rPr>
              <a:t>) { }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11162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Clock(): </a:t>
            </a:r>
            <a:r>
              <a:rPr lang="en-US" altLang="zh-CN" sz="2800" dirty="0">
                <a:solidFill>
                  <a:srgbClr val="0070C0"/>
                </a:solidFill>
              </a:rPr>
              <a:t>Clock(0, 0, 0) </a:t>
            </a:r>
            <a:r>
              <a:rPr lang="en-US" altLang="zh-CN" sz="2800" dirty="0">
                <a:solidFill>
                  <a:schemeClr val="tx1"/>
                </a:solidFill>
              </a:rPr>
              <a:t>{ }</a:t>
            </a:r>
            <a:endParaRPr lang="zh-CN" alt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1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复制构造函数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3367088"/>
            <a:ext cx="10365899" cy="2438176"/>
          </a:xfrm>
        </p:spPr>
        <p:txBody>
          <a:bodyPr/>
          <a:lstStyle/>
          <a:p>
            <a:r>
              <a:rPr lang="zh-CN" altLang="en-US" dirty="0"/>
              <a:t>我们经常会需要用一</a:t>
            </a:r>
            <a:r>
              <a:rPr lang="zh-CN" altLang="en-US" dirty="0" smtClean="0"/>
              <a:t>个已经</a:t>
            </a:r>
            <a:r>
              <a:rPr lang="zh-CN" altLang="en-US" dirty="0"/>
              <a:t>存在的对象，去初始化新的对象，这时就需要一种特殊的构造函数</a:t>
            </a:r>
            <a:r>
              <a:rPr lang="en-US" altLang="zh-CN" dirty="0"/>
              <a:t>——</a:t>
            </a:r>
            <a:r>
              <a:rPr lang="zh-CN" altLang="en-US" dirty="0"/>
              <a:t>复制构造函数；</a:t>
            </a:r>
            <a:endParaRPr lang="en-US" altLang="zh-CN" dirty="0"/>
          </a:p>
          <a:p>
            <a:r>
              <a:rPr lang="zh-CN" altLang="en-US" dirty="0"/>
              <a:t>默认的复制构造函数可以实现对应数据成员一一复制；</a:t>
            </a:r>
            <a:endParaRPr lang="en-US" altLang="zh-CN" dirty="0"/>
          </a:p>
          <a:p>
            <a:r>
              <a:rPr lang="zh-CN" altLang="en-US" dirty="0"/>
              <a:t>自定义的默认构造函数可以实现特殊的复制功能。</a:t>
            </a:r>
          </a:p>
        </p:txBody>
      </p:sp>
    </p:spTree>
    <p:extLst>
      <p:ext uri="{BB962C8B-B14F-4D97-AF65-F5344CB8AC3E}">
        <p14:creationId xmlns:p14="http://schemas.microsoft.com/office/powerpoint/2010/main" val="32972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4-2</a:t>
            </a:r>
            <a:r>
              <a:rPr lang="zh-CN" altLang="en-US"/>
              <a:t>：</a:t>
            </a:r>
            <a:r>
              <a:rPr lang="en-US" altLang="zh-CN"/>
              <a:t>Point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27652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392643" cy="5449094"/>
          </a:xfrm>
        </p:spPr>
        <p:txBody>
          <a:bodyPr/>
          <a:lstStyle/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class Point {   //Point </a:t>
            </a:r>
            <a:r>
              <a:rPr lang="zh-CN" altLang="en-US" sz="2800" dirty="0">
                <a:solidFill>
                  <a:schemeClr val="tx1"/>
                </a:solidFill>
              </a:rPr>
              <a:t>类的定义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public:</a:t>
            </a:r>
          </a:p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Point(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xx=0,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yy</a:t>
            </a:r>
            <a:r>
              <a:rPr lang="en-US" altLang="zh-CN" sz="2800" dirty="0">
                <a:solidFill>
                  <a:schemeClr val="tx1"/>
                </a:solidFill>
              </a:rPr>
              <a:t>=0) { x = xx; y = </a:t>
            </a:r>
            <a:r>
              <a:rPr lang="en-US" altLang="zh-CN" sz="2800" dirty="0" err="1">
                <a:solidFill>
                  <a:schemeClr val="tx1"/>
                </a:solidFill>
              </a:rPr>
              <a:t>yy</a:t>
            </a:r>
            <a:r>
              <a:rPr lang="en-US" altLang="zh-CN" sz="2800" dirty="0">
                <a:solidFill>
                  <a:schemeClr val="tx1"/>
                </a:solidFill>
              </a:rPr>
              <a:t>; }</a:t>
            </a: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chemeClr val="tx1"/>
                </a:solidFill>
              </a:rPr>
              <a:t>//</a:t>
            </a:r>
            <a:r>
              <a:rPr lang="zh-CN" altLang="en-US" sz="2800" dirty="0">
                <a:solidFill>
                  <a:schemeClr val="tx1"/>
                </a:solidFill>
              </a:rPr>
              <a:t>构造函数，内联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Point(</a:t>
            </a:r>
            <a:r>
              <a:rPr lang="en-US" altLang="zh-CN" sz="2800" dirty="0" err="1">
                <a:solidFill>
                  <a:srgbClr val="C00000"/>
                </a:solidFill>
              </a:rPr>
              <a:t>const</a:t>
            </a:r>
            <a:r>
              <a:rPr lang="en-US" altLang="zh-CN" sz="2800" dirty="0">
                <a:solidFill>
                  <a:srgbClr val="C00000"/>
                </a:solidFill>
              </a:rPr>
              <a:t> Point&amp; p); </a:t>
            </a:r>
            <a:r>
              <a:rPr lang="en-US" altLang="zh-CN" sz="2800" dirty="0">
                <a:solidFill>
                  <a:schemeClr val="tx1"/>
                </a:solidFill>
              </a:rPr>
              <a:t>//</a:t>
            </a:r>
            <a:r>
              <a:rPr lang="zh-CN" altLang="en-US" sz="2800" dirty="0">
                <a:solidFill>
                  <a:schemeClr val="tx1"/>
                </a:solidFill>
              </a:rPr>
              <a:t>复制构造函数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00050" lvl="1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void </a:t>
            </a:r>
            <a:r>
              <a:rPr lang="en-US" altLang="zh-CN" sz="2800" dirty="0" err="1">
                <a:solidFill>
                  <a:schemeClr val="tx1"/>
                </a:solidFill>
              </a:rPr>
              <a:t>setX</a:t>
            </a:r>
            <a:r>
              <a:rPr lang="en-US" altLang="zh-CN" sz="2800" dirty="0">
                <a:solidFill>
                  <a:schemeClr val="tx1"/>
                </a:solidFill>
              </a:rPr>
              <a:t>(int xx) {x=xx;}</a:t>
            </a:r>
          </a:p>
          <a:p>
            <a:pPr marL="400050" lvl="1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void </a:t>
            </a:r>
            <a:r>
              <a:rPr lang="en-US" altLang="zh-CN" sz="2800" dirty="0" err="1">
                <a:solidFill>
                  <a:schemeClr val="tx1"/>
                </a:solidFill>
              </a:rPr>
              <a:t>setY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yy</a:t>
            </a:r>
            <a:r>
              <a:rPr lang="en-US" altLang="zh-CN" sz="2800" dirty="0">
                <a:solidFill>
                  <a:schemeClr val="tx1"/>
                </a:solidFill>
              </a:rPr>
              <a:t>) {y=</a:t>
            </a:r>
            <a:r>
              <a:rPr lang="en-US" altLang="zh-CN" sz="2800" dirty="0" err="1">
                <a:solidFill>
                  <a:schemeClr val="tx1"/>
                </a:solidFill>
              </a:rPr>
              <a:t>yy</a:t>
            </a:r>
            <a:r>
              <a:rPr lang="en-US" altLang="zh-CN" sz="2800" dirty="0">
                <a:solidFill>
                  <a:schemeClr val="tx1"/>
                </a:solidFill>
              </a:rPr>
              <a:t>;}</a:t>
            </a:r>
          </a:p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getX</a:t>
            </a:r>
            <a:r>
              <a:rPr lang="en-US" altLang="zh-CN" sz="2800" dirty="0">
                <a:solidFill>
                  <a:schemeClr val="tx1"/>
                </a:solidFill>
              </a:rPr>
              <a:t>() </a:t>
            </a:r>
            <a:r>
              <a:rPr lang="en-US" altLang="zh-CN" sz="2800" dirty="0" err="1">
                <a:solidFill>
                  <a:schemeClr val="tx1"/>
                </a:solidFill>
              </a:rPr>
              <a:t>const</a:t>
            </a:r>
            <a:r>
              <a:rPr lang="en-US" altLang="zh-CN" sz="2800" dirty="0">
                <a:solidFill>
                  <a:schemeClr val="tx1"/>
                </a:solidFill>
              </a:rPr>
              <a:t> { return x; } //</a:t>
            </a:r>
            <a:r>
              <a:rPr lang="zh-CN" altLang="en-US" sz="2800" dirty="0">
                <a:solidFill>
                  <a:schemeClr val="tx1"/>
                </a:solidFill>
              </a:rPr>
              <a:t>常函数（第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章）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getY</a:t>
            </a:r>
            <a:r>
              <a:rPr lang="en-US" altLang="zh-CN" sz="2800" dirty="0">
                <a:solidFill>
                  <a:schemeClr val="tx1"/>
                </a:solidFill>
              </a:rPr>
              <a:t>() </a:t>
            </a:r>
            <a:r>
              <a:rPr lang="en-US" altLang="zh-CN" sz="2800" dirty="0" err="1">
                <a:solidFill>
                  <a:schemeClr val="tx1"/>
                </a:solidFill>
              </a:rPr>
              <a:t>const</a:t>
            </a:r>
            <a:r>
              <a:rPr lang="en-US" altLang="zh-CN" sz="2800" dirty="0">
                <a:solidFill>
                  <a:schemeClr val="tx1"/>
                </a:solidFill>
              </a:rPr>
              <a:t> { return y; } //</a:t>
            </a:r>
            <a:r>
              <a:rPr lang="zh-CN" altLang="en-US" sz="2800" dirty="0">
                <a:solidFill>
                  <a:schemeClr val="tx1"/>
                </a:solidFill>
              </a:rPr>
              <a:t>常函数（第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章）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private:</a:t>
            </a:r>
          </a:p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x, y; //</a:t>
            </a:r>
            <a:r>
              <a:rPr lang="zh-CN" altLang="en-US" sz="2800" dirty="0">
                <a:solidFill>
                  <a:schemeClr val="tx1"/>
                </a:solidFill>
              </a:rPr>
              <a:t>私有数据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};</a:t>
            </a:r>
          </a:p>
          <a:p>
            <a:pPr marL="400050" lvl="1"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endParaRPr lang="en-US" altLang="zh-CN" sz="44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985019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45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4-2</a:t>
            </a:r>
            <a:r>
              <a:rPr lang="zh-CN" altLang="en-US"/>
              <a:t>：</a:t>
            </a:r>
            <a:r>
              <a:rPr lang="en-US" altLang="zh-CN"/>
              <a:t>Point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复制构造函数的实现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Point::Point (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Point&amp; p) {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  x = </a:t>
            </a:r>
            <a:r>
              <a:rPr lang="en-US" altLang="zh-CN" sz="2800" dirty="0" err="1"/>
              <a:t>p.x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  y = </a:t>
            </a:r>
            <a:r>
              <a:rPr lang="en-US" altLang="zh-CN" sz="2800" dirty="0" err="1"/>
              <a:t>p.y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"Calling the copy constructor "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}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 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985019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89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4-2</a:t>
            </a:r>
            <a:r>
              <a:rPr lang="zh-CN" altLang="en-US"/>
              <a:t>：</a:t>
            </a:r>
            <a:r>
              <a:rPr lang="en-US" altLang="zh-CN"/>
              <a:t>Point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80962" y="1196752"/>
            <a:ext cx="5328593" cy="5449094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形参为</a:t>
            </a:r>
            <a:r>
              <a:rPr lang="en-US" altLang="zh-CN" sz="2800" dirty="0"/>
              <a:t>Point</a:t>
            </a:r>
            <a:r>
              <a:rPr lang="zh-CN" altLang="en-US" sz="2800" dirty="0"/>
              <a:t>类对象</a:t>
            </a:r>
            <a:endParaRPr lang="en-US" altLang="zh-CN" sz="2800" dirty="0"/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void fun1(Point p) {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</a:t>
            </a:r>
            <a:r>
              <a:rPr lang="en-US" altLang="zh-CN" sz="2800" dirty="0" err="1"/>
              <a:t>p.getX</a:t>
            </a:r>
            <a:r>
              <a:rPr lang="en-US" altLang="zh-CN" sz="2800" dirty="0"/>
              <a:t>()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}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endParaRPr lang="en-US" altLang="zh-CN" sz="2800" dirty="0"/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返回值为</a:t>
            </a:r>
            <a:r>
              <a:rPr lang="en-US" altLang="zh-CN" sz="2800" dirty="0"/>
              <a:t>Point</a:t>
            </a:r>
            <a:r>
              <a:rPr lang="zh-CN" altLang="en-US" sz="2800" dirty="0"/>
              <a:t>类对象</a:t>
            </a:r>
            <a:endParaRPr lang="en-US" altLang="zh-CN" sz="2800" dirty="0"/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Point fun2() {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	Point a(1, 2);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	return a;</a:t>
            </a:r>
          </a:p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5715000" y="1197546"/>
            <a:ext cx="6480175" cy="54483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2800" dirty="0"/>
              <a:t>int main() {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800" dirty="0"/>
              <a:t>	Point a(4, 5);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800" dirty="0"/>
              <a:t>	Point b(a);   //</a:t>
            </a:r>
            <a:r>
              <a:rPr lang="zh-CN" altLang="en-US" sz="2800" dirty="0"/>
              <a:t>用</a:t>
            </a:r>
            <a:r>
              <a:rPr lang="en-US" altLang="zh-CN" sz="2800" dirty="0"/>
              <a:t>a</a:t>
            </a:r>
            <a:r>
              <a:rPr lang="zh-CN" altLang="en-US" sz="2800" dirty="0"/>
              <a:t>初始化</a:t>
            </a:r>
            <a:r>
              <a:rPr lang="en-US" altLang="zh-CN" sz="2800" dirty="0"/>
              <a:t>b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2800" dirty="0"/>
              <a:t>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</a:t>
            </a:r>
            <a:r>
              <a:rPr lang="en-US" altLang="zh-CN" sz="2800" dirty="0" err="1"/>
              <a:t>b.getX</a:t>
            </a:r>
            <a:r>
              <a:rPr lang="en-US" altLang="zh-CN" sz="2800" dirty="0"/>
              <a:t>()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800" dirty="0"/>
              <a:t>	fun1(b);	     //</a:t>
            </a:r>
            <a:r>
              <a:rPr lang="zh-CN" altLang="en-US" sz="2800" dirty="0"/>
              <a:t>对象</a:t>
            </a:r>
            <a:r>
              <a:rPr lang="en-US" altLang="zh-CN" sz="2800" dirty="0"/>
              <a:t>b</a:t>
            </a:r>
            <a:r>
              <a:rPr lang="zh-CN" altLang="en-US" sz="2800" dirty="0"/>
              <a:t>作为</a:t>
            </a:r>
            <a:r>
              <a:rPr lang="en-US" altLang="zh-CN" sz="2800" dirty="0"/>
              <a:t>fun1</a:t>
            </a:r>
            <a:r>
              <a:rPr lang="zh-CN" altLang="en-US" sz="2800" dirty="0"/>
              <a:t>的实参</a:t>
            </a:r>
            <a:endParaRPr lang="en-US" altLang="zh-CN" sz="2800" dirty="0"/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b = fun2();  //</a:t>
            </a:r>
            <a:r>
              <a:rPr lang="zh-CN" altLang="en-US" sz="2800" dirty="0"/>
              <a:t>函数的返回值是类对象</a:t>
            </a:r>
            <a:endParaRPr lang="en-US" altLang="zh-CN" sz="2800" dirty="0"/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2800" dirty="0"/>
              <a:t>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</a:t>
            </a:r>
            <a:r>
              <a:rPr lang="en-US" altLang="zh-CN" sz="2800" dirty="0" err="1"/>
              <a:t>b.getX</a:t>
            </a:r>
            <a:r>
              <a:rPr lang="en-US" altLang="zh-CN" sz="2800" dirty="0"/>
              <a:t>()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800" dirty="0"/>
              <a:t>	return 0;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985019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93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复制构造函数定义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0917238" cy="4144963"/>
          </a:xfrm>
        </p:spPr>
        <p:txBody>
          <a:bodyPr/>
          <a:lstStyle/>
          <a:p>
            <a:pPr marL="0" indent="350838" eaLnBrk="1" hangingPunct="1">
              <a:buFont typeface="Georgia" panose="02040502050405020303" pitchFamily="18" charset="0"/>
              <a:buNone/>
            </a:pPr>
            <a:r>
              <a:rPr lang="zh-CN" altLang="en-US" sz="2400">
                <a:latin typeface="宋体" panose="02010600030101010101" pitchFamily="2" charset="-122"/>
              </a:rPr>
              <a:t>复制构造函数是一种特殊的构造函数，其形参为本类的对象引用。作用是用一个已存在的对象去初始化同类型的新对象。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/>
              <a:t>class </a:t>
            </a:r>
            <a:r>
              <a:rPr lang="zh-CN" altLang="en-US" sz="2000"/>
              <a:t>类名 </a:t>
            </a:r>
            <a:r>
              <a:rPr lang="en-US" altLang="zh-CN" sz="2000"/>
              <a:t>{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/>
              <a:t>public :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/>
              <a:t>    </a:t>
            </a:r>
            <a:r>
              <a:rPr lang="zh-CN" altLang="en-US" sz="2000"/>
              <a:t>类名（形参）；</a:t>
            </a:r>
            <a:r>
              <a:rPr lang="en-US" altLang="zh-CN" sz="2000"/>
              <a:t>//</a:t>
            </a:r>
            <a:r>
              <a:rPr lang="zh-CN" altLang="en-US" sz="2000"/>
              <a:t>构造函数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zh-CN" altLang="en-US" sz="2000"/>
              <a:t>    类名（</a:t>
            </a:r>
            <a:r>
              <a:rPr lang="en-US" altLang="zh-CN" sz="2000">
                <a:solidFill>
                  <a:srgbClr val="C00000"/>
                </a:solidFill>
              </a:rPr>
              <a:t>const  </a:t>
            </a:r>
            <a:r>
              <a:rPr lang="zh-CN" altLang="en-US" sz="2000">
                <a:solidFill>
                  <a:srgbClr val="C00000"/>
                </a:solidFill>
              </a:rPr>
              <a:t>类名 </a:t>
            </a:r>
            <a:r>
              <a:rPr lang="en-US" altLang="zh-CN" sz="2000">
                <a:solidFill>
                  <a:srgbClr val="C00000"/>
                </a:solidFill>
              </a:rPr>
              <a:t>&amp;</a:t>
            </a:r>
            <a:r>
              <a:rPr lang="zh-CN" altLang="en-US" sz="2000">
                <a:solidFill>
                  <a:srgbClr val="C00000"/>
                </a:solidFill>
              </a:rPr>
              <a:t>对象名</a:t>
            </a:r>
            <a:r>
              <a:rPr lang="zh-CN" altLang="en-US" sz="2000"/>
              <a:t>）；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复制构造函数</a:t>
            </a:r>
            <a:endParaRPr lang="zh-CN" altLang="en-US" sz="2000"/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zh-CN" altLang="en-US" sz="2000"/>
              <a:t>    </a:t>
            </a:r>
            <a:r>
              <a:rPr lang="en-US" altLang="zh-CN" sz="2000"/>
              <a:t>//</a:t>
            </a:r>
            <a:r>
              <a:rPr lang="zh-CN" altLang="en-US" sz="2000"/>
              <a:t>       </a:t>
            </a:r>
            <a:r>
              <a:rPr lang="en-US" altLang="zh-CN" sz="2000"/>
              <a:t>...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/>
              <a:t>}</a:t>
            </a:r>
            <a:r>
              <a:rPr lang="zh-CN" altLang="en-US" sz="2000"/>
              <a:t>；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zh-CN" altLang="en-US" sz="2000"/>
              <a:t>类名</a:t>
            </a:r>
            <a:r>
              <a:rPr lang="en-US" altLang="zh-CN" sz="2000"/>
              <a:t>::</a:t>
            </a:r>
            <a:r>
              <a:rPr lang="zh-CN" altLang="en-US" sz="2000"/>
              <a:t>类（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C00000"/>
                </a:solidFill>
              </a:rPr>
              <a:t>const  </a:t>
            </a:r>
            <a:r>
              <a:rPr lang="zh-CN" altLang="en-US" sz="2000">
                <a:solidFill>
                  <a:srgbClr val="C00000"/>
                </a:solidFill>
              </a:rPr>
              <a:t>类名 </a:t>
            </a:r>
            <a:r>
              <a:rPr lang="en-US" altLang="zh-CN" sz="2000">
                <a:solidFill>
                  <a:srgbClr val="C00000"/>
                </a:solidFill>
              </a:rPr>
              <a:t>&amp;</a:t>
            </a:r>
            <a:r>
              <a:rPr lang="zh-CN" altLang="en-US" sz="2000">
                <a:solidFill>
                  <a:srgbClr val="C00000"/>
                </a:solidFill>
              </a:rPr>
              <a:t>对象名</a:t>
            </a:r>
            <a:r>
              <a:rPr lang="zh-CN" altLang="en-US" sz="2000"/>
              <a:t>）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复制构造函数的实现</a:t>
            </a:r>
            <a:endParaRPr lang="zh-CN" altLang="en-US" sz="2000"/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/>
              <a:t>{    </a:t>
            </a:r>
            <a:r>
              <a:rPr lang="zh-CN" altLang="en-US" sz="2000"/>
              <a:t>函数体    </a:t>
            </a:r>
            <a:r>
              <a:rPr lang="en-US" altLang="zh-CN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4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隐含的复制构造函数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609600" y="2214563"/>
            <a:ext cx="10744200" cy="40227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/>
              <a:t>如果程序员没有为类声明拷贝初始化构造函数，则编译器自己生成一个隐含的复制构造函数。</a:t>
            </a:r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/>
              <a:t>这个构造函数执行的功能是：用作为初始值的对象的每个数据成员的值，初始化将要建立的对象的对应数据成员。</a:t>
            </a:r>
          </a:p>
        </p:txBody>
      </p:sp>
    </p:spTree>
    <p:extLst>
      <p:ext uri="{BB962C8B-B14F-4D97-AF65-F5344CB8AC3E}">
        <p14:creationId xmlns:p14="http://schemas.microsoft.com/office/powerpoint/2010/main" val="4278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5975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“</a:t>
            </a:r>
            <a:r>
              <a:rPr lang="en-US" altLang="zh-CN"/>
              <a:t>=delete</a:t>
            </a:r>
            <a:r>
              <a:rPr lang="zh-CN" altLang="en-US"/>
              <a:t>”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9600" y="1965253"/>
            <a:ext cx="11033125" cy="4344068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如果不希望对象被复制构造</a:t>
            </a:r>
            <a:endParaRPr lang="en-US" altLang="zh-CN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C++98</a:t>
            </a:r>
            <a:r>
              <a:rPr lang="zh-CN" altLang="en-US"/>
              <a:t>做法：将复制构造函数声明为</a:t>
            </a:r>
            <a:r>
              <a:rPr lang="en-US" altLang="zh-CN"/>
              <a:t>private</a:t>
            </a:r>
            <a:r>
              <a:rPr lang="zh-CN" altLang="en-US"/>
              <a:t>，并且不提供函数的实现。</a:t>
            </a:r>
            <a:endParaRPr lang="en-US" altLang="zh-CN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C++11</a:t>
            </a:r>
            <a:r>
              <a:rPr lang="zh-CN" altLang="en-US"/>
              <a:t>做法：</a:t>
            </a:r>
            <a:r>
              <a:rPr lang="zh-CN" altLang="en-US">
                <a:solidFill>
                  <a:srgbClr val="C00000"/>
                </a:solidFill>
              </a:rPr>
              <a:t>用</a:t>
            </a:r>
            <a:r>
              <a:rPr lang="en-US" altLang="zh-CN">
                <a:solidFill>
                  <a:srgbClr val="C00000"/>
                </a:solidFill>
              </a:rPr>
              <a:t>“=delete”</a:t>
            </a:r>
            <a:r>
              <a:rPr lang="zh-CN" altLang="en-US">
                <a:solidFill>
                  <a:srgbClr val="C00000"/>
                </a:solidFill>
              </a:rPr>
              <a:t>指示编译器不生成默认复制构造函数。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例：</a:t>
            </a:r>
            <a:endParaRPr lang="en-US" altLang="zh-CN"/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class Point {   //Point </a:t>
            </a:r>
            <a:r>
              <a:rPr lang="zh-CN" altLang="en-US"/>
              <a:t>类的定义</a:t>
            </a:r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public:</a:t>
            </a:r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	Point(int xx=0, int yy=0) { x = xx; y = yy; }    //</a:t>
            </a:r>
            <a:r>
              <a:rPr lang="zh-CN" altLang="en-US"/>
              <a:t>构造函数，内联</a:t>
            </a:r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rgbClr val="C00000"/>
                </a:solidFill>
              </a:rPr>
              <a:t>Point(const Point&amp; p) =delete;  </a:t>
            </a:r>
            <a:r>
              <a:rPr lang="en-US" altLang="zh-CN"/>
              <a:t>//</a:t>
            </a:r>
            <a:r>
              <a:rPr lang="zh-CN" altLang="en-US"/>
              <a:t>指示编译器不生成默认复制构造函数</a:t>
            </a:r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private:</a:t>
            </a:r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	int x, y; //</a:t>
            </a:r>
            <a:r>
              <a:rPr lang="zh-CN" altLang="en-US"/>
              <a:t>私有数据</a:t>
            </a:r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};</a:t>
            </a:r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/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1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/>
              <a:t>复制构造函数被调用的三种情况</a:t>
            </a:r>
            <a:endParaRPr lang="en-US" altLang="zh-CN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09599" y="2141538"/>
            <a:ext cx="10975975" cy="424021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定义一个对象时，以本类另一个对象作为初始值，发生复制构造；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如果函数的形参是类的对象，调用函数时，将使用实参对象初始化形参对象，发生复制构造；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如果函数的返回值是类的对象，函数执行完成返回主调函数时，将使用</a:t>
            </a:r>
            <a:r>
              <a:rPr lang="en-US" altLang="zh-CN" dirty="0"/>
              <a:t>return</a:t>
            </a:r>
            <a:r>
              <a:rPr lang="zh-CN" altLang="en-US" dirty="0"/>
              <a:t>语句中的对象初始化一个临时无名对象，传递给主调函数，此时发生复制构造。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zh-CN" altLang="en-US" dirty="0"/>
              <a:t>这种情况如何避免不必要的复制？</a:t>
            </a:r>
            <a:endParaRPr lang="en-US" altLang="zh-CN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78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5975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左值与右值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9600" y="1965253"/>
            <a:ext cx="11033125" cy="4344068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左值是位于赋值语句左侧的对象变量，右值是位于赋值语句右侧的值，右值不依附于对象。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42;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是左值，</a:t>
            </a:r>
            <a:r>
              <a:rPr lang="en-US" altLang="zh-CN" dirty="0"/>
              <a:t>42</a:t>
            </a:r>
            <a:r>
              <a:rPr lang="zh-CN" altLang="en-US" dirty="0"/>
              <a:t>是右值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foolbar</a:t>
            </a:r>
            <a:r>
              <a:rPr lang="en-US" altLang="zh-CN" dirty="0"/>
              <a:t>();</a:t>
            </a:r>
            <a:r>
              <a:rPr lang="zh-CN" altLang="en-US" dirty="0"/>
              <a:t> 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foolbar</a:t>
            </a:r>
            <a:r>
              <a:rPr lang="en-US" altLang="zh-CN" dirty="0"/>
              <a:t>();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en-US" altLang="zh-CN" dirty="0" err="1"/>
              <a:t>foolbar</a:t>
            </a:r>
            <a:r>
              <a:rPr lang="en-US" altLang="zh-CN" dirty="0"/>
              <a:t>()</a:t>
            </a:r>
            <a:r>
              <a:rPr lang="zh-CN" altLang="en-US" dirty="0"/>
              <a:t>是右值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左值和右值之间的转换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和 </a:t>
            </a:r>
            <a:r>
              <a:rPr lang="en-US" altLang="zh-CN" dirty="0"/>
              <a:t>j</a:t>
            </a:r>
            <a:r>
              <a:rPr lang="zh-CN" altLang="en-US" dirty="0"/>
              <a:t> 是左值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j;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自动转化为右值表达式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1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50863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抽象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600" y="2000250"/>
            <a:ext cx="11033125" cy="4573588"/>
          </a:xfrm>
        </p:spPr>
        <p:txBody>
          <a:bodyPr/>
          <a:lstStyle/>
          <a:p>
            <a:pPr marL="0" indent="452438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对同一类对象的共同属性和行为进行概括，形成类。</a:t>
            </a:r>
            <a:endParaRPr lang="zh-CN" altLang="en-US" sz="2400" dirty="0"/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000" dirty="0"/>
              <a:t>先注意问题</a:t>
            </a:r>
            <a:r>
              <a:rPr lang="zh-CN" altLang="en-US" sz="2000"/>
              <a:t>的本质，</a:t>
            </a:r>
            <a:r>
              <a:rPr lang="zh-CN" altLang="en-US" sz="2000" dirty="0"/>
              <a:t>其次是实现过程或细节。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000" dirty="0"/>
              <a:t>数据抽象：描述某类对象的属性或状态（对象相互区别的物理量）。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000" dirty="0"/>
              <a:t>代码抽象：描述某类对象的共有的行为特征或具有的功能。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000" dirty="0"/>
              <a:t>抽象的</a:t>
            </a:r>
            <a:r>
              <a:rPr lang="zh-CN" altLang="en-US" sz="2000"/>
              <a:t>实现：类</a:t>
            </a:r>
            <a:r>
              <a:rPr lang="zh-CN" altLang="en-US" sz="240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13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5975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右值引用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9600" y="1965253"/>
            <a:ext cx="11033125" cy="4344068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对持久存在变量的引用称为左值引用，用</a:t>
            </a:r>
            <a:r>
              <a:rPr lang="en-US" altLang="zh-CN" dirty="0"/>
              <a:t>&amp;</a:t>
            </a:r>
            <a:r>
              <a:rPr lang="zh-CN" altLang="en-US" dirty="0"/>
              <a:t>表示（即第</a:t>
            </a:r>
            <a:r>
              <a:rPr lang="en-US" altLang="zh-CN" dirty="0"/>
              <a:t>3</a:t>
            </a:r>
            <a:r>
              <a:rPr lang="zh-CN" altLang="en-US" dirty="0"/>
              <a:t>章引用类型）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对短暂存在可被移动的右值的引用称之为右值引用，用</a:t>
            </a:r>
            <a:r>
              <a:rPr lang="en-US" altLang="zh-CN" dirty="0"/>
              <a:t>&amp;&amp;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6;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en-US" altLang="zh-CN" dirty="0" err="1"/>
              <a:t>lr_n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左值引用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en-US" altLang="zh-CN" dirty="0" err="1"/>
              <a:t>rr_n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n;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错误，右值引用不能绑定到左值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en-US" altLang="zh-CN" dirty="0" err="1"/>
              <a:t>rr_n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* </a:t>
            </a:r>
            <a:r>
              <a:rPr lang="en-US" altLang="zh-CN" dirty="0"/>
              <a:t>n;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右值表达式绑定到右值引用</a:t>
            </a:r>
            <a:endParaRPr lang="en-US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通过标准库</a:t>
            </a:r>
            <a:r>
              <a:rPr lang="en-US" altLang="zh-CN" dirty="0"/>
              <a:t>&lt;utility&gt;</a:t>
            </a:r>
            <a:r>
              <a:rPr lang="zh-CN" altLang="en-US" dirty="0"/>
              <a:t>中的</a:t>
            </a:r>
            <a:r>
              <a:rPr lang="en-US" altLang="zh-CN" dirty="0"/>
              <a:t>move</a:t>
            </a:r>
            <a:r>
              <a:rPr lang="zh-CN" altLang="en-US" dirty="0"/>
              <a:t>函数可将左值对象移动为右值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10;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en-US" altLang="zh-CN" dirty="0" err="1"/>
              <a:t>rr_n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std::move(n);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转化为右值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使用</a:t>
            </a:r>
            <a:r>
              <a:rPr lang="en-US" altLang="zh-CN" dirty="0"/>
              <a:t>move</a:t>
            </a:r>
            <a:r>
              <a:rPr lang="zh-CN" altLang="en-US" dirty="0"/>
              <a:t>函数承诺除对</a:t>
            </a:r>
            <a:r>
              <a:rPr lang="en-US" altLang="zh-CN" dirty="0"/>
              <a:t>n</a:t>
            </a:r>
            <a:r>
              <a:rPr lang="zh-CN" altLang="en-US" dirty="0"/>
              <a:t>重新赋值或销毁外，不以</a:t>
            </a:r>
            <a:r>
              <a:rPr lang="en-US" altLang="zh-CN" dirty="0" err="1"/>
              <a:t>rr_n</a:t>
            </a:r>
            <a:r>
              <a:rPr lang="zh-CN" altLang="en-US" dirty="0"/>
              <a:t>以外方式使用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移动构造函数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0917238" cy="4144963"/>
          </a:xfrm>
        </p:spPr>
        <p:txBody>
          <a:bodyPr/>
          <a:lstStyle/>
          <a:p>
            <a:pPr marL="0" indent="350838" eaLnBrk="1" hangingPunct="1">
              <a:buFont typeface="Georgia" panose="02040502050405020303" pitchFamily="18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基于右值引用，移动构造函数通过移动数据方式构造新对象，与复制构造函数类似，移动构造函数参数为该类对象的右值引用。示例如下</a:t>
            </a:r>
            <a:endParaRPr lang="en-US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#include&lt;utility&gt;</a:t>
            </a:r>
          </a:p>
          <a:p>
            <a:pPr marL="750888" lvl="1" eaLnBrk="1" hangingPunct="1"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astring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public :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std::string</a:t>
            </a:r>
            <a:r>
              <a:rPr lang="zh-CN" altLang="en-US" sz="2000" dirty="0"/>
              <a:t> </a:t>
            </a:r>
            <a:r>
              <a:rPr lang="en-US" altLang="zh-CN" sz="2000" dirty="0"/>
              <a:t>s;</a:t>
            </a:r>
          </a:p>
          <a:p>
            <a:pPr marL="750888" lvl="1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astring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astring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 </a:t>
            </a:r>
            <a:r>
              <a:rPr lang="en-US" altLang="zh-CN" sz="2000" dirty="0"/>
              <a:t>o)</a:t>
            </a:r>
            <a:r>
              <a:rPr lang="zh-CN" altLang="en-US" sz="2000" dirty="0"/>
              <a:t> </a:t>
            </a:r>
            <a:r>
              <a:rPr lang="en-US" altLang="zh-CN" sz="2000" dirty="0" err="1"/>
              <a:t>noexcept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s(std::move(</a:t>
            </a:r>
            <a:r>
              <a:rPr lang="en-US" altLang="zh-CN" sz="2000" dirty="0" err="1"/>
              <a:t>o.s</a:t>
            </a:r>
            <a:r>
              <a:rPr lang="en-US" altLang="zh-CN" sz="2000" dirty="0"/>
              <a:t>))</a:t>
            </a:r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显式移动所有成员</a:t>
            </a:r>
            <a:endParaRPr lang="en-US" altLang="zh-CN" sz="2000" dirty="0"/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{</a:t>
            </a:r>
            <a:r>
              <a:rPr lang="zh-CN" altLang="en-US" sz="2000" dirty="0"/>
              <a:t> 函数体 </a:t>
            </a:r>
            <a:r>
              <a:rPr lang="en-US" altLang="zh-CN" sz="2000" dirty="0"/>
              <a:t>}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}</a:t>
            </a:r>
          </a:p>
          <a:p>
            <a:pPr marL="847725" lvl="1" indent="-342900" eaLnBrk="1" hangingPunct="1"/>
            <a:r>
              <a:rPr lang="zh-CN" altLang="en-US" sz="2000" dirty="0"/>
              <a:t>移动构造函数不分配新内存，理论上不会报错，为配合异常捕获机制，需声明</a:t>
            </a:r>
            <a:r>
              <a:rPr lang="en-US" altLang="zh-CN" sz="2000" dirty="0" err="1"/>
              <a:t>noexcept</a:t>
            </a:r>
            <a:r>
              <a:rPr lang="zh-CN" altLang="en-US" sz="2000" dirty="0"/>
              <a:t>表明不会抛出异常（将于</a:t>
            </a:r>
            <a:r>
              <a:rPr lang="en-US" altLang="zh-CN" sz="2000" dirty="0"/>
              <a:t>12</a:t>
            </a:r>
            <a:r>
              <a:rPr lang="zh-CN" altLang="en-US" sz="2000" dirty="0"/>
              <a:t>章异常处理介绍）</a:t>
            </a:r>
            <a:endParaRPr lang="en-US" altLang="zh-CN" sz="2000" dirty="0"/>
          </a:p>
          <a:p>
            <a:pPr marL="847725" lvl="1" indent="-342900" eaLnBrk="1" hangingPunct="1"/>
            <a:r>
              <a:rPr lang="zh-CN" altLang="en-US" sz="2000" dirty="0"/>
              <a:t>被移动的对象不应再使用，需要销毁或重新赋值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12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1053355"/>
            <a:ext cx="10976292" cy="647453"/>
          </a:xfrm>
        </p:spPr>
        <p:txBody>
          <a:bodyPr/>
          <a:lstStyle/>
          <a:p>
            <a:r>
              <a:rPr lang="zh-CN" altLang="en-US"/>
              <a:t>移动构造示意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332" y="1700808"/>
            <a:ext cx="10976292" cy="3937418"/>
          </a:xfrm>
        </p:spPr>
        <p:txBody>
          <a:bodyPr/>
          <a:lstStyle/>
          <a:p>
            <a:r>
              <a:rPr lang="zh-CN" altLang="en-US" sz="2400"/>
              <a:t>如果</a:t>
            </a:r>
            <a:r>
              <a:rPr lang="zh-CN" altLang="zh-CN" sz="2400"/>
              <a:t>临时</a:t>
            </a:r>
            <a:r>
              <a:rPr lang="zh-CN" altLang="zh-CN" sz="2400" dirty="0"/>
              <a:t>对象在被</a:t>
            </a:r>
            <a:r>
              <a:rPr lang="zh-CN" altLang="zh-CN" sz="2400"/>
              <a:t>复制后就不再</a:t>
            </a:r>
            <a:r>
              <a:rPr lang="zh-CN" altLang="en-US" sz="2400"/>
              <a:t>使用</a:t>
            </a:r>
            <a:r>
              <a:rPr lang="zh-CN" altLang="zh-CN" sz="2400"/>
              <a:t>了</a:t>
            </a:r>
            <a:r>
              <a:rPr lang="zh-CN" altLang="en-US" sz="2400"/>
              <a:t>，就</a:t>
            </a:r>
            <a:r>
              <a:rPr lang="zh-CN" altLang="zh-CN" sz="2400"/>
              <a:t>完全</a:t>
            </a:r>
            <a:r>
              <a:rPr lang="zh-CN" altLang="zh-CN" sz="2400" dirty="0"/>
              <a:t>可以把临时对象的</a:t>
            </a:r>
            <a:r>
              <a:rPr lang="zh-CN" altLang="zh-CN" sz="2400"/>
              <a:t>资源直接</a:t>
            </a:r>
            <a:r>
              <a:rPr lang="zh-CN" altLang="en-US" sz="2400"/>
              <a:t>移动</a:t>
            </a:r>
            <a:r>
              <a:rPr lang="zh-CN" altLang="zh-CN" sz="2400"/>
              <a:t>，</a:t>
            </a:r>
            <a:r>
              <a:rPr lang="zh-CN" altLang="zh-CN" sz="2400" dirty="0"/>
              <a:t>这样就避免了多余的复制</a:t>
            </a:r>
            <a:r>
              <a:rPr lang="zh-CN" altLang="zh-CN" sz="2400"/>
              <a:t>操作。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什么时候该触发移动构造？</a:t>
            </a:r>
            <a:endParaRPr lang="en-US" altLang="zh-CN" sz="2400"/>
          </a:p>
          <a:p>
            <a:pPr lvl="1"/>
            <a:r>
              <a:rPr lang="zh-CN" altLang="en-US" sz="2400"/>
              <a:t>有可被利用的临时对象，例如函数返回局部对象时，为避免不必要的复制构造，可以使用移动构造。</a:t>
            </a:r>
            <a:endParaRPr lang="en-US" altLang="zh-CN" sz="2400"/>
          </a:p>
        </p:txBody>
      </p:sp>
      <p:grpSp>
        <p:nvGrpSpPr>
          <p:cNvPr id="4" name="组合 3"/>
          <p:cNvGrpSpPr/>
          <p:nvPr/>
        </p:nvGrpSpPr>
        <p:grpSpPr>
          <a:xfrm>
            <a:off x="1705099" y="2565597"/>
            <a:ext cx="8480667" cy="2663603"/>
            <a:chOff x="1706242" y="3545612"/>
            <a:chExt cx="8480667" cy="2663603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028360"/>
                </p:ext>
              </p:extLst>
            </p:nvPr>
          </p:nvGraphicFramePr>
          <p:xfrm>
            <a:off x="1706244" y="3545612"/>
            <a:ext cx="8480665" cy="26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Microsoft Office Visio 绘图" r:id="rId4" imgW="6173278" imgH="1943252" progId="Visio.Drawing.11">
                    <p:embed/>
                  </p:oleObj>
                </mc:Choice>
                <mc:Fallback>
                  <p:oleObj name="Microsoft Office Visio 绘图" r:id="rId4" imgW="6173278" imgH="194325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244" y="3545612"/>
                          <a:ext cx="8480665" cy="26636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1706242" y="3551342"/>
              <a:ext cx="1295807" cy="756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70000"/>
                </a:lnSpc>
              </a:pPr>
              <a:r>
                <a:rPr lang="zh-CN" altLang="en-US" sz="1600">
                  <a:latin typeface="+mn-ea"/>
                  <a:ea typeface="+mn-ea"/>
                </a:rPr>
                <a:t>临时对象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41565" y="3644968"/>
              <a:ext cx="1295807" cy="756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70000"/>
                </a:lnSpc>
              </a:pPr>
              <a:r>
                <a:rPr lang="zh-CN" altLang="en-US" sz="1600">
                  <a:latin typeface="+mn-ea"/>
                  <a:ea typeface="+mn-ea"/>
                </a:rPr>
                <a:t>临时对象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5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析构函数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例：构造函数和析构函数</a:t>
            </a:r>
          </a:p>
        </p:txBody>
      </p:sp>
      <p:sp>
        <p:nvSpPr>
          <p:cNvPr id="31748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5127947" cy="5449094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</a:p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class Point {     </a:t>
            </a:r>
          </a:p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public:</a:t>
            </a:r>
          </a:p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  Point(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xx,int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yy</a:t>
            </a:r>
            <a:r>
              <a:rPr lang="en-US" altLang="zh-CN" sz="2800" dirty="0"/>
              <a:t>);</a:t>
            </a:r>
          </a:p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  ~Point();</a:t>
            </a:r>
          </a:p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  //...</a:t>
            </a:r>
            <a:r>
              <a:rPr lang="zh-CN" altLang="en-US" sz="2800" dirty="0"/>
              <a:t>其他函数原型</a:t>
            </a:r>
          </a:p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private:</a:t>
            </a:r>
          </a:p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x, y;</a:t>
            </a:r>
          </a:p>
          <a:p>
            <a:pPr eaLnBrk="1" hangingPunct="1"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800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273051" y="0"/>
            <a:ext cx="9753724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95763" y="1124744"/>
            <a:ext cx="4310336" cy="537708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Point::Point(int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xx,int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x = xx;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y =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Point::~Point()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//...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其他函数的实现略</a:t>
            </a:r>
          </a:p>
        </p:txBody>
      </p:sp>
    </p:spTree>
    <p:extLst>
      <p:ext uri="{BB962C8B-B14F-4D97-AF65-F5344CB8AC3E}">
        <p14:creationId xmlns:p14="http://schemas.microsoft.com/office/powerpoint/2010/main" val="35078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析</a:t>
            </a:r>
            <a:r>
              <a:rPr lang="zh-CN" altLang="en-US" dirty="0"/>
              <a:t>构函数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0672763" cy="443071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完成对象被删除前的一些清理工作。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在对象的生存期结束的时刻系统自动调用它，然后再释放此对象所属的空间。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如果程序中未声明析构函数，编译器将自动产生一个默认的析构函数，其函数体为空。</a:t>
            </a:r>
          </a:p>
        </p:txBody>
      </p:sp>
    </p:spTree>
    <p:extLst>
      <p:ext uri="{BB962C8B-B14F-4D97-AF65-F5344CB8AC3E}">
        <p14:creationId xmlns:p14="http://schemas.microsoft.com/office/powerpoint/2010/main" val="3363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类的组合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这一节我们学习类的组合。</a:t>
            </a:r>
            <a:endParaRPr lang="en-US" altLang="zh-CN"/>
          </a:p>
          <a:p>
            <a:r>
              <a:rPr lang="zh-CN" altLang="en-US"/>
              <a:t>在制造业，我们一直在用部件组装的生产模式，在程序中是否也可以用这种方法呢？</a:t>
            </a:r>
            <a:endParaRPr lang="en-US" altLang="zh-CN"/>
          </a:p>
          <a:p>
            <a:r>
              <a:rPr lang="en-US" altLang="zh-CN"/>
              <a:t>C++</a:t>
            </a:r>
            <a:r>
              <a:rPr lang="zh-CN" altLang="en-US"/>
              <a:t>语言支持这种部件组装的思想，就是类组合的机制：在定义一个新类时，可以用已有类的对象作为成员。</a:t>
            </a:r>
          </a:p>
        </p:txBody>
      </p:sp>
    </p:spTree>
    <p:extLst>
      <p:ext uri="{BB962C8B-B14F-4D97-AF65-F5344CB8AC3E}">
        <p14:creationId xmlns:p14="http://schemas.microsoft.com/office/powerpoint/2010/main" val="21279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4_4</a:t>
            </a:r>
            <a:r>
              <a:rPr lang="zh-CN" altLang="en-US"/>
              <a:t>：类的组合，线段（</a:t>
            </a:r>
            <a:r>
              <a:rPr lang="en-US" altLang="zh-CN"/>
              <a:t>Line</a:t>
            </a:r>
            <a:r>
              <a:rPr lang="zh-CN" altLang="en-US"/>
              <a:t>）类</a:t>
            </a:r>
            <a:endParaRPr lang="zh-CN" altLang="en-US" dirty="0"/>
          </a:p>
        </p:txBody>
      </p:sp>
      <p:sp>
        <p:nvSpPr>
          <p:cNvPr id="39940" name="内容占位符 2"/>
          <p:cNvSpPr>
            <a:spLocks noGrp="1"/>
          </p:cNvSpPr>
          <p:nvPr>
            <p:ph idx="1"/>
          </p:nvPr>
        </p:nvSpPr>
        <p:spPr>
          <a:xfrm>
            <a:off x="2137147" y="1124744"/>
            <a:ext cx="9448428" cy="5449094"/>
          </a:xfrm>
        </p:spPr>
        <p:txBody>
          <a:bodyPr/>
          <a:lstStyle/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cmath</a:t>
            </a:r>
            <a:r>
              <a:rPr lang="en-US" altLang="zh-CN" sz="2400" dirty="0"/>
              <a:t>&gt;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class Point {	//Point</a:t>
            </a:r>
            <a:r>
              <a:rPr lang="zh-CN" altLang="en-US" sz="2400" dirty="0"/>
              <a:t>类定义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public: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Point(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xx = 0,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 = 0) {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	x = xx;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	y = 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}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Point(Point &amp;p);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getX</a:t>
            </a:r>
            <a:r>
              <a:rPr lang="en-US" altLang="zh-CN" sz="2400" dirty="0"/>
              <a:t>() { return x; }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getY</a:t>
            </a:r>
            <a:r>
              <a:rPr lang="en-US" altLang="zh-CN" sz="2400" dirty="0"/>
              <a:t>() { return y; }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private: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x, y;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2137147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48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4_4</a:t>
            </a:r>
            <a:r>
              <a:rPr lang="zh-CN" altLang="en-US"/>
              <a:t>：类的组合，线段（</a:t>
            </a:r>
            <a:r>
              <a:rPr lang="en-US" altLang="zh-CN"/>
              <a:t>Line</a:t>
            </a:r>
            <a:r>
              <a:rPr lang="zh-CN" altLang="en-US"/>
              <a:t>）类</a:t>
            </a:r>
            <a:endParaRPr lang="zh-CN" altLang="en-US" dirty="0"/>
          </a:p>
        </p:txBody>
      </p:sp>
      <p:sp>
        <p:nvSpPr>
          <p:cNvPr id="39940" name="内容占位符 2"/>
          <p:cNvSpPr>
            <a:spLocks noGrp="1"/>
          </p:cNvSpPr>
          <p:nvPr>
            <p:ph idx="1"/>
          </p:nvPr>
        </p:nvSpPr>
        <p:spPr>
          <a:xfrm>
            <a:off x="1921123" y="1124744"/>
            <a:ext cx="9664452" cy="5449094"/>
          </a:xfrm>
        </p:spPr>
        <p:txBody>
          <a:bodyPr/>
          <a:lstStyle/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Point::Point(Point &amp;p) {	//</a:t>
            </a:r>
            <a:r>
              <a:rPr lang="zh-CN" altLang="en-US" sz="2400" dirty="0"/>
              <a:t>复制构造函数的实现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x = </a:t>
            </a:r>
            <a:r>
              <a:rPr lang="en-US" altLang="zh-CN" sz="2400" dirty="0" err="1"/>
              <a:t>p.x</a:t>
            </a:r>
            <a:r>
              <a:rPr lang="en-US" altLang="zh-CN" sz="2400" dirty="0"/>
              <a:t>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y = </a:t>
            </a:r>
            <a:r>
              <a:rPr lang="en-US" altLang="zh-CN" sz="2400" dirty="0" err="1"/>
              <a:t>p.y</a:t>
            </a:r>
            <a:r>
              <a:rPr lang="en-US" altLang="zh-CN" sz="2400" dirty="0"/>
              <a:t>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"Calling the copy constructor of Point"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2137147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76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4_4</a:t>
            </a:r>
            <a:r>
              <a:rPr lang="zh-CN" altLang="en-US"/>
              <a:t>：类的组合，线段（</a:t>
            </a:r>
            <a:r>
              <a:rPr lang="en-US" altLang="zh-CN"/>
              <a:t>Line</a:t>
            </a:r>
            <a:r>
              <a:rPr lang="zh-CN" altLang="en-US"/>
              <a:t>）类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1705099" y="1124744"/>
            <a:ext cx="9880476" cy="5449094"/>
          </a:xfrm>
        </p:spPr>
        <p:txBody>
          <a:bodyPr/>
          <a:lstStyle/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//</a:t>
            </a:r>
            <a:r>
              <a:rPr lang="zh-CN" altLang="en-US" dirty="0"/>
              <a:t>类的组合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class Line {	//Line</a:t>
            </a:r>
            <a:r>
              <a:rPr lang="zh-CN" altLang="en-US" dirty="0"/>
              <a:t>类的定义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public:	//</a:t>
            </a:r>
            <a:r>
              <a:rPr lang="zh-CN" altLang="en-US" dirty="0"/>
              <a:t>外部接口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zh-CN" altLang="en-US" dirty="0"/>
              <a:t>	</a:t>
            </a:r>
            <a:r>
              <a:rPr lang="en-US" altLang="zh-CN" dirty="0"/>
              <a:t>Line(Point xp1, Point xp2);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	Line(Line &amp;l);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	double </a:t>
            </a:r>
            <a:r>
              <a:rPr lang="en-US" altLang="zh-CN" dirty="0" err="1"/>
              <a:t>getLen</a:t>
            </a:r>
            <a:r>
              <a:rPr lang="en-US" altLang="zh-CN" dirty="0"/>
              <a:t>() { return </a:t>
            </a:r>
            <a:r>
              <a:rPr lang="en-US" altLang="zh-CN" dirty="0" err="1"/>
              <a:t>len</a:t>
            </a:r>
            <a:r>
              <a:rPr lang="en-US" altLang="zh-CN" dirty="0"/>
              <a:t>; }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private:	//</a:t>
            </a:r>
            <a:r>
              <a:rPr lang="zh-CN" altLang="en-US" dirty="0"/>
              <a:t>私有数据成员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zh-CN" altLang="en-US" dirty="0"/>
              <a:t>	</a:t>
            </a:r>
            <a:r>
              <a:rPr lang="en-US" altLang="zh-CN" dirty="0"/>
              <a:t>Point p1, p2;	//Point</a:t>
            </a:r>
            <a:r>
              <a:rPr lang="zh-CN" altLang="en-US" dirty="0"/>
              <a:t>类的对象</a:t>
            </a:r>
            <a:r>
              <a:rPr lang="en-US" altLang="zh-CN" dirty="0"/>
              <a:t>p1,p2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	double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dirty="0"/>
              <a:t>};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2137147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17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类的封装举例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035" y="1292274"/>
            <a:ext cx="10741918" cy="5449094"/>
          </a:xfrm>
        </p:spPr>
        <p:txBody>
          <a:bodyPr>
            <a:noAutofit/>
          </a:bodyPr>
          <a:lstStyle/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n-US" altLang="zh-CN" sz="320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n-US" altLang="zh-CN" sz="320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3200"/>
              <a:t>class  </a:t>
            </a:r>
            <a:r>
              <a:rPr lang="en-US" altLang="zh-CN" sz="3200" dirty="0"/>
              <a:t>Clock </a:t>
            </a:r>
            <a:r>
              <a:rPr lang="en-US" altLang="zh-CN" sz="3200" dirty="0">
                <a:solidFill>
                  <a:schemeClr val="tx2"/>
                </a:solidFill>
              </a:rPr>
              <a:t>{</a:t>
            </a:r>
            <a:endParaRPr lang="en-US" altLang="zh-CN" sz="3200" dirty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3200" dirty="0"/>
              <a:t>  </a:t>
            </a:r>
            <a:r>
              <a:rPr lang="en-US" altLang="zh-CN" sz="3200" err="1">
                <a:solidFill>
                  <a:schemeClr val="tx2"/>
                </a:solidFill>
              </a:rPr>
              <a:t>public</a:t>
            </a:r>
            <a:r>
              <a:rPr lang="en-US" altLang="zh-CN" sz="3200"/>
              <a:t>: void </a:t>
            </a:r>
            <a:r>
              <a:rPr lang="en-US" altLang="zh-CN" sz="3200" dirty="0" err="1">
                <a:solidFill>
                  <a:schemeClr val="tx1"/>
                </a:solidFill>
              </a:rPr>
              <a:t>setTime</a:t>
            </a:r>
            <a:r>
              <a:rPr lang="en-US" altLang="zh-CN" sz="3200" dirty="0"/>
              <a:t>(int </a:t>
            </a:r>
            <a:r>
              <a:rPr lang="en-US" altLang="zh-CN" sz="3200" dirty="0" err="1"/>
              <a:t>newH</a:t>
            </a:r>
            <a:r>
              <a:rPr lang="en-US" altLang="zh-CN" sz="3200" dirty="0"/>
              <a:t>, int </a:t>
            </a:r>
            <a:r>
              <a:rPr lang="en-US" altLang="zh-CN" sz="3200" dirty="0" err="1"/>
              <a:t>newM</a:t>
            </a:r>
            <a:r>
              <a:rPr lang="en-US" altLang="zh-CN" sz="3200" dirty="0"/>
              <a:t>, int </a:t>
            </a:r>
            <a:r>
              <a:rPr lang="en-US" altLang="zh-CN" sz="3200" dirty="0" err="1"/>
              <a:t>newS</a:t>
            </a:r>
            <a:r>
              <a:rPr lang="en-US" altLang="zh-CN" sz="3200" dirty="0"/>
              <a:t>);</a:t>
            </a:r>
            <a:br>
              <a:rPr lang="en-US" altLang="zh-CN" sz="3200" dirty="0"/>
            </a:br>
            <a:r>
              <a:rPr lang="en-US" altLang="zh-CN" sz="3200" dirty="0"/>
              <a:t>            void </a:t>
            </a:r>
            <a:r>
              <a:rPr lang="en-US" altLang="zh-CN" sz="3200" dirty="0" err="1">
                <a:solidFill>
                  <a:schemeClr val="tx1"/>
                </a:solidFill>
              </a:rPr>
              <a:t>showTime</a:t>
            </a:r>
            <a:r>
              <a:rPr lang="en-US" altLang="zh-CN" sz="3200" dirty="0"/>
              <a:t>();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chemeClr val="tx2"/>
                </a:solidFill>
              </a:rPr>
              <a:t>private</a:t>
            </a:r>
            <a:r>
              <a:rPr lang="en-US" altLang="zh-CN" sz="3200" dirty="0"/>
              <a:t>: int hour, minute, second;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3600" dirty="0">
                <a:solidFill>
                  <a:schemeClr val="tx2"/>
                </a:solidFill>
              </a:rPr>
              <a:t>}</a:t>
            </a:r>
            <a:r>
              <a:rPr lang="en-US" altLang="zh-CN" sz="3600" dirty="0"/>
              <a:t>;</a:t>
            </a:r>
          </a:p>
          <a:p>
            <a:pPr marL="0" indent="350838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sz="3600" dirty="0"/>
          </a:p>
        </p:txBody>
      </p:sp>
      <p:grpSp>
        <p:nvGrpSpPr>
          <p:cNvPr id="9221" name="Group 16"/>
          <p:cNvGrpSpPr>
            <a:grpSpLocks/>
          </p:cNvGrpSpPr>
          <p:nvPr/>
        </p:nvGrpSpPr>
        <p:grpSpPr bwMode="auto">
          <a:xfrm>
            <a:off x="557907" y="2780928"/>
            <a:ext cx="1219200" cy="2943225"/>
            <a:chOff x="177" y="2274"/>
            <a:chExt cx="576" cy="1854"/>
          </a:xfrm>
        </p:grpSpPr>
        <p:sp>
          <p:nvSpPr>
            <p:cNvPr id="9229" name="Line 4"/>
            <p:cNvSpPr>
              <a:spLocks noChangeShapeType="1"/>
            </p:cNvSpPr>
            <p:nvPr/>
          </p:nvSpPr>
          <p:spPr bwMode="auto">
            <a:xfrm flipH="1">
              <a:off x="312" y="2274"/>
              <a:ext cx="391" cy="15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5"/>
            <p:cNvSpPr>
              <a:spLocks noChangeShapeType="1"/>
            </p:cNvSpPr>
            <p:nvPr/>
          </p:nvSpPr>
          <p:spPr bwMode="auto">
            <a:xfrm flipH="1">
              <a:off x="312" y="3453"/>
              <a:ext cx="391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Text Box 6"/>
            <p:cNvSpPr txBox="1">
              <a:spLocks noChangeArrowheads="1"/>
            </p:cNvSpPr>
            <p:nvPr/>
          </p:nvSpPr>
          <p:spPr bwMode="auto">
            <a:xfrm>
              <a:off x="177" y="38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边界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433291" y="5564088"/>
            <a:ext cx="314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特定的访问权限</a:t>
            </a:r>
          </a:p>
        </p:txBody>
      </p:sp>
      <p:grpSp>
        <p:nvGrpSpPr>
          <p:cNvPr id="9223" name="Group 21"/>
          <p:cNvGrpSpPr>
            <a:grpSpLocks/>
          </p:cNvGrpSpPr>
          <p:nvPr/>
        </p:nvGrpSpPr>
        <p:grpSpPr bwMode="auto">
          <a:xfrm>
            <a:off x="4912622" y="1599084"/>
            <a:ext cx="4749075" cy="1901824"/>
            <a:chOff x="2478" y="1479"/>
            <a:chExt cx="2243" cy="1198"/>
          </a:xfrm>
        </p:grpSpPr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713" y="1479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外部接口</a:t>
              </a:r>
            </a:p>
          </p:txBody>
        </p:sp>
        <p:sp>
          <p:nvSpPr>
            <p:cNvPr id="9227" name="Line 19"/>
            <p:cNvSpPr>
              <a:spLocks noChangeShapeType="1"/>
            </p:cNvSpPr>
            <p:nvPr/>
          </p:nvSpPr>
          <p:spPr bwMode="auto">
            <a:xfrm flipV="1">
              <a:off x="2642" y="1678"/>
              <a:ext cx="1004" cy="99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20"/>
            <p:cNvSpPr>
              <a:spLocks noChangeShapeType="1"/>
            </p:cNvSpPr>
            <p:nvPr/>
          </p:nvSpPr>
          <p:spPr bwMode="auto">
            <a:xfrm flipV="1">
              <a:off x="2478" y="1671"/>
              <a:ext cx="1168" cy="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4" name="Line 22"/>
          <p:cNvSpPr>
            <a:spLocks noChangeShapeType="1"/>
          </p:cNvSpPr>
          <p:nvPr/>
        </p:nvSpPr>
        <p:spPr bwMode="auto">
          <a:xfrm>
            <a:off x="2759248" y="3284984"/>
            <a:ext cx="1770146" cy="22791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23"/>
          <p:cNvSpPr>
            <a:spLocks noChangeShapeType="1"/>
          </p:cNvSpPr>
          <p:nvPr/>
        </p:nvSpPr>
        <p:spPr bwMode="auto">
          <a:xfrm>
            <a:off x="2600656" y="4365104"/>
            <a:ext cx="1928739" cy="119898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3217267" y="0"/>
            <a:ext cx="7574557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5645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4_4</a:t>
            </a:r>
            <a:r>
              <a:rPr lang="zh-CN" altLang="en-US"/>
              <a:t>：类的组合，线段（</a:t>
            </a:r>
            <a:r>
              <a:rPr lang="en-US" altLang="zh-CN"/>
              <a:t>Line</a:t>
            </a:r>
            <a:r>
              <a:rPr lang="zh-CN" altLang="en-US"/>
              <a:t>）类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1417067" y="1124744"/>
            <a:ext cx="10168508" cy="5449094"/>
          </a:xfrm>
        </p:spPr>
        <p:txBody>
          <a:bodyPr/>
          <a:lstStyle/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组合类的构造函数</a:t>
            </a:r>
            <a:endParaRPr lang="en-US" altLang="zh-CN" sz="2400" dirty="0"/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Line::Line(Point xp1, Point xp2) : p1(xp1), p2(xp2) {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"Calling constructor of Line"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double x = </a:t>
            </a:r>
            <a:r>
              <a:rPr lang="en-US" altLang="zh-CN" sz="2400" dirty="0" err="1"/>
              <a:t>static_cast</a:t>
            </a:r>
            <a:r>
              <a:rPr lang="en-US" altLang="zh-CN" sz="2400" dirty="0"/>
              <a:t>&lt;double&gt;(p1.getX() - p2.getX());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double y = </a:t>
            </a:r>
            <a:r>
              <a:rPr lang="en-US" altLang="zh-CN" sz="2400" dirty="0" err="1"/>
              <a:t>static_cast</a:t>
            </a:r>
            <a:r>
              <a:rPr lang="en-US" altLang="zh-CN" sz="2400" dirty="0"/>
              <a:t>&lt;double&gt;(p1.getY() - p2.getY());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(x * x + y * y);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}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Line::Line (Line &amp;l): p1(l.p1), p2(l.p2) {//</a:t>
            </a:r>
            <a:r>
              <a:rPr lang="zh-CN" altLang="en-US" sz="2400" dirty="0"/>
              <a:t>组合类的复制构造函数</a:t>
            </a:r>
            <a:endParaRPr lang="en-US" altLang="zh-CN" sz="2400" dirty="0"/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"Calling the copy constructor of Line"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l.len</a:t>
            </a:r>
            <a:r>
              <a:rPr lang="en-US" altLang="zh-CN" sz="2400" dirty="0"/>
              <a:t>;</a:t>
            </a:r>
          </a:p>
          <a:p>
            <a:pPr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2137147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53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4_4</a:t>
            </a:r>
            <a:r>
              <a:rPr lang="zh-CN" altLang="en-US"/>
              <a:t>：类的组合，线段（</a:t>
            </a:r>
            <a:r>
              <a:rPr lang="en-US" altLang="zh-CN"/>
              <a:t>Line</a:t>
            </a:r>
            <a:r>
              <a:rPr lang="zh-CN" altLang="en-US"/>
              <a:t>）类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913011" y="1124744"/>
            <a:ext cx="10672564" cy="5449094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主函数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400" dirty="0"/>
              <a:t>	Point myp1(1, 1), myp2(4, 5);	//</a:t>
            </a:r>
            <a:r>
              <a:rPr lang="zh-CN" altLang="en-US" sz="2400" dirty="0"/>
              <a:t>建立</a:t>
            </a:r>
            <a:r>
              <a:rPr lang="en-US" altLang="zh-CN" sz="2400" dirty="0"/>
              <a:t>Point</a:t>
            </a:r>
            <a:r>
              <a:rPr lang="zh-CN" altLang="en-US" sz="2400" dirty="0"/>
              <a:t>类的对象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Line line(myp1, myp2);	//</a:t>
            </a:r>
            <a:r>
              <a:rPr lang="zh-CN" altLang="en-US" sz="2400" dirty="0"/>
              <a:t>建立</a:t>
            </a:r>
            <a:r>
              <a:rPr lang="en-US" altLang="zh-CN" sz="2400" dirty="0"/>
              <a:t>Line</a:t>
            </a:r>
            <a:r>
              <a:rPr lang="zh-CN" altLang="en-US" sz="2400" dirty="0"/>
              <a:t>类的对象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Line line2(line);	//</a:t>
            </a:r>
            <a:r>
              <a:rPr lang="zh-CN" altLang="en-US" sz="2400" dirty="0"/>
              <a:t>利用复制构造函数建立一个新对象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"The length of the line is: ";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line.getLen</a:t>
            </a:r>
            <a:r>
              <a:rPr lang="en-US" altLang="zh-CN" sz="2400" dirty="0"/>
              <a:t>()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"The length of the line2 is: ";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line2.getLen()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400" dirty="0"/>
              <a:t>	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429672" y="3393783"/>
            <a:ext cx="4428555" cy="3131561"/>
          </a:xfrm>
          <a:prstGeom prst="rect">
            <a:avLst/>
          </a:prstGeom>
          <a:solidFill>
            <a:srgbClr val="85FFFF"/>
          </a:solidFill>
          <a:ln w="9525">
            <a:solidFill>
              <a:srgbClr val="85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运行结果如下：</a:t>
            </a:r>
            <a:endParaRPr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Calling constructor of Line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Line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The length of the line is: 5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The length of the line2 is: 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2137147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37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组合的概念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609599" y="2141538"/>
            <a:ext cx="9520435" cy="25019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/>
              <a:t>类中的成员是另一个类的对象。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可以在已有抽象的基础上实现更复杂的抽象。</a:t>
            </a:r>
          </a:p>
        </p:txBody>
      </p:sp>
    </p:spTree>
    <p:extLst>
      <p:ext uri="{BB962C8B-B14F-4D97-AF65-F5344CB8AC3E}">
        <p14:creationId xmlns:p14="http://schemas.microsoft.com/office/powerpoint/2010/main" val="8617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609600" y="1071563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类组合的构造函数设计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0528300" cy="443071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原则：不仅要负责对本类中的基本类型成员数据初始化，也要对对象成员初始化。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声明形式：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zh-CN" altLang="en-US" sz="2000">
                <a:latin typeface="宋体" panose="02010600030101010101" pitchFamily="2" charset="-122"/>
              </a:rPr>
              <a:t>类名</a:t>
            </a:r>
            <a:r>
              <a:rPr lang="en-US" altLang="zh-CN" sz="2000">
                <a:latin typeface="宋体" panose="02010600030101010101" pitchFamily="2" charset="-122"/>
              </a:rPr>
              <a:t>::</a:t>
            </a:r>
            <a:r>
              <a:rPr lang="zh-CN" altLang="en-US" sz="2000">
                <a:latin typeface="宋体" panose="02010600030101010101" pitchFamily="2" charset="-122"/>
              </a:rPr>
              <a:t>类名</a:t>
            </a: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</a:rPr>
              <a:t>对象成员所需的形参，本类成员形参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:</a:t>
            </a:r>
            <a:r>
              <a:rPr lang="zh-CN" altLang="en-US" sz="2000">
                <a:latin typeface="宋体" panose="02010600030101010101" pitchFamily="2" charset="-122"/>
              </a:rPr>
              <a:t>对象</a:t>
            </a:r>
            <a:r>
              <a:rPr lang="en-US" altLang="zh-CN" sz="2000">
                <a:latin typeface="宋体" panose="02010600030101010101" pitchFamily="2" charset="-122"/>
              </a:rPr>
              <a:t>1(</a:t>
            </a:r>
            <a:r>
              <a:rPr lang="zh-CN" altLang="en-US" sz="2000">
                <a:latin typeface="宋体" panose="02010600030101010101" pitchFamily="2" charset="-122"/>
              </a:rPr>
              <a:t>参数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</a:rPr>
              <a:t>，对象</a:t>
            </a:r>
            <a:r>
              <a:rPr lang="en-US" altLang="zh-CN" sz="2000">
                <a:latin typeface="宋体" panose="02010600030101010101" pitchFamily="2" charset="-122"/>
              </a:rPr>
              <a:t>2(</a:t>
            </a:r>
            <a:r>
              <a:rPr lang="zh-CN" altLang="en-US" sz="2000">
                <a:latin typeface="宋体" panose="02010600030101010101" pitchFamily="2" charset="-122"/>
              </a:rPr>
              <a:t>参数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......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宋体" panose="02010600030101010101" pitchFamily="2" charset="-122"/>
              </a:rPr>
              <a:t>{  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宋体" panose="02010600030101010101" pitchFamily="2" charset="-122"/>
              </a:rPr>
              <a:t>//</a:t>
            </a:r>
            <a:r>
              <a:rPr lang="zh-CN" altLang="en-US" sz="2000">
                <a:latin typeface="宋体" panose="02010600030101010101" pitchFamily="2" charset="-122"/>
              </a:rPr>
              <a:t>函数体其他语句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sz="2000">
                <a:latin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5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构造组合类对象时的初始化次序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0601325" cy="45021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Aft>
                <a:spcPts val="1200"/>
              </a:spcAft>
            </a:pPr>
            <a:r>
              <a:rPr lang="zh-CN" altLang="en-US" sz="2400"/>
              <a:t>首先对构造函数初始化列表中列出的成员（包括基本类型成员和对象成员）进行初始化，初始化次序是成员在类体中定义的次序。</a:t>
            </a:r>
            <a:endParaRPr lang="en-US" altLang="zh-CN" sz="2400"/>
          </a:p>
          <a:p>
            <a:pPr lvl="1" eaLnBrk="1" hangingPunct="1">
              <a:lnSpc>
                <a:spcPct val="105000"/>
              </a:lnSpc>
              <a:spcAft>
                <a:spcPts val="1200"/>
              </a:spcAft>
            </a:pPr>
            <a:r>
              <a:rPr lang="zh-CN" altLang="en-US" sz="2000"/>
              <a:t>成员对象构造函数调用顺序：按对象成员的声明顺序，先声明者先构造。</a:t>
            </a:r>
          </a:p>
          <a:p>
            <a:pPr lvl="1" eaLnBrk="1" hangingPunct="1">
              <a:lnSpc>
                <a:spcPct val="105000"/>
              </a:lnSpc>
              <a:spcAft>
                <a:spcPts val="1200"/>
              </a:spcAft>
            </a:pPr>
            <a:r>
              <a:rPr lang="zh-CN" altLang="en-US" sz="2000"/>
              <a:t>初始化列表中未出现的成员对象，调用用默认构造函数（即无形参的）初始化</a:t>
            </a:r>
            <a:endParaRPr lang="en-US" altLang="zh-CN" sz="2000"/>
          </a:p>
          <a:p>
            <a:pPr eaLnBrk="1" hangingPunct="1">
              <a:lnSpc>
                <a:spcPct val="105000"/>
              </a:lnSpc>
              <a:spcAft>
                <a:spcPts val="1200"/>
              </a:spcAft>
            </a:pPr>
            <a:r>
              <a:rPr lang="zh-CN" altLang="en-US" sz="2400"/>
              <a:t>处理完初始化列表之后，再执行构造函数的函数体。</a:t>
            </a:r>
          </a:p>
        </p:txBody>
      </p:sp>
    </p:spTree>
    <p:extLst>
      <p:ext uri="{BB962C8B-B14F-4D97-AF65-F5344CB8AC3E}">
        <p14:creationId xmlns:p14="http://schemas.microsoft.com/office/powerpoint/2010/main" val="38499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前向引用声明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8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2353171" y="1124744"/>
            <a:ext cx="9232404" cy="5449094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zh-CN" altLang="en-US" sz="3200"/>
              <a:t>例：</a:t>
            </a:r>
            <a:endParaRPr lang="en-US" altLang="zh-CN" sz="3200"/>
          </a:p>
          <a:p>
            <a:pPr eaLnBrk="1" hangingPunct="1"/>
            <a:r>
              <a:rPr lang="en-US" altLang="zh-CN" sz="2800">
                <a:latin typeface="Consolas" panose="020B0609020204030204" pitchFamily="49" charset="0"/>
              </a:rPr>
              <a:t>class B;  //</a:t>
            </a:r>
            <a:r>
              <a:rPr lang="zh-CN" altLang="en-US" sz="2800">
                <a:latin typeface="Consolas" panose="020B0609020204030204" pitchFamily="49" charset="0"/>
              </a:rPr>
              <a:t>前向引用声明</a:t>
            </a:r>
            <a:endParaRPr lang="en-US" altLang="en-US" sz="280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>
                <a:latin typeface="Consolas" panose="020B0609020204030204" pitchFamily="49" charset="0"/>
              </a:rPr>
              <a:t>class A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>
                <a:latin typeface="Consolas" panose="020B0609020204030204" pitchFamily="49" charset="0"/>
              </a:rPr>
              <a:t>  void f(B b);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>
                <a:latin typeface="Consolas" panose="020B0609020204030204" pitchFamily="49" charset="0"/>
              </a:rPr>
              <a:t>class B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>
                <a:latin typeface="Consolas" panose="020B0609020204030204" pitchFamily="49" charset="0"/>
              </a:rPr>
              <a:t>  void g(A a);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706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前</a:t>
            </a:r>
            <a:r>
              <a:rPr lang="zh-CN" altLang="en-US" dirty="0"/>
              <a:t>向引用声明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609600" y="2214563"/>
            <a:ext cx="10528300" cy="435768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/>
              <a:t>类应该先声明，后使用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/>
              <a:t>如果需要在某个类的声明之前，引用该类，则应进行前向引用声明。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/>
              <a:t>前向引用声明只为程序引入一个标识符，但具体声明在其他地方。</a:t>
            </a:r>
          </a:p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860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7147" y="1124744"/>
            <a:ext cx="9448428" cy="5449094"/>
          </a:xfrm>
        </p:spPr>
        <p:txBody>
          <a:bodyPr/>
          <a:lstStyle/>
          <a:p>
            <a:pPr lvl="1">
              <a:spcAft>
                <a:spcPts val="2400"/>
              </a:spcAft>
              <a:defRPr/>
            </a:pPr>
            <a:r>
              <a:rPr lang="zh-CN" altLang="en-US" sz="3200"/>
              <a:t>例：</a:t>
            </a:r>
            <a:endParaRPr lang="en-US" altLang="zh-CN" sz="3200">
              <a:latin typeface="Consolas" pitchFamily="49" charset="0"/>
            </a:endParaRPr>
          </a:p>
          <a:p>
            <a:pPr marL="411162" lvl="1" indent="0">
              <a:buNone/>
              <a:defRPr/>
            </a:pPr>
            <a:r>
              <a:rPr lang="en-US" altLang="zh-CN" sz="2800">
                <a:latin typeface="Consolas" pitchFamily="49" charset="0"/>
              </a:rPr>
              <a:t>class </a:t>
            </a:r>
            <a:r>
              <a:rPr lang="en-US" altLang="zh-CN" sz="2800" dirty="0">
                <a:latin typeface="Consolas" pitchFamily="49" charset="0"/>
              </a:rPr>
              <a:t>Fred; //</a:t>
            </a:r>
            <a:r>
              <a:rPr lang="zh-CN" altLang="en-US" sz="2800" dirty="0">
                <a:latin typeface="Consolas" pitchFamily="49" charset="0"/>
              </a:rPr>
              <a:t>前向引用声明</a:t>
            </a:r>
            <a:endParaRPr lang="en-US" altLang="zh-CN" sz="2800" dirty="0">
              <a:latin typeface="Consolas" pitchFamily="49" charset="0"/>
            </a:endParaRPr>
          </a:p>
          <a:p>
            <a:pPr marL="411162" lvl="1" indent="0">
              <a:buNone/>
              <a:defRPr/>
            </a:pPr>
            <a:r>
              <a:rPr lang="en-US" altLang="zh-CN" sz="2800" dirty="0">
                <a:latin typeface="Consolas" pitchFamily="49" charset="0"/>
              </a:rPr>
              <a:t>class Barney {</a:t>
            </a:r>
          </a:p>
          <a:p>
            <a:pPr marL="411162" lvl="1" indent="0">
              <a:buNone/>
              <a:defRPr/>
            </a:pPr>
            <a:r>
              <a:rPr lang="en-US" altLang="zh-CN" sz="2800" dirty="0">
                <a:latin typeface="Consolas" pitchFamily="49" charset="0"/>
              </a:rPr>
              <a:t>   Fred x; //</a:t>
            </a:r>
            <a:r>
              <a:rPr lang="zh-CN" altLang="en-US" sz="2800" dirty="0">
                <a:latin typeface="Consolas" pitchFamily="49" charset="0"/>
              </a:rPr>
              <a:t>错误：类</a:t>
            </a:r>
            <a:r>
              <a:rPr lang="en-US" altLang="zh-CN" sz="2800" dirty="0">
                <a:latin typeface="Consolas" pitchFamily="49" charset="0"/>
              </a:rPr>
              <a:t>Fred</a:t>
            </a:r>
            <a:r>
              <a:rPr lang="zh-CN" altLang="en-US" sz="2800" dirty="0">
                <a:latin typeface="Consolas" pitchFamily="49" charset="0"/>
              </a:rPr>
              <a:t>的声明尚不完善</a:t>
            </a:r>
          </a:p>
          <a:p>
            <a:pPr marL="411162" lvl="1" indent="0">
              <a:buNone/>
              <a:defRPr/>
            </a:pPr>
            <a:r>
              <a:rPr lang="en-US" altLang="zh-CN" sz="2800" dirty="0">
                <a:latin typeface="Consolas" pitchFamily="49" charset="0"/>
              </a:rPr>
              <a:t>};</a:t>
            </a:r>
          </a:p>
          <a:p>
            <a:pPr marL="411162" lvl="1" indent="0">
              <a:buNone/>
              <a:defRPr/>
            </a:pPr>
            <a:r>
              <a:rPr lang="en-US" altLang="zh-CN" sz="2800" dirty="0">
                <a:latin typeface="Consolas" pitchFamily="49" charset="0"/>
              </a:rPr>
              <a:t>class Fred {</a:t>
            </a:r>
          </a:p>
          <a:p>
            <a:pPr marL="411162" lvl="1" indent="0">
              <a:buNone/>
              <a:defRPr/>
            </a:pPr>
            <a:r>
              <a:rPr lang="en-US" altLang="zh-CN" sz="2800" dirty="0">
                <a:latin typeface="Consolas" pitchFamily="49" charset="0"/>
              </a:rPr>
              <a:t>   Barney y;</a:t>
            </a:r>
          </a:p>
          <a:p>
            <a:pPr marL="411162" lvl="1" indent="0">
              <a:buNone/>
              <a:defRPr/>
            </a:pPr>
            <a:r>
              <a:rPr lang="en-US" altLang="zh-CN" sz="2800" dirty="0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94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前向引用声明注意事项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609600" y="2214562"/>
            <a:ext cx="10975975" cy="359070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使用前向引用声明虽然可以解决一些问题，但它并不是万能的。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在提供一个完整的类声明之前，不能声明该类的对象，也不能在内联成员函数中使用该类的对象。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当使用前向引用声明时，只能使用被声明的符号，而不能涉及类的任何细节。</a:t>
            </a:r>
          </a:p>
        </p:txBody>
      </p:sp>
    </p:spTree>
    <p:extLst>
      <p:ext uri="{BB962C8B-B14F-4D97-AF65-F5344CB8AC3E}">
        <p14:creationId xmlns:p14="http://schemas.microsoft.com/office/powerpoint/2010/main" val="39569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封装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2143125"/>
            <a:ext cx="10960100" cy="4359275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将抽象出的数据、代码封装在一起，形成类。</a:t>
            </a:r>
          </a:p>
          <a:p>
            <a:pPr marL="852488" lvl="1" eaLnBrk="1" hangingPunct="1">
              <a:lnSpc>
                <a:spcPct val="130000"/>
              </a:lnSpc>
              <a:spcAft>
                <a:spcPts val="12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目的：增强安全性和简化编程，使用者不必了解具体的实现细节，而只需要通过外部接口，以特定的访问权限，来使用类的成员。</a:t>
            </a:r>
          </a:p>
          <a:p>
            <a:pPr marL="852488" lvl="1" eaLnBrk="1" hangingPunct="1">
              <a:lnSpc>
                <a:spcPct val="130000"/>
              </a:lnSpc>
              <a:spcAft>
                <a:spcPts val="12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实现封装：类声明中的</a:t>
            </a:r>
            <a:r>
              <a:rPr lang="en-US" altLang="zh-CN" sz="2400" dirty="0">
                <a:latin typeface="宋体" panose="02010600030101010101" pitchFamily="2" charset="-122"/>
              </a:rPr>
              <a:t>{}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09285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3367088"/>
            <a:ext cx="10365899" cy="150971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0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结构体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1104563" cy="443071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/>
              <a:t>结构体是一种特殊形态的类</a:t>
            </a:r>
            <a:endParaRPr lang="en-US" altLang="zh-CN" sz="2400"/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/>
              <a:t>与类的唯一区别：类的缺省访问权限是</a:t>
            </a:r>
            <a:r>
              <a:rPr lang="en-US" altLang="zh-CN" sz="2000"/>
              <a:t>private</a:t>
            </a:r>
            <a:r>
              <a:rPr lang="zh-CN" altLang="en-US" sz="2000"/>
              <a:t>，结构体的缺省访问权限是</a:t>
            </a:r>
            <a:r>
              <a:rPr lang="en-US" altLang="zh-CN" sz="2000"/>
              <a:t>public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/>
              <a:t>结构体存在的主要原因：与</a:t>
            </a:r>
            <a:r>
              <a:rPr lang="en-US" altLang="zh-CN" sz="2000"/>
              <a:t>C</a:t>
            </a:r>
            <a:r>
              <a:rPr lang="zh-CN" altLang="en-US" sz="2000"/>
              <a:t>语言保持兼容</a:t>
            </a:r>
            <a:endParaRPr lang="en-US" altLang="zh-CN" sz="2000"/>
          </a:p>
          <a:p>
            <a:pPr eaLnBrk="1" hangingPunct="1">
              <a:spcAft>
                <a:spcPts val="1200"/>
              </a:spcAft>
            </a:pPr>
            <a:r>
              <a:rPr lang="zh-CN" altLang="en-US" sz="2400"/>
              <a:t>什么时候用结构体而不用类</a:t>
            </a:r>
            <a:endParaRPr lang="en-US" altLang="zh-CN" sz="2400"/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/>
              <a:t>定义主要用来保存数据、而没有什么操作的类型</a:t>
            </a:r>
            <a:endParaRPr lang="en-US" altLang="zh-CN" sz="2000"/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/>
              <a:t>人们习惯将结构体的数据成员设为公有，因此这时用结构体更方便</a:t>
            </a:r>
          </a:p>
        </p:txBody>
      </p:sp>
    </p:spTree>
    <p:extLst>
      <p:ext uri="{BB962C8B-B14F-4D97-AF65-F5344CB8AC3E}">
        <p14:creationId xmlns:p14="http://schemas.microsoft.com/office/powerpoint/2010/main" val="167574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结构体</a:t>
            </a:r>
            <a:r>
              <a:rPr lang="zh-CN" altLang="en-US"/>
              <a:t>的定义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0975975" cy="380841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/>
              <a:t>结构体定义</a:t>
            </a:r>
            <a:endParaRPr lang="en-US" altLang="zh-CN" sz="2400"/>
          </a:p>
          <a:p>
            <a:pPr lvl="1" eaLnBrk="1" hangingPunct="1">
              <a:buFontTx/>
              <a:buNone/>
            </a:pPr>
            <a:r>
              <a:rPr lang="en-US" altLang="zh-CN" sz="2000"/>
              <a:t>struct </a:t>
            </a:r>
            <a:r>
              <a:rPr lang="zh-CN" altLang="en-US" sz="2000"/>
              <a:t>结构体名称 </a:t>
            </a:r>
            <a:r>
              <a:rPr lang="en-US" altLang="zh-CN" sz="2000"/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2000"/>
              <a:t>	 </a:t>
            </a:r>
            <a:r>
              <a:rPr lang="zh-CN" altLang="en-US" sz="2000"/>
              <a:t>公有成员</a:t>
            </a:r>
          </a:p>
          <a:p>
            <a:pPr lvl="1" eaLnBrk="1" hangingPunct="1">
              <a:buFontTx/>
              <a:buNone/>
            </a:pPr>
            <a:r>
              <a:rPr lang="en-US" altLang="zh-CN" sz="2000"/>
              <a:t>protected:</a:t>
            </a:r>
          </a:p>
          <a:p>
            <a:pPr lvl="1" eaLnBrk="1" hangingPunct="1">
              <a:buFontTx/>
              <a:buNone/>
            </a:pPr>
            <a:r>
              <a:rPr lang="en-US" altLang="zh-CN" sz="2000"/>
              <a:t>    </a:t>
            </a:r>
            <a:r>
              <a:rPr lang="zh-CN" altLang="en-US" sz="2000"/>
              <a:t>保护型成员</a:t>
            </a:r>
          </a:p>
          <a:p>
            <a:pPr lvl="1" eaLnBrk="1" hangingPunct="1">
              <a:buFontTx/>
              <a:buNone/>
            </a:pPr>
            <a:r>
              <a:rPr lang="en-US" altLang="zh-CN" sz="2000"/>
              <a:t>private:</a:t>
            </a:r>
          </a:p>
          <a:p>
            <a:pPr lvl="1" eaLnBrk="1" hangingPunct="1">
              <a:buFontTx/>
              <a:buNone/>
            </a:pPr>
            <a:r>
              <a:rPr lang="en-US" altLang="zh-CN" sz="2000"/>
              <a:t>     </a:t>
            </a:r>
            <a:r>
              <a:rPr lang="zh-CN" altLang="en-US" sz="2000"/>
              <a:t>私有成员</a:t>
            </a:r>
          </a:p>
          <a:p>
            <a:pPr lvl="1" eaLnBrk="1" hangingPunct="1">
              <a:buFontTx/>
              <a:buNone/>
            </a:pPr>
            <a:r>
              <a:rPr lang="en-US" altLang="zh-CN" sz="20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95368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5975" cy="10668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结构体的初始化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609600" y="2636838"/>
            <a:ext cx="10744200" cy="3937000"/>
          </a:xfrm>
        </p:spPr>
        <p:txBody>
          <a:bodyPr/>
          <a:lstStyle/>
          <a:p>
            <a:r>
              <a:rPr lang="zh-CN" altLang="en-US" sz="2400"/>
              <a:t>如果一个结构体的全部数据成员都是公共成员，并且没有用户定义的构造函数，没有基类和虚函数（基类和虚函数将在后面的章节中介绍），这个结构体的变量可以用下面的语法形式赋初值</a:t>
            </a:r>
            <a:endParaRPr lang="en-US" altLang="zh-CN" sz="2400"/>
          </a:p>
          <a:p>
            <a:pPr lvl="1"/>
            <a:r>
              <a:rPr lang="zh-CN" altLang="en-US" sz="2400"/>
              <a:t>类型名 变量名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/>
              <a:t>= { </a:t>
            </a:r>
            <a:r>
              <a:rPr lang="zh-CN" altLang="en-US" sz="2400"/>
              <a:t>成员数据</a:t>
            </a:r>
            <a:r>
              <a:rPr lang="en-US" altLang="zh-CN" sz="2400"/>
              <a:t>1</a:t>
            </a:r>
            <a:r>
              <a:rPr lang="zh-CN" altLang="en-US" sz="2400"/>
              <a:t>初值</a:t>
            </a:r>
            <a:r>
              <a:rPr lang="en-US" altLang="zh-CN" sz="2400"/>
              <a:t>, </a:t>
            </a:r>
            <a:r>
              <a:rPr lang="zh-CN" altLang="en-US" sz="2400"/>
              <a:t>成员数据</a:t>
            </a:r>
            <a:r>
              <a:rPr lang="en-US" altLang="zh-CN" sz="2400"/>
              <a:t>2</a:t>
            </a:r>
            <a:r>
              <a:rPr lang="zh-CN" altLang="en-US" sz="2400"/>
              <a:t>初值</a:t>
            </a:r>
            <a:r>
              <a:rPr lang="en-US" altLang="zh-CN" sz="2400"/>
              <a:t>, …… };</a:t>
            </a:r>
            <a:endParaRPr lang="zh-CN" altLang="en-US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32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例</a:t>
            </a:r>
            <a:r>
              <a:rPr lang="en-US" altLang="zh-CN"/>
              <a:t>4-7</a:t>
            </a:r>
            <a:r>
              <a:rPr lang="zh-CN" altLang="en-US"/>
              <a:t>用结构体表示学生的基本信息</a:t>
            </a:r>
            <a:endParaRPr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1345059" y="1124744"/>
            <a:ext cx="10240516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#include &lt;</a:t>
            </a:r>
            <a:r>
              <a:rPr lang="en-US" altLang="zh-CN" sz="2400" dirty="0" err="1"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#include &lt;</a:t>
            </a:r>
            <a:r>
              <a:rPr lang="en-US" altLang="zh-CN" sz="2400" dirty="0" err="1">
                <a:latin typeface="Consolas" panose="020B0609020204030204" pitchFamily="49" charset="0"/>
              </a:rPr>
              <a:t>iomanip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#include &lt;string&gt;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using namespace </a:t>
            </a:r>
            <a:r>
              <a:rPr lang="en-US" altLang="zh-CN" sz="2400" dirty="0" err="1"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latin typeface="Consolas" panose="020B0609020204030204" pitchFamily="49" charset="0"/>
              </a:rPr>
              <a:t> Student {	//</a:t>
            </a:r>
            <a:r>
              <a:rPr lang="zh-CN" altLang="en-US" sz="2400" dirty="0">
                <a:latin typeface="Consolas" panose="020B0609020204030204" pitchFamily="49" charset="0"/>
              </a:rPr>
              <a:t>学生信息结构体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num</a:t>
            </a:r>
            <a:r>
              <a:rPr lang="en-US" altLang="zh-CN" sz="2400" dirty="0">
                <a:latin typeface="Consolas" panose="020B0609020204030204" pitchFamily="49" charset="0"/>
              </a:rPr>
              <a:t>;		//</a:t>
            </a:r>
            <a:r>
              <a:rPr lang="zh-CN" altLang="en-US" sz="2400" dirty="0">
                <a:latin typeface="Consolas" panose="020B0609020204030204" pitchFamily="49" charset="0"/>
              </a:rPr>
              <a:t>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</a:rPr>
              <a:t>string name;	//</a:t>
            </a:r>
            <a:r>
              <a:rPr lang="zh-CN" altLang="en-US" sz="2400" dirty="0">
                <a:latin typeface="Consolas" panose="020B0609020204030204" pitchFamily="49" charset="0"/>
              </a:rPr>
              <a:t>姓名，字符串对象，将在第</a:t>
            </a:r>
            <a:r>
              <a:rPr lang="en-US" altLang="zh-CN" sz="2400" dirty="0">
                <a:latin typeface="Consolas" panose="020B0609020204030204" pitchFamily="49" charset="0"/>
              </a:rPr>
              <a:t>6</a:t>
            </a:r>
            <a:r>
              <a:rPr lang="zh-CN" altLang="en-US" sz="2400" dirty="0">
                <a:latin typeface="Consolas" panose="020B0609020204030204" pitchFamily="49" charset="0"/>
              </a:rPr>
              <a:t>章详细介绍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</a:rPr>
              <a:t>char sex;		//</a:t>
            </a:r>
            <a:r>
              <a:rPr lang="zh-CN" altLang="en-US" sz="2400" dirty="0">
                <a:latin typeface="Consolas" panose="020B0609020204030204" pitchFamily="49" charset="0"/>
              </a:rPr>
              <a:t>性别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age;		//</a:t>
            </a:r>
            <a:r>
              <a:rPr lang="zh-CN" altLang="en-US" sz="2400" dirty="0">
                <a:latin typeface="Consolas" panose="020B0609020204030204" pitchFamily="49" charset="0"/>
              </a:rPr>
              <a:t>年龄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21213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4-7</a:t>
            </a:r>
            <a:r>
              <a:rPr lang="zh-CN" altLang="en-US" dirty="0"/>
              <a:t>（续）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1273051" y="1124744"/>
            <a:ext cx="10312524" cy="544909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Student </a:t>
            </a:r>
            <a:r>
              <a:rPr lang="en-US" altLang="zh-CN" sz="2400" dirty="0" err="1">
                <a:latin typeface="Consolas" panose="020B0609020204030204" pitchFamily="49" charset="0"/>
              </a:rPr>
              <a:t>stu</a:t>
            </a:r>
            <a:r>
              <a:rPr lang="en-US" altLang="zh-CN" sz="2400" dirty="0">
                <a:latin typeface="Consolas" panose="020B0609020204030204" pitchFamily="49" charset="0"/>
              </a:rPr>
              <a:t> = { 97001, "Lin </a:t>
            </a:r>
            <a:r>
              <a:rPr lang="en-US" altLang="zh-CN" sz="2400" dirty="0" err="1">
                <a:latin typeface="Consolas" panose="020B0609020204030204" pitchFamily="49" charset="0"/>
              </a:rPr>
              <a:t>Lin</a:t>
            </a:r>
            <a:r>
              <a:rPr lang="en-US" altLang="zh-CN" sz="2400" dirty="0">
                <a:latin typeface="Consolas" panose="020B0609020204030204" pitchFamily="49" charset="0"/>
              </a:rPr>
              <a:t>", 'F', 19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"</a:t>
            </a:r>
            <a:r>
              <a:rPr lang="en-US" altLang="zh-CN" sz="2400" dirty="0" err="1">
                <a:latin typeface="Consolas" panose="020B0609020204030204" pitchFamily="49" charset="0"/>
              </a:rPr>
              <a:t>Num</a:t>
            </a:r>
            <a:r>
              <a:rPr lang="en-US" altLang="zh-CN" sz="2400" dirty="0">
                <a:latin typeface="Consolas" panose="020B0609020204030204" pitchFamily="49" charset="0"/>
              </a:rPr>
              <a:t>:  "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stu.num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"Name: " &lt;&lt; stu.name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"Sex:  "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stu.sex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"Age:  "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stu.age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运行结果：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:  97001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Name: Lin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Lin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Sex:  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Age:  19</a:t>
            </a:r>
          </a:p>
        </p:txBody>
      </p:sp>
    </p:spTree>
    <p:extLst>
      <p:ext uri="{BB962C8B-B14F-4D97-AF65-F5344CB8AC3E}">
        <p14:creationId xmlns:p14="http://schemas.microsoft.com/office/powerpoint/2010/main" val="9632715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联合体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6264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联合体</a:t>
            </a:r>
            <a:endParaRPr lang="zh-CN" altLang="en-US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609600" y="2143125"/>
            <a:ext cx="6273800" cy="4357688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>
                <a:latin typeface="Consolas" panose="020B0609020204030204" pitchFamily="49" charset="0"/>
              </a:rPr>
              <a:t>声明形式</a:t>
            </a:r>
            <a:endParaRPr lang="en-US" altLang="zh-CN" sz="2400">
              <a:latin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nsolas" panose="020B0609020204030204" pitchFamily="49" charset="0"/>
              </a:rPr>
              <a:t>union </a:t>
            </a:r>
            <a:r>
              <a:rPr lang="zh-CN" altLang="en-US" sz="2000">
                <a:latin typeface="Consolas" panose="020B0609020204030204" pitchFamily="49" charset="0"/>
              </a:rPr>
              <a:t>联合体名称 </a:t>
            </a:r>
            <a:r>
              <a:rPr lang="en-US" altLang="zh-CN" sz="2000">
                <a:latin typeface="Consolas" panose="020B06090202040302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zh-CN" altLang="en-US" sz="2000">
                <a:latin typeface="Consolas" panose="020B0609020204030204" pitchFamily="49" charset="0"/>
              </a:rPr>
              <a:t>    公有成员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nsolas" panose="020B0609020204030204" pitchFamily="49" charset="0"/>
              </a:rPr>
              <a:t>protected: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</a:t>
            </a:r>
            <a:r>
              <a:rPr lang="zh-CN" altLang="en-US" sz="2000">
                <a:latin typeface="Consolas" panose="020B0609020204030204" pitchFamily="49" charset="0"/>
              </a:rPr>
              <a:t>保护型成员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nsolas" panose="020B0609020204030204" pitchFamily="49" charset="0"/>
              </a:rPr>
              <a:t>private: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</a:t>
            </a:r>
            <a:r>
              <a:rPr lang="zh-CN" altLang="en-US" sz="2000">
                <a:latin typeface="Consolas" panose="020B0609020204030204" pitchFamily="49" charset="0"/>
              </a:rPr>
              <a:t>私有成员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>
                <a:latin typeface="Consolas" panose="020B0609020204030204" pitchFamily="49" charset="0"/>
              </a:rPr>
              <a:t>特点：</a:t>
            </a:r>
            <a:endParaRPr lang="en-US" altLang="zh-CN" sz="2400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sz="2000">
                <a:latin typeface="Consolas" panose="020B0609020204030204" pitchFamily="49" charset="0"/>
              </a:rPr>
              <a:t>成员共用同一组内存单元</a:t>
            </a:r>
            <a:endParaRPr lang="en-US" altLang="zh-CN" sz="2000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sz="2000">
                <a:latin typeface="Consolas" panose="020B0609020204030204" pitchFamily="49" charset="0"/>
              </a:rPr>
              <a:t>任何两个成员不会同时有效</a:t>
            </a:r>
            <a:endParaRPr lang="en-US" altLang="zh-CN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830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609600" y="1071563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联合体的内存分配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609600" y="2286000"/>
            <a:ext cx="10975975" cy="17145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union Mark {	//</a:t>
            </a:r>
            <a:r>
              <a:rPr lang="zh-CN" altLang="en-US" sz="2400">
                <a:latin typeface="Consolas" panose="020B0609020204030204" pitchFamily="49" charset="0"/>
              </a:rPr>
              <a:t>表示成绩的联合体</a:t>
            </a:r>
            <a:endParaRPr lang="en-US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char grade;	//</a:t>
            </a:r>
            <a:r>
              <a:rPr lang="zh-CN" altLang="en-US" sz="2400">
                <a:latin typeface="Consolas" panose="020B0609020204030204" pitchFamily="49" charset="0"/>
              </a:rPr>
              <a:t>等级制的成绩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nsolas" panose="020B0609020204030204" pitchFamily="49" charset="0"/>
              </a:rPr>
              <a:t>	</a:t>
            </a:r>
            <a:r>
              <a:rPr lang="en-US" altLang="zh-CN" sz="2400">
                <a:latin typeface="Consolas" panose="020B0609020204030204" pitchFamily="49" charset="0"/>
              </a:rPr>
              <a:t>bool pass;	//</a:t>
            </a:r>
            <a:r>
              <a:rPr lang="zh-CN" altLang="en-US" sz="2400">
                <a:latin typeface="Consolas" panose="020B0609020204030204" pitchFamily="49" charset="0"/>
              </a:rPr>
              <a:t>只记是否通过课程的成绩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nsolas" panose="020B0609020204030204" pitchFamily="49" charset="0"/>
              </a:rPr>
              <a:t>	</a:t>
            </a:r>
            <a:r>
              <a:rPr lang="en-US" altLang="zh-CN" sz="2400">
                <a:latin typeface="Consolas" panose="020B0609020204030204" pitchFamily="49" charset="0"/>
              </a:rPr>
              <a:t>int percent;	//</a:t>
            </a:r>
            <a:r>
              <a:rPr lang="zh-CN" altLang="en-US" sz="2400">
                <a:latin typeface="Consolas" panose="020B0609020204030204" pitchFamily="49" charset="0"/>
              </a:rPr>
              <a:t>百分制的成绩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64517" name="Group 1027"/>
          <p:cNvGrpSpPr>
            <a:grpSpLocks/>
          </p:cNvGrpSpPr>
          <p:nvPr/>
        </p:nvGrpSpPr>
        <p:grpSpPr bwMode="auto">
          <a:xfrm>
            <a:off x="811213" y="4214813"/>
            <a:ext cx="6786562" cy="2357437"/>
            <a:chOff x="676" y="2361"/>
            <a:chExt cx="4696" cy="1671"/>
          </a:xfrm>
        </p:grpSpPr>
        <p:grpSp>
          <p:nvGrpSpPr>
            <p:cNvPr id="64518" name="Group 1028"/>
            <p:cNvGrpSpPr>
              <a:grpSpLocks/>
            </p:cNvGrpSpPr>
            <p:nvPr/>
          </p:nvGrpSpPr>
          <p:grpSpPr bwMode="auto">
            <a:xfrm>
              <a:off x="676" y="2688"/>
              <a:ext cx="4696" cy="1344"/>
              <a:chOff x="676" y="2688"/>
              <a:chExt cx="4696" cy="1344"/>
            </a:xfrm>
          </p:grpSpPr>
          <p:sp>
            <p:nvSpPr>
              <p:cNvPr id="64523" name="Rectangle 1029"/>
              <p:cNvSpPr>
                <a:spLocks noChangeArrowheads="1"/>
              </p:cNvSpPr>
              <p:nvPr/>
            </p:nvSpPr>
            <p:spPr bwMode="auto">
              <a:xfrm>
                <a:off x="676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4" name="Rectangle 1030"/>
              <p:cNvSpPr>
                <a:spLocks noChangeArrowheads="1"/>
              </p:cNvSpPr>
              <p:nvPr/>
            </p:nvSpPr>
            <p:spPr bwMode="auto">
              <a:xfrm>
                <a:off x="676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5" name="Rectangle 1031"/>
              <p:cNvSpPr>
                <a:spLocks noChangeArrowheads="1"/>
              </p:cNvSpPr>
              <p:nvPr/>
            </p:nvSpPr>
            <p:spPr bwMode="auto">
              <a:xfrm>
                <a:off x="676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6" name="Rectangle 1032"/>
              <p:cNvSpPr>
                <a:spLocks noChangeArrowheads="1"/>
              </p:cNvSpPr>
              <p:nvPr/>
            </p:nvSpPr>
            <p:spPr bwMode="auto">
              <a:xfrm>
                <a:off x="676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7" name="Rectangle 1033"/>
              <p:cNvSpPr>
                <a:spLocks noChangeArrowheads="1"/>
              </p:cNvSpPr>
              <p:nvPr/>
            </p:nvSpPr>
            <p:spPr bwMode="auto">
              <a:xfrm>
                <a:off x="1924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8" name="Rectangle 1034"/>
              <p:cNvSpPr>
                <a:spLocks noChangeArrowheads="1"/>
              </p:cNvSpPr>
              <p:nvPr/>
            </p:nvSpPr>
            <p:spPr bwMode="auto">
              <a:xfrm>
                <a:off x="3172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9" name="Rectangle 1035"/>
              <p:cNvSpPr>
                <a:spLocks noChangeArrowheads="1"/>
              </p:cNvSpPr>
              <p:nvPr/>
            </p:nvSpPr>
            <p:spPr bwMode="auto">
              <a:xfrm>
                <a:off x="4420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30" name="Rectangle 1036"/>
              <p:cNvSpPr>
                <a:spLocks noChangeArrowheads="1"/>
              </p:cNvSpPr>
              <p:nvPr/>
            </p:nvSpPr>
            <p:spPr bwMode="auto">
              <a:xfrm>
                <a:off x="4420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31" name="Rectangle 1037"/>
              <p:cNvSpPr>
                <a:spLocks noChangeArrowheads="1"/>
              </p:cNvSpPr>
              <p:nvPr/>
            </p:nvSpPr>
            <p:spPr bwMode="auto">
              <a:xfrm>
                <a:off x="4420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32" name="Rectangle 1038"/>
              <p:cNvSpPr>
                <a:spLocks noChangeArrowheads="1"/>
              </p:cNvSpPr>
              <p:nvPr/>
            </p:nvSpPr>
            <p:spPr bwMode="auto">
              <a:xfrm>
                <a:off x="4420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33" name="Line 1040"/>
              <p:cNvSpPr>
                <a:spLocks noChangeShapeType="1"/>
              </p:cNvSpPr>
              <p:nvPr/>
            </p:nvSpPr>
            <p:spPr bwMode="auto">
              <a:xfrm>
                <a:off x="1632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4" name="Line 1041"/>
              <p:cNvSpPr>
                <a:spLocks noChangeShapeType="1"/>
              </p:cNvSpPr>
              <p:nvPr/>
            </p:nvSpPr>
            <p:spPr bwMode="auto">
              <a:xfrm>
                <a:off x="2880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5" name="Line 1042"/>
              <p:cNvSpPr>
                <a:spLocks noChangeShapeType="1"/>
              </p:cNvSpPr>
              <p:nvPr/>
            </p:nvSpPr>
            <p:spPr bwMode="auto">
              <a:xfrm>
                <a:off x="4128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6" name="Line 1043"/>
              <p:cNvSpPr>
                <a:spLocks noChangeShapeType="1"/>
              </p:cNvSpPr>
              <p:nvPr/>
            </p:nvSpPr>
            <p:spPr bwMode="auto">
              <a:xfrm>
                <a:off x="1632" y="3024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7" name="Line 1044"/>
              <p:cNvSpPr>
                <a:spLocks noChangeShapeType="1"/>
              </p:cNvSpPr>
              <p:nvPr/>
            </p:nvSpPr>
            <p:spPr bwMode="auto">
              <a:xfrm>
                <a:off x="2909" y="3015"/>
                <a:ext cx="1536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8" name="Line 1045"/>
              <p:cNvSpPr>
                <a:spLocks noChangeShapeType="1"/>
              </p:cNvSpPr>
              <p:nvPr/>
            </p:nvSpPr>
            <p:spPr bwMode="auto">
              <a:xfrm>
                <a:off x="1632" y="4032"/>
                <a:ext cx="2784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19" name="Rectangle 1046"/>
            <p:cNvSpPr>
              <a:spLocks noChangeArrowheads="1"/>
            </p:cNvSpPr>
            <p:nvPr/>
          </p:nvSpPr>
          <p:spPr bwMode="auto">
            <a:xfrm>
              <a:off x="854" y="2361"/>
              <a:ext cx="4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800">
                  <a:latin typeface="Consolas" panose="020B0609020204030204" pitchFamily="49" charset="0"/>
                </a:rPr>
                <a:t>Mark</a:t>
              </a:r>
            </a:p>
          </p:txBody>
        </p:sp>
        <p:sp>
          <p:nvSpPr>
            <p:cNvPr id="64520" name="Rectangle 1047"/>
            <p:cNvSpPr>
              <a:spLocks noChangeArrowheads="1"/>
            </p:cNvSpPr>
            <p:nvPr/>
          </p:nvSpPr>
          <p:spPr bwMode="auto">
            <a:xfrm>
              <a:off x="2102" y="2361"/>
              <a:ext cx="5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800">
                  <a:latin typeface="Consolas" panose="020B0609020204030204" pitchFamily="49" charset="0"/>
                </a:rPr>
                <a:t>grade</a:t>
              </a:r>
            </a:p>
          </p:txBody>
        </p:sp>
        <p:sp>
          <p:nvSpPr>
            <p:cNvPr id="64521" name="Rectangle 1048"/>
            <p:cNvSpPr>
              <a:spLocks noChangeArrowheads="1"/>
            </p:cNvSpPr>
            <p:nvPr/>
          </p:nvSpPr>
          <p:spPr bwMode="auto">
            <a:xfrm>
              <a:off x="4411" y="2361"/>
              <a:ext cx="7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800">
                  <a:latin typeface="Consolas" panose="020B0609020204030204" pitchFamily="49" charset="0"/>
                </a:rPr>
                <a:t>percent</a:t>
              </a:r>
            </a:p>
          </p:txBody>
        </p:sp>
        <p:sp>
          <p:nvSpPr>
            <p:cNvPr id="64522" name="Rectangle 1049"/>
            <p:cNvSpPr>
              <a:spLocks noChangeArrowheads="1"/>
            </p:cNvSpPr>
            <p:nvPr/>
          </p:nvSpPr>
          <p:spPr bwMode="auto">
            <a:xfrm>
              <a:off x="3350" y="2361"/>
              <a:ext cx="4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800">
                  <a:latin typeface="Consolas" panose="020B0609020204030204" pitchFamily="49" charset="0"/>
                </a:rPr>
                <a:t>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3602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609600" y="1071563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无名联合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3286125"/>
            <a:ext cx="6288088" cy="3357563"/>
          </a:xfrm>
        </p:spPr>
        <p:txBody>
          <a:bodyPr/>
          <a:lstStyle/>
          <a:p>
            <a:pPr marL="358775" lvl="1" indent="-274638" eaLnBrk="1" hangingPunct="1">
              <a:buFontTx/>
              <a:buNone/>
              <a:defRPr/>
            </a:pPr>
            <a:r>
              <a:rPr lang="zh-CN" altLang="en-US" sz="2400" b="1" dirty="0"/>
              <a:t>例：</a:t>
            </a:r>
            <a:endParaRPr lang="en-US" altLang="zh-CN" sz="2400" b="1" dirty="0"/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union {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float f;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dirty="0">
                <a:latin typeface="Consolas" pitchFamily="49" charset="0"/>
                <a:cs typeface="Consolas" pitchFamily="49" charset="0"/>
              </a:rPr>
              <a:t>在程序中可以这样使用：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f = 2.2;</a:t>
            </a:r>
          </a:p>
        </p:txBody>
      </p:sp>
      <p:sp>
        <p:nvSpPr>
          <p:cNvPr id="65541" name="内容占位符 2"/>
          <p:cNvSpPr txBox="1">
            <a:spLocks/>
          </p:cNvSpPr>
          <p:nvPr/>
        </p:nvSpPr>
        <p:spPr bwMode="auto">
          <a:xfrm>
            <a:off x="666750" y="2143125"/>
            <a:ext cx="1097597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无名联合没有标记名，只是声明一个成员项的集合，这些成员项具有相同的内存地址，可以由成员项的名字直接访问。</a:t>
            </a:r>
          </a:p>
        </p:txBody>
      </p:sp>
    </p:spTree>
    <p:extLst>
      <p:ext uri="{BB962C8B-B14F-4D97-AF65-F5344CB8AC3E}">
        <p14:creationId xmlns:p14="http://schemas.microsoft.com/office/powerpoint/2010/main" val="142071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143125"/>
            <a:ext cx="10817225" cy="4357688"/>
          </a:xfrm>
        </p:spPr>
        <p:txBody>
          <a:bodyPr>
            <a:normAutofit/>
          </a:bodyPr>
          <a:lstStyle/>
          <a:p>
            <a:pPr marL="0" indent="514350" eaLnBrk="1" fontAlgn="auto" hangingPunct="1"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zh-CN" altLang="en-US" sz="2400" dirty="0"/>
              <a:t>在已有类的基础上，进行扩展形成新的类。</a:t>
            </a:r>
          </a:p>
          <a:p>
            <a:pPr marL="0" indent="514350" eaLnBrk="1" fontAlgn="auto" hangingPunct="1"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详</a:t>
            </a:r>
            <a:r>
              <a:rPr lang="zh-CN" altLang="en-US" sz="2400">
                <a:solidFill>
                  <a:srgbClr val="C00000"/>
                </a:solidFill>
              </a:rPr>
              <a:t>见第</a:t>
            </a:r>
            <a:r>
              <a:rPr lang="en-US" altLang="zh-CN" sz="2400">
                <a:solidFill>
                  <a:srgbClr val="C00000"/>
                </a:solidFill>
              </a:rPr>
              <a:t>7</a:t>
            </a:r>
            <a:r>
              <a:rPr lang="zh-CN" altLang="en-US" sz="2400">
                <a:solidFill>
                  <a:srgbClr val="C00000"/>
                </a:solidFill>
              </a:rPr>
              <a:t>章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4-8</a:t>
            </a:r>
            <a:r>
              <a:rPr lang="zh-CN" altLang="en-US" dirty="0"/>
              <a:t>使用联合体保存成绩信息，并且输出。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1129035" y="1124744"/>
            <a:ext cx="10456540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#include &lt;string&gt;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#include &lt;</a:t>
            </a:r>
            <a:r>
              <a:rPr lang="en-US" altLang="zh-CN" sz="2400" dirty="0" err="1"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using namespace </a:t>
            </a:r>
            <a:r>
              <a:rPr lang="en-US" altLang="zh-CN" sz="2400" dirty="0" err="1"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</a:t>
            </a:r>
            <a:r>
              <a:rPr lang="en-US" altLang="zh-CN" sz="2400" dirty="0" err="1">
                <a:latin typeface="Consolas" panose="020B0609020204030204" pitchFamily="49" charset="0"/>
              </a:rPr>
              <a:t>ExamInfo</a:t>
            </a:r>
            <a:r>
              <a:rPr lang="en-US" altLang="zh-CN" sz="2400" dirty="0">
                <a:latin typeface="Consolas" panose="020B06090202040302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string name;	//</a:t>
            </a:r>
            <a:r>
              <a:rPr lang="zh-CN" altLang="en-US" sz="2400" dirty="0">
                <a:latin typeface="Consolas" panose="020B0609020204030204" pitchFamily="49" charset="0"/>
              </a:rPr>
              <a:t>课程名称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enum</a:t>
            </a:r>
            <a:r>
              <a:rPr lang="en-US" altLang="zh-CN" sz="2400" dirty="0">
                <a:latin typeface="Consolas" panose="020B0609020204030204" pitchFamily="49" charset="0"/>
              </a:rPr>
              <a:t> { GRADE, PASS, PERCENTAGE } mode;//</a:t>
            </a:r>
            <a:r>
              <a:rPr lang="zh-CN" altLang="en-US" sz="2400" dirty="0">
                <a:latin typeface="Consolas" panose="020B0609020204030204" pitchFamily="49" charset="0"/>
              </a:rPr>
              <a:t>计分方式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</a:rPr>
              <a:t>union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char grade;	//</a:t>
            </a:r>
            <a:r>
              <a:rPr lang="zh-CN" altLang="en-US" sz="2400" dirty="0">
                <a:latin typeface="Consolas" panose="020B0609020204030204" pitchFamily="49" charset="0"/>
              </a:rPr>
              <a:t>等级制的成绩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</a:rPr>
              <a:t>bool</a:t>
            </a:r>
            <a:r>
              <a:rPr lang="en-US" altLang="zh-CN" sz="2400" dirty="0">
                <a:latin typeface="Consolas" panose="020B0609020204030204" pitchFamily="49" charset="0"/>
              </a:rPr>
              <a:t> pass;	//</a:t>
            </a:r>
            <a:r>
              <a:rPr lang="zh-CN" altLang="en-US" sz="2400" dirty="0">
                <a:latin typeface="Consolas" panose="020B0609020204030204" pitchFamily="49" charset="0"/>
              </a:rPr>
              <a:t>只记是否通过课程的成绩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percent;	//</a:t>
            </a:r>
            <a:r>
              <a:rPr lang="zh-CN" altLang="en-US" sz="2400" dirty="0">
                <a:latin typeface="Consolas" panose="020B0609020204030204" pitchFamily="49" charset="0"/>
              </a:rPr>
              <a:t>百分制的成绩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</a:rPr>
              <a:t>};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16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4-8</a:t>
            </a:r>
            <a:r>
              <a:rPr lang="zh-CN" altLang="en-US" dirty="0"/>
              <a:t>（续）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041647" y="1124744"/>
            <a:ext cx="10672564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//</a:t>
            </a:r>
            <a:r>
              <a:rPr lang="zh-CN" altLang="en-US" sz="2400" dirty="0">
                <a:latin typeface="Consolas" panose="020B0609020204030204" pitchFamily="49" charset="0"/>
              </a:rPr>
              <a:t>三种构造函数，分别用等级、是否通过和百分初始化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ExamInfo</a:t>
            </a:r>
            <a:r>
              <a:rPr lang="en-US" altLang="zh-CN" sz="2400" dirty="0">
                <a:latin typeface="Consolas" panose="020B0609020204030204" pitchFamily="49" charset="0"/>
              </a:rPr>
              <a:t>(string name, char grade)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: name(name), mode(GRADE), grade(grade) 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ExamInfo</a:t>
            </a:r>
            <a:r>
              <a:rPr lang="en-US" altLang="zh-CN" sz="2400" dirty="0">
                <a:latin typeface="Consolas" panose="020B0609020204030204" pitchFamily="49" charset="0"/>
              </a:rPr>
              <a:t>(string name, </a:t>
            </a:r>
            <a:r>
              <a:rPr lang="en-US" altLang="zh-CN" sz="2400" dirty="0" err="1">
                <a:latin typeface="Consolas" panose="020B0609020204030204" pitchFamily="49" charset="0"/>
              </a:rPr>
              <a:t>bool</a:t>
            </a:r>
            <a:r>
              <a:rPr lang="en-US" altLang="zh-CN" sz="2400" dirty="0">
                <a:latin typeface="Consolas" panose="020B0609020204030204" pitchFamily="49" charset="0"/>
              </a:rPr>
              <a:t> pass)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: name(name), mode(PASS), pass(pass) 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ExamInfo</a:t>
            </a:r>
            <a:r>
              <a:rPr lang="en-US" altLang="zh-CN" sz="2400" dirty="0">
                <a:latin typeface="Consolas" panose="020B0609020204030204" pitchFamily="49" charset="0"/>
              </a:rPr>
              <a:t>(string name,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percent)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: name(name), mode(PERCENTAGE), percent(percent) 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void 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464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4-8</a:t>
            </a:r>
            <a:r>
              <a:rPr lang="zh-CN" altLang="en-US" dirty="0"/>
              <a:t>（续）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1057027" y="1124744"/>
            <a:ext cx="10528548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ExamInfo</a:t>
            </a:r>
            <a:r>
              <a:rPr lang="en-US" altLang="zh-CN" sz="2400" dirty="0">
                <a:latin typeface="Consolas" panose="020B0609020204030204" pitchFamily="49" charset="0"/>
              </a:rPr>
              <a:t>::show()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name &lt;&lt; ": 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switch (mode)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  case GRADE: 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grade;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>
                <a:latin typeface="Consolas" panose="020B0609020204030204" pitchFamily="49" charset="0"/>
              </a:rPr>
              <a:t>  case </a:t>
            </a:r>
            <a:r>
              <a:rPr lang="en-US" altLang="zh-CN" sz="2400" dirty="0">
                <a:latin typeface="Consolas" panose="020B0609020204030204" pitchFamily="49" charset="0"/>
              </a:rPr>
              <a:t>PASS: 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(pass ? "PASS" : "FAIL");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  case PERCENTAGE: 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percent;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955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4-8</a:t>
            </a:r>
            <a:r>
              <a:rPr lang="zh-CN" altLang="en-US" dirty="0"/>
              <a:t>（续）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2137147" y="1124744"/>
            <a:ext cx="9448428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ExamInfo</a:t>
            </a:r>
            <a:r>
              <a:rPr lang="en-US" altLang="zh-CN" sz="2400" dirty="0">
                <a:latin typeface="Consolas" panose="020B0609020204030204" pitchFamily="49" charset="0"/>
              </a:rPr>
              <a:t> course1("English", 'B');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ExamInfo</a:t>
            </a:r>
            <a:r>
              <a:rPr lang="en-US" altLang="zh-CN" sz="2400" dirty="0">
                <a:latin typeface="Consolas" panose="020B0609020204030204" pitchFamily="49" charset="0"/>
              </a:rPr>
              <a:t> course2("Calculus", true);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ExamInfo</a:t>
            </a:r>
            <a:r>
              <a:rPr lang="en-US" altLang="zh-CN" sz="2400" dirty="0">
                <a:latin typeface="Consolas" panose="020B0609020204030204" pitchFamily="49" charset="0"/>
              </a:rPr>
              <a:t> course3("C++ Programming", 85);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course1.show();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course2.show();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course3.show();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运行结果：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English: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Calculus: PASS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C++ Programming: 85</a:t>
            </a:r>
          </a:p>
        </p:txBody>
      </p:sp>
    </p:spTree>
    <p:extLst>
      <p:ext uri="{BB962C8B-B14F-4D97-AF65-F5344CB8AC3E}">
        <p14:creationId xmlns:p14="http://schemas.microsoft.com/office/powerpoint/2010/main" val="19531275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290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枚举类型</a:t>
            </a:r>
            <a:endParaRPr lang="zh-CN" altLang="en-US" dirty="0"/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只要将需要的变量值一一列举出来，便构成了一个枚举类型。</a:t>
            </a:r>
          </a:p>
          <a:p>
            <a:r>
              <a:rPr lang="en-US" altLang="zh-CN"/>
              <a:t>C++</a:t>
            </a:r>
            <a:r>
              <a:rPr lang="zh-CN" altLang="en-US"/>
              <a:t>包含两种枚举类型：不限定作用域的枚举类型和限定作用域的枚举类。</a:t>
            </a:r>
          </a:p>
          <a:p>
            <a:r>
              <a:rPr lang="zh-CN" altLang="en-US"/>
              <a:t>不限定作用域枚举类型声明形式如下：</a:t>
            </a:r>
          </a:p>
          <a:p>
            <a:pPr lvl="1"/>
            <a:r>
              <a:rPr lang="en-US" altLang="zh-CN"/>
              <a:t>enum  </a:t>
            </a:r>
            <a:r>
              <a:rPr lang="zh-CN" altLang="en-US"/>
              <a:t>枚举类型名  </a:t>
            </a:r>
            <a:r>
              <a:rPr lang="en-US" altLang="zh-CN"/>
              <a:t>{</a:t>
            </a:r>
            <a:r>
              <a:rPr lang="zh-CN" altLang="en-US"/>
              <a:t>变量值列表</a:t>
            </a:r>
            <a:r>
              <a:rPr lang="en-US" altLang="zh-CN"/>
              <a:t>};</a:t>
            </a:r>
          </a:p>
          <a:p>
            <a:pPr lvl="1"/>
            <a:r>
              <a:rPr lang="zh-CN" altLang="en-US"/>
              <a:t>例如：</a:t>
            </a:r>
          </a:p>
          <a:p>
            <a:pPr lvl="2"/>
            <a:r>
              <a:rPr lang="en-US" altLang="zh-CN"/>
              <a:t>enum Weekday</a:t>
            </a:r>
          </a:p>
          <a:p>
            <a:pPr lvl="2"/>
            <a:r>
              <a:rPr lang="en-US" altLang="zh-CN"/>
              <a:t>{SUN, MON, TUE, WED, THU, FRI, SAT};</a:t>
            </a:r>
          </a:p>
          <a:p>
            <a:r>
              <a:rPr lang="zh-CN" altLang="en-US"/>
              <a:t>关于限定作用域的</a:t>
            </a:r>
            <a:r>
              <a:rPr lang="en-US" altLang="zh-CN"/>
              <a:t>enum</a:t>
            </a:r>
            <a:r>
              <a:rPr lang="zh-CN" altLang="en-US"/>
              <a:t>类将在第</a:t>
            </a:r>
            <a:r>
              <a:rPr lang="en-US" altLang="zh-CN"/>
              <a:t>4</a:t>
            </a:r>
            <a:r>
              <a:rPr lang="zh-CN" altLang="en-US"/>
              <a:t>章和第</a:t>
            </a:r>
            <a:r>
              <a:rPr lang="en-US" altLang="zh-CN"/>
              <a:t>5</a:t>
            </a:r>
            <a:r>
              <a:rPr lang="zh-CN" altLang="en-US"/>
              <a:t>章详细介绍。</a:t>
            </a:r>
          </a:p>
        </p:txBody>
      </p:sp>
    </p:spTree>
    <p:extLst>
      <p:ext uri="{BB962C8B-B14F-4D97-AF65-F5344CB8AC3E}">
        <p14:creationId xmlns:p14="http://schemas.microsoft.com/office/powerpoint/2010/main" val="768011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不限定作用域枚举类型说明</a:t>
            </a:r>
            <a:endParaRPr lang="zh-CN" altLang="en-US" dirty="0"/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对枚举元素按常量处理，不能对它们赋值。例如，不能写：</a:t>
            </a:r>
            <a:r>
              <a:rPr lang="en-US" altLang="zh-CN" sz="2600" dirty="0"/>
              <a:t>SUN = 0;</a:t>
            </a:r>
          </a:p>
          <a:p>
            <a:r>
              <a:rPr lang="zh-CN" altLang="en-US" sz="2600" dirty="0"/>
              <a:t>枚举元素具有默认值，它们依次为： </a:t>
            </a:r>
            <a:r>
              <a:rPr lang="en-US" altLang="zh-CN" sz="2600" dirty="0"/>
              <a:t>0,1,2,......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/>
              <a:t>也可以在声明时另行指定枚举元素的值，如：</a:t>
            </a:r>
          </a:p>
          <a:p>
            <a:pPr lvl="1"/>
            <a:r>
              <a:rPr lang="en-US" altLang="zh-CN" sz="2400" dirty="0" err="1"/>
              <a:t>enum</a:t>
            </a:r>
            <a:r>
              <a:rPr lang="en-US" altLang="zh-CN" sz="2400" dirty="0"/>
              <a:t> Weekday{SUN=7,MON=1,TUE,WED, THU,FRI,SAT};</a:t>
            </a:r>
          </a:p>
          <a:p>
            <a:r>
              <a:rPr lang="zh-CN" altLang="en-US" sz="2600" dirty="0"/>
              <a:t>枚举值可以进行关系运算。</a:t>
            </a:r>
          </a:p>
          <a:p>
            <a:r>
              <a:rPr lang="zh-CN" altLang="en-US" sz="2600" dirty="0"/>
              <a:t>整数值不能直接赋给枚举变量，如需要将整数赋值给枚举变量，应进行</a:t>
            </a:r>
            <a:r>
              <a:rPr lang="zh-CN" altLang="en-US" sz="2600" dirty="0" smtClean="0"/>
              <a:t>强制</a:t>
            </a:r>
            <a:r>
              <a:rPr lang="zh-CN" altLang="en-US" sz="2600" dirty="0"/>
              <a:t>类型转换。</a:t>
            </a:r>
          </a:p>
        </p:txBody>
      </p:sp>
    </p:spTree>
    <p:extLst>
      <p:ext uri="{BB962C8B-B14F-4D97-AF65-F5344CB8AC3E}">
        <p14:creationId xmlns:p14="http://schemas.microsoft.com/office/powerpoint/2010/main" val="1880344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4-9</a:t>
            </a:r>
            <a:endParaRPr lang="zh-CN" altLang="en-US" dirty="0"/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设某次体育比赛的结果有四种可能：胜（</a:t>
            </a:r>
            <a:r>
              <a:rPr lang="en-US" altLang="zh-CN"/>
              <a:t>WIN</a:t>
            </a:r>
            <a:r>
              <a:rPr lang="zh-CN" altLang="en-US"/>
              <a:t>）、负（</a:t>
            </a:r>
            <a:r>
              <a:rPr lang="en-US" altLang="zh-CN"/>
              <a:t>LOSE</a:t>
            </a:r>
            <a:r>
              <a:rPr lang="zh-CN" altLang="en-US"/>
              <a:t>）、平局（</a:t>
            </a:r>
            <a:r>
              <a:rPr lang="en-US" altLang="zh-CN"/>
              <a:t>TIE</a:t>
            </a:r>
            <a:r>
              <a:rPr lang="zh-CN" altLang="en-US"/>
              <a:t>）、比赛取消（</a:t>
            </a:r>
            <a:r>
              <a:rPr lang="en-US" altLang="zh-CN"/>
              <a:t>CANCEL</a:t>
            </a:r>
            <a:r>
              <a:rPr lang="zh-CN" altLang="en-US"/>
              <a:t>），编写程序顺序输出这四种情况。</a:t>
            </a:r>
            <a:endParaRPr lang="en-US" altLang="zh-CN"/>
          </a:p>
          <a:p>
            <a:pPr lvl="1"/>
            <a:r>
              <a:rPr lang="zh-CN" altLang="en-US"/>
              <a:t>分析：由于比赛结果只有四种可能，所以可以声明一个枚举类型，声明一个枚举类型的变量来存放比赛结果。</a:t>
            </a:r>
          </a:p>
        </p:txBody>
      </p:sp>
    </p:spTree>
    <p:extLst>
      <p:ext uri="{BB962C8B-B14F-4D97-AF65-F5344CB8AC3E}">
        <p14:creationId xmlns:p14="http://schemas.microsoft.com/office/powerpoint/2010/main" val="3978732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>
          <a:xfrm>
            <a:off x="3001243" y="44624"/>
            <a:ext cx="8597032" cy="84013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4-9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861" name="内容占位符 11"/>
          <p:cNvSpPr>
            <a:spLocks noGrp="1"/>
          </p:cNvSpPr>
          <p:nvPr>
            <p:ph idx="1"/>
          </p:nvPr>
        </p:nvSpPr>
        <p:spPr>
          <a:xfrm>
            <a:off x="985019" y="1052736"/>
            <a:ext cx="9505056" cy="5357812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GameResult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{WIN, LOSE, TIE, CANCEL};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GameResult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result;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GameResult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omit = CANCEL;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count = WIN; count &lt;= CANCEL; count++)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result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GameResult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(count);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if (result == omit) 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"The game was cancelled" &lt;&lt;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else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"The game was played ";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if (result == WIN)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"and we won!";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if (result == LOSE)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"and we lost.";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 txBox="1">
            <a:spLocks/>
          </p:cNvSpPr>
          <p:nvPr/>
        </p:nvSpPr>
        <p:spPr bwMode="auto">
          <a:xfrm>
            <a:off x="7166153" y="4063272"/>
            <a:ext cx="4337000" cy="17179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1800">
                <a:latin typeface="微软雅黑" pitchFamily="34" charset="-122"/>
                <a:ea typeface="微软雅黑" pitchFamily="34" charset="-122"/>
              </a:rPr>
              <a:t>运行结果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180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800">
                <a:latin typeface="微软雅黑" pitchFamily="34" charset="-122"/>
                <a:ea typeface="微软雅黑" pitchFamily="34" charset="-122"/>
              </a:rPr>
              <a:t>The game was played and we won!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1800">
                <a:latin typeface="微软雅黑" pitchFamily="34" charset="-122"/>
                <a:ea typeface="微软雅黑" pitchFamily="34" charset="-122"/>
              </a:rPr>
              <a:t> The game was played and we lost.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1800">
                <a:latin typeface="微软雅黑" pitchFamily="34" charset="-122"/>
                <a:ea typeface="微软雅黑" pitchFamily="34" charset="-122"/>
              </a:rPr>
              <a:t> The game was played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1800">
                <a:latin typeface="微软雅黑" pitchFamily="34" charset="-122"/>
                <a:ea typeface="微软雅黑" pitchFamily="34" charset="-122"/>
              </a:rPr>
              <a:t> The game was cancelled</a:t>
            </a:r>
            <a:endParaRPr kumimoji="0"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959078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5975" cy="1066800"/>
          </a:xfrm>
        </p:spPr>
        <p:txBody>
          <a:bodyPr/>
          <a:lstStyle/>
          <a:p>
            <a:r>
              <a:rPr lang="zh-CN" altLang="en-US"/>
              <a:t>枚举类</a:t>
            </a:r>
            <a:r>
              <a:rPr lang="en-US" altLang="zh-CN"/>
              <a:t>——</a:t>
            </a:r>
            <a:r>
              <a:rPr lang="zh-CN" altLang="en-US"/>
              <a:t>强类型枚举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5975" cy="4296966"/>
          </a:xfrm>
        </p:spPr>
        <p:txBody>
          <a:bodyPr/>
          <a:lstStyle/>
          <a:p>
            <a:r>
              <a:rPr lang="zh-CN" altLang="en-US"/>
              <a:t>定义语法形式</a:t>
            </a:r>
            <a:endParaRPr lang="en-US" altLang="zh-CN"/>
          </a:p>
          <a:p>
            <a:pPr marL="411162" lvl="1" indent="0">
              <a:buNone/>
            </a:pPr>
            <a:r>
              <a:rPr lang="en-US" altLang="zh-CN"/>
              <a:t>enum class </a:t>
            </a:r>
            <a:r>
              <a:rPr lang="zh-CN" altLang="en-US"/>
              <a:t>枚举类型名</a:t>
            </a:r>
            <a:r>
              <a:rPr lang="en-US" altLang="zh-CN"/>
              <a:t>: </a:t>
            </a:r>
            <a:r>
              <a:rPr lang="zh-CN" altLang="en-US"/>
              <a:t>底层类型 </a:t>
            </a:r>
            <a:r>
              <a:rPr lang="en-US" altLang="zh-CN"/>
              <a:t>{</a:t>
            </a:r>
            <a:r>
              <a:rPr lang="zh-CN" altLang="en-US"/>
              <a:t>枚举值列表</a:t>
            </a:r>
            <a:r>
              <a:rPr lang="en-US" altLang="zh-CN"/>
              <a:t>};</a:t>
            </a:r>
          </a:p>
          <a:p>
            <a:r>
              <a:rPr lang="zh-CN" altLang="en-US"/>
              <a:t>例：</a:t>
            </a:r>
            <a:endParaRPr lang="en-US" altLang="zh-CN"/>
          </a:p>
          <a:p>
            <a:pPr marL="411162" lvl="1" indent="0">
              <a:buNone/>
            </a:pPr>
            <a:r>
              <a:rPr lang="en-US" altLang="zh-CN"/>
              <a:t>enum class Type { General, Light, Medium, Heavy};</a:t>
            </a:r>
          </a:p>
          <a:p>
            <a:pPr marL="411162" lvl="1" indent="0">
              <a:buNone/>
            </a:pPr>
            <a:r>
              <a:rPr lang="en-US" altLang="zh-CN"/>
              <a:t>enum class Type: char { General, Light, Medium, Heavy};</a:t>
            </a:r>
          </a:p>
          <a:p>
            <a:pPr marL="411162" lvl="1" indent="0">
              <a:buNone/>
            </a:pPr>
            <a:r>
              <a:rPr lang="en-US" altLang="zh-CN"/>
              <a:t>enum class Category { General=1, Pistol, MachineGun, Cannon};</a:t>
            </a:r>
          </a:p>
          <a:p>
            <a:pPr marL="411162" lvl="1" indent="0">
              <a:buNone/>
            </a:pPr>
            <a:endParaRPr lang="en-US" altLang="zh-CN"/>
          </a:p>
          <a:p>
            <a:pPr marL="411162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1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多态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09600" y="2143125"/>
            <a:ext cx="10601325" cy="335756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多态：同一名称，不同的功能实现方式。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目的：达到行为标识统一，减少程序中标识符的个数。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实现：重载函数和虚函数</a:t>
            </a:r>
            <a:r>
              <a:rPr lang="en-US" altLang="zh-CN" sz="2400" dirty="0"/>
              <a:t>——</a:t>
            </a:r>
            <a:r>
              <a:rPr lang="zh-CN" altLang="en-US" sz="2400"/>
              <a:t>见</a:t>
            </a:r>
            <a:r>
              <a:rPr lang="zh-CN" altLang="en-US" sz="2400">
                <a:solidFill>
                  <a:srgbClr val="C00000"/>
                </a:solidFill>
              </a:rPr>
              <a:t>第</a:t>
            </a:r>
            <a:r>
              <a:rPr lang="en-US" altLang="zh-CN" sz="2400">
                <a:solidFill>
                  <a:srgbClr val="C00000"/>
                </a:solidFill>
              </a:rPr>
              <a:t>8</a:t>
            </a:r>
            <a:r>
              <a:rPr lang="zh-CN" altLang="en-US" sz="2400">
                <a:solidFill>
                  <a:srgbClr val="C00000"/>
                </a:solidFill>
              </a:rPr>
              <a:t>章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18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5975" cy="1066800"/>
          </a:xfrm>
        </p:spPr>
        <p:txBody>
          <a:bodyPr/>
          <a:lstStyle/>
          <a:p>
            <a:r>
              <a:rPr lang="zh-CN" altLang="en-US"/>
              <a:t>枚举类的优势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5975" cy="4296966"/>
          </a:xfrm>
        </p:spPr>
        <p:txBody>
          <a:bodyPr/>
          <a:lstStyle/>
          <a:p>
            <a:r>
              <a:rPr lang="zh-CN" altLang="en-US"/>
              <a:t>强作用域，其作用域限制在枚举类中。</a:t>
            </a:r>
            <a:endParaRPr lang="en-US" altLang="zh-CN"/>
          </a:p>
          <a:p>
            <a:pPr lvl="1"/>
            <a:r>
              <a:rPr lang="zh-CN" altLang="en-US"/>
              <a:t>例：使用</a:t>
            </a:r>
            <a:r>
              <a:rPr lang="en-US" altLang="zh-CN"/>
              <a:t>Type</a:t>
            </a:r>
            <a:r>
              <a:rPr lang="zh-CN" altLang="en-US"/>
              <a:t>的枚举值</a:t>
            </a:r>
            <a:r>
              <a:rPr lang="en-US" altLang="zh-CN"/>
              <a:t>General</a:t>
            </a:r>
            <a:r>
              <a:rPr lang="zh-CN" altLang="en-US"/>
              <a:t>：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Type::General</a:t>
            </a:r>
          </a:p>
          <a:p>
            <a:pPr marL="365125" lvl="1" indent="-255588"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转换限制，枚举类对象不可以与整型隐式地互相转换。</a:t>
            </a:r>
            <a:endParaRPr lang="en-US" altLang="zh-CN" sz="2800">
              <a:solidFill>
                <a:schemeClr val="tx1"/>
              </a:solidFill>
            </a:endParaRPr>
          </a:p>
          <a:p>
            <a:pPr marL="365125" lvl="1" indent="-255588"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可以指定底层类型</a:t>
            </a:r>
            <a:endParaRPr lang="en-US" altLang="zh-CN" sz="2800">
              <a:solidFill>
                <a:schemeClr val="tx1"/>
              </a:solidFill>
            </a:endParaRPr>
          </a:p>
          <a:p>
            <a:pPr marL="630238" lvl="2" indent="-255588"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例：</a:t>
            </a:r>
            <a:r>
              <a:rPr lang="en-US" altLang="zh-CN">
                <a:solidFill>
                  <a:schemeClr val="tx1"/>
                </a:solidFill>
              </a:rPr>
              <a:t/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/>
              <a:t>enum class Type: </a:t>
            </a:r>
            <a:r>
              <a:rPr lang="en-US" altLang="zh-CN">
                <a:solidFill>
                  <a:srgbClr val="00B0F0"/>
                </a:solidFill>
              </a:rPr>
              <a:t>char</a:t>
            </a:r>
            <a:r>
              <a:rPr lang="en-US" altLang="zh-CN"/>
              <a:t> { General, Light, Medium, Heavy};</a:t>
            </a:r>
          </a:p>
          <a:p>
            <a:pPr marL="374650" lvl="2" indent="0">
              <a:buClr>
                <a:srgbClr val="A04DA3"/>
              </a:buClr>
              <a:buNone/>
            </a:pPr>
            <a:r>
              <a:rPr lang="en-US" altLang="zh-CN">
                <a:solidFill>
                  <a:schemeClr val="tx1"/>
                </a:solidFill>
              </a:rPr>
              <a:t/>
            </a:r>
            <a:br>
              <a:rPr lang="en-US" altLang="zh-CN">
                <a:solidFill>
                  <a:schemeClr val="tx1"/>
                </a:solidFill>
              </a:rPr>
            </a:b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203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枚举类举例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600" dirty="0"/>
              <a:t>#include&lt;</a:t>
            </a:r>
            <a:r>
              <a:rPr lang="en-US" altLang="zh-CN" sz="2600" dirty="0" err="1"/>
              <a:t>iostream</a:t>
            </a:r>
            <a:r>
              <a:rPr lang="en-US" altLang="zh-CN" sz="2600" dirty="0"/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600" dirty="0"/>
              <a:t>using namespace </a:t>
            </a:r>
            <a:r>
              <a:rPr lang="en-US" altLang="zh-CN" sz="2600"/>
              <a:t>std;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600"/>
              <a:t>enum class Side{ </a:t>
            </a:r>
            <a:r>
              <a:rPr lang="en-US" altLang="zh-CN" sz="2600">
                <a:solidFill>
                  <a:srgbClr val="0070C0"/>
                </a:solidFill>
              </a:rPr>
              <a:t>Right</a:t>
            </a:r>
            <a:r>
              <a:rPr lang="en-US" altLang="zh-CN" sz="2600"/>
              <a:t>, Left };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600"/>
              <a:t>enum class Thing{ Wrong, </a:t>
            </a:r>
            <a:r>
              <a:rPr lang="en-US" altLang="zh-CN" sz="2600">
                <a:solidFill>
                  <a:srgbClr val="0070C0"/>
                </a:solidFill>
              </a:rPr>
              <a:t>Right</a:t>
            </a:r>
            <a:r>
              <a:rPr lang="en-US" altLang="zh-CN" sz="2600"/>
              <a:t> };  //</a:t>
            </a:r>
            <a:r>
              <a:rPr lang="zh-CN" altLang="en-US" sz="2600"/>
              <a:t>不冲突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600"/>
              <a:t>int main()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600"/>
              <a:t>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600"/>
              <a:t>    Side s = Side::Right;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600"/>
              <a:t>    Thing w = Thing::Wrong;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600"/>
              <a:t>    cout &lt;&lt; (</a:t>
            </a:r>
            <a:r>
              <a:rPr lang="en-US" altLang="zh-CN" sz="2600">
                <a:solidFill>
                  <a:srgbClr val="FF0000"/>
                </a:solidFill>
              </a:rPr>
              <a:t>s == w</a:t>
            </a:r>
            <a:r>
              <a:rPr lang="en-US" altLang="zh-CN" sz="2600"/>
              <a:t>) &lt;&lt; endl;  //</a:t>
            </a:r>
            <a:r>
              <a:rPr lang="zh-CN" altLang="en-US" sz="2600"/>
              <a:t>编译错误，无法直接比较不同枚举类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600"/>
              <a:t>    return 0;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600"/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688975" y="0"/>
            <a:ext cx="10194925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55846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UML</a:t>
            </a:r>
            <a:r>
              <a:rPr lang="zh-CN" altLang="en-US"/>
              <a:t>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270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UML</a:t>
            </a:r>
            <a:r>
              <a:rPr lang="zh-CN" altLang="en-US" dirty="0"/>
              <a:t>简介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609600" y="2214563"/>
            <a:ext cx="10744200" cy="438308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zh-CN" sz="2400"/>
              <a:t>UML</a:t>
            </a:r>
            <a:r>
              <a:rPr lang="zh-CN" altLang="en-US" sz="2400"/>
              <a:t>（</a:t>
            </a:r>
            <a:r>
              <a:rPr lang="en-US" altLang="zh-CN" sz="2400"/>
              <a:t>Unified Modeling Language</a:t>
            </a:r>
            <a:r>
              <a:rPr lang="zh-CN" altLang="en-US" sz="2400"/>
              <a:t>）语言是一种可视化的的面向对象建模语言。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 sz="2400"/>
              <a:t>UML</a:t>
            </a:r>
            <a:r>
              <a:rPr lang="zh-CN" altLang="en-US" sz="2400"/>
              <a:t>有三个基本的部分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/>
              <a:t>事物（</a:t>
            </a:r>
            <a:r>
              <a:rPr lang="en-US" altLang="zh-CN" sz="2000"/>
              <a:t>Things</a:t>
            </a:r>
            <a:r>
              <a:rPr lang="zh-CN" altLang="en-US" sz="2000"/>
              <a:t>）</a:t>
            </a:r>
            <a:br>
              <a:rPr lang="zh-CN" altLang="en-US" sz="2000"/>
            </a:br>
            <a:r>
              <a:rPr lang="en-US" altLang="zh-CN" sz="2000"/>
              <a:t>UML</a:t>
            </a:r>
            <a:r>
              <a:rPr lang="zh-CN" altLang="en-US" sz="2000"/>
              <a:t>中重要的组成部分，在模型中属于最静态的部分，代表概念上的或物理上的元素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/>
              <a:t>关系（</a:t>
            </a:r>
            <a:r>
              <a:rPr lang="en-US" altLang="zh-CN" sz="2000"/>
              <a:t>Relationships</a:t>
            </a:r>
            <a:r>
              <a:rPr lang="zh-CN" altLang="en-US" sz="2000"/>
              <a:t>）</a:t>
            </a:r>
            <a:br>
              <a:rPr lang="zh-CN" altLang="en-US" sz="2000"/>
            </a:br>
            <a:r>
              <a:rPr lang="zh-CN" altLang="en-US" sz="2000"/>
              <a:t>关系把事物紧密联系在一起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/>
              <a:t>图（</a:t>
            </a:r>
            <a:r>
              <a:rPr lang="en-US" altLang="zh-CN" sz="2000"/>
              <a:t>Diagrams</a:t>
            </a:r>
            <a:r>
              <a:rPr lang="zh-CN" altLang="en-US" sz="2000"/>
              <a:t>）</a:t>
            </a:r>
            <a:br>
              <a:rPr lang="zh-CN" altLang="en-US" sz="2000"/>
            </a:br>
            <a:r>
              <a:rPr lang="zh-CN" altLang="en-US" sz="2000"/>
              <a:t>图是很多有相互相关的事物的组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609600" y="836613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UML</a:t>
            </a:r>
            <a:r>
              <a:rPr lang="zh-CN" altLang="en-US" dirty="0"/>
              <a:t>类图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609600" y="1916113"/>
            <a:ext cx="10975975" cy="464502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举例：</a:t>
            </a:r>
            <a:r>
              <a:rPr lang="en-US" altLang="zh-CN" sz="2400">
                <a:latin typeface="Consolas" panose="020B0609020204030204" pitchFamily="49" charset="0"/>
              </a:rPr>
              <a:t>Clock</a:t>
            </a:r>
            <a:r>
              <a:rPr lang="zh-CN" altLang="en-US" sz="2400">
                <a:latin typeface="Consolas" panose="020B0609020204030204" pitchFamily="49" charset="0"/>
              </a:rPr>
              <a:t>类的完整表示</a:t>
            </a: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zh-CN" sz="180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>
                <a:latin typeface="Consolas" panose="020B0609020204030204" pitchFamily="49" charset="0"/>
              </a:rPr>
              <a:t>Clock</a:t>
            </a:r>
            <a:r>
              <a:rPr lang="zh-CN" altLang="en-US" sz="2400">
                <a:latin typeface="Consolas" panose="020B0609020204030204" pitchFamily="49" charset="0"/>
              </a:rPr>
              <a:t>类的简洁表示</a:t>
            </a:r>
          </a:p>
        </p:txBody>
      </p:sp>
      <p:grpSp>
        <p:nvGrpSpPr>
          <p:cNvPr id="49157" name="Group 15"/>
          <p:cNvGrpSpPr>
            <a:grpSpLocks/>
          </p:cNvGrpSpPr>
          <p:nvPr/>
        </p:nvGrpSpPr>
        <p:grpSpPr bwMode="auto">
          <a:xfrm>
            <a:off x="1239838" y="2492375"/>
            <a:ext cx="6442075" cy="1849438"/>
            <a:chOff x="1846" y="1833"/>
            <a:chExt cx="2074" cy="649"/>
          </a:xfrm>
        </p:grpSpPr>
        <p:sp>
          <p:nvSpPr>
            <p:cNvPr id="49162" name="Rectangle 6"/>
            <p:cNvSpPr>
              <a:spLocks noChangeArrowheads="1"/>
            </p:cNvSpPr>
            <p:nvPr/>
          </p:nvSpPr>
          <p:spPr bwMode="auto">
            <a:xfrm>
              <a:off x="1846" y="1833"/>
              <a:ext cx="2074" cy="64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2786" y="1852"/>
              <a:ext cx="1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Clock</a:t>
              </a:r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1846" y="1946"/>
              <a:ext cx="2074" cy="536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1846" y="2242"/>
              <a:ext cx="2074" cy="24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1860" y="1955"/>
              <a:ext cx="55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- hour : int</a:t>
              </a: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1860" y="2040"/>
              <a:ext cx="57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- minute : int</a:t>
              </a:r>
            </a:p>
          </p:txBody>
        </p:sp>
        <p:sp>
          <p:nvSpPr>
            <p:cNvPr id="49168" name="Rectangle 12"/>
            <p:cNvSpPr>
              <a:spLocks noChangeArrowheads="1"/>
            </p:cNvSpPr>
            <p:nvPr/>
          </p:nvSpPr>
          <p:spPr bwMode="auto">
            <a:xfrm>
              <a:off x="1860" y="2125"/>
              <a:ext cx="57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- second : int</a:t>
              </a:r>
            </a:p>
          </p:txBody>
        </p:sp>
        <p:sp>
          <p:nvSpPr>
            <p:cNvPr id="49169" name="Rectangle 13"/>
            <p:cNvSpPr>
              <a:spLocks noChangeArrowheads="1"/>
            </p:cNvSpPr>
            <p:nvPr/>
          </p:nvSpPr>
          <p:spPr bwMode="auto">
            <a:xfrm>
              <a:off x="1860" y="2294"/>
              <a:ext cx="8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+ showTime() : void</a:t>
              </a:r>
            </a:p>
          </p:txBody>
        </p:sp>
        <p:sp>
          <p:nvSpPr>
            <p:cNvPr id="49170" name="Rectangle 14"/>
            <p:cNvSpPr>
              <a:spLocks noChangeArrowheads="1"/>
            </p:cNvSpPr>
            <p:nvPr/>
          </p:nvSpPr>
          <p:spPr bwMode="auto">
            <a:xfrm>
              <a:off x="1860" y="2379"/>
              <a:ext cx="19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+ setTime(newH:int=0,newM:int=0,newS:int=0):void</a:t>
              </a:r>
            </a:p>
          </p:txBody>
        </p:sp>
      </p:grpSp>
      <p:grpSp>
        <p:nvGrpSpPr>
          <p:cNvPr id="49158" name="Group 20"/>
          <p:cNvGrpSpPr>
            <a:grpSpLocks/>
          </p:cNvGrpSpPr>
          <p:nvPr/>
        </p:nvGrpSpPr>
        <p:grpSpPr bwMode="auto">
          <a:xfrm>
            <a:off x="1239838" y="5056188"/>
            <a:ext cx="5857875" cy="1285875"/>
            <a:chOff x="1420" y="3105"/>
            <a:chExt cx="2085" cy="654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420" y="3105"/>
              <a:ext cx="2085" cy="65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108" y="3168"/>
              <a:ext cx="7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latin typeface="+mn-lt"/>
                </a:rPr>
                <a:t>Clock</a:t>
              </a: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201738" y="5805488"/>
            <a:ext cx="5903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对象图</a:t>
            </a:r>
          </a:p>
        </p:txBody>
      </p:sp>
      <p:grpSp>
        <p:nvGrpSpPr>
          <p:cNvPr id="50180" name="Group 13"/>
          <p:cNvGrpSpPr>
            <a:grpSpLocks/>
          </p:cNvGrpSpPr>
          <p:nvPr/>
        </p:nvGrpSpPr>
        <p:grpSpPr bwMode="auto">
          <a:xfrm>
            <a:off x="882650" y="2286000"/>
            <a:ext cx="5357813" cy="1714500"/>
            <a:chOff x="2305" y="1813"/>
            <a:chExt cx="1145" cy="687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431" y="1848"/>
              <a:ext cx="35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</a:rPr>
                <a:t>myClock : Clock</a:t>
              </a: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2311" y="2011"/>
              <a:ext cx="113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419" y="1982"/>
              <a:ext cx="4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322" y="2012"/>
              <a:ext cx="237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- hour : int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322" y="2108"/>
              <a:ext cx="29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- minute : int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322" y="2204"/>
              <a:ext cx="285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- second : int</a:t>
              </a:r>
            </a:p>
          </p:txBody>
        </p:sp>
      </p:grpSp>
      <p:grpSp>
        <p:nvGrpSpPr>
          <p:cNvPr id="50181" name="Group 25"/>
          <p:cNvGrpSpPr>
            <a:grpSpLocks/>
          </p:cNvGrpSpPr>
          <p:nvPr/>
        </p:nvGrpSpPr>
        <p:grpSpPr bwMode="auto">
          <a:xfrm>
            <a:off x="882650" y="4357688"/>
            <a:ext cx="5357813" cy="2119312"/>
            <a:chOff x="2305" y="1813"/>
            <a:chExt cx="1145" cy="687"/>
          </a:xfrm>
        </p:grpSpPr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2400" y="1872"/>
              <a:ext cx="354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u="sng">
                  <a:latin typeface="+mn-lt"/>
                </a:rPr>
                <a:t>myClock : Clock</a:t>
              </a: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912813" y="4941888"/>
            <a:ext cx="5329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609600" y="2212975"/>
            <a:ext cx="11249025" cy="3930650"/>
          </a:xfrm>
        </p:spPr>
        <p:txBody>
          <a:bodyPr/>
          <a:lstStyle/>
          <a:p>
            <a:pPr eaLnBrk="1" hangingPunct="1"/>
            <a:r>
              <a:rPr lang="zh-CN" altLang="en-US" sz="2400"/>
              <a:t>依赖关系</a:t>
            </a:r>
          </a:p>
          <a:p>
            <a:pPr eaLnBrk="1" hangingPunct="1"/>
            <a:endParaRPr lang="zh-CN" altLang="en-US" sz="2400"/>
          </a:p>
          <a:p>
            <a:pPr eaLnBrk="1" hangingPunct="1"/>
            <a:endParaRPr lang="zh-CN" altLang="en-US" sz="2400"/>
          </a:p>
          <a:p>
            <a:pPr eaLnBrk="1" hangingPunct="1"/>
            <a:endParaRPr lang="zh-CN" altLang="en-US" sz="2400"/>
          </a:p>
          <a:p>
            <a:pPr marL="571500" lvl="1" indent="0" eaLnBrk="1" hangingPunct="1">
              <a:buFontTx/>
              <a:buNone/>
            </a:pPr>
            <a:r>
              <a:rPr lang="zh-CN" altLang="en-US" sz="2000"/>
              <a:t>图中的“类</a:t>
            </a:r>
            <a:r>
              <a:rPr lang="en-US" altLang="zh-CN" sz="2000"/>
              <a:t>A”</a:t>
            </a:r>
            <a:r>
              <a:rPr lang="zh-CN" altLang="en-US" sz="2000"/>
              <a:t>是源，“类</a:t>
            </a:r>
            <a:r>
              <a:rPr lang="en-US" altLang="zh-CN" sz="2000"/>
              <a:t>B”</a:t>
            </a:r>
            <a:r>
              <a:rPr lang="zh-CN" altLang="en-US" sz="2000"/>
              <a:t>是目标，表示“类</a:t>
            </a:r>
            <a:r>
              <a:rPr lang="en-US" altLang="zh-CN" sz="2000"/>
              <a:t>A”</a:t>
            </a:r>
            <a:r>
              <a:rPr lang="zh-CN" altLang="en-US" sz="2000"/>
              <a:t>使用了“类</a:t>
            </a:r>
            <a:r>
              <a:rPr lang="en-US" altLang="zh-CN" sz="2000"/>
              <a:t>B”</a:t>
            </a:r>
            <a:r>
              <a:rPr lang="zh-CN" altLang="en-US" sz="2000"/>
              <a:t>，或称“类</a:t>
            </a:r>
            <a:r>
              <a:rPr lang="en-US" altLang="zh-CN" sz="2000"/>
              <a:t>A”</a:t>
            </a:r>
            <a:r>
              <a:rPr lang="zh-CN" altLang="en-US" sz="2000"/>
              <a:t>依赖“类</a:t>
            </a:r>
            <a:r>
              <a:rPr lang="en-US" altLang="zh-CN" sz="2000"/>
              <a:t>B”</a:t>
            </a:r>
          </a:p>
          <a:p>
            <a:pPr eaLnBrk="1" hangingPunct="1"/>
            <a:endParaRPr lang="zh-CN" altLang="en-US" sz="2400"/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168400" y="2963863"/>
            <a:ext cx="6143625" cy="536575"/>
            <a:chOff x="3265" y="11164"/>
            <a:chExt cx="4037" cy="470"/>
          </a:xfrm>
        </p:grpSpPr>
        <p:sp>
          <p:nvSpPr>
            <p:cNvPr id="51206" name="Text Box 5"/>
            <p:cNvSpPr txBox="1">
              <a:spLocks noChangeArrowheads="1"/>
            </p:cNvSpPr>
            <p:nvPr/>
          </p:nvSpPr>
          <p:spPr bwMode="auto">
            <a:xfrm>
              <a:off x="3265" y="11169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>
              <a:off x="4483" y="11364"/>
              <a:ext cx="1599" cy="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6084" y="11164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</p:grp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609600" y="2214563"/>
            <a:ext cx="10960100" cy="435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作用关系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>
                <a:latin typeface="宋体" panose="02010600030101010101" pitchFamily="2" charset="-122"/>
              </a:rPr>
              <a:t>关联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图中的“重数</a:t>
            </a:r>
            <a:r>
              <a:rPr lang="en-US" altLang="zh-CN" sz="2000">
                <a:latin typeface="宋体" panose="02010600030101010101" pitchFamily="2" charset="-122"/>
              </a:rPr>
              <a:t>A”</a:t>
            </a:r>
            <a:r>
              <a:rPr lang="zh-CN" altLang="en-US" sz="2000">
                <a:latin typeface="宋体" panose="02010600030101010101" pitchFamily="2" charset="-122"/>
              </a:rPr>
              <a:t>决定了类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的每个对象与类</a:t>
            </a:r>
            <a:r>
              <a:rPr lang="en-US" altLang="zh-CN" sz="2000">
                <a:latin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</a:rPr>
              <a:t>的多少个对象发生作用，同样“重数</a:t>
            </a:r>
            <a:r>
              <a:rPr lang="en-US" altLang="zh-CN" sz="2000">
                <a:latin typeface="宋体" panose="02010600030101010101" pitchFamily="2" charset="-122"/>
              </a:rPr>
              <a:t>B”</a:t>
            </a:r>
            <a:r>
              <a:rPr lang="zh-CN" altLang="en-US" sz="2000">
                <a:latin typeface="宋体" panose="02010600030101010101" pitchFamily="2" charset="-122"/>
              </a:rPr>
              <a:t>决定了类</a:t>
            </a:r>
            <a:r>
              <a:rPr lang="en-US" altLang="zh-CN" sz="2000">
                <a:latin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</a:rPr>
              <a:t>的每个对象与类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的多少个对象发生作用。</a:t>
            </a:r>
          </a:p>
        </p:txBody>
      </p:sp>
      <p:grpSp>
        <p:nvGrpSpPr>
          <p:cNvPr id="52229" name="Group 13"/>
          <p:cNvGrpSpPr>
            <a:grpSpLocks/>
          </p:cNvGrpSpPr>
          <p:nvPr/>
        </p:nvGrpSpPr>
        <p:grpSpPr bwMode="auto">
          <a:xfrm>
            <a:off x="1420813" y="2724150"/>
            <a:ext cx="5748337" cy="990600"/>
            <a:chOff x="1536" y="1776"/>
            <a:chExt cx="2688" cy="397"/>
          </a:xfrm>
        </p:grpSpPr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1536" y="1894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2231" name="Line 6"/>
            <p:cNvSpPr>
              <a:spLocks noChangeShapeType="1"/>
            </p:cNvSpPr>
            <p:nvPr/>
          </p:nvSpPr>
          <p:spPr bwMode="auto">
            <a:xfrm>
              <a:off x="2023" y="1975"/>
              <a:ext cx="1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204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2000">
                  <a:latin typeface="宋体" panose="02010600030101010101" pitchFamily="2" charset="-122"/>
                </a:rPr>
                <a:t>重数</a:t>
              </a:r>
              <a:r>
                <a:rPr kumimoji="0"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3737" y="1894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52234" name="Text Box 9"/>
            <p:cNvSpPr txBox="1">
              <a:spLocks noChangeArrowheads="1"/>
            </p:cNvSpPr>
            <p:nvPr/>
          </p:nvSpPr>
          <p:spPr bwMode="auto">
            <a:xfrm>
              <a:off x="325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2000">
                  <a:latin typeface="宋体" panose="02010600030101010101" pitchFamily="2" charset="-122"/>
                </a:rPr>
                <a:t>重数</a:t>
              </a:r>
              <a:r>
                <a:rPr kumimoji="0"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52235" name="Text Box 10"/>
            <p:cNvSpPr txBox="1">
              <a:spLocks noChangeArrowheads="1"/>
            </p:cNvSpPr>
            <p:nvPr/>
          </p:nvSpPr>
          <p:spPr bwMode="auto">
            <a:xfrm>
              <a:off x="2040" y="1975"/>
              <a:ext cx="40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3334" y="1975"/>
              <a:ext cx="3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52237" name="Text Box 12"/>
            <p:cNvSpPr txBox="1">
              <a:spLocks noChangeArrowheads="1"/>
            </p:cNvSpPr>
            <p:nvPr/>
          </p:nvSpPr>
          <p:spPr bwMode="auto">
            <a:xfrm>
              <a:off x="2662" y="1776"/>
              <a:ext cx="40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20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609600" y="2214563"/>
            <a:ext cx="10888663" cy="4454525"/>
          </a:xfrm>
        </p:spPr>
        <p:txBody>
          <a:bodyPr/>
          <a:lstStyle/>
          <a:p>
            <a:pPr eaLnBrk="1" hangingPunct="1"/>
            <a:r>
              <a:rPr lang="zh-CN" altLang="en-US" sz="2400"/>
              <a:t>包含关系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/>
              <a:t>聚集和组合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/>
              <a:t>                   </a:t>
            </a:r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2400"/>
              <a:t>        </a:t>
            </a:r>
            <a:r>
              <a:rPr lang="zh-CN" altLang="en-US" sz="1600"/>
              <a:t>共享聚集</a:t>
            </a:r>
            <a:r>
              <a:rPr lang="en-US" altLang="zh-CN" sz="2000"/>
              <a:t>	                       </a:t>
            </a:r>
            <a:r>
              <a:rPr lang="zh-CN" altLang="en-US" sz="1600"/>
              <a:t>组成聚集（组合）</a:t>
            </a:r>
            <a:endParaRPr lang="en-US" altLang="zh-CN" sz="1600"/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2000"/>
              <a:t>聚集表示类之间的关系是整体与部分的关系，</a:t>
            </a:r>
            <a:r>
              <a:rPr lang="zh-CN" altLang="en-US" sz="2000">
                <a:latin typeface="宋体" panose="02010600030101010101" pitchFamily="2" charset="-122"/>
              </a:rPr>
              <a:t>“</a:t>
            </a:r>
            <a:r>
              <a:rPr lang="zh-CN" altLang="en-US" sz="2000"/>
              <a:t>包含</a:t>
            </a:r>
            <a:r>
              <a:rPr lang="zh-CN" altLang="en-US" sz="2000">
                <a:latin typeface="宋体" panose="02010600030101010101" pitchFamily="2" charset="-122"/>
              </a:rPr>
              <a:t>”</a:t>
            </a:r>
            <a:r>
              <a:rPr lang="zh-CN" altLang="en-US" sz="2000"/>
              <a:t>、</a:t>
            </a:r>
            <a:r>
              <a:rPr lang="zh-CN" altLang="en-US" sz="2000">
                <a:latin typeface="宋体" panose="02010600030101010101" pitchFamily="2" charset="-122"/>
              </a:rPr>
              <a:t>“</a:t>
            </a:r>
            <a:r>
              <a:rPr lang="zh-CN" altLang="en-US" sz="2000"/>
              <a:t>组成</a:t>
            </a:r>
            <a:r>
              <a:rPr lang="zh-CN" altLang="en-US" sz="2000">
                <a:latin typeface="宋体" panose="02010600030101010101" pitchFamily="2" charset="-122"/>
              </a:rPr>
              <a:t>”</a:t>
            </a:r>
            <a:r>
              <a:rPr lang="zh-CN" altLang="en-US" sz="2000"/>
              <a:t>、</a:t>
            </a:r>
            <a:r>
              <a:rPr lang="zh-CN" altLang="en-US" sz="2000">
                <a:latin typeface="宋体" panose="02010600030101010101" pitchFamily="2" charset="-122"/>
              </a:rPr>
              <a:t>“</a:t>
            </a:r>
            <a:r>
              <a:rPr lang="zh-CN" altLang="en-US" sz="2000"/>
              <a:t>分为</a:t>
            </a:r>
            <a:r>
              <a:rPr lang="en-US" altLang="zh-CN" sz="2000">
                <a:latin typeface="宋体" panose="02010600030101010101" pitchFamily="2" charset="-122"/>
              </a:rPr>
              <a:t>……</a:t>
            </a:r>
            <a:r>
              <a:rPr lang="zh-CN" altLang="en-US" sz="2000"/>
              <a:t>部分</a:t>
            </a:r>
            <a:r>
              <a:rPr lang="zh-CN" altLang="en-US" sz="2000">
                <a:latin typeface="宋体" panose="02010600030101010101" pitchFamily="2" charset="-122"/>
              </a:rPr>
              <a:t>”</a:t>
            </a:r>
            <a:r>
              <a:rPr lang="zh-CN" altLang="en-US" sz="2000"/>
              <a:t>等都是聚集关系。</a:t>
            </a:r>
            <a:endParaRPr lang="en-US" altLang="zh-CN" sz="2000"/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2000" b="1"/>
              <a:t>共享聚集</a:t>
            </a:r>
            <a:r>
              <a:rPr lang="zh-CN" altLang="en-US" sz="2000"/>
              <a:t>：部分可以参加多个整体；</a:t>
            </a:r>
            <a:endParaRPr lang="en-US" altLang="zh-CN" sz="2000"/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2000" b="1"/>
              <a:t>组成聚集</a:t>
            </a:r>
            <a:r>
              <a:rPr lang="en-US" altLang="zh-CN" sz="2000" b="1"/>
              <a:t>(</a:t>
            </a:r>
            <a:r>
              <a:rPr lang="zh-CN" altLang="en-US" sz="2000" b="1"/>
              <a:t>组合</a:t>
            </a:r>
            <a:r>
              <a:rPr lang="en-US" altLang="zh-CN" sz="2000" b="1"/>
              <a:t>)</a:t>
            </a:r>
            <a:r>
              <a:rPr lang="zh-CN" altLang="en-US" sz="2000"/>
              <a:t>：整体拥有各个部分，整体与部分共存，如果整体不存在了，那么部分也就不存在了。</a:t>
            </a:r>
          </a:p>
        </p:txBody>
      </p:sp>
      <p:grpSp>
        <p:nvGrpSpPr>
          <p:cNvPr id="53253" name="Group 23"/>
          <p:cNvGrpSpPr>
            <a:grpSpLocks/>
          </p:cNvGrpSpPr>
          <p:nvPr/>
        </p:nvGrpSpPr>
        <p:grpSpPr bwMode="auto">
          <a:xfrm>
            <a:off x="1924050" y="2928938"/>
            <a:ext cx="5602288" cy="1743075"/>
            <a:chOff x="1584" y="1647"/>
            <a:chExt cx="3456" cy="1233"/>
          </a:xfrm>
        </p:grpSpPr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1593" y="1647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1584" y="2653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1904" y="1875"/>
              <a:ext cx="131" cy="15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1969" y="2012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2035" y="1890"/>
              <a:ext cx="75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2022" y="2444"/>
              <a:ext cx="75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2004" y="2298"/>
              <a:ext cx="80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61" name="Text Box 14"/>
            <p:cNvSpPr txBox="1">
              <a:spLocks noChangeArrowheads="1"/>
            </p:cNvSpPr>
            <p:nvPr/>
          </p:nvSpPr>
          <p:spPr bwMode="auto">
            <a:xfrm>
              <a:off x="3820" y="1647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62" name="Text Box 15"/>
            <p:cNvSpPr txBox="1">
              <a:spLocks noChangeArrowheads="1"/>
            </p:cNvSpPr>
            <p:nvPr/>
          </p:nvSpPr>
          <p:spPr bwMode="auto">
            <a:xfrm>
              <a:off x="3811" y="2650"/>
              <a:ext cx="757" cy="2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9" name="AutoShape 16"/>
            <p:cNvSpPr>
              <a:spLocks noChangeArrowheads="1"/>
            </p:cNvSpPr>
            <p:nvPr/>
          </p:nvSpPr>
          <p:spPr bwMode="auto">
            <a:xfrm>
              <a:off x="4131" y="1874"/>
              <a:ext cx="130" cy="153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>
              <a:off x="4196" y="2011"/>
              <a:ext cx="0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53265" name="Text Box 18"/>
            <p:cNvSpPr txBox="1">
              <a:spLocks noChangeArrowheads="1"/>
            </p:cNvSpPr>
            <p:nvPr/>
          </p:nvSpPr>
          <p:spPr bwMode="auto">
            <a:xfrm>
              <a:off x="4261" y="1859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66" name="Text Box 19"/>
            <p:cNvSpPr txBox="1">
              <a:spLocks noChangeArrowheads="1"/>
            </p:cNvSpPr>
            <p:nvPr/>
          </p:nvSpPr>
          <p:spPr bwMode="auto">
            <a:xfrm>
              <a:off x="4249" y="2434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4230" y="2253"/>
              <a:ext cx="8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endParaRPr kumimoji="0" lang="zh-CN" altLang="zh-CN" sz="2000">
                <a:latin typeface="+mn-lt"/>
              </a:endParaRPr>
            </a:p>
          </p:txBody>
        </p:sp>
      </p:grp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5975" cy="10668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4-5 </a:t>
            </a:r>
            <a:r>
              <a:rPr lang="zh-CN" altLang="en-US" sz="3200" dirty="0"/>
              <a:t>采用</a:t>
            </a:r>
            <a:r>
              <a:rPr lang="en-US" altLang="zh-CN" sz="3200" dirty="0"/>
              <a:t>UML</a:t>
            </a:r>
            <a:r>
              <a:rPr lang="zh-CN" altLang="en-US" sz="3200" dirty="0"/>
              <a:t>方法来描述例</a:t>
            </a:r>
            <a:r>
              <a:rPr lang="en-US" altLang="zh-CN" sz="3200" dirty="0"/>
              <a:t>4-4</a:t>
            </a:r>
            <a:r>
              <a:rPr lang="zh-CN" altLang="en-US" sz="3200" dirty="0"/>
              <a:t>中</a:t>
            </a:r>
            <a:r>
              <a:rPr lang="en-US" altLang="zh-CN" sz="3200" dirty="0"/>
              <a:t>Line</a:t>
            </a:r>
            <a:r>
              <a:rPr lang="zh-CN" altLang="en-US" sz="3200" dirty="0"/>
              <a:t>类和</a:t>
            </a:r>
            <a:r>
              <a:rPr lang="en-US" altLang="zh-CN" sz="3200" dirty="0"/>
              <a:t>Point</a:t>
            </a:r>
            <a:r>
              <a:rPr lang="zh-CN" altLang="en-US" sz="3200" dirty="0"/>
              <a:t>类的关系</a:t>
            </a:r>
          </a:p>
        </p:txBody>
      </p:sp>
      <p:sp>
        <p:nvSpPr>
          <p:cNvPr id="54276" name="Rectangle 41"/>
          <p:cNvSpPr>
            <a:spLocks noChangeArrowheads="1"/>
          </p:cNvSpPr>
          <p:nvPr/>
        </p:nvSpPr>
        <p:spPr bwMode="auto">
          <a:xfrm>
            <a:off x="0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4277" name="Group 3"/>
          <p:cNvGrpSpPr>
            <a:grpSpLocks noChangeAspect="1"/>
          </p:cNvGrpSpPr>
          <p:nvPr/>
        </p:nvGrpSpPr>
        <p:grpSpPr bwMode="auto">
          <a:xfrm>
            <a:off x="1047750" y="2143125"/>
            <a:ext cx="6338888" cy="4286250"/>
            <a:chOff x="0" y="0"/>
            <a:chExt cx="6570" cy="5925"/>
          </a:xfrm>
        </p:grpSpPr>
        <p:sp>
          <p:nvSpPr>
            <p:cNvPr id="54279" name="AutoShape 40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6570" cy="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Rectangle 39"/>
            <p:cNvSpPr>
              <a:spLocks noChangeArrowheads="1"/>
            </p:cNvSpPr>
            <p:nvPr/>
          </p:nvSpPr>
          <p:spPr bwMode="auto">
            <a:xfrm>
              <a:off x="3395" y="3555"/>
              <a:ext cx="3175" cy="207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54281" name="Rectangle 38"/>
            <p:cNvSpPr>
              <a:spLocks noChangeArrowheads="1"/>
            </p:cNvSpPr>
            <p:nvPr/>
          </p:nvSpPr>
          <p:spPr bwMode="auto">
            <a:xfrm>
              <a:off x="4603" y="3612"/>
              <a:ext cx="36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en-US" altLang="zh-CN" sz="1200"/>
            </a:p>
          </p:txBody>
        </p:sp>
        <p:sp>
          <p:nvSpPr>
            <p:cNvPr id="54282" name="Rectangle 37"/>
            <p:cNvSpPr>
              <a:spLocks noChangeArrowheads="1"/>
            </p:cNvSpPr>
            <p:nvPr/>
          </p:nvSpPr>
          <p:spPr bwMode="auto">
            <a:xfrm>
              <a:off x="3395" y="3876"/>
              <a:ext cx="3175" cy="175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54283" name="Rectangle 36"/>
            <p:cNvSpPr>
              <a:spLocks noChangeArrowheads="1"/>
            </p:cNvSpPr>
            <p:nvPr/>
          </p:nvSpPr>
          <p:spPr bwMode="auto">
            <a:xfrm>
              <a:off x="3395" y="4475"/>
              <a:ext cx="3175" cy="115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54284" name="Rectangle 35"/>
            <p:cNvSpPr>
              <a:spLocks noChangeArrowheads="1"/>
            </p:cNvSpPr>
            <p:nvPr/>
          </p:nvSpPr>
          <p:spPr bwMode="auto">
            <a:xfrm>
              <a:off x="3438" y="3905"/>
              <a:ext cx="48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x : int</a:t>
              </a:r>
              <a:endParaRPr lang="en-US" altLang="zh-CN" sz="1200"/>
            </a:p>
          </p:txBody>
        </p:sp>
        <p:sp>
          <p:nvSpPr>
            <p:cNvPr id="54285" name="Rectangle 34"/>
            <p:cNvSpPr>
              <a:spLocks noChangeArrowheads="1"/>
            </p:cNvSpPr>
            <p:nvPr/>
          </p:nvSpPr>
          <p:spPr bwMode="auto">
            <a:xfrm>
              <a:off x="3438" y="4144"/>
              <a:ext cx="48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y : int</a:t>
              </a:r>
              <a:endParaRPr lang="en-US" altLang="zh-CN" sz="1200"/>
            </a:p>
          </p:txBody>
        </p:sp>
        <p:sp>
          <p:nvSpPr>
            <p:cNvPr id="54286" name="Rectangle 33"/>
            <p:cNvSpPr>
              <a:spLocks noChangeArrowheads="1"/>
            </p:cNvSpPr>
            <p:nvPr/>
          </p:nvSpPr>
          <p:spPr bwMode="auto">
            <a:xfrm>
              <a:off x="3438" y="4623"/>
              <a:ext cx="216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Point(xx : int = 0, yy : int = 0)</a:t>
              </a:r>
              <a:endParaRPr lang="en-US" altLang="zh-CN" sz="1200"/>
            </a:p>
          </p:txBody>
        </p:sp>
        <p:sp>
          <p:nvSpPr>
            <p:cNvPr id="54287" name="Rectangle 32"/>
            <p:cNvSpPr>
              <a:spLocks noChangeArrowheads="1"/>
            </p:cNvSpPr>
            <p:nvPr/>
          </p:nvSpPr>
          <p:spPr bwMode="auto">
            <a:xfrm>
              <a:off x="3438" y="4863"/>
              <a:ext cx="134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Point(p : Point &amp;)</a:t>
              </a:r>
              <a:endParaRPr lang="en-US" altLang="zh-CN" sz="1200"/>
            </a:p>
          </p:txBody>
        </p:sp>
        <p:sp>
          <p:nvSpPr>
            <p:cNvPr id="54288" name="Rectangle 31"/>
            <p:cNvSpPr>
              <a:spLocks noChangeArrowheads="1"/>
            </p:cNvSpPr>
            <p:nvPr/>
          </p:nvSpPr>
          <p:spPr bwMode="auto">
            <a:xfrm>
              <a:off x="3438" y="5102"/>
              <a:ext cx="87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getX() : int</a:t>
              </a:r>
              <a:endParaRPr lang="en-US" altLang="zh-CN" sz="1200"/>
            </a:p>
          </p:txBody>
        </p:sp>
        <p:sp>
          <p:nvSpPr>
            <p:cNvPr id="54289" name="Rectangle 30"/>
            <p:cNvSpPr>
              <a:spLocks noChangeArrowheads="1"/>
            </p:cNvSpPr>
            <p:nvPr/>
          </p:nvSpPr>
          <p:spPr bwMode="auto">
            <a:xfrm>
              <a:off x="3438" y="5342"/>
              <a:ext cx="87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getY() : int</a:t>
              </a:r>
              <a:endParaRPr lang="en-US" altLang="zh-CN" sz="1200"/>
            </a:p>
          </p:txBody>
        </p:sp>
        <p:sp>
          <p:nvSpPr>
            <p:cNvPr id="54290" name="Rectangle 29"/>
            <p:cNvSpPr>
              <a:spLocks noChangeArrowheads="1"/>
            </p:cNvSpPr>
            <p:nvPr/>
          </p:nvSpPr>
          <p:spPr bwMode="auto">
            <a:xfrm>
              <a:off x="89" y="268"/>
              <a:ext cx="2965" cy="1596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54291" name="Rectangle 28"/>
            <p:cNvSpPr>
              <a:spLocks noChangeArrowheads="1"/>
            </p:cNvSpPr>
            <p:nvPr/>
          </p:nvSpPr>
          <p:spPr bwMode="auto">
            <a:xfrm>
              <a:off x="1501" y="326"/>
              <a:ext cx="29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  <a:endParaRPr lang="en-US" altLang="zh-CN" sz="1200"/>
            </a:p>
          </p:txBody>
        </p:sp>
        <p:sp>
          <p:nvSpPr>
            <p:cNvPr id="54292" name="Rectangle 27"/>
            <p:cNvSpPr>
              <a:spLocks noChangeArrowheads="1"/>
            </p:cNvSpPr>
            <p:nvPr/>
          </p:nvSpPr>
          <p:spPr bwMode="auto">
            <a:xfrm>
              <a:off x="89" y="589"/>
              <a:ext cx="2965" cy="127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89" y="949"/>
              <a:ext cx="2965" cy="91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54294" name="Rectangle 25"/>
            <p:cNvSpPr>
              <a:spLocks noChangeArrowheads="1"/>
            </p:cNvSpPr>
            <p:nvPr/>
          </p:nvSpPr>
          <p:spPr bwMode="auto">
            <a:xfrm>
              <a:off x="340" y="618"/>
              <a:ext cx="91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len : double</a:t>
              </a:r>
              <a:endParaRPr lang="en-US" altLang="zh-CN" sz="1200"/>
            </a:p>
          </p:txBody>
        </p:sp>
        <p:sp>
          <p:nvSpPr>
            <p:cNvPr id="54295" name="Rectangle 24"/>
            <p:cNvSpPr>
              <a:spLocks noChangeArrowheads="1"/>
            </p:cNvSpPr>
            <p:nvPr/>
          </p:nvSpPr>
          <p:spPr bwMode="auto">
            <a:xfrm>
              <a:off x="121" y="1097"/>
              <a:ext cx="213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Line(xp1 : Point, xp2 : Point)</a:t>
              </a:r>
              <a:endParaRPr lang="en-US" altLang="zh-CN" sz="1200"/>
            </a:p>
          </p:txBody>
        </p:sp>
        <p:sp>
          <p:nvSpPr>
            <p:cNvPr id="54296" name="Rectangle 23"/>
            <p:cNvSpPr>
              <a:spLocks noChangeArrowheads="1"/>
            </p:cNvSpPr>
            <p:nvPr/>
          </p:nvSpPr>
          <p:spPr bwMode="auto">
            <a:xfrm>
              <a:off x="111" y="1337"/>
              <a:ext cx="112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Line( : Line &amp;)</a:t>
              </a:r>
              <a:endParaRPr lang="en-US" altLang="zh-CN" sz="1200"/>
            </a:p>
          </p:txBody>
        </p:sp>
        <p:sp>
          <p:nvSpPr>
            <p:cNvPr id="54297" name="Rectangle 22"/>
            <p:cNvSpPr>
              <a:spLocks noChangeArrowheads="1"/>
            </p:cNvSpPr>
            <p:nvPr/>
          </p:nvSpPr>
          <p:spPr bwMode="auto">
            <a:xfrm>
              <a:off x="110" y="1576"/>
              <a:ext cx="133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getLen() : double</a:t>
              </a:r>
              <a:endParaRPr lang="en-US" altLang="zh-CN" sz="1200"/>
            </a:p>
          </p:txBody>
        </p:sp>
        <p:sp>
          <p:nvSpPr>
            <p:cNvPr id="54298" name="Line 21"/>
            <p:cNvSpPr>
              <a:spLocks noChangeShapeType="1"/>
            </p:cNvSpPr>
            <p:nvPr/>
          </p:nvSpPr>
          <p:spPr bwMode="auto">
            <a:xfrm flipV="1">
              <a:off x="1673" y="1878"/>
              <a:ext cx="5" cy="221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Freeform 20"/>
            <p:cNvSpPr>
              <a:spLocks/>
            </p:cNvSpPr>
            <p:nvPr/>
          </p:nvSpPr>
          <p:spPr bwMode="auto">
            <a:xfrm>
              <a:off x="1606" y="1878"/>
              <a:ext cx="144" cy="259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Freeform 19"/>
            <p:cNvSpPr>
              <a:spLocks/>
            </p:cNvSpPr>
            <p:nvPr/>
          </p:nvSpPr>
          <p:spPr bwMode="auto">
            <a:xfrm>
              <a:off x="1673" y="4096"/>
              <a:ext cx="1717" cy="503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7 h 105"/>
                <a:gd name="T4" fmla="*/ 2147483647 w 358"/>
                <a:gd name="T5" fmla="*/ 2147483647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Line 18"/>
            <p:cNvSpPr>
              <a:spLocks noChangeShapeType="1"/>
            </p:cNvSpPr>
            <p:nvPr/>
          </p:nvSpPr>
          <p:spPr bwMode="auto">
            <a:xfrm flipH="1">
              <a:off x="3217" y="4599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17"/>
            <p:cNvSpPr>
              <a:spLocks noChangeShapeType="1"/>
            </p:cNvSpPr>
            <p:nvPr/>
          </p:nvSpPr>
          <p:spPr bwMode="auto">
            <a:xfrm flipH="1" flipV="1">
              <a:off x="3217" y="4527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Rectangle 16"/>
            <p:cNvSpPr>
              <a:spLocks noChangeArrowheads="1"/>
            </p:cNvSpPr>
            <p:nvPr/>
          </p:nvSpPr>
          <p:spPr bwMode="auto">
            <a:xfrm>
              <a:off x="2661" y="4283"/>
              <a:ext cx="22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-p1</a:t>
              </a:r>
              <a:endParaRPr lang="en-US" altLang="zh-CN" sz="1200"/>
            </a:p>
          </p:txBody>
        </p:sp>
        <p:sp>
          <p:nvSpPr>
            <p:cNvPr id="54304" name="Rectangle 15"/>
            <p:cNvSpPr>
              <a:spLocks noChangeArrowheads="1"/>
            </p:cNvSpPr>
            <p:nvPr/>
          </p:nvSpPr>
          <p:spPr bwMode="auto">
            <a:xfrm>
              <a:off x="2661" y="4748"/>
              <a:ext cx="22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-p2</a:t>
              </a:r>
              <a:endParaRPr lang="en-US" altLang="zh-CN" sz="1200"/>
            </a:p>
          </p:txBody>
        </p:sp>
        <p:sp>
          <p:nvSpPr>
            <p:cNvPr id="54305" name="Line 14"/>
            <p:cNvSpPr>
              <a:spLocks noChangeShapeType="1"/>
            </p:cNvSpPr>
            <p:nvPr/>
          </p:nvSpPr>
          <p:spPr bwMode="auto">
            <a:xfrm flipV="1">
              <a:off x="1673" y="1878"/>
              <a:ext cx="5" cy="221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Rectangle 13"/>
            <p:cNvSpPr>
              <a:spLocks noChangeArrowheads="1"/>
            </p:cNvSpPr>
            <p:nvPr/>
          </p:nvSpPr>
          <p:spPr bwMode="auto">
            <a:xfrm>
              <a:off x="1788" y="1983"/>
              <a:ext cx="23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1..*</a:t>
              </a:r>
              <a:endParaRPr lang="en-US" altLang="zh-CN" sz="1200"/>
            </a:p>
          </p:txBody>
        </p:sp>
        <p:sp>
          <p:nvSpPr>
            <p:cNvPr id="54307" name="Freeform 12"/>
            <p:cNvSpPr>
              <a:spLocks/>
            </p:cNvSpPr>
            <p:nvPr/>
          </p:nvSpPr>
          <p:spPr bwMode="auto">
            <a:xfrm>
              <a:off x="1606" y="1878"/>
              <a:ext cx="144" cy="259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Freeform 11"/>
            <p:cNvSpPr>
              <a:spLocks/>
            </p:cNvSpPr>
            <p:nvPr/>
          </p:nvSpPr>
          <p:spPr bwMode="auto">
            <a:xfrm>
              <a:off x="1673" y="4096"/>
              <a:ext cx="1717" cy="503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7 h 105"/>
                <a:gd name="T4" fmla="*/ 2147483647 w 358"/>
                <a:gd name="T5" fmla="*/ 2147483647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9" name="Rectangle 10"/>
            <p:cNvSpPr>
              <a:spLocks noChangeArrowheads="1"/>
            </p:cNvSpPr>
            <p:nvPr/>
          </p:nvSpPr>
          <p:spPr bwMode="auto">
            <a:xfrm>
              <a:off x="3112" y="4738"/>
              <a:ext cx="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 sz="1200"/>
            </a:p>
          </p:txBody>
        </p:sp>
        <p:sp>
          <p:nvSpPr>
            <p:cNvPr id="54310" name="Line 9"/>
            <p:cNvSpPr>
              <a:spLocks noChangeShapeType="1"/>
            </p:cNvSpPr>
            <p:nvPr/>
          </p:nvSpPr>
          <p:spPr bwMode="auto">
            <a:xfrm flipH="1">
              <a:off x="3217" y="4599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1" name="Line 8"/>
            <p:cNvSpPr>
              <a:spLocks noChangeShapeType="1"/>
            </p:cNvSpPr>
            <p:nvPr/>
          </p:nvSpPr>
          <p:spPr bwMode="auto">
            <a:xfrm flipH="1" flipV="1">
              <a:off x="3217" y="4527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Rectangle 7"/>
            <p:cNvSpPr>
              <a:spLocks noChangeArrowheads="1"/>
            </p:cNvSpPr>
            <p:nvPr/>
          </p:nvSpPr>
          <p:spPr bwMode="auto">
            <a:xfrm>
              <a:off x="1788" y="1983"/>
              <a:ext cx="23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1..*</a:t>
              </a:r>
              <a:endParaRPr lang="en-US" altLang="zh-CN" sz="1200"/>
            </a:p>
          </p:txBody>
        </p:sp>
        <p:sp>
          <p:nvSpPr>
            <p:cNvPr id="54313" name="Freeform 6"/>
            <p:cNvSpPr>
              <a:spLocks/>
            </p:cNvSpPr>
            <p:nvPr/>
          </p:nvSpPr>
          <p:spPr bwMode="auto">
            <a:xfrm>
              <a:off x="3069" y="1064"/>
              <a:ext cx="1754" cy="2486"/>
            </a:xfrm>
            <a:custGeom>
              <a:avLst/>
              <a:gdLst>
                <a:gd name="T0" fmla="*/ 0 w 366"/>
                <a:gd name="T1" fmla="*/ 2147483647 h 519"/>
                <a:gd name="T2" fmla="*/ 2147483647 w 366"/>
                <a:gd name="T3" fmla="*/ 0 h 519"/>
                <a:gd name="T4" fmla="*/ 2147483647 w 366"/>
                <a:gd name="T5" fmla="*/ 2147483647 h 519"/>
                <a:gd name="T6" fmla="*/ 0 60000 65536"/>
                <a:gd name="T7" fmla="*/ 0 60000 65536"/>
                <a:gd name="T8" fmla="*/ 0 60000 65536"/>
                <a:gd name="T9" fmla="*/ 0 w 366"/>
                <a:gd name="T10" fmla="*/ 0 h 519"/>
                <a:gd name="T11" fmla="*/ 366 w 366"/>
                <a:gd name="T12" fmla="*/ 519 h 5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6" h="519">
                  <a:moveTo>
                    <a:pt x="0" y="1"/>
                  </a:moveTo>
                  <a:lnTo>
                    <a:pt x="366" y="0"/>
                  </a:lnTo>
                  <a:lnTo>
                    <a:pt x="366" y="5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4" name="Line 5"/>
            <p:cNvSpPr>
              <a:spLocks noChangeShapeType="1"/>
            </p:cNvSpPr>
            <p:nvPr/>
          </p:nvSpPr>
          <p:spPr bwMode="auto">
            <a:xfrm flipV="1">
              <a:off x="4823" y="3378"/>
              <a:ext cx="72" cy="1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5" name="Line 4"/>
            <p:cNvSpPr>
              <a:spLocks noChangeShapeType="1"/>
            </p:cNvSpPr>
            <p:nvPr/>
          </p:nvSpPr>
          <p:spPr bwMode="auto">
            <a:xfrm flipH="1" flipV="1">
              <a:off x="976" y="689"/>
              <a:ext cx="15" cy="3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8" name="Line 5"/>
          <p:cNvSpPr>
            <a:spLocks noChangeShapeType="1"/>
          </p:cNvSpPr>
          <p:nvPr/>
        </p:nvSpPr>
        <p:spPr bwMode="auto">
          <a:xfrm flipH="1" flipV="1">
            <a:off x="5619750" y="4565650"/>
            <a:ext cx="60325" cy="150813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9538</TotalTime>
  <Words>4616</Words>
  <Application>Microsoft Office PowerPoint</Application>
  <PresentationFormat>自定义</PresentationFormat>
  <Paragraphs>852</Paragraphs>
  <Slides>103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7" baseType="lpstr">
      <vt:lpstr>Adobe Gothic Std B</vt:lpstr>
      <vt:lpstr>方正姚体</vt:lpstr>
      <vt:lpstr>隶书</vt:lpstr>
      <vt:lpstr>宋体</vt:lpstr>
      <vt:lpstr>微软雅黑</vt:lpstr>
      <vt:lpstr>Arial</vt:lpstr>
      <vt:lpstr>Consolas</vt:lpstr>
      <vt:lpstr>Georgia</vt:lpstr>
      <vt:lpstr>Times New Roman</vt:lpstr>
      <vt:lpstr>Trebuchet MS</vt:lpstr>
      <vt:lpstr>Wingdings</vt:lpstr>
      <vt:lpstr>Wingdings 2</vt:lpstr>
      <vt:lpstr>C++语言程序设计V4</vt:lpstr>
      <vt:lpstr>Microsoft Office Visio 绘图</vt:lpstr>
      <vt:lpstr>第 4 章  类与对象</vt:lpstr>
      <vt:lpstr>目录</vt:lpstr>
      <vt:lpstr>面向对象程序设计的基本特点</vt:lpstr>
      <vt:lpstr>抽象实例——钟表</vt:lpstr>
      <vt:lpstr>抽象</vt:lpstr>
      <vt:lpstr>类的封装举例</vt:lpstr>
      <vt:lpstr>封装</vt:lpstr>
      <vt:lpstr>继承</vt:lpstr>
      <vt:lpstr>多态</vt:lpstr>
      <vt:lpstr>类和对象的定义</vt:lpstr>
      <vt:lpstr>例4_1-1：钟表类</vt:lpstr>
      <vt:lpstr>例4_1-1：钟表类</vt:lpstr>
      <vt:lpstr>例4_1-1：钟表类</vt:lpstr>
      <vt:lpstr>设计类就是设计类型</vt:lpstr>
      <vt:lpstr>类定义的语法形式</vt:lpstr>
      <vt:lpstr>类内初始值</vt:lpstr>
      <vt:lpstr>类内初始值举例</vt:lpstr>
      <vt:lpstr>类成员的访问控制</vt:lpstr>
      <vt:lpstr>类成员的访问控制</vt:lpstr>
      <vt:lpstr>类成员的访问控制</vt:lpstr>
      <vt:lpstr>类成员的访问控制</vt:lpstr>
      <vt:lpstr>对象定义的语法</vt:lpstr>
      <vt:lpstr>类中成员互相访问</vt:lpstr>
      <vt:lpstr>类外访问</vt:lpstr>
      <vt:lpstr>类的成员函数</vt:lpstr>
      <vt:lpstr>内联成员函数</vt:lpstr>
      <vt:lpstr>构造函数</vt:lpstr>
      <vt:lpstr>例4_1-2：构造函数</vt:lpstr>
      <vt:lpstr>例4_1-2 ：构造函数</vt:lpstr>
      <vt:lpstr>例4_1-2 ：构造函数</vt:lpstr>
      <vt:lpstr>例4_1-2 ：构造函数</vt:lpstr>
      <vt:lpstr>构造函数的作用</vt:lpstr>
      <vt:lpstr>构造函数的形式</vt:lpstr>
      <vt:lpstr>构造函数的调用时机</vt:lpstr>
      <vt:lpstr>默认构造函数</vt:lpstr>
      <vt:lpstr>隐含生成的构造函数</vt:lpstr>
      <vt:lpstr>“=default”</vt:lpstr>
      <vt:lpstr>委托构造函数</vt:lpstr>
      <vt:lpstr>回顾</vt:lpstr>
      <vt:lpstr>委托构造函数</vt:lpstr>
      <vt:lpstr>复制构造函数</vt:lpstr>
      <vt:lpstr>例4-2：Point类</vt:lpstr>
      <vt:lpstr>例4-2：Point类</vt:lpstr>
      <vt:lpstr>例4-2：Point类</vt:lpstr>
      <vt:lpstr>复制构造函数定义</vt:lpstr>
      <vt:lpstr>隐含的复制构造函数</vt:lpstr>
      <vt:lpstr>“=delete”</vt:lpstr>
      <vt:lpstr>复制构造函数被调用的三种情况</vt:lpstr>
      <vt:lpstr>左值与右值</vt:lpstr>
      <vt:lpstr>右值引用</vt:lpstr>
      <vt:lpstr>移动构造函数</vt:lpstr>
      <vt:lpstr>移动构造示意</vt:lpstr>
      <vt:lpstr>析构函数</vt:lpstr>
      <vt:lpstr>例：构造函数和析构函数</vt:lpstr>
      <vt:lpstr>析构函数</vt:lpstr>
      <vt:lpstr>类的组合</vt:lpstr>
      <vt:lpstr>例4_4：类的组合，线段（Line）类</vt:lpstr>
      <vt:lpstr>例4_4：类的组合，线段（Line）类</vt:lpstr>
      <vt:lpstr>例4_4：类的组合，线段（Line）类</vt:lpstr>
      <vt:lpstr>例4_4：类的组合，线段（Line）类</vt:lpstr>
      <vt:lpstr>例4_4：类的组合，线段（Line）类</vt:lpstr>
      <vt:lpstr>组合的概念</vt:lpstr>
      <vt:lpstr>类组合的构造函数设计</vt:lpstr>
      <vt:lpstr>构造组合类对象时的初始化次序</vt:lpstr>
      <vt:lpstr>前向引用声明</vt:lpstr>
      <vt:lpstr>PowerPoint 演示文稿</vt:lpstr>
      <vt:lpstr>前向引用声明</vt:lpstr>
      <vt:lpstr>PowerPoint 演示文稿</vt:lpstr>
      <vt:lpstr>前向引用声明注意事项</vt:lpstr>
      <vt:lpstr>结构体</vt:lpstr>
      <vt:lpstr>结构体</vt:lpstr>
      <vt:lpstr>结构体的定义</vt:lpstr>
      <vt:lpstr>结构体的初始化</vt:lpstr>
      <vt:lpstr>例4-7用结构体表示学生的基本信息</vt:lpstr>
      <vt:lpstr>例4-7（续）</vt:lpstr>
      <vt:lpstr>联合体</vt:lpstr>
      <vt:lpstr>联合体</vt:lpstr>
      <vt:lpstr>联合体的内存分配</vt:lpstr>
      <vt:lpstr>无名联合</vt:lpstr>
      <vt:lpstr>例4-8使用联合体保存成绩信息，并且输出。</vt:lpstr>
      <vt:lpstr>例4-8（续）</vt:lpstr>
      <vt:lpstr>例4-8（续）</vt:lpstr>
      <vt:lpstr>例4-8（续）</vt:lpstr>
      <vt:lpstr>枚举类型</vt:lpstr>
      <vt:lpstr>枚举类型</vt:lpstr>
      <vt:lpstr>不限定作用域枚举类型说明</vt:lpstr>
      <vt:lpstr>例4-9</vt:lpstr>
      <vt:lpstr>例4-9</vt:lpstr>
      <vt:lpstr>枚举类——强类型枚举</vt:lpstr>
      <vt:lpstr>枚举类的优势</vt:lpstr>
      <vt:lpstr>枚举类举例</vt:lpstr>
      <vt:lpstr>UML简介</vt:lpstr>
      <vt:lpstr>UML简介</vt:lpstr>
      <vt:lpstr>UML类图</vt:lpstr>
      <vt:lpstr>对象图</vt:lpstr>
      <vt:lpstr>几种关系的图形标识</vt:lpstr>
      <vt:lpstr>几种关系的图形标识</vt:lpstr>
      <vt:lpstr>几种关系的图形标识</vt:lpstr>
      <vt:lpstr>例4-5 采用UML方法来描述例4-4中Line类和Point类的关系</vt:lpstr>
      <vt:lpstr>几种关系的图形标识</vt:lpstr>
      <vt:lpstr>注释</vt:lpstr>
      <vt:lpstr>例4-6 带有注释的Line类和Point类关系的描述</vt:lpstr>
      <vt:lpstr>小结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Copper</cp:lastModifiedBy>
  <cp:revision>404</cp:revision>
  <dcterms:created xsi:type="dcterms:W3CDTF">2010-07-20T13:20:04Z</dcterms:created>
  <dcterms:modified xsi:type="dcterms:W3CDTF">2022-03-12T17:51:27Z</dcterms:modified>
</cp:coreProperties>
</file>