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4" r:id="rId3"/>
    <p:sldId id="257" r:id="rId4"/>
    <p:sldId id="275" r:id="rId5"/>
    <p:sldId id="258" r:id="rId6"/>
    <p:sldId id="272" r:id="rId7"/>
    <p:sldId id="273" r:id="rId8"/>
    <p:sldId id="259" r:id="rId9"/>
    <p:sldId id="260" r:id="rId10"/>
    <p:sldId id="261" r:id="rId11"/>
    <p:sldId id="262" r:id="rId12"/>
    <p:sldId id="263" r:id="rId13"/>
    <p:sldId id="264" r:id="rId14"/>
    <p:sldId id="265" r:id="rId15"/>
    <p:sldId id="266" r:id="rId16"/>
    <p:sldId id="267" r:id="rId17"/>
    <p:sldId id="268"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89" d="100"/>
          <a:sy n="89" d="100"/>
        </p:scale>
        <p:origin x="4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F005F7-39E1-408F-6593-13899BF21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B5F6418-8742-E34C-2064-2D5F584F83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33DBFAD-254F-A111-F993-CAD34DE6F86E}"/>
              </a:ext>
            </a:extLst>
          </p:cNvPr>
          <p:cNvSpPr>
            <a:spLocks noGrp="1"/>
          </p:cNvSpPr>
          <p:nvPr>
            <p:ph type="dt" sz="half" idx="10"/>
          </p:nvPr>
        </p:nvSpPr>
        <p:spPr/>
        <p:txBody>
          <a:bodyPr/>
          <a:lstStyle/>
          <a:p>
            <a:fld id="{9666A04A-F97D-4A64-9E51-EA577FE6E571}" type="datetimeFigureOut">
              <a:rPr lang="en-US" smtClean="0"/>
              <a:t>12/20/2022</a:t>
            </a:fld>
            <a:endParaRPr lang="en-US"/>
          </a:p>
        </p:txBody>
      </p:sp>
      <p:sp>
        <p:nvSpPr>
          <p:cNvPr id="5" name="Footer Placeholder 4">
            <a:extLst>
              <a:ext uri="{FF2B5EF4-FFF2-40B4-BE49-F238E27FC236}">
                <a16:creationId xmlns:a16="http://schemas.microsoft.com/office/drawing/2014/main" xmlns="" id="{8899BC2D-3210-A8AB-45E8-E5CADAD76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196EFA-CB3E-1C6D-60D1-4C37D246CF71}"/>
              </a:ext>
            </a:extLst>
          </p:cNvPr>
          <p:cNvSpPr>
            <a:spLocks noGrp="1"/>
          </p:cNvSpPr>
          <p:nvPr>
            <p:ph type="sldNum" sz="quarter" idx="12"/>
          </p:nvPr>
        </p:nvSpPr>
        <p:spPr/>
        <p:txBody>
          <a:bodyPr/>
          <a:lstStyle/>
          <a:p>
            <a:fld id="{EBC72134-28AE-4D39-B7EF-F09B12BB9918}" type="slidenum">
              <a:rPr lang="en-US" smtClean="0"/>
              <a:t>‹#›</a:t>
            </a:fld>
            <a:endParaRPr lang="en-US"/>
          </a:p>
        </p:txBody>
      </p:sp>
    </p:spTree>
    <p:extLst>
      <p:ext uri="{BB962C8B-B14F-4D97-AF65-F5344CB8AC3E}">
        <p14:creationId xmlns:p14="http://schemas.microsoft.com/office/powerpoint/2010/main" val="360806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C69D6-B9A2-298C-FE88-0EE27FA1AC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518B1F2-CAC2-0375-40A3-6BCC45A7D7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1B7E5BF-D37E-4CFB-2A79-C5B7A883A1F2}"/>
              </a:ext>
            </a:extLst>
          </p:cNvPr>
          <p:cNvSpPr>
            <a:spLocks noGrp="1"/>
          </p:cNvSpPr>
          <p:nvPr>
            <p:ph type="dt" sz="half" idx="10"/>
          </p:nvPr>
        </p:nvSpPr>
        <p:spPr/>
        <p:txBody>
          <a:bodyPr/>
          <a:lstStyle/>
          <a:p>
            <a:fld id="{9666A04A-F97D-4A64-9E51-EA577FE6E571}" type="datetimeFigureOut">
              <a:rPr lang="en-US" smtClean="0"/>
              <a:t>12/20/2022</a:t>
            </a:fld>
            <a:endParaRPr lang="en-US"/>
          </a:p>
        </p:txBody>
      </p:sp>
      <p:sp>
        <p:nvSpPr>
          <p:cNvPr id="5" name="Footer Placeholder 4">
            <a:extLst>
              <a:ext uri="{FF2B5EF4-FFF2-40B4-BE49-F238E27FC236}">
                <a16:creationId xmlns:a16="http://schemas.microsoft.com/office/drawing/2014/main" xmlns="" id="{042099E9-E149-D886-925A-506234157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1C2F5A-B93A-CEF1-727F-2D7397CDD180}"/>
              </a:ext>
            </a:extLst>
          </p:cNvPr>
          <p:cNvSpPr>
            <a:spLocks noGrp="1"/>
          </p:cNvSpPr>
          <p:nvPr>
            <p:ph type="sldNum" sz="quarter" idx="12"/>
          </p:nvPr>
        </p:nvSpPr>
        <p:spPr/>
        <p:txBody>
          <a:bodyPr/>
          <a:lstStyle/>
          <a:p>
            <a:fld id="{EBC72134-28AE-4D39-B7EF-F09B12BB9918}" type="slidenum">
              <a:rPr lang="en-US" smtClean="0"/>
              <a:t>‹#›</a:t>
            </a:fld>
            <a:endParaRPr lang="en-US"/>
          </a:p>
        </p:txBody>
      </p:sp>
    </p:spTree>
    <p:extLst>
      <p:ext uri="{BB962C8B-B14F-4D97-AF65-F5344CB8AC3E}">
        <p14:creationId xmlns:p14="http://schemas.microsoft.com/office/powerpoint/2010/main" val="67271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51582E3-5BC6-E845-4DF7-947036DFE3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AF75407-0382-4D0C-C506-F255EDD10E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A7AAE5-132C-B927-EB27-E3D47D224BAB}"/>
              </a:ext>
            </a:extLst>
          </p:cNvPr>
          <p:cNvSpPr>
            <a:spLocks noGrp="1"/>
          </p:cNvSpPr>
          <p:nvPr>
            <p:ph type="dt" sz="half" idx="10"/>
          </p:nvPr>
        </p:nvSpPr>
        <p:spPr/>
        <p:txBody>
          <a:bodyPr/>
          <a:lstStyle/>
          <a:p>
            <a:fld id="{9666A04A-F97D-4A64-9E51-EA577FE6E571}" type="datetimeFigureOut">
              <a:rPr lang="en-US" smtClean="0"/>
              <a:t>12/20/2022</a:t>
            </a:fld>
            <a:endParaRPr lang="en-US"/>
          </a:p>
        </p:txBody>
      </p:sp>
      <p:sp>
        <p:nvSpPr>
          <p:cNvPr id="5" name="Footer Placeholder 4">
            <a:extLst>
              <a:ext uri="{FF2B5EF4-FFF2-40B4-BE49-F238E27FC236}">
                <a16:creationId xmlns:a16="http://schemas.microsoft.com/office/drawing/2014/main" xmlns="" id="{CA5471C3-7321-BA37-2276-509E2A56C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D859221-023C-DFEE-53E3-16D67ADB7BE0}"/>
              </a:ext>
            </a:extLst>
          </p:cNvPr>
          <p:cNvSpPr>
            <a:spLocks noGrp="1"/>
          </p:cNvSpPr>
          <p:nvPr>
            <p:ph type="sldNum" sz="quarter" idx="12"/>
          </p:nvPr>
        </p:nvSpPr>
        <p:spPr/>
        <p:txBody>
          <a:bodyPr/>
          <a:lstStyle/>
          <a:p>
            <a:fld id="{EBC72134-28AE-4D39-B7EF-F09B12BB9918}" type="slidenum">
              <a:rPr lang="en-US" smtClean="0"/>
              <a:t>‹#›</a:t>
            </a:fld>
            <a:endParaRPr lang="en-US"/>
          </a:p>
        </p:txBody>
      </p:sp>
    </p:spTree>
    <p:extLst>
      <p:ext uri="{BB962C8B-B14F-4D97-AF65-F5344CB8AC3E}">
        <p14:creationId xmlns:p14="http://schemas.microsoft.com/office/powerpoint/2010/main" val="180660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87BDCB-88B1-F74C-67BD-65099647C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A30C450-3AC9-75D8-94DF-59241B6660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DD95BD-9B45-5692-51FA-15447DCC5691}"/>
              </a:ext>
            </a:extLst>
          </p:cNvPr>
          <p:cNvSpPr>
            <a:spLocks noGrp="1"/>
          </p:cNvSpPr>
          <p:nvPr>
            <p:ph type="dt" sz="half" idx="10"/>
          </p:nvPr>
        </p:nvSpPr>
        <p:spPr/>
        <p:txBody>
          <a:bodyPr/>
          <a:lstStyle/>
          <a:p>
            <a:fld id="{9666A04A-F97D-4A64-9E51-EA577FE6E571}" type="datetimeFigureOut">
              <a:rPr lang="en-US" smtClean="0"/>
              <a:t>12/20/2022</a:t>
            </a:fld>
            <a:endParaRPr lang="en-US"/>
          </a:p>
        </p:txBody>
      </p:sp>
      <p:sp>
        <p:nvSpPr>
          <p:cNvPr id="5" name="Footer Placeholder 4">
            <a:extLst>
              <a:ext uri="{FF2B5EF4-FFF2-40B4-BE49-F238E27FC236}">
                <a16:creationId xmlns:a16="http://schemas.microsoft.com/office/drawing/2014/main" xmlns="" id="{FE0B57F2-A7AB-78C7-CAEA-F870EE53F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3D53245-F60D-B883-DBAA-AAFA926558EB}"/>
              </a:ext>
            </a:extLst>
          </p:cNvPr>
          <p:cNvSpPr>
            <a:spLocks noGrp="1"/>
          </p:cNvSpPr>
          <p:nvPr>
            <p:ph type="sldNum" sz="quarter" idx="12"/>
          </p:nvPr>
        </p:nvSpPr>
        <p:spPr/>
        <p:txBody>
          <a:bodyPr/>
          <a:lstStyle/>
          <a:p>
            <a:fld id="{EBC72134-28AE-4D39-B7EF-F09B12BB9918}" type="slidenum">
              <a:rPr lang="en-US" smtClean="0"/>
              <a:t>‹#›</a:t>
            </a:fld>
            <a:endParaRPr lang="en-US"/>
          </a:p>
        </p:txBody>
      </p:sp>
    </p:spTree>
    <p:extLst>
      <p:ext uri="{BB962C8B-B14F-4D97-AF65-F5344CB8AC3E}">
        <p14:creationId xmlns:p14="http://schemas.microsoft.com/office/powerpoint/2010/main" val="119804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78668-CDD8-A8A9-F00E-CA27AA4D99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E48483B-ECBA-248C-82BC-12127AC7CA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0898091-14F3-2B17-FD70-BC8CEA570DAE}"/>
              </a:ext>
            </a:extLst>
          </p:cNvPr>
          <p:cNvSpPr>
            <a:spLocks noGrp="1"/>
          </p:cNvSpPr>
          <p:nvPr>
            <p:ph type="dt" sz="half" idx="10"/>
          </p:nvPr>
        </p:nvSpPr>
        <p:spPr/>
        <p:txBody>
          <a:bodyPr/>
          <a:lstStyle/>
          <a:p>
            <a:fld id="{9666A04A-F97D-4A64-9E51-EA577FE6E571}" type="datetimeFigureOut">
              <a:rPr lang="en-US" smtClean="0"/>
              <a:t>12/20/2022</a:t>
            </a:fld>
            <a:endParaRPr lang="en-US"/>
          </a:p>
        </p:txBody>
      </p:sp>
      <p:sp>
        <p:nvSpPr>
          <p:cNvPr id="5" name="Footer Placeholder 4">
            <a:extLst>
              <a:ext uri="{FF2B5EF4-FFF2-40B4-BE49-F238E27FC236}">
                <a16:creationId xmlns:a16="http://schemas.microsoft.com/office/drawing/2014/main" xmlns="" id="{1FA5AD70-BC49-0294-3288-A64C87CFA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7387E16-9C84-EA77-64A5-6CC80074516D}"/>
              </a:ext>
            </a:extLst>
          </p:cNvPr>
          <p:cNvSpPr>
            <a:spLocks noGrp="1"/>
          </p:cNvSpPr>
          <p:nvPr>
            <p:ph type="sldNum" sz="quarter" idx="12"/>
          </p:nvPr>
        </p:nvSpPr>
        <p:spPr/>
        <p:txBody>
          <a:bodyPr/>
          <a:lstStyle/>
          <a:p>
            <a:fld id="{EBC72134-28AE-4D39-B7EF-F09B12BB9918}" type="slidenum">
              <a:rPr lang="en-US" smtClean="0"/>
              <a:t>‹#›</a:t>
            </a:fld>
            <a:endParaRPr lang="en-US"/>
          </a:p>
        </p:txBody>
      </p:sp>
    </p:spTree>
    <p:extLst>
      <p:ext uri="{BB962C8B-B14F-4D97-AF65-F5344CB8AC3E}">
        <p14:creationId xmlns:p14="http://schemas.microsoft.com/office/powerpoint/2010/main" val="192353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4B9892-CC9C-32D6-467E-9CFAF21CFD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D9C963E-8805-B49B-667C-DD39780517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B388A29-654A-9890-582F-1BCBFDABDC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4B9770B-69FF-DC21-5D84-450D44CA0A7B}"/>
              </a:ext>
            </a:extLst>
          </p:cNvPr>
          <p:cNvSpPr>
            <a:spLocks noGrp="1"/>
          </p:cNvSpPr>
          <p:nvPr>
            <p:ph type="dt" sz="half" idx="10"/>
          </p:nvPr>
        </p:nvSpPr>
        <p:spPr/>
        <p:txBody>
          <a:bodyPr/>
          <a:lstStyle/>
          <a:p>
            <a:fld id="{9666A04A-F97D-4A64-9E51-EA577FE6E571}" type="datetimeFigureOut">
              <a:rPr lang="en-US" smtClean="0"/>
              <a:t>12/20/2022</a:t>
            </a:fld>
            <a:endParaRPr lang="en-US"/>
          </a:p>
        </p:txBody>
      </p:sp>
      <p:sp>
        <p:nvSpPr>
          <p:cNvPr id="6" name="Footer Placeholder 5">
            <a:extLst>
              <a:ext uri="{FF2B5EF4-FFF2-40B4-BE49-F238E27FC236}">
                <a16:creationId xmlns:a16="http://schemas.microsoft.com/office/drawing/2014/main" xmlns="" id="{CA1890D1-1DD8-04CB-A9BC-2A3EE7B15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4290EF8-5CFF-7989-F5AB-9874AD22295D}"/>
              </a:ext>
            </a:extLst>
          </p:cNvPr>
          <p:cNvSpPr>
            <a:spLocks noGrp="1"/>
          </p:cNvSpPr>
          <p:nvPr>
            <p:ph type="sldNum" sz="quarter" idx="12"/>
          </p:nvPr>
        </p:nvSpPr>
        <p:spPr/>
        <p:txBody>
          <a:bodyPr/>
          <a:lstStyle/>
          <a:p>
            <a:fld id="{EBC72134-28AE-4D39-B7EF-F09B12BB9918}" type="slidenum">
              <a:rPr lang="en-US" smtClean="0"/>
              <a:t>‹#›</a:t>
            </a:fld>
            <a:endParaRPr lang="en-US"/>
          </a:p>
        </p:txBody>
      </p:sp>
    </p:spTree>
    <p:extLst>
      <p:ext uri="{BB962C8B-B14F-4D97-AF65-F5344CB8AC3E}">
        <p14:creationId xmlns:p14="http://schemas.microsoft.com/office/powerpoint/2010/main" val="391348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C0C9C-3319-4E34-40C8-0F4F46ACCE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5DC20A6-845A-E602-13EF-C3AF55D63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694CBAA-8A0F-7BA8-B59D-19C7972BF7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38600B0-5EEA-6252-6081-557914BBF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3604D88-06BF-FA52-9CF8-00F2DE5BB0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0AC3022-7F95-BF92-32E7-17CCE4CB2552}"/>
              </a:ext>
            </a:extLst>
          </p:cNvPr>
          <p:cNvSpPr>
            <a:spLocks noGrp="1"/>
          </p:cNvSpPr>
          <p:nvPr>
            <p:ph type="dt" sz="half" idx="10"/>
          </p:nvPr>
        </p:nvSpPr>
        <p:spPr/>
        <p:txBody>
          <a:bodyPr/>
          <a:lstStyle/>
          <a:p>
            <a:fld id="{9666A04A-F97D-4A64-9E51-EA577FE6E571}" type="datetimeFigureOut">
              <a:rPr lang="en-US" smtClean="0"/>
              <a:t>12/20/2022</a:t>
            </a:fld>
            <a:endParaRPr lang="en-US"/>
          </a:p>
        </p:txBody>
      </p:sp>
      <p:sp>
        <p:nvSpPr>
          <p:cNvPr id="8" name="Footer Placeholder 7">
            <a:extLst>
              <a:ext uri="{FF2B5EF4-FFF2-40B4-BE49-F238E27FC236}">
                <a16:creationId xmlns:a16="http://schemas.microsoft.com/office/drawing/2014/main" xmlns="" id="{A2F13944-39FD-FE93-398B-A650A586A0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49C1957-F7C0-1F39-991F-6D010746C65E}"/>
              </a:ext>
            </a:extLst>
          </p:cNvPr>
          <p:cNvSpPr>
            <a:spLocks noGrp="1"/>
          </p:cNvSpPr>
          <p:nvPr>
            <p:ph type="sldNum" sz="quarter" idx="12"/>
          </p:nvPr>
        </p:nvSpPr>
        <p:spPr/>
        <p:txBody>
          <a:bodyPr/>
          <a:lstStyle/>
          <a:p>
            <a:fld id="{EBC72134-28AE-4D39-B7EF-F09B12BB9918}" type="slidenum">
              <a:rPr lang="en-US" smtClean="0"/>
              <a:t>‹#›</a:t>
            </a:fld>
            <a:endParaRPr lang="en-US"/>
          </a:p>
        </p:txBody>
      </p:sp>
    </p:spTree>
    <p:extLst>
      <p:ext uri="{BB962C8B-B14F-4D97-AF65-F5344CB8AC3E}">
        <p14:creationId xmlns:p14="http://schemas.microsoft.com/office/powerpoint/2010/main" val="230352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D2681D-BDF4-F357-DB38-EC04B1476B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8622D89-BBAB-B2A6-6321-C594AC55B6D6}"/>
              </a:ext>
            </a:extLst>
          </p:cNvPr>
          <p:cNvSpPr>
            <a:spLocks noGrp="1"/>
          </p:cNvSpPr>
          <p:nvPr>
            <p:ph type="dt" sz="half" idx="10"/>
          </p:nvPr>
        </p:nvSpPr>
        <p:spPr/>
        <p:txBody>
          <a:bodyPr/>
          <a:lstStyle/>
          <a:p>
            <a:fld id="{9666A04A-F97D-4A64-9E51-EA577FE6E571}" type="datetimeFigureOut">
              <a:rPr lang="en-US" smtClean="0"/>
              <a:t>12/20/2022</a:t>
            </a:fld>
            <a:endParaRPr lang="en-US"/>
          </a:p>
        </p:txBody>
      </p:sp>
      <p:sp>
        <p:nvSpPr>
          <p:cNvPr id="4" name="Footer Placeholder 3">
            <a:extLst>
              <a:ext uri="{FF2B5EF4-FFF2-40B4-BE49-F238E27FC236}">
                <a16:creationId xmlns:a16="http://schemas.microsoft.com/office/drawing/2014/main" xmlns="" id="{4C48B240-48D5-2723-915B-1B3E19F759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399986E-AD94-0117-72E1-4403C689E001}"/>
              </a:ext>
            </a:extLst>
          </p:cNvPr>
          <p:cNvSpPr>
            <a:spLocks noGrp="1"/>
          </p:cNvSpPr>
          <p:nvPr>
            <p:ph type="sldNum" sz="quarter" idx="12"/>
          </p:nvPr>
        </p:nvSpPr>
        <p:spPr/>
        <p:txBody>
          <a:bodyPr/>
          <a:lstStyle/>
          <a:p>
            <a:fld id="{EBC72134-28AE-4D39-B7EF-F09B12BB9918}" type="slidenum">
              <a:rPr lang="en-US" smtClean="0"/>
              <a:t>‹#›</a:t>
            </a:fld>
            <a:endParaRPr lang="en-US"/>
          </a:p>
        </p:txBody>
      </p:sp>
    </p:spTree>
    <p:extLst>
      <p:ext uri="{BB962C8B-B14F-4D97-AF65-F5344CB8AC3E}">
        <p14:creationId xmlns:p14="http://schemas.microsoft.com/office/powerpoint/2010/main" val="325142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1B92B22-C178-8D4A-B40B-54A15D25E012}"/>
              </a:ext>
            </a:extLst>
          </p:cNvPr>
          <p:cNvSpPr>
            <a:spLocks noGrp="1"/>
          </p:cNvSpPr>
          <p:nvPr>
            <p:ph type="dt" sz="half" idx="10"/>
          </p:nvPr>
        </p:nvSpPr>
        <p:spPr/>
        <p:txBody>
          <a:bodyPr/>
          <a:lstStyle/>
          <a:p>
            <a:fld id="{9666A04A-F97D-4A64-9E51-EA577FE6E571}" type="datetimeFigureOut">
              <a:rPr lang="en-US" smtClean="0"/>
              <a:t>12/20/2022</a:t>
            </a:fld>
            <a:endParaRPr lang="en-US"/>
          </a:p>
        </p:txBody>
      </p:sp>
      <p:sp>
        <p:nvSpPr>
          <p:cNvPr id="3" name="Footer Placeholder 2">
            <a:extLst>
              <a:ext uri="{FF2B5EF4-FFF2-40B4-BE49-F238E27FC236}">
                <a16:creationId xmlns:a16="http://schemas.microsoft.com/office/drawing/2014/main" xmlns="" id="{F9F57866-80A0-FB94-A0D5-C8773EDFC8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F115745-C237-1933-1875-EE8B639DAFE8}"/>
              </a:ext>
            </a:extLst>
          </p:cNvPr>
          <p:cNvSpPr>
            <a:spLocks noGrp="1"/>
          </p:cNvSpPr>
          <p:nvPr>
            <p:ph type="sldNum" sz="quarter" idx="12"/>
          </p:nvPr>
        </p:nvSpPr>
        <p:spPr/>
        <p:txBody>
          <a:bodyPr/>
          <a:lstStyle/>
          <a:p>
            <a:fld id="{EBC72134-28AE-4D39-B7EF-F09B12BB9918}" type="slidenum">
              <a:rPr lang="en-US" smtClean="0"/>
              <a:t>‹#›</a:t>
            </a:fld>
            <a:endParaRPr lang="en-US"/>
          </a:p>
        </p:txBody>
      </p:sp>
    </p:spTree>
    <p:extLst>
      <p:ext uri="{BB962C8B-B14F-4D97-AF65-F5344CB8AC3E}">
        <p14:creationId xmlns:p14="http://schemas.microsoft.com/office/powerpoint/2010/main" val="3684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709247-E2B4-8200-B7F4-9637647AF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E55CC77-5976-76C8-FF4B-DB4C2523A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29F170E-A202-E935-3E89-DA42BCA9A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602FEC0-165F-3453-9134-07018A693D47}"/>
              </a:ext>
            </a:extLst>
          </p:cNvPr>
          <p:cNvSpPr>
            <a:spLocks noGrp="1"/>
          </p:cNvSpPr>
          <p:nvPr>
            <p:ph type="dt" sz="half" idx="10"/>
          </p:nvPr>
        </p:nvSpPr>
        <p:spPr/>
        <p:txBody>
          <a:bodyPr/>
          <a:lstStyle/>
          <a:p>
            <a:fld id="{9666A04A-F97D-4A64-9E51-EA577FE6E571}" type="datetimeFigureOut">
              <a:rPr lang="en-US" smtClean="0"/>
              <a:t>12/20/2022</a:t>
            </a:fld>
            <a:endParaRPr lang="en-US"/>
          </a:p>
        </p:txBody>
      </p:sp>
      <p:sp>
        <p:nvSpPr>
          <p:cNvPr id="6" name="Footer Placeholder 5">
            <a:extLst>
              <a:ext uri="{FF2B5EF4-FFF2-40B4-BE49-F238E27FC236}">
                <a16:creationId xmlns:a16="http://schemas.microsoft.com/office/drawing/2014/main" xmlns="" id="{C551701D-C453-3099-85C5-0B4F74871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FB0C1FB-F206-FA33-CE2A-16F892BBE562}"/>
              </a:ext>
            </a:extLst>
          </p:cNvPr>
          <p:cNvSpPr>
            <a:spLocks noGrp="1"/>
          </p:cNvSpPr>
          <p:nvPr>
            <p:ph type="sldNum" sz="quarter" idx="12"/>
          </p:nvPr>
        </p:nvSpPr>
        <p:spPr/>
        <p:txBody>
          <a:bodyPr/>
          <a:lstStyle/>
          <a:p>
            <a:fld id="{EBC72134-28AE-4D39-B7EF-F09B12BB9918}" type="slidenum">
              <a:rPr lang="en-US" smtClean="0"/>
              <a:t>‹#›</a:t>
            </a:fld>
            <a:endParaRPr lang="en-US"/>
          </a:p>
        </p:txBody>
      </p:sp>
    </p:spTree>
    <p:extLst>
      <p:ext uri="{BB962C8B-B14F-4D97-AF65-F5344CB8AC3E}">
        <p14:creationId xmlns:p14="http://schemas.microsoft.com/office/powerpoint/2010/main" val="387817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404DD-0064-875E-D572-7B6D15E7B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00B3338-4512-0D5C-C195-C1EAFE12E4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27DC03F-988B-E145-B9ED-AF2400AD5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752406F-814B-49B3-AAE8-6E7417E5B355}"/>
              </a:ext>
            </a:extLst>
          </p:cNvPr>
          <p:cNvSpPr>
            <a:spLocks noGrp="1"/>
          </p:cNvSpPr>
          <p:nvPr>
            <p:ph type="dt" sz="half" idx="10"/>
          </p:nvPr>
        </p:nvSpPr>
        <p:spPr/>
        <p:txBody>
          <a:bodyPr/>
          <a:lstStyle/>
          <a:p>
            <a:fld id="{9666A04A-F97D-4A64-9E51-EA577FE6E571}" type="datetimeFigureOut">
              <a:rPr lang="en-US" smtClean="0"/>
              <a:t>12/20/2022</a:t>
            </a:fld>
            <a:endParaRPr lang="en-US"/>
          </a:p>
        </p:txBody>
      </p:sp>
      <p:sp>
        <p:nvSpPr>
          <p:cNvPr id="6" name="Footer Placeholder 5">
            <a:extLst>
              <a:ext uri="{FF2B5EF4-FFF2-40B4-BE49-F238E27FC236}">
                <a16:creationId xmlns:a16="http://schemas.microsoft.com/office/drawing/2014/main" xmlns="" id="{9E8AEC99-B27D-DCA1-373F-809AB05CF7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2FE5705-0318-7295-D124-B9DE7D5D574D}"/>
              </a:ext>
            </a:extLst>
          </p:cNvPr>
          <p:cNvSpPr>
            <a:spLocks noGrp="1"/>
          </p:cNvSpPr>
          <p:nvPr>
            <p:ph type="sldNum" sz="quarter" idx="12"/>
          </p:nvPr>
        </p:nvSpPr>
        <p:spPr/>
        <p:txBody>
          <a:bodyPr/>
          <a:lstStyle/>
          <a:p>
            <a:fld id="{EBC72134-28AE-4D39-B7EF-F09B12BB9918}" type="slidenum">
              <a:rPr lang="en-US" smtClean="0"/>
              <a:t>‹#›</a:t>
            </a:fld>
            <a:endParaRPr lang="en-US"/>
          </a:p>
        </p:txBody>
      </p:sp>
    </p:spTree>
    <p:extLst>
      <p:ext uri="{BB962C8B-B14F-4D97-AF65-F5344CB8AC3E}">
        <p14:creationId xmlns:p14="http://schemas.microsoft.com/office/powerpoint/2010/main" val="181100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E57D48F-48C6-FBF4-75FA-9731179FB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467B932-533C-4629-DCBE-CEB855D455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31BB8B-DB25-1253-F5CF-A6211F225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6A04A-F97D-4A64-9E51-EA577FE6E571}" type="datetimeFigureOut">
              <a:rPr lang="en-US" smtClean="0"/>
              <a:t>12/20/2022</a:t>
            </a:fld>
            <a:endParaRPr lang="en-US"/>
          </a:p>
        </p:txBody>
      </p:sp>
      <p:sp>
        <p:nvSpPr>
          <p:cNvPr id="5" name="Footer Placeholder 4">
            <a:extLst>
              <a:ext uri="{FF2B5EF4-FFF2-40B4-BE49-F238E27FC236}">
                <a16:creationId xmlns:a16="http://schemas.microsoft.com/office/drawing/2014/main" xmlns="" id="{5CED39C6-A4E1-3193-0C00-4A340EE97D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0E7DA0F-8EFF-6484-6674-FE9F722638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72134-28AE-4D39-B7EF-F09B12BB9918}" type="slidenum">
              <a:rPr lang="en-US" smtClean="0"/>
              <a:t>‹#›</a:t>
            </a:fld>
            <a:endParaRPr lang="en-US"/>
          </a:p>
        </p:txBody>
      </p:sp>
    </p:spTree>
    <p:extLst>
      <p:ext uri="{BB962C8B-B14F-4D97-AF65-F5344CB8AC3E}">
        <p14:creationId xmlns:p14="http://schemas.microsoft.com/office/powerpoint/2010/main" val="1001984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XfoYk_Z5AkI&amp;list=PLfYUBJiXbdtSIJb-Qd3pw0cqCbkGeS0xn&amp;index=7" TargetMode="External"/><Relationship Id="rId2" Type="http://schemas.openxmlformats.org/officeDocument/2006/relationships/hyperlink" Target="https://cpb-us-e1.wpmucdn.com/sites.psu.edu/dist/9/63617/files/2016/08/Submission-82-Design-Brief.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A2AE01-3CBC-AB3C-A060-F109980D687E}"/>
              </a:ext>
            </a:extLst>
          </p:cNvPr>
          <p:cNvSpPr>
            <a:spLocks noGrp="1"/>
          </p:cNvSpPr>
          <p:nvPr>
            <p:ph type="ctrTitle"/>
          </p:nvPr>
        </p:nvSpPr>
        <p:spPr/>
        <p:txBody>
          <a:bodyPr>
            <a:normAutofit fontScale="90000"/>
          </a:bodyPr>
          <a:lstStyle/>
          <a:p>
            <a:r>
              <a:rPr lang="en-US" dirty="0"/>
              <a:t>Seminar </a:t>
            </a:r>
            <a:r>
              <a:rPr lang="en-US" dirty="0" smtClean="0"/>
              <a:t>1:</a:t>
            </a:r>
            <a:br>
              <a:rPr lang="en-US" dirty="0" smtClean="0"/>
            </a:br>
            <a:r>
              <a:rPr lang="en-US" dirty="0" smtClean="0"/>
              <a:t>Autism Robot Simulation</a:t>
            </a:r>
            <a:r>
              <a:rPr lang="en-US" dirty="0"/>
              <a:t/>
            </a:r>
            <a:br>
              <a:rPr lang="en-US" dirty="0"/>
            </a:br>
            <a:r>
              <a:rPr lang="en-US" dirty="0" smtClean="0"/>
              <a:t>AI4</a:t>
            </a:r>
            <a:endParaRPr lang="en-US" dirty="0"/>
          </a:p>
        </p:txBody>
      </p:sp>
      <p:sp>
        <p:nvSpPr>
          <p:cNvPr id="3" name="Subtitle 2">
            <a:extLst>
              <a:ext uri="{FF2B5EF4-FFF2-40B4-BE49-F238E27FC236}">
                <a16:creationId xmlns:a16="http://schemas.microsoft.com/office/drawing/2014/main" xmlns="" id="{2A0D5973-9745-4649-C336-5AD087278F2C}"/>
              </a:ext>
            </a:extLst>
          </p:cNvPr>
          <p:cNvSpPr>
            <a:spLocks noGrp="1"/>
          </p:cNvSpPr>
          <p:nvPr>
            <p:ph type="subTitle" idx="1"/>
          </p:nvPr>
        </p:nvSpPr>
        <p:spPr>
          <a:xfrm>
            <a:off x="3808562" y="3636543"/>
            <a:ext cx="4574875" cy="1655762"/>
          </a:xfrm>
        </p:spPr>
        <p:txBody>
          <a:bodyPr>
            <a:normAutofit/>
          </a:bodyPr>
          <a:lstStyle/>
          <a:p>
            <a:pPr algn="l"/>
            <a:r>
              <a:rPr lang="en-US" dirty="0" smtClean="0"/>
              <a:t>Supervised by: Dr. </a:t>
            </a:r>
            <a:r>
              <a:rPr lang="en-US" dirty="0" err="1" smtClean="0"/>
              <a:t>Abeer</a:t>
            </a:r>
            <a:r>
              <a:rPr lang="en-US" dirty="0" smtClean="0"/>
              <a:t> Mahmoud</a:t>
            </a:r>
          </a:p>
          <a:p>
            <a:pPr algn="l"/>
            <a:r>
              <a:rPr lang="en-US" dirty="0" smtClean="0"/>
              <a:t>T.A: Andrew </a:t>
            </a:r>
            <a:r>
              <a:rPr lang="en-US" dirty="0" err="1" smtClean="0"/>
              <a:t>Magdy</a:t>
            </a:r>
            <a:endParaRPr lang="en-US" dirty="0"/>
          </a:p>
        </p:txBody>
      </p:sp>
    </p:spTree>
    <p:extLst>
      <p:ext uri="{BB962C8B-B14F-4D97-AF65-F5344CB8AC3E}">
        <p14:creationId xmlns:p14="http://schemas.microsoft.com/office/powerpoint/2010/main" val="68676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8B3EDB-F908-9793-A3EA-95A4CC51DCBB}"/>
              </a:ext>
            </a:extLst>
          </p:cNvPr>
          <p:cNvSpPr>
            <a:spLocks noGrp="1"/>
          </p:cNvSpPr>
          <p:nvPr>
            <p:ph type="title"/>
          </p:nvPr>
        </p:nvSpPr>
        <p:spPr/>
        <p:txBody>
          <a:bodyPr/>
          <a:lstStyle/>
          <a:p>
            <a:r>
              <a:rPr lang="en-US" dirty="0"/>
              <a:t>Work plan:</a:t>
            </a:r>
          </a:p>
        </p:txBody>
      </p:sp>
      <p:sp>
        <p:nvSpPr>
          <p:cNvPr id="3" name="Content Placeholder 2">
            <a:extLst>
              <a:ext uri="{FF2B5EF4-FFF2-40B4-BE49-F238E27FC236}">
                <a16:creationId xmlns:a16="http://schemas.microsoft.com/office/drawing/2014/main" xmlns="" id="{BDE2897F-AB4F-8A84-76C0-89DCE85FD829}"/>
              </a:ext>
            </a:extLst>
          </p:cNvPr>
          <p:cNvSpPr>
            <a:spLocks noGrp="1"/>
          </p:cNvSpPr>
          <p:nvPr>
            <p:ph idx="1"/>
          </p:nvPr>
        </p:nvSpPr>
        <p:spPr/>
        <p:txBody>
          <a:bodyPr/>
          <a:lstStyle/>
          <a:p>
            <a:r>
              <a:rPr lang="en-US" dirty="0"/>
              <a:t>We </a:t>
            </a:r>
            <a:r>
              <a:rPr lang="en-US" dirty="0" smtClean="0"/>
              <a:t>contacted a therapist </a:t>
            </a:r>
            <a:r>
              <a:rPr lang="en-US" dirty="0"/>
              <a:t>to know more about autism and what activities and games </a:t>
            </a:r>
            <a:r>
              <a:rPr lang="en-US" dirty="0" smtClean="0"/>
              <a:t>should be </a:t>
            </a:r>
            <a:r>
              <a:rPr lang="en-US" dirty="0"/>
              <a:t>designed for children with autism spectrum disorders</a:t>
            </a:r>
          </a:p>
          <a:p>
            <a:r>
              <a:rPr lang="en-US" dirty="0"/>
              <a:t>We studied more about machine </a:t>
            </a:r>
            <a:r>
              <a:rPr lang="en-US" dirty="0" smtClean="0"/>
              <a:t>learning, deep learning, and computer vision algorithms.</a:t>
            </a:r>
            <a:endParaRPr lang="en-US" dirty="0"/>
          </a:p>
          <a:p>
            <a:r>
              <a:rPr lang="en-US" dirty="0"/>
              <a:t>We are going to work on the features and deliver them on </a:t>
            </a:r>
            <a:r>
              <a:rPr lang="en-US" dirty="0" smtClean="0"/>
              <a:t>time</a:t>
            </a:r>
          </a:p>
          <a:p>
            <a:r>
              <a:rPr lang="en-US" dirty="0" smtClean="0"/>
              <a:t> </a:t>
            </a:r>
            <a:r>
              <a:rPr lang="en-US" dirty="0"/>
              <a:t>Then we are going to collect all those features and test the whole system as an application by the help </a:t>
            </a:r>
            <a:r>
              <a:rPr lang="en-US" dirty="0" smtClean="0"/>
              <a:t>of an autistic kids center we are trying to contact right now. </a:t>
            </a:r>
            <a:endParaRPr lang="en-US" dirty="0"/>
          </a:p>
        </p:txBody>
      </p:sp>
    </p:spTree>
    <p:extLst>
      <p:ext uri="{BB962C8B-B14F-4D97-AF65-F5344CB8AC3E}">
        <p14:creationId xmlns:p14="http://schemas.microsoft.com/office/powerpoint/2010/main" val="297641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15DFBA-3E27-329A-04D2-EF6AFADC675F}"/>
              </a:ext>
            </a:extLst>
          </p:cNvPr>
          <p:cNvSpPr>
            <a:spLocks noGrp="1"/>
          </p:cNvSpPr>
          <p:nvPr>
            <p:ph type="title"/>
          </p:nvPr>
        </p:nvSpPr>
        <p:spPr>
          <a:xfrm>
            <a:off x="417444" y="0"/>
            <a:ext cx="10515600" cy="1325563"/>
          </a:xfrm>
        </p:spPr>
        <p:txBody>
          <a:bodyPr/>
          <a:lstStyle/>
          <a:p>
            <a:r>
              <a:rPr lang="en-US" dirty="0"/>
              <a:t>Features:</a:t>
            </a:r>
          </a:p>
        </p:txBody>
      </p:sp>
      <p:sp>
        <p:nvSpPr>
          <p:cNvPr id="3" name="Content Placeholder 2">
            <a:extLst>
              <a:ext uri="{FF2B5EF4-FFF2-40B4-BE49-F238E27FC236}">
                <a16:creationId xmlns:a16="http://schemas.microsoft.com/office/drawing/2014/main" xmlns="" id="{6861DC66-BB29-CB89-7B03-8DA0B593FADE}"/>
              </a:ext>
            </a:extLst>
          </p:cNvPr>
          <p:cNvSpPr>
            <a:spLocks noGrp="1"/>
          </p:cNvSpPr>
          <p:nvPr>
            <p:ph idx="1"/>
          </p:nvPr>
        </p:nvSpPr>
        <p:spPr>
          <a:xfrm>
            <a:off x="417444" y="543340"/>
            <a:ext cx="10813774" cy="6414051"/>
          </a:xfrm>
        </p:spPr>
        <p:txBody>
          <a:bodyPr>
            <a:normAutofit fontScale="85000" lnSpcReduction="20000"/>
          </a:bodyPr>
          <a:lstStyle/>
          <a:p>
            <a:pPr marL="0" marR="0" indent="0">
              <a:lnSpc>
                <a:spcPct val="150000"/>
              </a:lnSpc>
              <a:spcBef>
                <a:spcPts val="0"/>
              </a:spcBef>
              <a:spcAft>
                <a:spcPts val="800"/>
              </a:spcAft>
              <a:buNone/>
              <a:tabLst>
                <a:tab pos="14859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tabLst>
                <a:tab pos="14859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Face recognition: to recognize the child and its face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tabLst>
                <a:tab pos="14859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Facial Expression Recognition: to know if the child is happy or not and deal with it by other features.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tabLst>
                <a:tab pos="14859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Object recognition: to make the child learn the objects around him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tabLst>
                <a:tab pos="14859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Speech to text: With this feature we will remove the need of keyboard and will be using voice of the kid to enter the name and status.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tabLst>
                <a:tab pos="14859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Body spinning Ball: In order to make the child more interactive we need to make him do some exercise, and we aim to achieve this by using the Spin Ball game.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tabLst>
                <a:tab pos="14859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Directions Game: to make the child more aware with the environment.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tabLst>
                <a:tab pos="14859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Alphabet Teaching Program: to teach the child the A B Cs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tabLst>
                <a:tab pos="14859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Numbers Teaching program: to teach the child numbers 1 2 3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tabLst>
                <a:tab pos="14859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Colors Teaching program: to teach the child the colors and make him aware with all things.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tabLst>
                <a:tab pos="14859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Prayer teaching program: to teach the child religion in a simple way.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mj-lt"/>
              <a:buAutoNum type="arabicPeriod"/>
              <a:tabLst>
                <a:tab pos="14859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Human emotions teaching program: to teach him the emotions and how to express his feelings.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1000"/>
              </a:spcAft>
              <a:buFont typeface="+mj-lt"/>
              <a:buAutoNum type="arabicPeriod"/>
              <a:tabLst>
                <a:tab pos="1485900" algn="l"/>
              </a:tabLs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Full body estimation and Poses Detection:</a:t>
            </a:r>
            <a:r>
              <a:rPr lang="en-US" sz="1800" dirty="0">
                <a:solidFill>
                  <a:srgbClr val="212529"/>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3D Human pose estimation is a computer vision task which uses multiple/simple, monocular/stereo camera to estimate the body points in 3 dimensions. This have enormous application ranging from human fall detection, crime investigation, sports etc.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tabLst>
                <a:tab pos="1485900" algn="l"/>
              </a:tabLst>
            </a:pPr>
            <a:r>
              <a:rPr lang="en-US" sz="1800" dirty="0">
                <a:effectLst/>
                <a:latin typeface="Noto Sans Symbols"/>
                <a:ea typeface="Noto Sans Symbols"/>
                <a:cs typeface="Noto Sans Symbols"/>
              </a:rPr>
              <a:t>All of these features will teach the child in an attractive and simple way and make him more interactive with the </a:t>
            </a:r>
            <a:r>
              <a:rPr lang="en-US" sz="1800" dirty="0" smtClean="0">
                <a:effectLst/>
                <a:latin typeface="Noto Sans Symbols"/>
                <a:ea typeface="Noto Sans Symbols"/>
                <a:cs typeface="Noto Sans Symbols"/>
              </a:rPr>
              <a:t>community. </a:t>
            </a:r>
            <a:r>
              <a:rPr lang="en-US" sz="1800" dirty="0" smtClean="0">
                <a:latin typeface="Noto Sans Symbols"/>
                <a:ea typeface="Noto Sans Symbols"/>
                <a:cs typeface="Noto Sans Symbols"/>
              </a:rPr>
              <a:t>it</a:t>
            </a:r>
            <a:r>
              <a:rPr lang="en-US" sz="1800" dirty="0" smtClean="0">
                <a:effectLst/>
                <a:latin typeface="Noto Sans Symbols"/>
                <a:ea typeface="Noto Sans Symbols"/>
                <a:cs typeface="Noto Sans Symbols"/>
              </a:rPr>
              <a:t> </a:t>
            </a:r>
            <a:r>
              <a:rPr lang="en-US" sz="1800" dirty="0">
                <a:effectLst/>
                <a:latin typeface="Noto Sans Symbols"/>
                <a:ea typeface="Noto Sans Symbols"/>
                <a:cs typeface="Noto Sans Symbols"/>
              </a:rPr>
              <a:t>can deliver predictable responses over and over. </a:t>
            </a:r>
            <a:r>
              <a:rPr lang="en-US" sz="1800" dirty="0" smtClean="0">
                <a:effectLst/>
                <a:latin typeface="Noto Sans Symbols"/>
                <a:ea typeface="Noto Sans Symbols"/>
                <a:cs typeface="Noto Sans Symbols"/>
              </a:rPr>
              <a:t>i</a:t>
            </a:r>
            <a:r>
              <a:rPr lang="en-US" sz="1800" dirty="0" smtClean="0">
                <a:latin typeface="Noto Sans Symbols"/>
                <a:ea typeface="Noto Sans Symbols"/>
                <a:cs typeface="Noto Sans Symbols"/>
              </a:rPr>
              <a:t>t</a:t>
            </a:r>
            <a:r>
              <a:rPr lang="en-US" sz="1800" dirty="0" smtClean="0">
                <a:effectLst/>
                <a:latin typeface="Noto Sans Symbols"/>
                <a:ea typeface="Noto Sans Symbols"/>
                <a:cs typeface="Noto Sans Symbols"/>
              </a:rPr>
              <a:t> </a:t>
            </a:r>
            <a:r>
              <a:rPr lang="en-US" sz="1800" dirty="0">
                <a:effectLst/>
                <a:latin typeface="Noto Sans Symbols"/>
                <a:ea typeface="Noto Sans Symbols"/>
                <a:cs typeface="Noto Sans Symbols"/>
              </a:rPr>
              <a:t>repeat things and behave in a consistent way, which are highly important to helping children with autism learn better.</a:t>
            </a:r>
          </a:p>
          <a:p>
            <a:pPr marL="342900" marR="0" lvl="0" indent="-342900">
              <a:lnSpc>
                <a:spcPct val="150000"/>
              </a:lnSpc>
              <a:spcBef>
                <a:spcPts val="0"/>
              </a:spcBef>
              <a:spcAft>
                <a:spcPts val="0"/>
              </a:spcAft>
              <a:buFont typeface="Arial" panose="020B0604020202020204" pitchFamily="34" charset="0"/>
              <a:buChar char="▪"/>
              <a:tabLst>
                <a:tab pos="14859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1569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0BE043-4E2D-A84A-18BC-0C2DD1321C13}"/>
              </a:ext>
            </a:extLst>
          </p:cNvPr>
          <p:cNvSpPr>
            <a:spLocks noGrp="1"/>
          </p:cNvSpPr>
          <p:nvPr>
            <p:ph type="title"/>
          </p:nvPr>
        </p:nvSpPr>
        <p:spPr/>
        <p:txBody>
          <a:bodyPr/>
          <a:lstStyle/>
          <a:p>
            <a:r>
              <a:rPr lang="en-US" dirty="0"/>
              <a:t>Software tools:</a:t>
            </a:r>
          </a:p>
        </p:txBody>
      </p:sp>
      <p:sp>
        <p:nvSpPr>
          <p:cNvPr id="3" name="Content Placeholder 2">
            <a:extLst>
              <a:ext uri="{FF2B5EF4-FFF2-40B4-BE49-F238E27FC236}">
                <a16:creationId xmlns:a16="http://schemas.microsoft.com/office/drawing/2014/main" xmlns="" id="{F5FD4BB9-DA74-BB97-4842-EE9EAC66BAED}"/>
              </a:ext>
            </a:extLst>
          </p:cNvPr>
          <p:cNvSpPr>
            <a:spLocks noGrp="1"/>
          </p:cNvSpPr>
          <p:nvPr>
            <p:ph idx="1"/>
          </p:nvPr>
        </p:nvSpPr>
        <p:spPr/>
        <p:txBody>
          <a:bodyPr/>
          <a:lstStyle/>
          <a:p>
            <a:r>
              <a:rPr lang="en-US" dirty="0"/>
              <a:t>Programming language: Python</a:t>
            </a:r>
          </a:p>
          <a:p>
            <a:r>
              <a:rPr lang="en-US" dirty="0"/>
              <a:t>IDE: PyCharm</a:t>
            </a:r>
          </a:p>
          <a:p>
            <a:r>
              <a:rPr lang="en-US" dirty="0"/>
              <a:t>Packages: Cv2, pandas, </a:t>
            </a:r>
            <a:r>
              <a:rPr lang="en-US" dirty="0" err="1"/>
              <a:t>numpy</a:t>
            </a:r>
            <a:r>
              <a:rPr lang="en-US" dirty="0"/>
              <a:t>, </a:t>
            </a:r>
            <a:r>
              <a:rPr lang="en-US" dirty="0" err="1"/>
              <a:t>pygame</a:t>
            </a:r>
            <a:r>
              <a:rPr lang="en-US" dirty="0"/>
              <a:t>, </a:t>
            </a:r>
            <a:r>
              <a:rPr lang="en-US" dirty="0" err="1"/>
              <a:t>keras</a:t>
            </a:r>
            <a:r>
              <a:rPr lang="en-US" dirty="0"/>
              <a:t>, </a:t>
            </a:r>
            <a:r>
              <a:rPr lang="en-US" dirty="0" err="1"/>
              <a:t>tensorflow</a:t>
            </a:r>
            <a:r>
              <a:rPr lang="en-US" dirty="0"/>
              <a:t>, torch, </a:t>
            </a:r>
            <a:r>
              <a:rPr lang="en-US" dirty="0" err="1"/>
              <a:t>tkinter</a:t>
            </a:r>
            <a:r>
              <a:rPr lang="en-US" dirty="0"/>
              <a:t>, </a:t>
            </a:r>
            <a:r>
              <a:rPr lang="en-US" dirty="0" err="1"/>
              <a:t>gtts</a:t>
            </a:r>
            <a:endParaRPr lang="en-US" dirty="0"/>
          </a:p>
        </p:txBody>
      </p:sp>
    </p:spTree>
    <p:extLst>
      <p:ext uri="{BB962C8B-B14F-4D97-AF65-F5344CB8AC3E}">
        <p14:creationId xmlns:p14="http://schemas.microsoft.com/office/powerpoint/2010/main" val="54175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1C6D2-39AA-0B17-E0C3-8CB9640F7B72}"/>
              </a:ext>
            </a:extLst>
          </p:cNvPr>
          <p:cNvSpPr>
            <a:spLocks noGrp="1"/>
          </p:cNvSpPr>
          <p:nvPr>
            <p:ph type="title"/>
          </p:nvPr>
        </p:nvSpPr>
        <p:spPr/>
        <p:txBody>
          <a:bodyPr/>
          <a:lstStyle/>
          <a:p>
            <a:r>
              <a:rPr lang="en-US" dirty="0"/>
              <a:t>Software architecture: Facial Expressions flow graph</a:t>
            </a:r>
          </a:p>
        </p:txBody>
      </p:sp>
      <p:pic>
        <p:nvPicPr>
          <p:cNvPr id="4" name="image32.png" descr="Diagram&#10;&#10;Description automatically generated">
            <a:extLst>
              <a:ext uri="{FF2B5EF4-FFF2-40B4-BE49-F238E27FC236}">
                <a16:creationId xmlns:a16="http://schemas.microsoft.com/office/drawing/2014/main" xmlns="" id="{A6549000-9F39-0770-DE31-594301AD7418}"/>
              </a:ext>
            </a:extLst>
          </p:cNvPr>
          <p:cNvPicPr>
            <a:picLocks noGrp="1"/>
          </p:cNvPicPr>
          <p:nvPr>
            <p:ph idx="1"/>
          </p:nvPr>
        </p:nvPicPr>
        <p:blipFill>
          <a:blip r:embed="rId2"/>
          <a:srcRect/>
          <a:stretch>
            <a:fillRect/>
          </a:stretch>
        </p:blipFill>
        <p:spPr>
          <a:xfrm>
            <a:off x="3974655" y="1825625"/>
            <a:ext cx="4242690" cy="4351338"/>
          </a:xfrm>
          <a:prstGeom prst="rect">
            <a:avLst/>
          </a:prstGeom>
          <a:ln/>
        </p:spPr>
      </p:pic>
    </p:spTree>
    <p:extLst>
      <p:ext uri="{BB962C8B-B14F-4D97-AF65-F5344CB8AC3E}">
        <p14:creationId xmlns:p14="http://schemas.microsoft.com/office/powerpoint/2010/main" val="583862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6B07BF-3782-CE8A-8B19-8041C5A507F6}"/>
              </a:ext>
            </a:extLst>
          </p:cNvPr>
          <p:cNvSpPr>
            <a:spLocks noGrp="1"/>
          </p:cNvSpPr>
          <p:nvPr>
            <p:ph type="title"/>
          </p:nvPr>
        </p:nvSpPr>
        <p:spPr/>
        <p:txBody>
          <a:bodyPr/>
          <a:lstStyle/>
          <a:p>
            <a:r>
              <a:rPr lang="en-US" dirty="0"/>
              <a:t>Software architecture: flowchart of card game </a:t>
            </a:r>
          </a:p>
        </p:txBody>
      </p:sp>
      <p:pic>
        <p:nvPicPr>
          <p:cNvPr id="4" name="image6.png" descr="A picture containing text, clock&#10;&#10;Description automatically generated">
            <a:extLst>
              <a:ext uri="{FF2B5EF4-FFF2-40B4-BE49-F238E27FC236}">
                <a16:creationId xmlns:a16="http://schemas.microsoft.com/office/drawing/2014/main" xmlns="" id="{8CC82B3B-A3A1-4571-7017-AA4552A7DA50}"/>
              </a:ext>
            </a:extLst>
          </p:cNvPr>
          <p:cNvPicPr>
            <a:picLocks noGrp="1"/>
          </p:cNvPicPr>
          <p:nvPr>
            <p:ph idx="1"/>
          </p:nvPr>
        </p:nvPicPr>
        <p:blipFill>
          <a:blip r:embed="rId2"/>
          <a:srcRect/>
          <a:stretch>
            <a:fillRect/>
          </a:stretch>
        </p:blipFill>
        <p:spPr>
          <a:xfrm>
            <a:off x="4534614" y="1790790"/>
            <a:ext cx="3122771" cy="4461964"/>
          </a:xfrm>
          <a:prstGeom prst="rect">
            <a:avLst/>
          </a:prstGeom>
          <a:ln/>
        </p:spPr>
      </p:pic>
    </p:spTree>
    <p:extLst>
      <p:ext uri="{BB962C8B-B14F-4D97-AF65-F5344CB8AC3E}">
        <p14:creationId xmlns:p14="http://schemas.microsoft.com/office/powerpoint/2010/main" val="872942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F367D3-F919-CD14-DA9C-396880E651BB}"/>
              </a:ext>
            </a:extLst>
          </p:cNvPr>
          <p:cNvSpPr>
            <a:spLocks noGrp="1"/>
          </p:cNvSpPr>
          <p:nvPr>
            <p:ph type="title"/>
          </p:nvPr>
        </p:nvSpPr>
        <p:spPr/>
        <p:txBody>
          <a:bodyPr/>
          <a:lstStyle/>
          <a:p>
            <a:r>
              <a:rPr lang="en-US" dirty="0"/>
              <a:t>Software architecture: Body estimation flow graph</a:t>
            </a:r>
          </a:p>
        </p:txBody>
      </p:sp>
      <p:pic>
        <p:nvPicPr>
          <p:cNvPr id="4" name="image37.png" descr="Diagram&#10;&#10;Description automatically generated">
            <a:extLst>
              <a:ext uri="{FF2B5EF4-FFF2-40B4-BE49-F238E27FC236}">
                <a16:creationId xmlns:a16="http://schemas.microsoft.com/office/drawing/2014/main" xmlns="" id="{BDB9D413-2622-EC09-C114-5FD71B56D160}"/>
              </a:ext>
            </a:extLst>
          </p:cNvPr>
          <p:cNvPicPr>
            <a:picLocks noGrp="1"/>
          </p:cNvPicPr>
          <p:nvPr>
            <p:ph idx="1"/>
          </p:nvPr>
        </p:nvPicPr>
        <p:blipFill>
          <a:blip r:embed="rId2"/>
          <a:srcRect/>
          <a:stretch>
            <a:fillRect/>
          </a:stretch>
        </p:blipFill>
        <p:spPr>
          <a:xfrm>
            <a:off x="4996468" y="1825625"/>
            <a:ext cx="2199063" cy="4351338"/>
          </a:xfrm>
          <a:prstGeom prst="rect">
            <a:avLst/>
          </a:prstGeom>
          <a:ln/>
        </p:spPr>
      </p:pic>
    </p:spTree>
    <p:extLst>
      <p:ext uri="{BB962C8B-B14F-4D97-AF65-F5344CB8AC3E}">
        <p14:creationId xmlns:p14="http://schemas.microsoft.com/office/powerpoint/2010/main" val="2370622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F1421-3BDC-653B-37B1-6BCC47082916}"/>
              </a:ext>
            </a:extLst>
          </p:cNvPr>
          <p:cNvSpPr>
            <a:spLocks noGrp="1"/>
          </p:cNvSpPr>
          <p:nvPr>
            <p:ph type="title"/>
          </p:nvPr>
        </p:nvSpPr>
        <p:spPr/>
        <p:txBody>
          <a:bodyPr/>
          <a:lstStyle/>
          <a:p>
            <a:r>
              <a:rPr lang="en-US" dirty="0"/>
              <a:t>Software architecture: Face recognition flowgraph</a:t>
            </a:r>
          </a:p>
        </p:txBody>
      </p:sp>
      <p:pic>
        <p:nvPicPr>
          <p:cNvPr id="4" name="image35.png" descr="Diagram, box and whisker chart&#10;&#10;Description automatically generated">
            <a:extLst>
              <a:ext uri="{FF2B5EF4-FFF2-40B4-BE49-F238E27FC236}">
                <a16:creationId xmlns:a16="http://schemas.microsoft.com/office/drawing/2014/main" xmlns="" id="{A1F53224-8E7E-FF4C-21BC-F2898A45D7A6}"/>
              </a:ext>
            </a:extLst>
          </p:cNvPr>
          <p:cNvPicPr>
            <a:picLocks noGrp="1"/>
          </p:cNvPicPr>
          <p:nvPr>
            <p:ph idx="1"/>
          </p:nvPr>
        </p:nvPicPr>
        <p:blipFill>
          <a:blip r:embed="rId2"/>
          <a:srcRect/>
          <a:stretch>
            <a:fillRect/>
          </a:stretch>
        </p:blipFill>
        <p:spPr>
          <a:xfrm>
            <a:off x="5025934" y="1825625"/>
            <a:ext cx="2140131" cy="4351338"/>
          </a:xfrm>
          <a:prstGeom prst="rect">
            <a:avLst/>
          </a:prstGeom>
          <a:ln/>
        </p:spPr>
      </p:pic>
    </p:spTree>
    <p:extLst>
      <p:ext uri="{BB962C8B-B14F-4D97-AF65-F5344CB8AC3E}">
        <p14:creationId xmlns:p14="http://schemas.microsoft.com/office/powerpoint/2010/main" val="1977492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42390-8A86-B6A8-1F58-A4225DC2EF69}"/>
              </a:ext>
            </a:extLst>
          </p:cNvPr>
          <p:cNvSpPr>
            <a:spLocks noGrp="1"/>
          </p:cNvSpPr>
          <p:nvPr>
            <p:ph type="title"/>
          </p:nvPr>
        </p:nvSpPr>
        <p:spPr/>
        <p:txBody>
          <a:bodyPr/>
          <a:lstStyle/>
          <a:p>
            <a:r>
              <a:rPr lang="en-US" dirty="0"/>
              <a:t>Software architecture: The system flowchart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8676" y="1690688"/>
            <a:ext cx="11440741" cy="4740048"/>
          </a:xfrm>
        </p:spPr>
      </p:pic>
    </p:spTree>
    <p:extLst>
      <p:ext uri="{BB962C8B-B14F-4D97-AF65-F5344CB8AC3E}">
        <p14:creationId xmlns:p14="http://schemas.microsoft.com/office/powerpoint/2010/main" val="2381123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cpb-us-e1.wpmucdn.com/sites.psu.edu/dist/9/63617/files/2016/08/Submission-82-Design-Brief.pdf</a:t>
            </a:r>
            <a:endParaRPr lang="en-US" dirty="0" smtClean="0"/>
          </a:p>
          <a:p>
            <a:r>
              <a:rPr lang="en-US" dirty="0">
                <a:hlinkClick r:id="rId3"/>
              </a:rPr>
              <a:t>https://</a:t>
            </a:r>
            <a:r>
              <a:rPr lang="en-US" dirty="0" smtClean="0">
                <a:hlinkClick r:id="rId3"/>
              </a:rPr>
              <a:t>www.youtube.com/watch?v=XfoYk_Z5AkI&amp;list=PLfYUBJiXbdtSIJb-Qd3pw0cqCbkGeS0xn&amp;index=7</a:t>
            </a:r>
            <a:endParaRPr lang="en-US" dirty="0" smtClean="0"/>
          </a:p>
          <a:p>
            <a:r>
              <a:rPr lang="en-US" dirty="0"/>
              <a:t>A Brief History of Computer Vision (and Convolutional Neural Networks), </a:t>
            </a:r>
            <a:r>
              <a:rPr lang="en-US" dirty="0" err="1"/>
              <a:t>Rostyslav</a:t>
            </a:r>
            <a:r>
              <a:rPr lang="en-US" dirty="0"/>
              <a:t> </a:t>
            </a:r>
            <a:r>
              <a:rPr lang="en-US" dirty="0" err="1"/>
              <a:t>Demush</a:t>
            </a:r>
            <a:r>
              <a:rPr lang="en-US" dirty="0"/>
              <a:t>, Hacker Noon, February 27, </a:t>
            </a:r>
            <a:r>
              <a:rPr lang="en-US" dirty="0" smtClean="0"/>
              <a:t>2019</a:t>
            </a:r>
          </a:p>
          <a:p>
            <a:endParaRPr lang="en-US" dirty="0"/>
          </a:p>
        </p:txBody>
      </p:sp>
    </p:spTree>
    <p:extLst>
      <p:ext uri="{BB962C8B-B14F-4D97-AF65-F5344CB8AC3E}">
        <p14:creationId xmlns:p14="http://schemas.microsoft.com/office/powerpoint/2010/main" val="94943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sp>
        <p:nvSpPr>
          <p:cNvPr id="3" name="Content Placeholder 2"/>
          <p:cNvSpPr>
            <a:spLocks noGrp="1"/>
          </p:cNvSpPr>
          <p:nvPr>
            <p:ph idx="1"/>
          </p:nvPr>
        </p:nvSpPr>
        <p:spPr/>
        <p:txBody>
          <a:bodyPr/>
          <a:lstStyle/>
          <a:p>
            <a:r>
              <a:rPr lang="en-US" dirty="0"/>
              <a:t>Antony Nabil </a:t>
            </a:r>
            <a:r>
              <a:rPr lang="en-US" dirty="0" err="1"/>
              <a:t>Naguib</a:t>
            </a:r>
            <a:r>
              <a:rPr lang="en-US" dirty="0"/>
              <a:t> </a:t>
            </a:r>
            <a:r>
              <a:rPr lang="en-US" dirty="0" err="1"/>
              <a:t>Youhanna</a:t>
            </a:r>
            <a:r>
              <a:rPr lang="en-US" dirty="0"/>
              <a:t>			20191703004</a:t>
            </a:r>
          </a:p>
          <a:p>
            <a:r>
              <a:rPr lang="en-US" dirty="0"/>
              <a:t>Alzahraa </a:t>
            </a:r>
            <a:r>
              <a:rPr lang="en-US" dirty="0" err="1"/>
              <a:t>Mofed</a:t>
            </a:r>
            <a:r>
              <a:rPr lang="en-US" dirty="0"/>
              <a:t> Mohammed </a:t>
            </a:r>
            <a:r>
              <a:rPr lang="en-US" dirty="0" err="1"/>
              <a:t>Mofed</a:t>
            </a:r>
            <a:r>
              <a:rPr lang="en-US" dirty="0"/>
              <a:t>			20191703001</a:t>
            </a:r>
          </a:p>
          <a:p>
            <a:r>
              <a:rPr lang="en-US" dirty="0"/>
              <a:t>Amira </a:t>
            </a:r>
            <a:r>
              <a:rPr lang="en-US" dirty="0" err="1"/>
              <a:t>Barakat</a:t>
            </a:r>
            <a:r>
              <a:rPr lang="en-US" dirty="0"/>
              <a:t> Ali </a:t>
            </a:r>
            <a:r>
              <a:rPr lang="en-US" dirty="0" err="1"/>
              <a:t>Abdelwahab</a:t>
            </a:r>
            <a:r>
              <a:rPr lang="en-US" dirty="0"/>
              <a:t>			20191703002</a:t>
            </a:r>
          </a:p>
          <a:p>
            <a:r>
              <a:rPr lang="en-US" dirty="0" err="1"/>
              <a:t>Nagwa</a:t>
            </a:r>
            <a:r>
              <a:rPr lang="en-US" dirty="0"/>
              <a:t> Mohammed Anwar Ahmed			20191703037</a:t>
            </a:r>
          </a:p>
          <a:p>
            <a:r>
              <a:rPr lang="en-US" dirty="0" err="1"/>
              <a:t>Aya</a:t>
            </a:r>
            <a:r>
              <a:rPr lang="en-US" dirty="0"/>
              <a:t> Khaled Mohammed Salah </a:t>
            </a:r>
            <a:r>
              <a:rPr lang="en-US" dirty="0" err="1"/>
              <a:t>Elsayed</a:t>
            </a:r>
            <a:r>
              <a:rPr lang="en-US" dirty="0"/>
              <a:t>		20191703005</a:t>
            </a:r>
            <a:endParaRPr lang="en-US" dirty="0"/>
          </a:p>
        </p:txBody>
      </p:sp>
    </p:spTree>
    <p:extLst>
      <p:ext uri="{BB962C8B-B14F-4D97-AF65-F5344CB8AC3E}">
        <p14:creationId xmlns:p14="http://schemas.microsoft.com/office/powerpoint/2010/main" val="1704248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B7570-CC38-683D-0BFE-E4BA48F82791}"/>
              </a:ext>
            </a:extLst>
          </p:cNvPr>
          <p:cNvSpPr>
            <a:spLocks noGrp="1"/>
          </p:cNvSpPr>
          <p:nvPr>
            <p:ph type="title"/>
          </p:nvPr>
        </p:nvSpPr>
        <p:spPr/>
        <p:txBody>
          <a:bodyPr/>
          <a:lstStyle/>
          <a:p>
            <a:r>
              <a:rPr lang="en-US" dirty="0"/>
              <a:t>Problem definition</a:t>
            </a:r>
            <a:r>
              <a:rPr lang="en-US" dirty="0" smtClean="0"/>
              <a:t>:</a:t>
            </a:r>
            <a:endParaRPr lang="en-US" dirty="0"/>
          </a:p>
        </p:txBody>
      </p:sp>
      <p:sp>
        <p:nvSpPr>
          <p:cNvPr id="3" name="Content Placeholder 2">
            <a:extLst>
              <a:ext uri="{FF2B5EF4-FFF2-40B4-BE49-F238E27FC236}">
                <a16:creationId xmlns:a16="http://schemas.microsoft.com/office/drawing/2014/main" xmlns="" id="{091378EE-2727-DD7F-F157-665105E1C988}"/>
              </a:ext>
            </a:extLst>
          </p:cNvPr>
          <p:cNvSpPr>
            <a:spLocks noGrp="1"/>
          </p:cNvSpPr>
          <p:nvPr>
            <p:ph idx="1"/>
          </p:nvPr>
        </p:nvSpPr>
        <p:spPr>
          <a:xfrm>
            <a:off x="435976" y="1616577"/>
            <a:ext cx="11599106" cy="5241423"/>
          </a:xfrm>
        </p:spPr>
        <p:txBody>
          <a:bodyPr>
            <a:normAutofit/>
          </a:bodyPr>
          <a:lstStyle/>
          <a:p>
            <a:r>
              <a:rPr lang="en-US" sz="2000" dirty="0"/>
              <a:t>Autism is a condition that affects how a person thinks, feels, interacts with others, and experiences their environment. It is a lifelong disability that starts when a person is born and stays with them into old age. </a:t>
            </a:r>
            <a:endParaRPr lang="en-US" sz="2000" dirty="0" smtClean="0"/>
          </a:p>
          <a:p>
            <a:r>
              <a:rPr lang="en-US" sz="2000" dirty="0" smtClean="0"/>
              <a:t>Every </a:t>
            </a:r>
            <a:r>
              <a:rPr lang="en-US" sz="2000" dirty="0"/>
              <a:t>Autistic person is different to every other. This is why autism is described as a ‘spectrum’. </a:t>
            </a:r>
            <a:endParaRPr lang="en-US" sz="2000" dirty="0" smtClean="0"/>
          </a:p>
          <a:p>
            <a:r>
              <a:rPr lang="en-US" sz="2000" dirty="0" smtClean="0"/>
              <a:t>People </a:t>
            </a:r>
            <a:r>
              <a:rPr lang="en-US" sz="2000" dirty="0"/>
              <a:t>with Autism Spectrum Disorder (ASD) may behave, communicate, interact, and learn in ways that are different from most other people. There is often nothing about how they look that sets them apart from other people. </a:t>
            </a:r>
            <a:endParaRPr lang="en-US" sz="2000" dirty="0" smtClean="0"/>
          </a:p>
          <a:p>
            <a:r>
              <a:rPr lang="en-US" sz="2000" dirty="0" smtClean="0"/>
              <a:t>The </a:t>
            </a:r>
            <a:r>
              <a:rPr lang="en-US" sz="2000" dirty="0"/>
              <a:t>abilities of people with ASD can vary significantly. For example, some people with ASD may have advanced conversation skills whereas others may be nonverbal. Some people with ASD need a lot of help in their daily lives; others can work and live with little to no support</a:t>
            </a:r>
            <a:r>
              <a:rPr lang="en-US" sz="2000" dirty="0" smtClean="0"/>
              <a:t>. </a:t>
            </a:r>
          </a:p>
          <a:p>
            <a:r>
              <a:rPr lang="en-US" sz="2000" dirty="0" smtClean="0"/>
              <a:t>A </a:t>
            </a:r>
            <a:r>
              <a:rPr lang="en-US" sz="2000" dirty="0"/>
              <a:t>child with ASD may</a:t>
            </a:r>
            <a:r>
              <a:rPr lang="en-US" sz="2000" dirty="0" smtClean="0"/>
              <a:t>:</a:t>
            </a:r>
          </a:p>
          <a:p>
            <a:pPr lvl="1"/>
            <a:r>
              <a:rPr lang="en-US" sz="1600" dirty="0" smtClean="0"/>
              <a:t> Not </a:t>
            </a:r>
            <a:r>
              <a:rPr lang="en-US" sz="1600" dirty="0"/>
              <a:t>want to be </a:t>
            </a:r>
            <a:r>
              <a:rPr lang="en-US" sz="1600" dirty="0" smtClean="0"/>
              <a:t>touched </a:t>
            </a:r>
          </a:p>
          <a:p>
            <a:pPr lvl="1"/>
            <a:r>
              <a:rPr lang="en-US" sz="1600" dirty="0" smtClean="0"/>
              <a:t>Want </a:t>
            </a:r>
            <a:r>
              <a:rPr lang="en-US" sz="1600" dirty="0"/>
              <a:t>to play alone</a:t>
            </a:r>
            <a:r>
              <a:rPr lang="en-US" sz="1600" dirty="0" smtClean="0"/>
              <a:t>.</a:t>
            </a:r>
          </a:p>
          <a:p>
            <a:pPr lvl="1"/>
            <a:r>
              <a:rPr lang="en-US" sz="1600" dirty="0" smtClean="0"/>
              <a:t>Not </a:t>
            </a:r>
            <a:r>
              <a:rPr lang="en-US" sz="1600" dirty="0"/>
              <a:t>want to change </a:t>
            </a:r>
            <a:r>
              <a:rPr lang="en-US" sz="1600" dirty="0" smtClean="0"/>
              <a:t>routines </a:t>
            </a:r>
          </a:p>
        </p:txBody>
      </p:sp>
    </p:spTree>
    <p:extLst>
      <p:ext uri="{BB962C8B-B14F-4D97-AF65-F5344CB8AC3E}">
        <p14:creationId xmlns:p14="http://schemas.microsoft.com/office/powerpoint/2010/main" val="428192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694" y="1230401"/>
            <a:ext cx="10515600" cy="4782209"/>
          </a:xfrm>
        </p:spPr>
        <p:txBody>
          <a:bodyPr>
            <a:normAutofit fontScale="85000" lnSpcReduction="20000"/>
          </a:bodyPr>
          <a:lstStyle/>
          <a:p>
            <a:r>
              <a:rPr lang="en-US" sz="2400" dirty="0"/>
              <a:t>Until recently experts talked about different types of autism which all now fall under the umbrella of autism spectrum disorder. However There is very little known about the causes of these disorders. these types are</a:t>
            </a:r>
            <a:r>
              <a:rPr lang="en-US" sz="2400" dirty="0" smtClean="0"/>
              <a:t>:</a:t>
            </a:r>
          </a:p>
          <a:p>
            <a:endParaRPr lang="en-US" sz="2400" dirty="0"/>
          </a:p>
          <a:p>
            <a:pPr lvl="1"/>
            <a:r>
              <a:rPr lang="en-US" dirty="0"/>
              <a:t> Asperger's syndrome. This is on the milder end of the autism spectrum. A person with Asperger's may be very intelligent and able to handle their daily life. They may be really focused on topics that interest them and discuss them nonstop. But they have a much harder time </a:t>
            </a:r>
            <a:r>
              <a:rPr lang="en-US" dirty="0" smtClean="0"/>
              <a:t>socially. </a:t>
            </a:r>
          </a:p>
          <a:p>
            <a:pPr lvl="1"/>
            <a:endParaRPr lang="en-US" dirty="0"/>
          </a:p>
          <a:p>
            <a:pPr lvl="1"/>
            <a:r>
              <a:rPr lang="en-US" dirty="0"/>
              <a:t>Pervasive developmental disorder, not otherwise specified (PDD-NOS). This diagnosis is a middle ground as it's given for those whose autism was more severe than Asperger's syndrome, but not as severe as autistic </a:t>
            </a:r>
            <a:r>
              <a:rPr lang="en-US" dirty="0" smtClean="0"/>
              <a:t>disorder. This </a:t>
            </a:r>
            <a:r>
              <a:rPr lang="en-US" dirty="0"/>
              <a:t>older term is further along the autism spectrum than Asperger’s and PDD-NOS. It includes the same types of symptoms, but at a more intense level</a:t>
            </a:r>
            <a:r>
              <a:rPr lang="en-US" dirty="0" smtClean="0"/>
              <a:t>.</a:t>
            </a:r>
          </a:p>
          <a:p>
            <a:pPr lvl="1"/>
            <a:endParaRPr lang="en-US" dirty="0" smtClean="0"/>
          </a:p>
          <a:p>
            <a:pPr lvl="1"/>
            <a:r>
              <a:rPr lang="en-US" dirty="0" smtClean="0"/>
              <a:t> </a:t>
            </a:r>
            <a:r>
              <a:rPr lang="en-US" dirty="0"/>
              <a:t>Childhood disintegrative disorder. This was the rarest and most severe part of the spectrum. It described children who develop normally and then quickly lose many social, language, and mental skills, usually between ages 2 and 4.</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3216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072F3-F4E3-EF1A-109B-F098524686E6}"/>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xmlns="" id="{D7DA5394-4CE8-48BB-37BA-550D3BAE8998}"/>
              </a:ext>
            </a:extLst>
          </p:cNvPr>
          <p:cNvSpPr>
            <a:spLocks noGrp="1"/>
          </p:cNvSpPr>
          <p:nvPr>
            <p:ph idx="1"/>
          </p:nvPr>
        </p:nvSpPr>
        <p:spPr>
          <a:xfrm>
            <a:off x="289561" y="1323701"/>
            <a:ext cx="7225936" cy="5199019"/>
          </a:xfrm>
        </p:spPr>
        <p:txBody>
          <a:bodyPr>
            <a:normAutofit fontScale="85000" lnSpcReduction="20000"/>
          </a:bodyPr>
          <a:lstStyle/>
          <a:p>
            <a:pPr marL="0" indent="0">
              <a:buNone/>
            </a:pPr>
            <a:r>
              <a:rPr lang="en-US" dirty="0"/>
              <a:t>Autism Spectrum Disorders (ASDs) are characterized by impairments in social interaction, communication and behavioral functioning that can affect the health-related quality-of-life outcomes of the affected child and the family. ASDs have increased in prevalence, leading to a demand for improved understanding of the comparative effectiveness of different pharmacologic, behavioral, medical, and alternative treatments for children as well as systems for providing services</a:t>
            </a:r>
            <a:r>
              <a:rPr lang="en-US" dirty="0" smtClean="0"/>
              <a:t>.</a:t>
            </a:r>
          </a:p>
          <a:p>
            <a:pPr marL="0" indent="0">
              <a:buNone/>
            </a:pPr>
            <a:endParaRPr lang="en-US" dirty="0"/>
          </a:p>
          <a:p>
            <a:pPr marL="0" indent="0">
              <a:buNone/>
            </a:pPr>
            <a:r>
              <a:rPr lang="en-US" dirty="0" smtClean="0"/>
              <a:t>1 </a:t>
            </a:r>
            <a:r>
              <a:rPr lang="en-US" dirty="0"/>
              <a:t>in 44 (or 2.3%) of children in the US were identified with ASD using estimates from CDC’s Autism and Developmental Disabilities Monitoring (ADDM) </a:t>
            </a:r>
            <a:r>
              <a:rPr lang="en-US" dirty="0" smtClean="0"/>
              <a:t>Network. The </a:t>
            </a:r>
            <a:r>
              <a:rPr lang="en-US" dirty="0"/>
              <a:t>2021 prevalence estimate from data collected in 2018 is roughly 241% higher than estimates from 2000The last estimate, reported in 2020, showed 1 in 54 kids identified with ASD. A mere year later the reported estimate increased to 1 in 44*</a:t>
            </a:r>
          </a:p>
        </p:txBody>
      </p:sp>
      <p:pic>
        <p:nvPicPr>
          <p:cNvPr id="6" name="Content Placeholder 4">
            <a:extLst>
              <a:ext uri="{FF2B5EF4-FFF2-40B4-BE49-F238E27FC236}">
                <a16:creationId xmlns:a16="http://schemas.microsoft.com/office/drawing/2014/main" xmlns="" id="{42C1DF09-680E-E9C5-5DE0-C821A3CCE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497" y="3334871"/>
            <a:ext cx="4608501" cy="3395738"/>
          </a:xfrm>
          <a:prstGeom prst="rect">
            <a:avLst/>
          </a:prstGeom>
        </p:spPr>
      </p:pic>
    </p:spTree>
    <p:extLst>
      <p:ext uri="{BB962C8B-B14F-4D97-AF65-F5344CB8AC3E}">
        <p14:creationId xmlns:p14="http://schemas.microsoft.com/office/powerpoint/2010/main" val="239723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74" y="1053102"/>
            <a:ext cx="5841274" cy="4981938"/>
          </a:xfrm>
        </p:spPr>
        <p:txBody>
          <a:bodyPr>
            <a:normAutofit/>
          </a:bodyPr>
          <a:lstStyle/>
          <a:p>
            <a:r>
              <a:rPr lang="en-US" sz="2400" dirty="0"/>
              <a:t>Research suggests autism rates vary greatly across countries—and even among states in the </a:t>
            </a:r>
            <a:r>
              <a:rPr lang="en-US" sz="2400" dirty="0" smtClean="0"/>
              <a:t>US—cultural</a:t>
            </a:r>
            <a:r>
              <a:rPr lang="en-US" sz="2400" dirty="0" smtClean="0"/>
              <a:t>.</a:t>
            </a:r>
            <a:br>
              <a:rPr lang="en-US" sz="2400" dirty="0" smtClean="0"/>
            </a:br>
            <a:r>
              <a:rPr lang="en-US" sz="2400" dirty="0" smtClean="0"/>
              <a:t/>
            </a:r>
            <a:br>
              <a:rPr lang="en-US" sz="2400" dirty="0" smtClean="0"/>
            </a:br>
            <a:r>
              <a:rPr lang="en-US" sz="2400" dirty="0" smtClean="0"/>
              <a:t>Examples </a:t>
            </a:r>
            <a:r>
              <a:rPr lang="en-US" sz="2400" dirty="0"/>
              <a:t>include: California at 3.9%, Missouri at 1.7%, South Korea at 2.84%, France at 0.36%, and Qatar at 1.14%This variation is due to the fact that Many developing countries do not have reliable autism statistics due to a lack of resources. This means most autism research is from affluent, English-speaking countries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5126" y="3234938"/>
            <a:ext cx="5537502" cy="2907189"/>
          </a:xfrm>
        </p:spPr>
      </p:pic>
    </p:spTree>
    <p:extLst>
      <p:ext uri="{BB962C8B-B14F-4D97-AF65-F5344CB8AC3E}">
        <p14:creationId xmlns:p14="http://schemas.microsoft.com/office/powerpoint/2010/main" val="400885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Research suggests around 40% of </a:t>
            </a:r>
            <a:r>
              <a:rPr lang="en-US" dirty="0" smtClean="0"/>
              <a:t>autistic </a:t>
            </a:r>
            <a:r>
              <a:rPr lang="en-US" dirty="0"/>
              <a:t>children and adolescents have at least one of anxiety </a:t>
            </a:r>
            <a:r>
              <a:rPr lang="en-US" dirty="0" smtClean="0"/>
              <a:t>disorders. Roughly </a:t>
            </a:r>
            <a:r>
              <a:rPr lang="en-US" dirty="0"/>
              <a:t>half of all children with ASD may also experience symptoms of ADHD  Children on the spectrum are more likely than their peers to experience sleep, gastrointestinal, and weight management </a:t>
            </a:r>
            <a:r>
              <a:rPr lang="en-US" dirty="0" smtClean="0"/>
              <a:t>challenges. Children </a:t>
            </a:r>
            <a:r>
              <a:rPr lang="en-US" dirty="0"/>
              <a:t>with ASD may also have an elevated risk of </a:t>
            </a:r>
            <a:r>
              <a:rPr lang="en-US" dirty="0" smtClean="0"/>
              <a:t>epilepsy. An </a:t>
            </a:r>
            <a:r>
              <a:rPr lang="en-US" dirty="0"/>
              <a:t>estimated 90% of autistic individuals may have atypical sensory </a:t>
            </a:r>
            <a:r>
              <a:rPr lang="en-US" dirty="0" smtClean="0"/>
              <a:t>experiences. Individuals </a:t>
            </a:r>
            <a:r>
              <a:rPr lang="en-US" dirty="0"/>
              <a:t>on the spectrum have a substantially heightened risk of dying from serious injury</a:t>
            </a:r>
          </a:p>
        </p:txBody>
      </p:sp>
    </p:spTree>
    <p:extLst>
      <p:ext uri="{BB962C8B-B14F-4D97-AF65-F5344CB8AC3E}">
        <p14:creationId xmlns:p14="http://schemas.microsoft.com/office/powerpoint/2010/main" val="368215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FE8EDC-5AF7-FB0B-30DD-9EE7B4DA830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xmlns="" id="{8F5AADF2-F556-C4D5-75FC-5BBDE8CBDC60}"/>
              </a:ext>
            </a:extLst>
          </p:cNvPr>
          <p:cNvSpPr>
            <a:spLocks noGrp="1"/>
          </p:cNvSpPr>
          <p:nvPr>
            <p:ph idx="1"/>
          </p:nvPr>
        </p:nvSpPr>
        <p:spPr/>
        <p:txBody>
          <a:bodyPr>
            <a:normAutofit/>
          </a:bodyPr>
          <a:lstStyle/>
          <a:p>
            <a:pPr algn="l"/>
            <a:endParaRPr lang="en-US" sz="18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 So, the aim of our Project is decreasing the percentage of autism for children and helping their families and people responsible for them by obtaining someone who sets and take care of these children for certain periods and make these kids gain some skills. This could occur by designing an application equipped with a screen showing some educational games. These games will allow children to do some exercises and improve the communication skills. Also, they aim to educate these children letters and some simple words in English. </a:t>
            </a:r>
            <a:r>
              <a:rPr lang="en-US" sz="2400" dirty="0">
                <a:solidFill>
                  <a:srgbClr val="000000"/>
                </a:solidFill>
                <a:latin typeface="Times New Roman" panose="02020603050405020304" pitchFamily="18" charset="0"/>
              </a:rPr>
              <a:t>But they are not just any games, they are designed for kids who have autism and at the same time the application will be able to detect whether the kid is happy or sad and do actions based on that, also it will teach him the things in his surroundings and will try to communicate to him through voice</a:t>
            </a:r>
            <a:r>
              <a:rPr lang="en-US" sz="2400" dirty="0" smtClean="0">
                <a:solidFill>
                  <a:srgbClr val="000000"/>
                </a:solidFill>
                <a:latin typeface="Times New Roman" panose="02020603050405020304" pitchFamily="18" charset="0"/>
              </a:rPr>
              <a:t>. (design requirements/constraints)</a:t>
            </a:r>
          </a:p>
          <a:p>
            <a:endParaRPr lang="en-US" sz="2400" dirty="0" smtClean="0">
              <a:solidFill>
                <a:srgbClr val="000000"/>
              </a:solidFill>
              <a:latin typeface="Times New Roman" panose="02020603050405020304" pitchFamily="18" charset="0"/>
            </a:endParaRPr>
          </a:p>
          <a:p>
            <a:endParaRPr lang="en-US" dirty="0">
              <a:solidFill>
                <a:srgbClr val="000000"/>
              </a:solidFill>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50448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C5ECC6E-4D83-7027-350B-382F72D84818}"/>
              </a:ext>
            </a:extLst>
          </p:cNvPr>
          <p:cNvSpPr>
            <a:spLocks noGrp="1"/>
          </p:cNvSpPr>
          <p:nvPr>
            <p:ph idx="1"/>
          </p:nvPr>
        </p:nvSpPr>
        <p:spPr>
          <a:xfrm>
            <a:off x="751114" y="1677579"/>
            <a:ext cx="10515600" cy="4351338"/>
          </a:xfrm>
        </p:spPr>
        <p:txBody>
          <a:bodyPr/>
          <a:lstStyle/>
          <a:p>
            <a:r>
              <a:rPr lang="en-US" sz="2400" dirty="0" smtClean="0">
                <a:solidFill>
                  <a:srgbClr val="000000"/>
                </a:solidFill>
                <a:effectLst/>
                <a:latin typeface="Calibri" panose="020F0502020204030204" pitchFamily="34" charset="0"/>
                <a:ea typeface="Calibri" panose="020F0502020204030204" pitchFamily="34" charset="0"/>
                <a:cs typeface="Arial" panose="020B0604020202020204" pitchFamily="34" charset="0"/>
              </a:rPr>
              <a:t>Prior solutions:</a:t>
            </a:r>
          </a:p>
          <a:p>
            <a:r>
              <a:rPr lang="en-US" sz="1800" dirty="0" err="1" smtClean="0">
                <a:solidFill>
                  <a:srgbClr val="000000"/>
                </a:solidFill>
                <a:effectLst/>
                <a:latin typeface="Calibri" panose="020F0502020204030204" pitchFamily="34" charset="0"/>
                <a:ea typeface="Calibri" panose="020F0502020204030204" pitchFamily="34" charset="0"/>
                <a:cs typeface="Arial" panose="020B0604020202020204" pitchFamily="34" charset="0"/>
              </a:rPr>
              <a:t>Robota</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keepon</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kasper</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all of those are robot help autistic children to improve their skills. Based on our research, if our application where to be built into a </a:t>
            </a:r>
            <a:r>
              <a:rPr lang="en-US" sz="1800" dirty="0">
                <a:solidFill>
                  <a:srgbClr val="000000"/>
                </a:solidFill>
                <a:latin typeface="Calibri" panose="020F0502020204030204" pitchFamily="34" charset="0"/>
                <a:ea typeface="Calibri" panose="020F0502020204030204" pitchFamily="34" charset="0"/>
                <a:cs typeface="Arial" panose="020B0604020202020204" pitchFamily="34" charset="0"/>
              </a:rPr>
              <a:t>robot </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robot we are going to work on is currently manufactured by a company called LUXI in Luxembourg and, they made a robot called </a:t>
            </a:r>
            <a:r>
              <a:rPr lang="en-US" sz="18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QTrobot</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and it has the main functions of our app but they sell the robot and the autism software by 67K LE and this is a very high cost compared to if we did the robot as the hardware part it will be maximum 20K.</a:t>
            </a:r>
          </a:p>
          <a:p>
            <a:r>
              <a:rPr lang="en-US" sz="1800" dirty="0">
                <a:solidFill>
                  <a:srgbClr val="000000"/>
                </a:solidFill>
                <a:latin typeface="Calibri" panose="020F0502020204030204" pitchFamily="34" charset="0"/>
                <a:ea typeface="Calibri" panose="020F0502020204030204" pitchFamily="34" charset="0"/>
                <a:cs typeface="Arial" panose="020B0604020202020204" pitchFamily="34" charset="0"/>
              </a:rPr>
              <a:t>Plus our application will be flexible to be installed on a robot screen or a console or converted to a mobile app or etc</a:t>
            </a:r>
            <a:r>
              <a:rPr lang="en-US" sz="1800" dirty="0" smtClean="0">
                <a:solidFill>
                  <a:srgbClr val="000000"/>
                </a:solidFill>
                <a:latin typeface="Calibri" panose="020F0502020204030204" pitchFamily="34" charset="0"/>
                <a:ea typeface="Calibri" panose="020F0502020204030204" pitchFamily="34" charset="0"/>
                <a:cs typeface="Arial" panose="020B0604020202020204" pitchFamily="34" charset="0"/>
              </a:rPr>
              <a:t>.</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b="1" dirty="0"/>
          </a:p>
        </p:txBody>
      </p:sp>
    </p:spTree>
    <p:extLst>
      <p:ext uri="{BB962C8B-B14F-4D97-AF65-F5344CB8AC3E}">
        <p14:creationId xmlns:p14="http://schemas.microsoft.com/office/powerpoint/2010/main" val="2688380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1433</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Noto Sans Symbols</vt:lpstr>
      <vt:lpstr>Times New Roman</vt:lpstr>
      <vt:lpstr>Office Theme</vt:lpstr>
      <vt:lpstr>Seminar 1: Autism Robot Simulation AI4</vt:lpstr>
      <vt:lpstr>Team Members:</vt:lpstr>
      <vt:lpstr>Problem definition:</vt:lpstr>
      <vt:lpstr>PowerPoint Presentation</vt:lpstr>
      <vt:lpstr>Motivation: </vt:lpstr>
      <vt:lpstr>Research suggests autism rates vary greatly across countries—and even among states in the US—cultural.  Examples include: California at 3.9%, Missouri at 1.7%, South Korea at 2.84%, France at 0.36%, and Qatar at 1.14%This variation is due to the fact that Many developing countries do not have reliable autism statistics due to a lack of resources. This means most autism research is from affluent, English-speaking countries</vt:lpstr>
      <vt:lpstr>PowerPoint Presentation</vt:lpstr>
      <vt:lpstr>Objective:</vt:lpstr>
      <vt:lpstr>PowerPoint Presentation</vt:lpstr>
      <vt:lpstr>Work plan:</vt:lpstr>
      <vt:lpstr>Features:</vt:lpstr>
      <vt:lpstr>Software tools:</vt:lpstr>
      <vt:lpstr>Software architecture: Facial Expressions flow graph</vt:lpstr>
      <vt:lpstr>Software architecture: flowchart of card game </vt:lpstr>
      <vt:lpstr>Software architecture: Body estimation flow graph</vt:lpstr>
      <vt:lpstr>Software architecture: Face recognition flowgraph</vt:lpstr>
      <vt:lpstr>Software architecture: The system flowchart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انتونى نبيل نجيب يوحنا</dc:creator>
  <cp:lastModifiedBy>الزهراء مفيد محمد مفيد</cp:lastModifiedBy>
  <cp:revision>20</cp:revision>
  <dcterms:created xsi:type="dcterms:W3CDTF">2022-11-19T10:03:30Z</dcterms:created>
  <dcterms:modified xsi:type="dcterms:W3CDTF">2022-12-20T11:01:09Z</dcterms:modified>
</cp:coreProperties>
</file>