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62" r:id="rId3"/>
    <p:sldId id="543" r:id="rId4"/>
    <p:sldId id="537" r:id="rId5"/>
    <p:sldId id="565" r:id="rId6"/>
    <p:sldId id="544" r:id="rId7"/>
    <p:sldId id="567" r:id="rId8"/>
    <p:sldId id="568" r:id="rId9"/>
    <p:sldId id="524" r:id="rId10"/>
    <p:sldId id="545" r:id="rId11"/>
    <p:sldId id="547" r:id="rId12"/>
    <p:sldId id="546" r:id="rId13"/>
    <p:sldId id="569" r:id="rId14"/>
    <p:sldId id="570" r:id="rId15"/>
    <p:sldId id="566" r:id="rId16"/>
    <p:sldId id="549" r:id="rId17"/>
    <p:sldId id="548" r:id="rId18"/>
    <p:sldId id="571" r:id="rId19"/>
    <p:sldId id="550" r:id="rId20"/>
    <p:sldId id="551" r:id="rId21"/>
    <p:sldId id="552" r:id="rId22"/>
    <p:sldId id="572" r:id="rId23"/>
    <p:sldId id="580" r:id="rId24"/>
    <p:sldId id="581" r:id="rId25"/>
    <p:sldId id="573" r:id="rId26"/>
    <p:sldId id="553" r:id="rId27"/>
    <p:sldId id="582" r:id="rId28"/>
    <p:sldId id="554" r:id="rId29"/>
    <p:sldId id="555" r:id="rId30"/>
    <p:sldId id="556" r:id="rId31"/>
    <p:sldId id="574" r:id="rId32"/>
    <p:sldId id="557" r:id="rId33"/>
    <p:sldId id="558" r:id="rId34"/>
    <p:sldId id="559" r:id="rId35"/>
    <p:sldId id="525" r:id="rId36"/>
    <p:sldId id="527" r:id="rId37"/>
    <p:sldId id="560" r:id="rId38"/>
    <p:sldId id="539" r:id="rId39"/>
    <p:sldId id="575" r:id="rId40"/>
    <p:sldId id="576" r:id="rId41"/>
    <p:sldId id="577" r:id="rId42"/>
    <p:sldId id="578" r:id="rId43"/>
    <p:sldId id="538" r:id="rId44"/>
    <p:sldId id="561" r:id="rId45"/>
    <p:sldId id="562" r:id="rId46"/>
    <p:sldId id="5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97" autoAdjust="0"/>
    <p:restoredTop sz="86077"/>
  </p:normalViewPr>
  <p:slideViewPr>
    <p:cSldViewPr snapToGrid="0">
      <p:cViewPr>
        <p:scale>
          <a:sx n="110" d="100"/>
          <a:sy n="110" d="100"/>
        </p:scale>
        <p:origin x="5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D0DA-8615-704E-9E83-C67131F17D7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AC6CD-63C0-3840-81D9-3EB6B8B7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T1 loads value of counter(50) into its register </a:t>
            </a:r>
            <a:r>
              <a:rPr lang="en-US" dirty="0" err="1"/>
              <a:t>eax</a:t>
            </a:r>
            <a:r>
              <a:rPr lang="en-US" dirty="0"/>
              <a:t>, add 1 to </a:t>
            </a:r>
            <a:r>
              <a:rPr lang="en-US" dirty="0" err="1"/>
              <a:t>eax</a:t>
            </a:r>
            <a:r>
              <a:rPr lang="en-US" dirty="0"/>
              <a:t>(51)</a:t>
            </a:r>
          </a:p>
          <a:p>
            <a:r>
              <a:rPr lang="en-US" dirty="0"/>
              <a:t>A timer interrupt goes off; thus, the OS saves the state of the currently running thread (its PC, its registers including </a:t>
            </a:r>
            <a:r>
              <a:rPr lang="en-US" dirty="0" err="1"/>
              <a:t>eax</a:t>
            </a:r>
            <a:r>
              <a:rPr lang="en-US" dirty="0"/>
              <a:t>, etc.) to the thread’s TCB.</a:t>
            </a:r>
          </a:p>
          <a:p>
            <a:r>
              <a:rPr lang="en-US" dirty="0"/>
              <a:t>T2 runs, getting the value of counter(50) and putting it into its </a:t>
            </a:r>
            <a:r>
              <a:rPr lang="en-US" dirty="0" err="1"/>
              <a:t>eax</a:t>
            </a:r>
            <a:r>
              <a:rPr lang="en-US" dirty="0"/>
              <a:t> (51).</a:t>
            </a:r>
          </a:p>
          <a:p>
            <a:r>
              <a:rPr lang="en-US" dirty="0"/>
              <a:t>T2 saves the contents of </a:t>
            </a:r>
            <a:r>
              <a:rPr lang="en-US" dirty="0" err="1"/>
              <a:t>eax</a:t>
            </a:r>
            <a:r>
              <a:rPr lang="en-US" dirty="0"/>
              <a:t> into counter. Now global variable counter is 51.</a:t>
            </a:r>
          </a:p>
          <a:p>
            <a:r>
              <a:rPr lang="en-US" dirty="0"/>
              <a:t>Context switch occurs, T1 resumes running. T1 </a:t>
            </a:r>
            <a:r>
              <a:rPr lang="en-US" dirty="0" err="1"/>
              <a:t>eax</a:t>
            </a:r>
            <a:r>
              <a:rPr lang="en-US" dirty="0"/>
              <a:t>=51. Then </a:t>
            </a:r>
            <a:r>
              <a:rPr lang="en-US" dirty="0" err="1"/>
              <a:t>mov</a:t>
            </a:r>
            <a:r>
              <a:rPr lang="en-US" dirty="0"/>
              <a:t> executes, the counter is set to 51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computer programming, a mutual exclusion object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program object that allows multiple program threads to share the same resource, such as file access, but not simultaneously. When a program is started,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with a unique name.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8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PTHREAD_MUTEX_INITIALIZER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macro initializes the static mutex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setting its attributes to default values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pthread_mutex_init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shall initialize the mutex referenced by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attributes specified by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NULL, the default mutex attributes are used;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0 on success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 whether the value at the address specified by </a:t>
            </a:r>
            <a:r>
              <a:rPr lang="en-US" dirty="0" err="1"/>
              <a:t>ptr</a:t>
            </a:r>
            <a:r>
              <a:rPr lang="en-US" dirty="0"/>
              <a:t> is equal to expected; if so, update the memory location pointed to by </a:t>
            </a:r>
            <a:r>
              <a:rPr lang="en-US" dirty="0" err="1"/>
              <a:t>ptr</a:t>
            </a:r>
            <a:r>
              <a:rPr lang="en-US" dirty="0"/>
              <a:t> with the new value. If not, do nothing. In either case, return the original value at that memory location, thus allowing the code calling compare-and-swap to know whether it succeeded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that cannot be set and represents monotonic time since some unspecified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AC6CD-63C0-3840-81D9-3EB6B8B7CD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D0B-00D8-49D2-A6B5-8BFEF513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9BA1-52AA-432C-AB3E-038F5989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7A92-B57A-4305-8784-3A71AA65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0371-5EDC-4732-849E-EEFDE45A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888-9443-40EA-B174-785E09A3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9183-D812-4EB8-9B6E-40CE9A24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DD700-F4DF-47C9-8C7F-8BDDC716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92D-7339-4996-9770-732CD8F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7B2E-7DC7-42C6-9117-407247C3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ADB6-965D-4B20-9DA6-30E079FC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BEE8-ACCF-4056-AB4A-B612BF432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E7374-2F11-4C2F-BCE0-5F17455A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62E2-0111-4DCC-9064-A07B36F8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D6C3-8A51-4A94-8C88-D392BF67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5D54-AC87-44A4-B7E5-746CFDA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9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4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7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6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7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3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148C-CD8E-4D10-8B6C-6D97E839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0AC7-C032-4929-B148-5B76C1EA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1B82-FC02-40EC-B07E-4B8039D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6984-2596-45F5-8F80-1D1FECF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E80F-E868-4420-A5AC-C7E52DF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8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3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80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FFCA-12AF-47D6-8F89-8607C449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3110-777D-435F-B5E6-74A72E8B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74C1-F700-4C9C-A60F-C62B9A23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3BA5-0C0F-416D-8BBD-47097FE8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CE5-08F7-4CCD-8C41-5937836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5108-3BDC-4D7E-883D-266B01E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330-17D8-4AB8-B322-247C1366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19B8-5475-4768-B032-31C818E3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EC18-B274-474C-9162-23AA72C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335E-1738-41A7-95E7-A4ED6E9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67C4-F324-49E9-82B3-C312546A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94A-1F1B-4361-94BA-2009FF24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25D9-99E4-4E04-ADF3-E51308F2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2D07E-4BA4-4710-A9A9-D3C4ED9E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48047-76F6-4AAB-B749-1FE59EF1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0DD5C-B7E4-48B5-A9D6-CFF530F33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431D-BEB7-4985-8491-078DA181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ED68F-2F41-4D19-9C2E-CDA8E6C8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A3374-4A53-4E15-939B-430CFF6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2F58-233A-4FE3-828A-734E02D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F6DC-FCA4-47E8-BB39-8BF7C2DA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9A390-5133-478B-A6FB-E768939A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E6228-3C78-4235-89C3-6E17123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27E42-5969-4133-B715-094495B7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617BA-2B3C-4F98-A95E-C18205A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F88E-A566-45D1-94A7-1928F486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8D0F-D06C-43A4-A4B5-7520D3B6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F2F3-2C10-43AE-A00B-B9462D12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5F6A2-7949-49C3-B3A6-1874BDB3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13EE7-97EC-4CE2-B22E-F5ADAF3A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C1FD-4BB5-48F7-8763-E2C5FB33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2AF7-10AC-4837-B4AF-C6C6F1B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3D80-B6F6-4B5F-90C0-CBF01591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DFD7B-A02D-4C35-B95A-DDB0F4D9D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74F4-49E8-4399-AB5C-7182E97E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A0CB-CE59-46FB-87CB-006558B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58B9-023F-4676-988E-CA5743D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727-B1A2-4B15-9E23-57AC3069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ECFEC-6AD1-4E75-A5E3-F69F32C7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CD4C-31C3-4521-B992-D63906AF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4805-491A-4EF3-9750-A71E3BF85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FF7E-0CAD-42B7-BC3A-9667E8CBC45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C82A-8B24-4D01-8BD7-31FDA206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4ABD-8C95-4E42-916B-47BE7747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E458-85EA-4CAF-A144-0A0E7E666E81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6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 fontScale="90000"/>
          </a:bodyPr>
          <a:lstStyle/>
          <a:p>
            <a:r>
              <a:rPr lang="en-US" altLang="zh-CN" sz="5300" dirty="0"/>
              <a:t>CS 111 week 5</a:t>
            </a:r>
            <a:br>
              <a:rPr lang="en-US" altLang="zh-CN" sz="5300" dirty="0"/>
            </a:br>
            <a:r>
              <a:rPr lang="en-US" altLang="zh-CN" b="1" dirty="0"/>
              <a:t>Project 2a: Races and Synchronization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/>
              <a:t>Discussion 1B</a:t>
            </a:r>
          </a:p>
          <a:p>
            <a:r>
              <a:rPr lang="en-US" altLang="zh-CN" i="1" dirty="0"/>
              <a:t>Tianxiang Li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39" y="2556543"/>
            <a:ext cx="10562901" cy="11430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Part A: Demonstrate the Race Conditions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8031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80321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(iteration) {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iteration;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iteration;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00000"/>
                </a:solidFill>
              </a:rPr>
              <a:t>-1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  {</a:t>
            </a:r>
          </a:p>
          <a:p>
            <a:pPr marL="0" indent="0">
              <a:buNone/>
            </a:pPr>
            <a:r>
              <a:rPr lang="en-US" altLang="zh-CN" sz="2400" dirty="0"/>
              <a:t>	threads, iterations = </a:t>
            </a:r>
            <a:r>
              <a:rPr lang="en-US" altLang="zh-CN" sz="2400" dirty="0" err="1"/>
              <a:t>process_arg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start = </a:t>
            </a:r>
            <a:r>
              <a:rPr lang="en-US" altLang="zh-CN" sz="2400" dirty="0" err="1"/>
              <a:t>clock_gettime</a:t>
            </a:r>
            <a:r>
              <a:rPr lang="en-US" altLang="zh-CN" sz="2400" dirty="0"/>
              <a:t>() // get the time when starts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for 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&lt; threads;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++) thread[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 = </a:t>
            </a:r>
            <a:r>
              <a:rPr lang="en-US" altLang="zh-CN" sz="2400" b="1" dirty="0" err="1">
                <a:solidFill>
                  <a:srgbClr val="C00000"/>
                </a:solidFill>
              </a:rPr>
              <a:t>pthread_create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thread_worker</a:t>
            </a:r>
            <a:r>
              <a:rPr lang="en-US" altLang="zh-CN" sz="2400" dirty="0">
                <a:solidFill>
                  <a:srgbClr val="C00000"/>
                </a:solidFill>
              </a:rPr>
              <a:t>, iteration);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   for 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0;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&lt; threads;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r>
              <a:rPr lang="en-US" altLang="zh-CN" sz="24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2400" dirty="0">
                <a:solidFill>
                  <a:srgbClr val="C00000"/>
                </a:solidFill>
              </a:rPr>
              <a:t>(thread[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]);	</a:t>
            </a:r>
          </a:p>
          <a:p>
            <a:pPr marL="0" indent="0">
              <a:buNone/>
            </a:pPr>
            <a:r>
              <a:rPr lang="en-US" altLang="zh-CN" sz="2400" dirty="0"/>
              <a:t>	end = </a:t>
            </a:r>
            <a:r>
              <a:rPr lang="en-US" altLang="zh-CN" sz="2400" dirty="0" err="1"/>
              <a:t>clock_gettime</a:t>
            </a:r>
            <a:r>
              <a:rPr lang="en-US" altLang="zh-CN" sz="2400" dirty="0"/>
              <a:t>() // get the time when ends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 = end - start;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print_out</a:t>
            </a:r>
            <a:r>
              <a:rPr lang="en-US" altLang="zh-CN" sz="2400" dirty="0"/>
              <a:t>(name, threads, iterations, 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, sum);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7506"/>
            <a:ext cx="9385740" cy="472815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/>
              <a:t>Is the value of sum always 0?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62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9FB0-4069-724C-B5F9-1B52EB0D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Reason: uncontrolled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F275-397E-8A41-A0B5-79FC2A75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code sequence to update the counter</a:t>
            </a:r>
          </a:p>
          <a:p>
            <a:pPr lvl="1"/>
            <a:r>
              <a:rPr lang="en-US" b="1" dirty="0" err="1"/>
              <a:t>mov</a:t>
            </a:r>
            <a:r>
              <a:rPr lang="en-US" dirty="0"/>
              <a:t> 0x8049a1c, %</a:t>
            </a:r>
            <a:r>
              <a:rPr lang="en-US" dirty="0" err="1"/>
              <a:t>eax</a:t>
            </a:r>
            <a:r>
              <a:rPr lang="en-US" dirty="0"/>
              <a:t>      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</a:t>
            </a:r>
            <a:r>
              <a:rPr lang="en-US" dirty="0"/>
              <a:t> $0x1, %</a:t>
            </a:r>
            <a:r>
              <a:rPr lang="en-US" dirty="0" err="1"/>
              <a:t>eax</a:t>
            </a:r>
            <a:r>
              <a:rPr lang="en-US" dirty="0"/>
              <a:t>                  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mov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0x8049a1c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6752-FD06-0840-BB8D-149B58411BDC}"/>
              </a:ext>
            </a:extLst>
          </p:cNvPr>
          <p:cNvSpPr txBox="1"/>
          <p:nvPr/>
        </p:nvSpPr>
        <p:spPr>
          <a:xfrm>
            <a:off x="4948517" y="2289956"/>
            <a:ext cx="700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counter is located at address 0x8049a1c, </a:t>
            </a:r>
            <a:r>
              <a:rPr lang="en-US" i="1" dirty="0" err="1">
                <a:solidFill>
                  <a:srgbClr val="0070C0"/>
                </a:solidFill>
              </a:rPr>
              <a:t>mov</a:t>
            </a:r>
            <a:r>
              <a:rPr lang="en-US" i="1" dirty="0">
                <a:solidFill>
                  <a:srgbClr val="0070C0"/>
                </a:solidFill>
              </a:rPr>
              <a:t> instruction is used to get the memory value at the address and put it into register </a:t>
            </a:r>
            <a:r>
              <a:rPr lang="en-US" i="1" dirty="0" err="1">
                <a:solidFill>
                  <a:srgbClr val="0070C0"/>
                </a:solidFill>
              </a:rPr>
              <a:t>eax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add is performed, adding 1 (0x1) to the contents of the </a:t>
            </a:r>
            <a:r>
              <a:rPr lang="en-US" i="1" dirty="0" err="1">
                <a:solidFill>
                  <a:srgbClr val="0070C0"/>
                </a:solidFill>
              </a:rPr>
              <a:t>eax</a:t>
            </a:r>
            <a:r>
              <a:rPr lang="en-US" i="1" dirty="0">
                <a:solidFill>
                  <a:srgbClr val="0070C0"/>
                </a:solidFill>
              </a:rPr>
              <a:t> register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0070C0"/>
                </a:solidFill>
              </a:rPr>
              <a:t>contents of </a:t>
            </a:r>
            <a:r>
              <a:rPr lang="en-US" i="1" dirty="0" err="1">
                <a:solidFill>
                  <a:srgbClr val="0070C0"/>
                </a:solidFill>
              </a:rPr>
              <a:t>eax</a:t>
            </a:r>
            <a:r>
              <a:rPr lang="en-US" i="1" dirty="0">
                <a:solidFill>
                  <a:srgbClr val="0070C0"/>
                </a:solidFill>
              </a:rPr>
              <a:t> are stored back into memory at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262770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9FB0-4069-724C-B5F9-1B52EB0D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Reason: uncontrolled scheduling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D3362-CCE7-3D4F-9F82-A2C3A4F3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75" y="1511708"/>
            <a:ext cx="10196054" cy="49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F15-F8A8-3E4F-A07E-EE10F09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inconsistent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4BB5-F5D4-114D-8DC0-54BCFA16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program for ranges of iterations (100, 1000, 10000, 100000) </a:t>
            </a:r>
          </a:p>
          <a:p>
            <a:pPr lvl="1"/>
            <a:r>
              <a:rPr lang="en-US" dirty="0"/>
              <a:t>capture the output, and note how many threads and iterations it takes to (fairly consistently) result in a failure (non-zero sum).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FE160-A13E-BE40-B1B9-21743F11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86" y="3878943"/>
            <a:ext cx="6432102" cy="315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BFB6D-B812-9B47-A33C-C4ACD01B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86" y="3408766"/>
            <a:ext cx="6432103" cy="360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6269B-7BCC-DB4B-AF90-6758A0DC84BD}"/>
              </a:ext>
            </a:extLst>
          </p:cNvPr>
          <p:cNvSpPr txBox="1"/>
          <p:nvPr/>
        </p:nvSpPr>
        <p:spPr>
          <a:xfrm>
            <a:off x="4499428" y="4206436"/>
            <a:ext cx="667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test, thread#,  </a:t>
            </a:r>
            <a:r>
              <a:rPr lang="en-US" dirty="0" err="1"/>
              <a:t>itera</a:t>
            </a:r>
            <a:r>
              <a:rPr lang="en-US" dirty="0"/>
              <a:t>#,  operation#,  runtime, </a:t>
            </a:r>
            <a:r>
              <a:rPr lang="en-US" dirty="0" err="1"/>
              <a:t>avg</a:t>
            </a:r>
            <a:r>
              <a:rPr lang="en-US" dirty="0"/>
              <a:t> t/</a:t>
            </a:r>
            <a:r>
              <a:rPr lang="en-US" dirty="0" err="1"/>
              <a:t>oper</a:t>
            </a:r>
            <a:r>
              <a:rPr lang="en-US" dirty="0"/>
              <a:t>, total</a:t>
            </a:r>
          </a:p>
        </p:txBody>
      </p:sp>
    </p:spTree>
    <p:extLst>
      <p:ext uri="{BB962C8B-B14F-4D97-AF65-F5344CB8AC3E}">
        <p14:creationId xmlns:p14="http://schemas.microsoft.com/office/powerpoint/2010/main" val="258112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671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Yield to exacerbate to condition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5506" y="546062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opt_yield</a:t>
            </a:r>
            <a:r>
              <a:rPr lang="en-US" altLang="zh-CN" sz="2400" dirty="0"/>
              <a:t>; //get from command line arguments</a:t>
            </a:r>
          </a:p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*pointer,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value) {</a:t>
            </a:r>
          </a:p>
          <a:p>
            <a:pPr marL="0" indent="0">
              <a:buNone/>
            </a:pPr>
            <a:r>
              <a:rPr lang="en-US" altLang="zh-CN" sz="2400" dirty="0"/>
              <a:t>               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sum = *pointer + value;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      if (</a:t>
            </a:r>
            <a:r>
              <a:rPr lang="en-US" altLang="zh-CN" sz="2400" dirty="0" err="1">
                <a:solidFill>
                  <a:srgbClr val="C00000"/>
                </a:solidFill>
              </a:rPr>
              <a:t>opt_yield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                </a:t>
            </a:r>
            <a:r>
              <a:rPr lang="en-US" altLang="zh-CN" sz="2400" dirty="0" err="1">
                <a:solidFill>
                  <a:srgbClr val="C00000"/>
                </a:solidFill>
              </a:rPr>
              <a:t>sched_yield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/>
              <a:t>                *pointer = sum;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70C0"/>
                </a:solidFill>
              </a:rPr>
              <a:t>a thread can call yield when it wants to give up the CPU and let another thread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EC6C9B-4DB3-D047-88A2-F0D334E2BE14}"/>
              </a:ext>
            </a:extLst>
          </p:cNvPr>
          <p:cNvSpPr/>
          <p:nvPr/>
        </p:nvSpPr>
        <p:spPr>
          <a:xfrm>
            <a:off x="910281" y="462139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" pitchFamily="2" charset="0"/>
              </a:rPr>
              <a:t>--yield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sets </a:t>
            </a:r>
            <a:r>
              <a:rPr lang="en-US" i="1" dirty="0" err="1">
                <a:solidFill>
                  <a:srgbClr val="000000"/>
                </a:solidFill>
                <a:latin typeface="Times" pitchFamily="2" charset="0"/>
              </a:rPr>
              <a:t>opt_yield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Re-run your tests, with yields, for ranges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threads (2,4,8,12) and iterations (10, 20, 40, 80, 100, 1000, 10000, 100000) </a:t>
            </a:r>
          </a:p>
        </p:txBody>
      </p:sp>
    </p:spTree>
    <p:extLst>
      <p:ext uri="{BB962C8B-B14F-4D97-AF65-F5344CB8AC3E}">
        <p14:creationId xmlns:p14="http://schemas.microsoft.com/office/powerpoint/2010/main" val="2192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39" y="2556543"/>
            <a:ext cx="10562901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A: Prevent Race Condition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5855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7DE6-D6F8-D642-B90E-FAD517BB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 three new versions of add 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8A68-AC2C-2A45-A06D-2FEF7E90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Using Locks</a:t>
            </a:r>
          </a:p>
          <a:p>
            <a:r>
              <a:rPr lang="en-US" dirty="0" err="1"/>
              <a:t>pthread_mutex</a:t>
            </a:r>
            <a:endParaRPr lang="en-US" dirty="0"/>
          </a:p>
          <a:p>
            <a:pPr lvl="1"/>
            <a:r>
              <a:rPr lang="en-US" i="1" dirty="0" err="1"/>
              <a:t>pthread_mutex_init</a:t>
            </a:r>
            <a:endParaRPr lang="en-US" i="1" dirty="0"/>
          </a:p>
          <a:p>
            <a:pPr lvl="1"/>
            <a:r>
              <a:rPr lang="en-US" altLang="zh-CN" i="1" dirty="0" err="1"/>
              <a:t>phread_mutex_lock</a:t>
            </a:r>
            <a:endParaRPr lang="en-US" altLang="zh-CN" i="1" dirty="0"/>
          </a:p>
          <a:p>
            <a:pPr lvl="1"/>
            <a:r>
              <a:rPr lang="en-US" altLang="zh-CN" i="1" dirty="0" err="1"/>
              <a:t>pthread_mutex_unlock</a:t>
            </a:r>
            <a:endParaRPr lang="en-US" i="1" dirty="0"/>
          </a:p>
          <a:p>
            <a:r>
              <a:rPr lang="en-US" dirty="0"/>
              <a:t>Spin-lock</a:t>
            </a:r>
          </a:p>
          <a:p>
            <a:pPr lvl="1"/>
            <a:r>
              <a:rPr lang="en-US" i="1" dirty="0"/>
              <a:t> __</a:t>
            </a:r>
            <a:r>
              <a:rPr lang="en-US" i="1" dirty="0" err="1"/>
              <a:t>sync_lock_test_and_set</a:t>
            </a:r>
            <a:r>
              <a:rPr lang="en-US" i="1" dirty="0"/>
              <a:t> 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sync_lock_release</a:t>
            </a:r>
            <a:endParaRPr lang="en-US" i="1" dirty="0"/>
          </a:p>
          <a:p>
            <a:r>
              <a:rPr lang="en-US" dirty="0"/>
              <a:t>Compare and Swap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sync_val_compare_and_swap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03" y="573742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Lock: only enable one thread to execute the code at one time.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Example critical section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/>
              <a:t>balance = balance + 1;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To use lock, we add some code around the critical section like this:</a:t>
            </a:r>
            <a:endParaRPr lang="en-US" altLang="zh-CN" sz="24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lock_t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mutex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some globally-allocated lock ’mutex’ –&gt; mutual exclusion object</a:t>
            </a:r>
          </a:p>
          <a:p>
            <a:pPr marL="0" indent="0">
              <a:buNone/>
            </a:pPr>
            <a:r>
              <a:rPr lang="en-US" sz="2400" dirty="0"/>
              <a:t>... </a:t>
            </a:r>
          </a:p>
          <a:p>
            <a:pPr marL="0" indent="0">
              <a:buNone/>
            </a:pPr>
            <a:r>
              <a:rPr lang="en-US" sz="2400" b="1" dirty="0"/>
              <a:t>lock</a:t>
            </a:r>
            <a:r>
              <a:rPr lang="en-US" sz="2400" dirty="0"/>
              <a:t>(&amp;</a:t>
            </a:r>
            <a:r>
              <a:rPr lang="en-US" sz="2400" dirty="0">
                <a:solidFill>
                  <a:srgbClr val="0070C0"/>
                </a:solidFill>
              </a:rPr>
              <a:t>mutex</a:t>
            </a:r>
            <a:r>
              <a:rPr lang="en-US" sz="2400" dirty="0"/>
              <a:t>);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//acquire the lock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balance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70C0"/>
                </a:solidFill>
              </a:rPr>
              <a:t>balance</a:t>
            </a:r>
            <a:r>
              <a:rPr lang="en-US" sz="2400" dirty="0"/>
              <a:t> + 1;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 critical section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unlock</a:t>
            </a:r>
            <a:r>
              <a:rPr lang="en-US" sz="2400" dirty="0"/>
              <a:t>(&amp;</a:t>
            </a:r>
            <a:r>
              <a:rPr lang="en-US" sz="2400" dirty="0">
                <a:solidFill>
                  <a:srgbClr val="0070C0"/>
                </a:solidFill>
              </a:rPr>
              <a:t>mutex</a:t>
            </a:r>
            <a:r>
              <a:rPr lang="en-US" sz="2400" dirty="0"/>
              <a:t>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//free the lock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671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Race Prevention:  Using 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A32B-3F19-4540-8AB3-CD934D2DF1CE}"/>
              </a:ext>
            </a:extLst>
          </p:cNvPr>
          <p:cNvSpPr txBox="1"/>
          <p:nvPr/>
        </p:nvSpPr>
        <p:spPr>
          <a:xfrm>
            <a:off x="5496024" y="5778964"/>
            <a:ext cx="6831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mutual exclusion object (</a:t>
            </a:r>
            <a:r>
              <a:rPr lang="en-US" b="1" i="1" dirty="0"/>
              <a:t>mutex</a:t>
            </a:r>
            <a:r>
              <a:rPr lang="en-US" i="1" dirty="0"/>
              <a:t>) is a program object that allows multiple program threads to share the same resource, but not simultaneously.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D7D01-2867-FB42-A29F-0690248AFE95}"/>
              </a:ext>
            </a:extLst>
          </p:cNvPr>
          <p:cNvSpPr txBox="1"/>
          <p:nvPr/>
        </p:nvSpPr>
        <p:spPr>
          <a:xfrm>
            <a:off x="5496023" y="4538081"/>
            <a:ext cx="683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Lock variable has two states: locked or free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03" y="573742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Init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pthread_mutex_t</a:t>
            </a:r>
            <a:r>
              <a:rPr lang="en-US" altLang="zh-CN" sz="2400" dirty="0">
                <a:solidFill>
                  <a:srgbClr val="0070C0"/>
                </a:solidFill>
              </a:rPr>
              <a:t> mutex </a:t>
            </a:r>
            <a:r>
              <a:rPr lang="en-US" altLang="zh-CN" sz="2400" dirty="0"/>
              <a:t>= PTHREAD_MUTEX_INITIALIZER;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//initializes static mutex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pthread_mutex_init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7030A0"/>
                </a:solidFill>
              </a:rPr>
              <a:t>pthread_mutex_t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mutex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7030A0"/>
                </a:solidFill>
              </a:rPr>
              <a:t>pthread_mutexattr_t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*restrict </a:t>
            </a:r>
            <a:r>
              <a:rPr lang="en-US" altLang="zh-CN" sz="2400" dirty="0" err="1">
                <a:solidFill>
                  <a:srgbClr val="0070C0"/>
                </a:solidFill>
              </a:rPr>
              <a:t>attr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attr</a:t>
            </a:r>
            <a:r>
              <a:rPr lang="en-US" altLang="zh-CN" sz="2400" dirty="0"/>
              <a:t>: NULL for default.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pthread_mutex_t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mutex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b="1" dirty="0" err="1"/>
              <a:t>pthread_mutex_init</a:t>
            </a:r>
            <a:r>
              <a:rPr lang="en-US" altLang="zh-CN" sz="2400" dirty="0"/>
              <a:t>(&amp;</a:t>
            </a:r>
            <a:r>
              <a:rPr lang="en-US" altLang="zh-CN" sz="2400" dirty="0" err="1">
                <a:solidFill>
                  <a:srgbClr val="0070C0"/>
                </a:solidFill>
              </a:rPr>
              <a:t>mutex</a:t>
            </a:r>
            <a:r>
              <a:rPr lang="en-US" altLang="zh-CN" sz="2400" dirty="0"/>
              <a:t>, NULL);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Lock:  </a:t>
            </a:r>
          </a:p>
          <a:p>
            <a:pPr marL="0" indent="0">
              <a:buNone/>
            </a:pPr>
            <a:r>
              <a:rPr lang="en-US" altLang="zh-CN" sz="2400" b="1" dirty="0" err="1"/>
              <a:t>pthread_mutex_lock</a:t>
            </a:r>
            <a:r>
              <a:rPr lang="en-US" altLang="zh-CN" sz="2400" dirty="0"/>
              <a:t>(&amp;</a:t>
            </a:r>
            <a:r>
              <a:rPr lang="en-US" altLang="zh-CN" sz="2400" dirty="0" err="1">
                <a:solidFill>
                  <a:srgbClr val="0070C0"/>
                </a:solidFill>
              </a:rPr>
              <a:t>mutex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Unlock:</a:t>
            </a:r>
          </a:p>
          <a:p>
            <a:pPr marL="0" indent="0">
              <a:buNone/>
            </a:pPr>
            <a:r>
              <a:rPr lang="en-US" altLang="zh-CN" sz="2400" b="1" dirty="0" err="1"/>
              <a:t>pthread_mutex_unlock</a:t>
            </a:r>
            <a:r>
              <a:rPr lang="en-US" altLang="zh-CN" sz="2400" dirty="0"/>
              <a:t>(&amp;</a:t>
            </a:r>
            <a:r>
              <a:rPr lang="en-US" altLang="zh-CN" sz="2400" dirty="0" err="1">
                <a:solidFill>
                  <a:srgbClr val="0070C0"/>
                </a:solidFill>
              </a:rPr>
              <a:t>mutex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671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Lock APIs: </a:t>
            </a:r>
            <a:r>
              <a:rPr lang="en-US" altLang="zh-CN" sz="3200" dirty="0" err="1"/>
              <a:t>pthread_mutex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787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-8763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220" y="973455"/>
            <a:ext cx="1172092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Part A: Concurrent adds to a shared global variable</a:t>
            </a:r>
            <a:br>
              <a:rPr lang="en-US" altLang="zh-CN" sz="2400" dirty="0"/>
            </a:br>
            <a:r>
              <a:rPr lang="en-US" altLang="zh-CN" sz="2400" dirty="0"/>
              <a:t>Part B: Concurrent accesses and modifications to a shared, sorted, doubly linked list.</a:t>
            </a:r>
          </a:p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400" dirty="0"/>
              <a:t>Demonstrate the Race Conditions</a:t>
            </a:r>
            <a:br>
              <a:rPr lang="en-US" altLang="zh-CN" sz="2400" dirty="0"/>
            </a:br>
            <a:r>
              <a:rPr lang="en-US" altLang="zh-CN" sz="2400" dirty="0"/>
              <a:t>Apply mechanisms to prevent the Race Conditions </a:t>
            </a:r>
            <a:br>
              <a:rPr lang="en-US" altLang="zh-CN" sz="2400" dirty="0"/>
            </a:br>
            <a:r>
              <a:rPr lang="en-US" altLang="zh-CN" sz="2400" dirty="0"/>
              <a:t>Measure the performance overhead of different prevention mechanisms and draw figure. </a:t>
            </a:r>
          </a:p>
        </p:txBody>
      </p:sp>
    </p:spTree>
    <p:extLst>
      <p:ext uri="{BB962C8B-B14F-4D97-AF65-F5344CB8AC3E}">
        <p14:creationId xmlns:p14="http://schemas.microsoft.com/office/powerpoint/2010/main" val="3978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11064"/>
            <a:ext cx="11720928" cy="638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long sum = 0;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pthread_mutex_t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</a:rPr>
              <a:t> = PTHREAD_MUTEX_INITIALIZER;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unsigned long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*((unsigned long*)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),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= 0; //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2047;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pthread_mutex_lock</a:t>
            </a:r>
            <a:r>
              <a:rPr lang="en-US" altLang="zh-CN" sz="2400" dirty="0">
                <a:solidFill>
                  <a:srgbClr val="FF0000"/>
                </a:solidFill>
              </a:rPr>
              <a:t>(&amp;</a:t>
            </a:r>
            <a:r>
              <a:rPr lang="en-US" altLang="zh-CN" sz="2400" dirty="0" err="1">
                <a:solidFill>
                  <a:srgbClr val="FF0000"/>
                </a:solidFill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sum++;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pthread_mutex_unlock</a:t>
            </a:r>
            <a:r>
              <a:rPr lang="en-US" altLang="zh-CN" sz="2400" dirty="0">
                <a:solidFill>
                  <a:srgbClr val="FF0000"/>
                </a:solidFill>
              </a:rPr>
              <a:t>(&amp;</a:t>
            </a:r>
            <a:r>
              <a:rPr lang="en-US" altLang="zh-CN" sz="2400" dirty="0" err="1">
                <a:solidFill>
                  <a:srgbClr val="FF0000"/>
                </a:solidFill>
              </a:rPr>
              <a:t>mutex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br>
              <a:rPr lang="en-US" altLang="zh-CN" sz="2400" dirty="0"/>
            </a:br>
            <a:r>
              <a:rPr lang="en-US" altLang="zh-CN" sz="2400" dirty="0"/>
              <a:t>	return (void *) 100;	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unsigned long all= 2047, void * ret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NULL,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, &amp;all);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&amp;ret); // ret = (void *) 100;</a:t>
            </a:r>
          </a:p>
          <a:p>
            <a:pPr marL="0" indent="0">
              <a:buNone/>
            </a:pPr>
            <a:r>
              <a:rPr lang="en-US" altLang="zh-CN" sz="2400" dirty="0"/>
              <a:t>	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Pthread</a:t>
            </a:r>
            <a:r>
              <a:rPr lang="en-US" altLang="zh-CN" sz="3200" b="1" dirty="0"/>
              <a:t> APIs: example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034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25D-6B3F-5F4F-B634-AD837080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CDB2-0D1B-774C-805F-F695CE84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don’t get the lock</a:t>
            </a:r>
          </a:p>
          <a:p>
            <a:pPr lvl="1"/>
            <a:r>
              <a:rPr lang="en-US" dirty="0"/>
              <a:t>Keep trying again (spinning)</a:t>
            </a:r>
          </a:p>
          <a:p>
            <a:r>
              <a:rPr lang="en-US" dirty="0"/>
              <a:t>Good point</a:t>
            </a:r>
          </a:p>
          <a:p>
            <a:pPr lvl="1"/>
            <a:r>
              <a:rPr lang="en-US" dirty="0"/>
              <a:t>Enforce access to critical sections</a:t>
            </a:r>
          </a:p>
          <a:p>
            <a:pPr lvl="1"/>
            <a:r>
              <a:rPr lang="en-US" dirty="0"/>
              <a:t>Simple to program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Wasteful</a:t>
            </a:r>
          </a:p>
          <a:p>
            <a:pPr lvl="1"/>
            <a:r>
              <a:rPr lang="en-US" dirty="0"/>
              <a:t>Spin locking takes up processor cycles</a:t>
            </a:r>
          </a:p>
          <a:p>
            <a:pPr lvl="1"/>
            <a:r>
              <a:rPr lang="en-US" dirty="0"/>
              <a:t>May delay freeing of required resource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8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1A76-63F5-D548-AB51-FAAFA04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3B4D-7343-6F4E-B1B9-E53B407E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While(lock==1)</a:t>
            </a:r>
            <a:r>
              <a:rPr lang="en-US" i="1" dirty="0">
                <a:solidFill>
                  <a:srgbClr val="0070C0"/>
                </a:solidFill>
              </a:rPr>
              <a:t> //If lock =1 (locked by other threads), we keep looping until lock is released (lock=0)</a:t>
            </a:r>
            <a:endParaRPr lang="en-US" dirty="0"/>
          </a:p>
          <a:p>
            <a:r>
              <a:rPr lang="en-US" dirty="0"/>
              <a:t>Lock=1 </a:t>
            </a:r>
            <a:r>
              <a:rPr lang="en-US" i="1" dirty="0">
                <a:solidFill>
                  <a:srgbClr val="0070C0"/>
                </a:solidFill>
              </a:rPr>
              <a:t>//acquire the lock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…</a:t>
            </a:r>
          </a:p>
          <a:p>
            <a:r>
              <a:rPr lang="en-US" dirty="0"/>
              <a:t>Lock=0 </a:t>
            </a:r>
            <a:r>
              <a:rPr lang="en-US" i="1" dirty="0">
                <a:solidFill>
                  <a:srgbClr val="0070C0"/>
                </a:solidFill>
              </a:rPr>
              <a:t>//release the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D385-ED14-D54E-9E2C-ABB18B7C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Lock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55296-7A0E-C940-BE73-4424FAA77CE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Thread1                        Thread2                          Thread3</a:t>
            </a:r>
          </a:p>
          <a:p>
            <a:pPr marL="0" indent="0">
              <a:buNone/>
            </a:pPr>
            <a:r>
              <a:rPr lang="en-US" dirty="0"/>
              <a:t>Lock=0</a:t>
            </a:r>
          </a:p>
          <a:p>
            <a:pPr marL="0" indent="0">
              <a:buNone/>
            </a:pPr>
            <a:r>
              <a:rPr lang="en-US" dirty="0"/>
              <a:t>                                 While(lock==1)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While(lock==1)</a:t>
            </a:r>
          </a:p>
          <a:p>
            <a:pPr marL="0" indent="0">
              <a:buNone/>
            </a:pPr>
            <a:r>
              <a:rPr lang="en-US" dirty="0"/>
              <a:t>                                   Lock=1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Lock=1</a:t>
            </a:r>
          </a:p>
        </p:txBody>
      </p:sp>
    </p:spTree>
    <p:extLst>
      <p:ext uri="{BB962C8B-B14F-4D97-AF65-F5344CB8AC3E}">
        <p14:creationId xmlns:p14="http://schemas.microsoft.com/office/powerpoint/2010/main" val="236682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E34D-27A0-854C-B086-4F99CE19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Set (Atomic instruction)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B658-1631-424B-A0FC-794766D8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530686"/>
            <a:ext cx="6281738" cy="15625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749717-657A-0A43-96DC-F031653E568E}"/>
              </a:ext>
            </a:extLst>
          </p:cNvPr>
          <p:cNvSpPr/>
          <p:nvPr/>
        </p:nvSpPr>
        <p:spPr>
          <a:xfrm>
            <a:off x="1774786" y="3429000"/>
            <a:ext cx="80405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//Pseudo code for test and set (machine language instructions)</a:t>
            </a:r>
          </a:p>
          <a:p>
            <a:r>
              <a:rPr lang="en-US" altLang="zh-CN" dirty="0"/>
              <a:t>long TS(long*lock, long value){</a:t>
            </a:r>
          </a:p>
          <a:p>
            <a:r>
              <a:rPr lang="en-US" altLang="zh-CN" dirty="0"/>
              <a:t>	long* old = *lock;       </a:t>
            </a:r>
          </a:p>
          <a:p>
            <a:r>
              <a:rPr lang="en-US" altLang="zh-CN" dirty="0"/>
              <a:t>	*lock = value;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//set lock to new value</a:t>
            </a:r>
          </a:p>
          <a:p>
            <a:r>
              <a:rPr lang="en-US" altLang="zh-CN" dirty="0"/>
              <a:t>	return old;   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 /return old value          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!TS(&amp;lock,1){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/* We have control of the critical section!*/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71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03" y="573742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init</a:t>
            </a:r>
            <a:r>
              <a:rPr lang="en-US" altLang="zh-CN" sz="2400" b="1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long lock = 0;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Lock: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while (__</a:t>
            </a:r>
            <a:r>
              <a:rPr lang="en-US" altLang="zh-CN" sz="2400" dirty="0" err="1">
                <a:solidFill>
                  <a:srgbClr val="C00000"/>
                </a:solidFill>
              </a:rPr>
              <a:t>sync_lock_test_and_set</a:t>
            </a:r>
            <a:r>
              <a:rPr lang="en-US" altLang="zh-CN" sz="2400" dirty="0">
                <a:solidFill>
                  <a:srgbClr val="C00000"/>
                </a:solidFill>
              </a:rPr>
              <a:t> (&amp;lock, 1));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//If lock =1 (locked by other threads), we keep looping until lock is released (lock=0)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//if lock=0, we acquire the lock(lock=1) and jump out of the loop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Unlock: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__</a:t>
            </a:r>
            <a:r>
              <a:rPr lang="en-US" altLang="zh-CN" sz="2400" dirty="0" err="1">
                <a:solidFill>
                  <a:srgbClr val="C00000"/>
                </a:solidFill>
              </a:rPr>
              <a:t>sync_lock_release</a:t>
            </a:r>
            <a:r>
              <a:rPr lang="en-US" altLang="zh-CN" sz="2400" dirty="0">
                <a:solidFill>
                  <a:srgbClr val="C00000"/>
                </a:solidFill>
              </a:rPr>
              <a:t>(&amp;lock);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303" y="0"/>
            <a:ext cx="9385740" cy="483572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Lock APIs: spinlock</a:t>
            </a:r>
          </a:p>
        </p:txBody>
      </p:sp>
    </p:spTree>
    <p:extLst>
      <p:ext uri="{BB962C8B-B14F-4D97-AF65-F5344CB8AC3E}">
        <p14:creationId xmlns:p14="http://schemas.microsoft.com/office/powerpoint/2010/main" val="18688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11064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long sum = 0;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unsigned long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*((unsigned long*)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),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= 0; //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2047;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sum++;</a:t>
            </a:r>
            <a:br>
              <a:rPr lang="en-US" altLang="zh-CN" sz="2400" dirty="0"/>
            </a:br>
            <a:r>
              <a:rPr lang="en-US" altLang="zh-CN" sz="2400" dirty="0"/>
              <a:t>	return (void *) 100;	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unsigned long all= 2047, void * ret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NULL,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, &amp;all);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&amp;ret); // ret = (void *) 100;</a:t>
            </a:r>
          </a:p>
          <a:p>
            <a:pPr marL="0" indent="0">
              <a:buNone/>
            </a:pPr>
            <a:r>
              <a:rPr lang="en-US" altLang="zh-CN" sz="2400" dirty="0"/>
              <a:t>	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Example code</a:t>
            </a:r>
            <a:endParaRPr lang="zh-CN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79B3C-7754-3D4D-B524-003ED5A2B671}"/>
              </a:ext>
            </a:extLst>
          </p:cNvPr>
          <p:cNvSpPr txBox="1"/>
          <p:nvPr/>
        </p:nvSpPr>
        <p:spPr>
          <a:xfrm>
            <a:off x="7430947" y="2692172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Where do we add spinlock code?</a:t>
            </a:r>
          </a:p>
        </p:txBody>
      </p:sp>
    </p:spTree>
    <p:extLst>
      <p:ext uri="{BB962C8B-B14F-4D97-AF65-F5344CB8AC3E}">
        <p14:creationId xmlns:p14="http://schemas.microsoft.com/office/powerpoint/2010/main" val="424072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11064"/>
            <a:ext cx="11720928" cy="6383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long sum =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long lock = 0;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unsigned long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*((unsigned long*) 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),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= 0; //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 = 2047;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while (__</a:t>
            </a:r>
            <a:r>
              <a:rPr lang="en-US" altLang="zh-CN" sz="2400" dirty="0" err="1">
                <a:solidFill>
                  <a:srgbClr val="FF0000"/>
                </a:solidFill>
              </a:rPr>
              <a:t>sync_lock_test_and_set</a:t>
            </a:r>
            <a:r>
              <a:rPr lang="en-US" altLang="zh-CN" sz="2400" dirty="0">
                <a:solidFill>
                  <a:srgbClr val="FF0000"/>
                </a:solidFill>
              </a:rPr>
              <a:t> (&amp;lock, 1)); 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iter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sum++;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__</a:t>
            </a:r>
            <a:r>
              <a:rPr lang="en-US" altLang="zh-CN" sz="2400" dirty="0" err="1">
                <a:solidFill>
                  <a:srgbClr val="FF0000"/>
                </a:solidFill>
              </a:rPr>
              <a:t>sync_lock_release</a:t>
            </a:r>
            <a:r>
              <a:rPr lang="en-US" altLang="zh-CN" sz="2400" dirty="0"/>
              <a:t>(&amp;lock);</a:t>
            </a:r>
            <a:br>
              <a:rPr lang="en-US" altLang="zh-CN" sz="2400" dirty="0"/>
            </a:br>
            <a:r>
              <a:rPr lang="en-US" altLang="zh-CN" sz="2400" dirty="0"/>
              <a:t>	return (void *) 100;	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unsigned long all= 2047, void * ret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NULL,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, &amp;all);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, &amp;ret); // ret = (void *) 100;</a:t>
            </a:r>
          </a:p>
          <a:p>
            <a:pPr marL="0" indent="0">
              <a:buNone/>
            </a:pPr>
            <a:r>
              <a:rPr lang="en-US" altLang="zh-CN" sz="2400" dirty="0"/>
              <a:t>	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spinlock: example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184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67766"/>
            <a:ext cx="12103697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What to do if failed to acquire the lock:</a:t>
            </a:r>
          </a:p>
          <a:p>
            <a:pPr marL="0" indent="0">
              <a:buNone/>
            </a:pPr>
            <a:r>
              <a:rPr lang="en-US" altLang="zh-CN" sz="2400" dirty="0"/>
              <a:t>	1. Keep spinning: spinlock </a:t>
            </a:r>
          </a:p>
          <a:p>
            <a:pPr marL="0" indent="0">
              <a:buNone/>
            </a:pPr>
            <a:r>
              <a:rPr lang="en-US" altLang="zh-CN" sz="2400" dirty="0"/>
              <a:t>		Drawback: waste CPU cycles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ideal for low contention, short critical sections</a:t>
            </a:r>
          </a:p>
          <a:p>
            <a:pPr marL="0" indent="0">
              <a:buNone/>
            </a:pPr>
            <a:r>
              <a:rPr lang="en-US" altLang="zh-CN" sz="2400" dirty="0"/>
              <a:t>	2. Yield: the thread is put into asleep </a:t>
            </a:r>
          </a:p>
          <a:p>
            <a:pPr marL="0" indent="0">
              <a:buNone/>
            </a:pPr>
            <a:r>
              <a:rPr lang="en-US" altLang="zh-CN" sz="2400" dirty="0"/>
              <a:t>		Drawback: large overhead to sleep/wake up threads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                                               ideal for high contention, large critical sections. 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/>
              <a:t>Ideal: Transparently select appropriate locks for different critical sections.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pthread_mutex_lock</a:t>
            </a:r>
            <a:r>
              <a:rPr lang="en-US" altLang="zh-CN" sz="2400" dirty="0"/>
              <a:t>: middle ground:</a:t>
            </a:r>
          </a:p>
          <a:p>
            <a:pPr marL="0" indent="0">
              <a:buNone/>
            </a:pPr>
            <a:r>
              <a:rPr lang="en-US" altLang="zh-CN" sz="2400" dirty="0"/>
              <a:t>spins on the lock for a threshold (e.g. 1000 times), if not acquired the lock, put into asleep.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671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spinlock vs </a:t>
            </a:r>
            <a:r>
              <a:rPr lang="en-US" altLang="zh-CN" sz="3200" b="1" dirty="0" err="1"/>
              <a:t>pthread_mutex_lock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2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88" y="-29949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Compare and Swap for atomic adds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7715" y="669365"/>
            <a:ext cx="11720928" cy="5797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*pointer,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value) {</a:t>
            </a:r>
          </a:p>
          <a:p>
            <a:pPr marL="0" indent="0">
              <a:buNone/>
            </a:pPr>
            <a:r>
              <a:rPr lang="en-US" altLang="zh-CN" sz="2400" dirty="0"/>
              <a:t>               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sum = *pointer + value;</a:t>
            </a:r>
          </a:p>
          <a:p>
            <a:pPr marL="0" indent="0">
              <a:buNone/>
            </a:pPr>
            <a:r>
              <a:rPr lang="en-US" altLang="zh-CN" sz="2400" dirty="0"/>
              <a:t>                *pointer = sum;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Insight</a:t>
            </a:r>
            <a:r>
              <a:rPr lang="en-US" altLang="zh-CN" sz="2400" dirty="0"/>
              <a:t>: essentially just needs an </a:t>
            </a:r>
            <a:r>
              <a:rPr lang="en-US" altLang="zh-CN" sz="2400" dirty="0" err="1"/>
              <a:t>atomic_add</a:t>
            </a:r>
            <a:r>
              <a:rPr lang="en-US" altLang="zh-CN" sz="2400" dirty="0"/>
              <a:t> operation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</a:t>
            </a:r>
            <a:r>
              <a:rPr lang="en-US" altLang="zh-CN" sz="2400" b="1" dirty="0" err="1"/>
              <a:t>atomic_add</a:t>
            </a:r>
            <a:r>
              <a:rPr lang="en-US" altLang="zh-CN" sz="2400" dirty="0"/>
              <a:t>(pointer, value);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Goal</a:t>
            </a:r>
            <a:r>
              <a:rPr lang="en-US" altLang="zh-CN" sz="2400" dirty="0"/>
              <a:t>: Implement </a:t>
            </a:r>
            <a:r>
              <a:rPr lang="en-US" altLang="zh-CN" sz="2400" b="1" dirty="0" err="1"/>
              <a:t>atomic_add</a:t>
            </a:r>
            <a:r>
              <a:rPr lang="en-US" altLang="zh-CN" sz="2400" b="1" dirty="0"/>
              <a:t> </a:t>
            </a:r>
            <a:r>
              <a:rPr lang="en-US" altLang="zh-CN" sz="2400" dirty="0"/>
              <a:t>with </a:t>
            </a:r>
            <a:r>
              <a:rPr lang="en-US" altLang="zh-CN" sz="2400" b="1" dirty="0"/>
              <a:t>compare and swap</a:t>
            </a:r>
          </a:p>
        </p:txBody>
      </p:sp>
    </p:spTree>
    <p:extLst>
      <p:ext uri="{BB962C8B-B14F-4D97-AF65-F5344CB8AC3E}">
        <p14:creationId xmlns:p14="http://schemas.microsoft.com/office/powerpoint/2010/main" val="366756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548" y="285750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A: Adds to a shared variable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995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C323-B174-3348-B114-5E51AF4D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53081"/>
            <a:ext cx="10515600" cy="1325563"/>
          </a:xfrm>
        </p:spPr>
        <p:txBody>
          <a:bodyPr/>
          <a:lstStyle/>
          <a:p>
            <a:r>
              <a:rPr lang="en-US" b="1" dirty="0"/>
              <a:t>Compare and Swap (Atomic Instruction)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C5F0-0720-9F42-BD4C-40B3C786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69068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DB2E-FF31-2A4F-B103-07C0E91B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321494"/>
            <a:ext cx="10515601" cy="52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88" y="-29949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Compare and swap implementation for atomic add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351" y="537883"/>
            <a:ext cx="11720928" cy="5797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bool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sync_bool_compare_and_swap</a:t>
            </a:r>
            <a:r>
              <a:rPr lang="en-US" altLang="zh-CN" sz="2400" dirty="0"/>
              <a:t>(long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*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,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old</a:t>
            </a:r>
            <a:r>
              <a:rPr lang="en-US" altLang="zh-CN" sz="2400" dirty="0"/>
              <a:t>,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new</a:t>
            </a:r>
            <a:r>
              <a:rPr lang="en-US" altLang="zh-CN" sz="2400" dirty="0"/>
              <a:t> )  {</a:t>
            </a:r>
          </a:p>
          <a:p>
            <a:pPr marL="0" indent="0">
              <a:buNone/>
            </a:pPr>
            <a:r>
              <a:rPr lang="en-US" altLang="zh-CN" sz="2400" dirty="0"/>
              <a:t>	if (*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 == </a:t>
            </a:r>
            <a:r>
              <a:rPr lang="en-US" altLang="zh-CN" sz="2400" dirty="0">
                <a:solidFill>
                  <a:srgbClr val="0070C0"/>
                </a:solidFill>
              </a:rPr>
              <a:t>old</a:t>
            </a:r>
            <a:r>
              <a:rPr lang="en-US" altLang="zh-CN" sz="2400" dirty="0"/>
              <a:t>) {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/* see if value has been changed */</a:t>
            </a:r>
          </a:p>
          <a:p>
            <a:pPr marL="0" indent="0">
              <a:buNone/>
            </a:pPr>
            <a:r>
              <a:rPr lang="en-US" altLang="zh-CN" sz="2400" dirty="0"/>
              <a:t>		*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new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/* if not, set it to new value */</a:t>
            </a:r>
          </a:p>
          <a:p>
            <a:pPr marL="0" indent="0">
              <a:buNone/>
            </a:pPr>
            <a:r>
              <a:rPr lang="en-US" altLang="zh-CN" sz="2400" dirty="0"/>
              <a:t>		 return </a:t>
            </a:r>
            <a:r>
              <a:rPr lang="en-US" altLang="zh-CN" sz="2400" dirty="0">
                <a:solidFill>
                  <a:srgbClr val="C00000"/>
                </a:solidFill>
              </a:rPr>
              <a:t>true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/* tell caller he succeeded */</a:t>
            </a:r>
          </a:p>
          <a:p>
            <a:pPr marL="0" indent="0">
              <a:buNone/>
            </a:pPr>
            <a:r>
              <a:rPr lang="en-US" altLang="zh-CN" sz="2400" dirty="0"/>
              <a:t>	} </a:t>
            </a:r>
          </a:p>
          <a:p>
            <a:pPr marL="0" indent="0">
              <a:buNone/>
            </a:pPr>
            <a:r>
              <a:rPr lang="en-US" altLang="zh-CN" sz="2400" dirty="0"/>
              <a:t>	else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/* someone else changed *p */</a:t>
            </a:r>
          </a:p>
          <a:p>
            <a:pPr marL="0" indent="0">
              <a:buNone/>
            </a:pPr>
            <a:r>
              <a:rPr lang="en-US" altLang="zh-CN" sz="2400" dirty="0"/>
              <a:t>		return </a:t>
            </a:r>
            <a:r>
              <a:rPr lang="en-US" altLang="zh-CN" sz="2400" dirty="0">
                <a:solidFill>
                  <a:srgbClr val="C00000"/>
                </a:solidFill>
              </a:rPr>
              <a:t>false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/* tell caller he failed */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void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atomic_add</a:t>
            </a:r>
            <a:r>
              <a:rPr lang="en-US" altLang="zh-CN" sz="2400" dirty="0"/>
              <a:t>(void * </a:t>
            </a:r>
            <a:r>
              <a:rPr lang="en-US" altLang="zh-CN" sz="2400" dirty="0">
                <a:solidFill>
                  <a:srgbClr val="0070C0"/>
                </a:solidFill>
              </a:rPr>
              <a:t>pointer</a:t>
            </a:r>
            <a:r>
              <a:rPr lang="en-US" altLang="zh-CN" sz="2400" dirty="0"/>
              <a:t>, unsigned long </a:t>
            </a:r>
            <a:r>
              <a:rPr lang="en-US" altLang="zh-CN" sz="2400" dirty="0">
                <a:solidFill>
                  <a:srgbClr val="0070C0"/>
                </a:solidFill>
              </a:rPr>
              <a:t>value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prev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do {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C00000"/>
                </a:solidFill>
              </a:rPr>
              <a:t>prev</a:t>
            </a:r>
            <a:r>
              <a:rPr lang="en-US" altLang="zh-CN" sz="2400" dirty="0"/>
              <a:t> = *</a:t>
            </a:r>
            <a:r>
              <a:rPr lang="en-US" altLang="zh-CN" sz="2400" dirty="0">
                <a:solidFill>
                  <a:srgbClr val="0070C0"/>
                </a:solidFill>
              </a:rPr>
              <a:t>pointer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C00000"/>
                </a:solidFill>
              </a:rPr>
              <a:t>prev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0070C0"/>
                </a:solidFill>
              </a:rPr>
              <a:t>value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} while(__</a:t>
            </a:r>
            <a:r>
              <a:rPr lang="en-US" altLang="zh-CN" sz="2400" b="1" dirty="0" err="1"/>
              <a:t>sync_bool_compare_and_swap</a:t>
            </a:r>
            <a:r>
              <a:rPr lang="en-US" altLang="zh-CN" sz="2400" dirty="0"/>
              <a:t> (</a:t>
            </a:r>
            <a:r>
              <a:rPr lang="en-US" altLang="zh-CN" sz="2400" dirty="0">
                <a:solidFill>
                  <a:srgbClr val="0070C0"/>
                </a:solidFill>
              </a:rPr>
              <a:t>pointer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prev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) == false);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2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39" y="2556543"/>
            <a:ext cx="10562901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A: Measure Performance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49961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4345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long long sum = 0;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(iteration) {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iteration;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add(&amp;sum, 1);</a:t>
            </a:r>
          </a:p>
          <a:p>
            <a:pPr marL="0" indent="0">
              <a:buNone/>
            </a:pPr>
            <a:r>
              <a:rPr lang="en-US" altLang="zh-CN" sz="2400" dirty="0"/>
              <a:t>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iteration;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add(&amp;sum, -1);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  {</a:t>
            </a:r>
          </a:p>
          <a:p>
            <a:pPr marL="0" indent="0">
              <a:buNone/>
            </a:pPr>
            <a:r>
              <a:rPr lang="en-US" altLang="zh-CN" sz="2400" dirty="0"/>
              <a:t>	threads, iterations = </a:t>
            </a:r>
            <a:r>
              <a:rPr lang="en-US" altLang="zh-CN" sz="2400" dirty="0" err="1"/>
              <a:t>process_arg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start = </a:t>
            </a:r>
            <a:r>
              <a:rPr lang="en-US" altLang="zh-CN" sz="2400" dirty="0" err="1">
                <a:solidFill>
                  <a:srgbClr val="FF0000"/>
                </a:solidFill>
              </a:rPr>
              <a:t>clock_gettime</a:t>
            </a:r>
            <a:r>
              <a:rPr lang="en-US" altLang="zh-CN" sz="2400" dirty="0"/>
              <a:t>() // get the time when starts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threads;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thread[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, iteration);</a:t>
            </a:r>
          </a:p>
          <a:p>
            <a:pPr marL="0" indent="0">
              <a:buNone/>
            </a:pPr>
            <a:r>
              <a:rPr lang="en-US" altLang="zh-CN" sz="2400" dirty="0"/>
              <a:t>     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threads;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 err="1"/>
              <a:t>pthread_join</a:t>
            </a:r>
            <a:r>
              <a:rPr lang="en-US" altLang="zh-CN" sz="2400" dirty="0"/>
              <a:t>(thread[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	</a:t>
            </a:r>
          </a:p>
          <a:p>
            <a:pPr marL="0" indent="0">
              <a:buNone/>
            </a:pPr>
            <a:r>
              <a:rPr lang="en-US" altLang="zh-CN" sz="2400" dirty="0"/>
              <a:t>	end = </a:t>
            </a:r>
            <a:r>
              <a:rPr lang="en-US" altLang="zh-CN" sz="2400" dirty="0" err="1">
                <a:solidFill>
                  <a:srgbClr val="FF0000"/>
                </a:solidFill>
              </a:rPr>
              <a:t>clock_gettime</a:t>
            </a:r>
            <a:r>
              <a:rPr lang="en-US" altLang="zh-CN" sz="2400" dirty="0"/>
              <a:t>() // get the time when ends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 = end - start;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print_out</a:t>
            </a:r>
            <a:r>
              <a:rPr lang="en-US" altLang="zh-CN" sz="2400" dirty="0"/>
              <a:t>(name, threads, iterations, 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, sum);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31145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Part A Overview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0539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747058"/>
            <a:ext cx="11987213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7030A0"/>
                </a:solidFill>
              </a:rPr>
              <a:t>struct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7030A0"/>
                </a:solidFill>
              </a:rPr>
              <a:t>timespec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           </a:t>
            </a:r>
            <a:r>
              <a:rPr lang="en-US" altLang="zh-CN" sz="2400" dirty="0" err="1"/>
              <a:t>time_t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tv_sec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 seconds: number of whole seconds elapsed since some staring point</a:t>
            </a:r>
          </a:p>
          <a:p>
            <a:pPr marL="0" indent="0">
              <a:buNone/>
            </a:pPr>
            <a:r>
              <a:rPr lang="en-US" altLang="zh-CN" sz="2400" dirty="0"/>
              <a:t>               long     </a:t>
            </a:r>
            <a:r>
              <a:rPr lang="en-US" altLang="zh-CN" sz="2400" dirty="0" err="1"/>
              <a:t>tv_nsec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//nanoseconds: number of nanoseconds elapsed since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tv_sec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value</a:t>
            </a:r>
          </a:p>
          <a:p>
            <a:pPr marL="0" indent="0">
              <a:buNone/>
            </a:pPr>
            <a:r>
              <a:rPr lang="en-US" altLang="zh-CN" sz="2400" dirty="0"/>
              <a:t>        };</a:t>
            </a:r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clock_gettime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clockid_t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clock_id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struct </a:t>
            </a:r>
            <a:r>
              <a:rPr lang="en-US" altLang="zh-CN" sz="2400" dirty="0" err="1">
                <a:solidFill>
                  <a:srgbClr val="7030A0"/>
                </a:solidFill>
              </a:rPr>
              <a:t>timespec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*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clock_id</a:t>
            </a:r>
            <a:r>
              <a:rPr lang="en-US" altLang="zh-CN" sz="2400" dirty="0"/>
              <a:t> can be:</a:t>
            </a:r>
            <a:br>
              <a:rPr lang="en-US" altLang="zh-CN" sz="2400" dirty="0"/>
            </a:br>
            <a:r>
              <a:rPr lang="en-US" altLang="zh-CN" sz="2400" dirty="0"/>
              <a:t>	CLOCK_REALTIME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(Real World time, adjust based on time server)</a:t>
            </a:r>
          </a:p>
          <a:p>
            <a:pPr marL="0" indent="0">
              <a:buNone/>
            </a:pPr>
            <a:r>
              <a:rPr lang="en-US" altLang="zh-CN" sz="2400" b="1" dirty="0"/>
              <a:t>	CLOCK_MONOTONIC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(E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lapsed time since some unspecified starting point, increasing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/>
              <a:t>	CLOCK_PROCESS_CPUTIME_ID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(CPUTIME of the current processes)</a:t>
            </a:r>
          </a:p>
          <a:p>
            <a:pPr marL="0" indent="0">
              <a:buNone/>
            </a:pPr>
            <a:r>
              <a:rPr lang="en-US" altLang="zh-CN" sz="2400" dirty="0"/>
              <a:t>	CLOCK_THREAD_CPUTIME_ID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(CPUTIME of the current threads)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31145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clock_gettime</a:t>
            </a:r>
            <a:r>
              <a:rPr lang="en-US" altLang="zh-CN" sz="3200" b="1" dirty="0"/>
              <a:t> API</a:t>
            </a:r>
            <a:endParaRPr lang="zh-CN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E97AA-4CBD-0440-88E5-DFE7A7802673}"/>
              </a:ext>
            </a:extLst>
          </p:cNvPr>
          <p:cNvSpPr txBox="1"/>
          <p:nvPr/>
        </p:nvSpPr>
        <p:spPr>
          <a:xfrm>
            <a:off x="3186113" y="3059668"/>
            <a:ext cx="687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clockid</a:t>
            </a:r>
            <a:r>
              <a:rPr lang="en-US" i="1" dirty="0"/>
              <a:t> argument is the identifier of the particular clock on which to act</a:t>
            </a:r>
          </a:p>
        </p:txBody>
      </p:sp>
    </p:spTree>
    <p:extLst>
      <p:ext uri="{BB962C8B-B14F-4D97-AF65-F5344CB8AC3E}">
        <p14:creationId xmlns:p14="http://schemas.microsoft.com/office/powerpoint/2010/main" val="37147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4570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clock_gettime</a:t>
            </a:r>
            <a:r>
              <a:rPr lang="en-US" altLang="zh-CN" sz="3200" b="1" dirty="0"/>
              <a:t> API examples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31482" y="566608"/>
            <a:ext cx="1176169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static inline unsigned long </a:t>
            </a:r>
            <a:r>
              <a:rPr lang="en-US" altLang="zh-CN" sz="2400" b="1" dirty="0" err="1"/>
              <a:t>get_nanosec_from_timespec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timespec</a:t>
            </a:r>
            <a:r>
              <a:rPr lang="en-US" altLang="zh-CN" sz="2400" dirty="0"/>
              <a:t> * spec)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unsigned long ret= spec-&gt;</a:t>
            </a:r>
            <a:r>
              <a:rPr lang="en-US" altLang="zh-CN" sz="2400" dirty="0" err="1"/>
              <a:t>tv_sec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//seconds</a:t>
            </a:r>
            <a:endParaRPr lang="en-US" altLang="zh-CN" sz="2400" dirty="0"/>
          </a:p>
          <a:p>
            <a:r>
              <a:rPr lang="en-US" altLang="zh-CN" sz="2400" dirty="0"/>
              <a:t>	ret = ret * 1000000000 + spec-&gt;</a:t>
            </a:r>
            <a:r>
              <a:rPr lang="en-US" altLang="zh-CN" sz="2400" dirty="0" err="1"/>
              <a:t>tv_nsec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//nanoseconds</a:t>
            </a:r>
          </a:p>
          <a:p>
            <a:r>
              <a:rPr lang="en-US" altLang="zh-CN" sz="2400" dirty="0"/>
              <a:t>	return ret;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main(void) {</a:t>
            </a:r>
          </a:p>
          <a:p>
            <a:r>
              <a:rPr lang="en-US" altLang="zh-CN" sz="2400" dirty="0"/>
              <a:t>	struct </a:t>
            </a:r>
            <a:r>
              <a:rPr lang="en-US" altLang="zh-CN" sz="2400" dirty="0" err="1"/>
              <a:t>timespec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begin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end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unsigned long diff = 0;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clock_gettime</a:t>
            </a:r>
            <a:r>
              <a:rPr lang="en-US" altLang="zh-CN" sz="2400" dirty="0"/>
              <a:t>(CLOCK_MONOTONIC, &amp;</a:t>
            </a:r>
            <a:r>
              <a:rPr lang="en-US" altLang="zh-CN" sz="2400" dirty="0">
                <a:solidFill>
                  <a:srgbClr val="0070C0"/>
                </a:solidFill>
              </a:rPr>
              <a:t>begin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do_something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clock_gettime</a:t>
            </a:r>
            <a:r>
              <a:rPr lang="en-US" altLang="zh-CN" sz="2400" dirty="0"/>
              <a:t>(CLOCK_MONOTONIC, &amp;</a:t>
            </a:r>
            <a:r>
              <a:rPr lang="en-US" altLang="zh-CN" sz="2400" dirty="0">
                <a:solidFill>
                  <a:srgbClr val="0070C0"/>
                </a:solidFill>
              </a:rPr>
              <a:t>end</a:t>
            </a:r>
            <a:r>
              <a:rPr lang="en-US" altLang="zh-CN" sz="2400" dirty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//diff stores the execution time in ns</a:t>
            </a:r>
            <a:endParaRPr lang="en-US" altLang="zh-CN" sz="2400" dirty="0"/>
          </a:p>
          <a:p>
            <a:r>
              <a:rPr lang="en-US" altLang="zh-CN" sz="2400" dirty="0"/>
              <a:t>	diff =  </a:t>
            </a:r>
            <a:r>
              <a:rPr lang="en-US" altLang="zh-CN" sz="2400" b="1" dirty="0" err="1"/>
              <a:t>get_nanosec_from_timespec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0070C0"/>
                </a:solidFill>
              </a:rPr>
              <a:t>end</a:t>
            </a:r>
            <a:r>
              <a:rPr lang="en-US" altLang="zh-CN" sz="2400" dirty="0"/>
              <a:t>) - </a:t>
            </a:r>
            <a:r>
              <a:rPr lang="en-US" altLang="zh-CN" sz="2400" b="1" dirty="0" err="1"/>
              <a:t>get_nanosec_from_timespec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0070C0"/>
                </a:solidFill>
              </a:rPr>
              <a:t>begin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43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4570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Generate Figures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31482" y="566608"/>
            <a:ext cx="119648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Within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(note the below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code does not consider the proper decencies for targets)</a:t>
            </a:r>
          </a:p>
          <a:p>
            <a:endParaRPr lang="en-US" altLang="zh-CN" sz="2400" dirty="0"/>
          </a:p>
          <a:p>
            <a:r>
              <a:rPr lang="en-US" altLang="zh-CN" sz="2400" dirty="0"/>
              <a:t>tests: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rf</a:t>
            </a:r>
            <a:r>
              <a:rPr lang="en-US" altLang="zh-CN" sz="2400" dirty="0"/>
              <a:t> lab2_add.csv</a:t>
            </a:r>
          </a:p>
          <a:p>
            <a:r>
              <a:rPr lang="en-US" altLang="zh-CN" sz="2400" dirty="0"/>
              <a:t> 	./lab2_add --threads=2  --iterations=100    &gt;&gt; lab2_add.csv</a:t>
            </a:r>
          </a:p>
          <a:p>
            <a:r>
              <a:rPr lang="en-US" altLang="zh-CN" sz="2400" dirty="0"/>
              <a:t>	./lab2_add --threads=2  --iterations=1000   &gt;&gt; lab2_add.csv</a:t>
            </a:r>
          </a:p>
          <a:p>
            <a:r>
              <a:rPr lang="en-US" altLang="zh-CN" sz="2400" dirty="0"/>
              <a:t>	./lab2_add --threads=2  --iterations=10000  &gt;&gt; lab2_add.csv</a:t>
            </a:r>
          </a:p>
          <a:p>
            <a:r>
              <a:rPr lang="en-US" altLang="zh-CN" sz="2400" dirty="0"/>
              <a:t>	...</a:t>
            </a:r>
          </a:p>
          <a:p>
            <a:r>
              <a:rPr lang="en-US" altLang="zh-CN" sz="2400" dirty="0"/>
              <a:t>	./lab2_add --threads=12 --iterations=10000 --sync=s &gt;&gt; lab2_add.csv</a:t>
            </a:r>
          </a:p>
          <a:p>
            <a:endParaRPr lang="en-US" altLang="zh-CN" sz="2400" dirty="0"/>
          </a:p>
          <a:p>
            <a:r>
              <a:rPr lang="en-US" altLang="zh-CN" sz="2400" dirty="0"/>
              <a:t>graphs: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gnuplot</a:t>
            </a:r>
            <a:r>
              <a:rPr lang="en-US" altLang="zh-CN" sz="2400" dirty="0"/>
              <a:t> ./lab2_add.gp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57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8807" y="2703382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B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7409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A3EE-F551-1B44-8E45-DCF4A638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F5BF-0386-3E40-AB5E-748BD6A8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4804468"/>
            <a:ext cx="11503357" cy="142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4DF2D-7F1F-0A43-9EB5-85F9BDA4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1947070"/>
            <a:ext cx="7521107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928-7363-C24B-8599-D7B79C39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Sortedlist.h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CCF3-84B2-2245-AD65-BBA12D3F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sortedList_insert</a:t>
            </a:r>
            <a:r>
              <a:rPr lang="en-US" dirty="0"/>
              <a:t>(list,  element);</a:t>
            </a:r>
          </a:p>
          <a:p>
            <a:pPr lvl="1"/>
            <a:r>
              <a:rPr lang="en-US" dirty="0"/>
              <a:t>insert an element into a sorted list </a:t>
            </a:r>
          </a:p>
          <a:p>
            <a:r>
              <a:rPr lang="en-US" b="1" dirty="0" err="1"/>
              <a:t>sortedList_delete</a:t>
            </a:r>
            <a:r>
              <a:rPr lang="en-US" dirty="0"/>
              <a:t>(element);</a:t>
            </a:r>
          </a:p>
          <a:p>
            <a:pPr lvl="1"/>
            <a:r>
              <a:rPr lang="en-US" dirty="0"/>
              <a:t>remove an element from a sorted list</a:t>
            </a:r>
          </a:p>
          <a:p>
            <a:r>
              <a:rPr lang="en-US" b="1" dirty="0" err="1"/>
              <a:t>sortedList_lookup</a:t>
            </a:r>
            <a:r>
              <a:rPr lang="en-US" dirty="0"/>
              <a:t>(list, key);</a:t>
            </a:r>
          </a:p>
          <a:p>
            <a:pPr lvl="1"/>
            <a:r>
              <a:rPr lang="en-US" dirty="0"/>
              <a:t>search sorted list for a key</a:t>
            </a:r>
          </a:p>
          <a:p>
            <a:pPr lvl="1"/>
            <a:r>
              <a:rPr lang="en-US" dirty="0"/>
              <a:t>specified list will be searched for an element with the specified key</a:t>
            </a:r>
          </a:p>
          <a:p>
            <a:r>
              <a:rPr lang="en-US" b="1" dirty="0" err="1"/>
              <a:t>sortedList_length</a:t>
            </a:r>
            <a:r>
              <a:rPr lang="en-US" dirty="0"/>
              <a:t>(list)</a:t>
            </a:r>
          </a:p>
          <a:p>
            <a:pPr lvl="1"/>
            <a:r>
              <a:rPr lang="en-US" dirty="0"/>
              <a:t>count elements in a sorted list while enumerating list</a:t>
            </a:r>
          </a:p>
          <a:p>
            <a:pPr lvl="1"/>
            <a:r>
              <a:rPr lang="en-US" dirty="0"/>
              <a:t>checks all </a:t>
            </a:r>
            <a:r>
              <a:rPr lang="en-US" dirty="0" err="1"/>
              <a:t>prev</a:t>
            </a:r>
            <a:r>
              <a:rPr lang="en-US" dirty="0"/>
              <a:t>/next pointers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6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B92-E179-3040-951E-96404D22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test driver program (lab2_add)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BD3D-2CC4-F146-B89D-1233C76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b="1" dirty="0"/>
              <a:t>--threads</a:t>
            </a:r>
            <a:r>
              <a:rPr lang="en-US" dirty="0"/>
              <a:t>=</a:t>
            </a:r>
            <a:r>
              <a:rPr lang="en-US" i="1" dirty="0" err="1"/>
              <a:t>th_num</a:t>
            </a:r>
            <a:r>
              <a:rPr lang="en-US" dirty="0"/>
              <a:t>, default 1</a:t>
            </a:r>
          </a:p>
          <a:p>
            <a:pPr lvl="1"/>
            <a:r>
              <a:rPr lang="en-US" b="1" dirty="0"/>
              <a:t>--iterations</a:t>
            </a:r>
            <a:r>
              <a:rPr lang="en-US" dirty="0"/>
              <a:t>=</a:t>
            </a:r>
            <a:r>
              <a:rPr lang="en-US" i="1" dirty="0" err="1"/>
              <a:t>it_num</a:t>
            </a:r>
            <a:r>
              <a:rPr lang="en-US" dirty="0"/>
              <a:t>, default 1	</a:t>
            </a:r>
          </a:p>
          <a:p>
            <a:pPr lvl="1"/>
            <a:r>
              <a:rPr lang="en-US" b="1" dirty="0"/>
              <a:t>--yield</a:t>
            </a:r>
            <a:r>
              <a:rPr lang="en-US" dirty="0"/>
              <a:t>, sets </a:t>
            </a:r>
            <a:r>
              <a:rPr lang="en-US" dirty="0" err="1"/>
              <a:t>opt_yield</a:t>
            </a:r>
            <a:r>
              <a:rPr lang="en-US" dirty="0"/>
              <a:t> to 1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b="1" dirty="0"/>
              <a:t>Counter</a:t>
            </a:r>
            <a:r>
              <a:rPr lang="en-US" dirty="0"/>
              <a:t>: </a:t>
            </a:r>
            <a:r>
              <a:rPr lang="en-US" dirty="0" err="1"/>
              <a:t>init</a:t>
            </a:r>
            <a:r>
              <a:rPr lang="en-US" dirty="0"/>
              <a:t> zero (long long)</a:t>
            </a:r>
          </a:p>
          <a:p>
            <a:pPr lvl="1"/>
            <a:r>
              <a:rPr lang="en-US" b="1" dirty="0"/>
              <a:t>Starting time</a:t>
            </a:r>
            <a:r>
              <a:rPr lang="en-US" dirty="0"/>
              <a:t>: </a:t>
            </a:r>
            <a:r>
              <a:rPr lang="en-US" i="1" dirty="0" err="1"/>
              <a:t>clock_gettime</a:t>
            </a:r>
            <a:r>
              <a:rPr lang="en-US" i="1" dirty="0"/>
              <a:t>(3)</a:t>
            </a:r>
          </a:p>
          <a:p>
            <a:r>
              <a:rPr lang="en-US" dirty="0"/>
              <a:t>Start </a:t>
            </a:r>
            <a:r>
              <a:rPr lang="en-US" i="1" dirty="0" err="1"/>
              <a:t>th_num</a:t>
            </a:r>
            <a:r>
              <a:rPr lang="en-US" i="1" dirty="0"/>
              <a:t> </a:t>
            </a:r>
            <a:r>
              <a:rPr lang="en-US" dirty="0"/>
              <a:t>of threads, each run add function to:</a:t>
            </a:r>
          </a:p>
          <a:p>
            <a:pPr lvl="1"/>
            <a:r>
              <a:rPr lang="en-US" b="1" dirty="0"/>
              <a:t>Add 1</a:t>
            </a:r>
            <a:r>
              <a:rPr lang="en-US" dirty="0"/>
              <a:t> to counter </a:t>
            </a:r>
            <a:r>
              <a:rPr lang="en-US" i="1" dirty="0" err="1"/>
              <a:t>it_num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pPr lvl="1"/>
            <a:r>
              <a:rPr lang="en-US" b="1" dirty="0"/>
              <a:t>Add -1</a:t>
            </a:r>
            <a:r>
              <a:rPr lang="en-US" dirty="0"/>
              <a:t> to counter </a:t>
            </a:r>
            <a:r>
              <a:rPr lang="en-US" i="1" dirty="0" err="1"/>
              <a:t>it_num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pPr lvl="1"/>
            <a:r>
              <a:rPr lang="en-US" dirty="0"/>
              <a:t>Exit to re-join parent thread</a:t>
            </a:r>
          </a:p>
          <a:p>
            <a:r>
              <a:rPr lang="en-US" dirty="0"/>
              <a:t>Wait for all threads to complete</a:t>
            </a:r>
          </a:p>
          <a:p>
            <a:pPr lvl="1"/>
            <a:r>
              <a:rPr lang="en-US" dirty="0"/>
              <a:t>note the ending time for the run</a:t>
            </a:r>
          </a:p>
          <a:p>
            <a:pPr lvl="1"/>
            <a:r>
              <a:rPr lang="en-US" dirty="0"/>
              <a:t>Print to </a:t>
            </a:r>
            <a:r>
              <a:rPr lang="en-US" dirty="0" err="1"/>
              <a:t>Stdout</a:t>
            </a:r>
            <a:r>
              <a:rPr lang="en-US" dirty="0"/>
              <a:t> csv recording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6D7C-7C78-D944-99F3-7C154C7F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79" y="2159000"/>
            <a:ext cx="5473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3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F157-1B02-6A4E-B17D-87BD6D99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B: sorted, doubly-linked,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C2B4-2C13-6441-936C-EC0B4E34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all four methods in </a:t>
            </a:r>
            <a:r>
              <a:rPr lang="en-US" sz="3200" dirty="0" err="1"/>
              <a:t>sortedList.c</a:t>
            </a:r>
            <a:r>
              <a:rPr lang="en-US" sz="3200" dirty="0"/>
              <a:t>.</a:t>
            </a:r>
          </a:p>
          <a:p>
            <a:pPr lvl="1"/>
            <a:r>
              <a:rPr lang="en-US" sz="2800" dirty="0"/>
              <a:t>Identify the critical section in each of four methods</a:t>
            </a:r>
          </a:p>
          <a:p>
            <a:pPr lvl="1"/>
            <a:r>
              <a:rPr lang="en-US" sz="2800" dirty="0"/>
              <a:t>Add calls to </a:t>
            </a:r>
            <a:r>
              <a:rPr lang="en-US" sz="2800" dirty="0" err="1"/>
              <a:t>pthread_yield</a:t>
            </a:r>
            <a:r>
              <a:rPr lang="en-US" sz="2800" dirty="0"/>
              <a:t> or </a:t>
            </a:r>
            <a:r>
              <a:rPr lang="en-US" sz="2800" dirty="0" err="1"/>
              <a:t>sched_yield</a:t>
            </a:r>
            <a:endParaRPr lang="en-US" sz="2800" dirty="0"/>
          </a:p>
          <a:p>
            <a:pPr lvl="2"/>
            <a:r>
              <a:rPr lang="en-US" sz="2400" dirty="0"/>
              <a:t>in </a:t>
            </a:r>
            <a:r>
              <a:rPr lang="en-US" sz="2400" dirty="0" err="1"/>
              <a:t>SortedList_insert</a:t>
            </a:r>
            <a:r>
              <a:rPr lang="en-US" sz="2400" dirty="0"/>
              <a:t> if </a:t>
            </a:r>
            <a:r>
              <a:rPr lang="en-US" sz="2400" dirty="0" err="1"/>
              <a:t>opt_yield</a:t>
            </a:r>
            <a:r>
              <a:rPr lang="en-US" sz="2400" dirty="0"/>
              <a:t> &amp; INSERT_YIELD</a:t>
            </a:r>
          </a:p>
          <a:p>
            <a:pPr lvl="2"/>
            <a:r>
              <a:rPr lang="en-US" sz="2400" dirty="0"/>
              <a:t>in </a:t>
            </a:r>
            <a:r>
              <a:rPr lang="en-US" sz="2400" dirty="0" err="1"/>
              <a:t>SortedList_delete</a:t>
            </a:r>
            <a:r>
              <a:rPr lang="en-US" sz="2400" dirty="0"/>
              <a:t> if </a:t>
            </a:r>
            <a:r>
              <a:rPr lang="en-US" sz="2400" dirty="0" err="1"/>
              <a:t>opt_yield</a:t>
            </a:r>
            <a:r>
              <a:rPr lang="en-US" sz="2400" dirty="0"/>
              <a:t> &amp; DELETE_YIELD</a:t>
            </a:r>
          </a:p>
          <a:p>
            <a:pPr lvl="2"/>
            <a:r>
              <a:rPr lang="en-US" sz="2400" dirty="0"/>
              <a:t>in </a:t>
            </a:r>
            <a:r>
              <a:rPr lang="en-US" sz="2400" dirty="0" err="1"/>
              <a:t>SortedList_lookup</a:t>
            </a:r>
            <a:r>
              <a:rPr lang="en-US" sz="2400" dirty="0"/>
              <a:t> if </a:t>
            </a:r>
            <a:r>
              <a:rPr lang="en-US" sz="2400" dirty="0" err="1"/>
              <a:t>opt_yield</a:t>
            </a:r>
            <a:r>
              <a:rPr lang="en-US" sz="2400" dirty="0"/>
              <a:t> &amp; LOOKUP_YIELD</a:t>
            </a:r>
          </a:p>
          <a:p>
            <a:pPr lvl="2"/>
            <a:r>
              <a:rPr lang="en-US" sz="2400" dirty="0"/>
              <a:t>in </a:t>
            </a:r>
            <a:r>
              <a:rPr lang="en-US" sz="2400" dirty="0" err="1"/>
              <a:t>SortedList_length</a:t>
            </a:r>
            <a:r>
              <a:rPr lang="en-US" sz="2400" dirty="0"/>
              <a:t> if </a:t>
            </a:r>
            <a:r>
              <a:rPr lang="en-US" sz="2400" dirty="0" err="1"/>
              <a:t>opt_yield</a:t>
            </a:r>
            <a:r>
              <a:rPr lang="en-US" sz="2400" dirty="0"/>
              <a:t> &amp; LOOKUP_YIELD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22BB2-7636-E748-B470-B53F882F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72063"/>
            <a:ext cx="10647924" cy="1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3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1922-3FD1-D247-8D67-1BAE1CE1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0"/>
            <a:ext cx="10515600" cy="1325563"/>
          </a:xfrm>
        </p:spPr>
        <p:txBody>
          <a:bodyPr/>
          <a:lstStyle/>
          <a:p>
            <a:r>
              <a:rPr lang="en-US" dirty="0"/>
              <a:t>Write test driver program </a:t>
            </a:r>
            <a:r>
              <a:rPr lang="en-US" b="1" dirty="0"/>
              <a:t>lab2_list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C864-7696-1B41-A69B-17AF7F2C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8700"/>
            <a:ext cx="11353801" cy="6072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b="1" dirty="0"/>
              <a:t>--threads</a:t>
            </a:r>
            <a:r>
              <a:rPr lang="en-US" dirty="0"/>
              <a:t>=#, default 1</a:t>
            </a:r>
          </a:p>
          <a:p>
            <a:pPr lvl="1"/>
            <a:r>
              <a:rPr lang="en-US" b="1" dirty="0"/>
              <a:t>--iterations</a:t>
            </a:r>
            <a:r>
              <a:rPr lang="en-US" dirty="0"/>
              <a:t>=#, default 1</a:t>
            </a:r>
          </a:p>
          <a:p>
            <a:pPr lvl="1"/>
            <a:r>
              <a:rPr lang="en-US" b="1" dirty="0"/>
              <a:t>--yield</a:t>
            </a:r>
            <a:r>
              <a:rPr lang="en-US" dirty="0"/>
              <a:t>=[</a:t>
            </a:r>
            <a:r>
              <a:rPr lang="en-US" dirty="0" err="1"/>
              <a:t>idl</a:t>
            </a:r>
            <a:r>
              <a:rPr lang="en-US" dirty="0"/>
              <a:t>], </a:t>
            </a:r>
            <a:r>
              <a:rPr lang="en-US" b="1" dirty="0" err="1"/>
              <a:t>i</a:t>
            </a:r>
            <a:r>
              <a:rPr lang="en-US" dirty="0"/>
              <a:t> for insert, </a:t>
            </a:r>
            <a:r>
              <a:rPr lang="en-US" b="1" dirty="0"/>
              <a:t>d</a:t>
            </a:r>
            <a:r>
              <a:rPr lang="en-US" dirty="0"/>
              <a:t> for delete, </a:t>
            </a:r>
            <a:r>
              <a:rPr lang="en-US" b="1" dirty="0"/>
              <a:t>l</a:t>
            </a:r>
            <a:r>
              <a:rPr lang="en-US" dirty="0"/>
              <a:t> for lookups</a:t>
            </a:r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initializes an empty list.</a:t>
            </a:r>
          </a:p>
          <a:p>
            <a:pPr lvl="1"/>
            <a:r>
              <a:rPr lang="en-US" dirty="0"/>
              <a:t>creates/initializes (random keys) the required number (threads x iterations) of list elements. </a:t>
            </a:r>
          </a:p>
          <a:p>
            <a:r>
              <a:rPr lang="en-US" dirty="0"/>
              <a:t>Starts threads, each:</a:t>
            </a:r>
          </a:p>
          <a:p>
            <a:pPr lvl="1"/>
            <a:r>
              <a:rPr lang="en-US" dirty="0"/>
              <a:t>starts with a set of pre-allocated and initialized elements (--iterations=#)</a:t>
            </a:r>
          </a:p>
          <a:p>
            <a:pPr lvl="1"/>
            <a:r>
              <a:rPr lang="en-US" b="1" dirty="0"/>
              <a:t>inserts</a:t>
            </a:r>
            <a:r>
              <a:rPr lang="en-US" dirty="0"/>
              <a:t> them all into a (single shared-by-all-threads) list</a:t>
            </a:r>
          </a:p>
          <a:p>
            <a:pPr lvl="1"/>
            <a:r>
              <a:rPr lang="en-US" dirty="0"/>
              <a:t>gets the list </a:t>
            </a:r>
            <a:r>
              <a:rPr lang="en-US" b="1" dirty="0"/>
              <a:t>length</a:t>
            </a:r>
          </a:p>
          <a:p>
            <a:pPr lvl="1"/>
            <a:r>
              <a:rPr lang="en-US" b="1" dirty="0"/>
              <a:t>looks up </a:t>
            </a:r>
            <a:r>
              <a:rPr lang="en-US" dirty="0"/>
              <a:t>and </a:t>
            </a:r>
            <a:r>
              <a:rPr lang="en-US" b="1" dirty="0"/>
              <a:t>deletes</a:t>
            </a:r>
            <a:r>
              <a:rPr lang="en-US" dirty="0"/>
              <a:t> each of the keys it had previously inserted</a:t>
            </a:r>
          </a:p>
          <a:p>
            <a:pPr lvl="1"/>
            <a:r>
              <a:rPr lang="en-US" dirty="0"/>
              <a:t>exits to re-join the parent thread</a:t>
            </a:r>
          </a:p>
          <a:p>
            <a:r>
              <a:rPr lang="en-US" dirty="0"/>
              <a:t>Waits for all threads to complete</a:t>
            </a:r>
          </a:p>
          <a:p>
            <a:pPr lvl="1"/>
            <a:r>
              <a:rPr lang="en-US" dirty="0"/>
              <a:t>notes the ending </a:t>
            </a:r>
            <a:r>
              <a:rPr lang="en-US" b="1" dirty="0"/>
              <a:t>time</a:t>
            </a:r>
            <a:r>
              <a:rPr lang="en-US" dirty="0"/>
              <a:t> for the run.</a:t>
            </a:r>
          </a:p>
          <a:p>
            <a:pPr lvl="1"/>
            <a:r>
              <a:rPr lang="en-US" dirty="0"/>
              <a:t>checks the </a:t>
            </a:r>
            <a:r>
              <a:rPr lang="en-US" b="1" dirty="0"/>
              <a:t>length</a:t>
            </a:r>
            <a:r>
              <a:rPr lang="en-US" dirty="0"/>
              <a:t> of the list to confirm that it is zero.</a:t>
            </a:r>
          </a:p>
          <a:p>
            <a:pPr lvl="1"/>
            <a:r>
              <a:rPr lang="en-US" dirty="0"/>
              <a:t>print to csv recording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7085" y="0"/>
            <a:ext cx="11720928" cy="69327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*</a:t>
            </a:r>
            <a:r>
              <a:rPr lang="en-US" altLang="zh-CN" sz="2200" dirty="0" err="1">
                <a:solidFill>
                  <a:srgbClr val="0070C0"/>
                </a:solidFill>
              </a:rPr>
              <a:t>listhead</a:t>
            </a:r>
            <a:r>
              <a:rPr lang="en-US" altLang="zh-CN" sz="2200" dirty="0"/>
              <a:t>, * </a:t>
            </a:r>
            <a:r>
              <a:rPr lang="en-US" altLang="zh-CN" sz="2200" dirty="0">
                <a:solidFill>
                  <a:srgbClr val="0070C0"/>
                </a:solidFill>
              </a:rPr>
              <a:t>pool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/>
              <a:t>void * </a:t>
            </a:r>
            <a:r>
              <a:rPr lang="en-US" altLang="zh-CN" sz="2200" b="1" dirty="0" err="1"/>
              <a:t>thread_worker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70C0"/>
                </a:solidFill>
              </a:rPr>
              <a:t>threadNum</a:t>
            </a:r>
            <a:r>
              <a:rPr lang="en-US" altLang="zh-CN" sz="2200" dirty="0"/>
              <a:t>) {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>
                <a:solidFill>
                  <a:srgbClr val="0070C0"/>
                </a:solidFill>
              </a:rPr>
              <a:t>startIndex</a:t>
            </a:r>
            <a:r>
              <a:rPr lang="en-US" altLang="zh-CN" sz="2200" dirty="0"/>
              <a:t> = </a:t>
            </a:r>
            <a:r>
              <a:rPr lang="en-US" altLang="zh-CN" sz="2200" dirty="0" err="1">
                <a:solidFill>
                  <a:srgbClr val="0070C0"/>
                </a:solidFill>
              </a:rPr>
              <a:t>threadNum</a:t>
            </a:r>
            <a:r>
              <a:rPr lang="en-US" altLang="zh-CN" sz="2200" dirty="0"/>
              <a:t> * </a:t>
            </a:r>
            <a:r>
              <a:rPr lang="en-US" altLang="zh-CN" sz="2200" dirty="0">
                <a:solidFill>
                  <a:srgbClr val="0070C0"/>
                </a:solidFill>
              </a:rPr>
              <a:t>iteration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</a:t>
            </a:r>
            <a:r>
              <a:rPr lang="en-US" altLang="zh-CN" sz="2200" dirty="0" err="1">
                <a:solidFill>
                  <a:srgbClr val="0070C0"/>
                </a:solidFill>
              </a:rPr>
              <a:t>startIndex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>
                <a:solidFill>
                  <a:srgbClr val="0070C0"/>
                </a:solidFill>
              </a:rPr>
              <a:t>startIndex</a:t>
            </a:r>
            <a:r>
              <a:rPr lang="en-US" altLang="zh-CN" sz="2200" dirty="0"/>
              <a:t> + </a:t>
            </a:r>
            <a:r>
              <a:rPr lang="en-US" altLang="zh-CN" sz="2200" dirty="0">
                <a:solidFill>
                  <a:srgbClr val="0070C0"/>
                </a:solidFill>
              </a:rPr>
              <a:t>iteration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b="1" dirty="0" err="1"/>
              <a:t>SortedList_insert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70C0"/>
                </a:solidFill>
              </a:rPr>
              <a:t>listhead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70C0"/>
                </a:solidFill>
              </a:rPr>
              <a:t>pool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//insert element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b="1" dirty="0" err="1"/>
              <a:t>SortedList_length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70C0"/>
                </a:solidFill>
              </a:rPr>
              <a:t>listhead</a:t>
            </a:r>
            <a:r>
              <a:rPr lang="en-US" altLang="zh-CN" sz="2200" dirty="0"/>
              <a:t>);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 //check length</a:t>
            </a:r>
            <a:br>
              <a:rPr lang="en-US" altLang="zh-CN" sz="2200" dirty="0"/>
            </a:b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</a:t>
            </a:r>
            <a:r>
              <a:rPr lang="en-US" altLang="zh-CN" sz="2200" dirty="0" err="1">
                <a:solidFill>
                  <a:srgbClr val="0070C0"/>
                </a:solidFill>
              </a:rPr>
              <a:t>startIndex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>
                <a:solidFill>
                  <a:srgbClr val="0070C0"/>
                </a:solidFill>
              </a:rPr>
              <a:t>startIndex</a:t>
            </a:r>
            <a:r>
              <a:rPr lang="en-US" altLang="zh-CN" sz="2200" dirty="0"/>
              <a:t> + </a:t>
            </a:r>
            <a:r>
              <a:rPr lang="en-US" altLang="zh-CN" sz="2200" dirty="0">
                <a:solidFill>
                  <a:srgbClr val="0070C0"/>
                </a:solidFill>
              </a:rPr>
              <a:t>iteration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>
                <a:solidFill>
                  <a:srgbClr val="0070C0"/>
                </a:solidFill>
              </a:rPr>
              <a:t>e</a:t>
            </a:r>
            <a:r>
              <a:rPr lang="en-US" altLang="zh-CN" sz="2200" dirty="0"/>
              <a:t> = </a:t>
            </a:r>
            <a:r>
              <a:rPr lang="en-US" altLang="zh-CN" sz="2200" b="1" dirty="0" err="1"/>
              <a:t>SortedList_lookup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70C0"/>
                </a:solidFill>
              </a:rPr>
              <a:t>listhead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70C0"/>
                </a:solidFill>
              </a:rPr>
              <a:t>pool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]-&gt;key);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 //lookup inserted element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b="1" dirty="0" err="1"/>
              <a:t>SortedList_delete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070C0"/>
                </a:solidFill>
              </a:rPr>
              <a:t>listhead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70C0"/>
                </a:solidFill>
              </a:rPr>
              <a:t>e</a:t>
            </a:r>
            <a:r>
              <a:rPr lang="en-US" altLang="zh-CN" sz="2200" dirty="0"/>
              <a:t>);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 //remove inserted element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}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)  {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70C0"/>
                </a:solidFill>
              </a:rPr>
              <a:t>threads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70C0"/>
                </a:solidFill>
              </a:rPr>
              <a:t>iterations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process_arg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);</a:t>
            </a:r>
          </a:p>
          <a:p>
            <a:pPr marL="0" indent="0">
              <a:buNone/>
            </a:pPr>
            <a:r>
              <a:rPr lang="en-US" altLang="zh-CN" sz="2200" dirty="0"/>
              <a:t>	pool = </a:t>
            </a:r>
            <a:r>
              <a:rPr lang="en-US" altLang="zh-CN" sz="2200" b="1" dirty="0" err="1"/>
              <a:t>malloc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70C0"/>
                </a:solidFill>
              </a:rPr>
              <a:t>threads</a:t>
            </a:r>
            <a:r>
              <a:rPr lang="en-US" altLang="zh-CN" sz="2200" dirty="0"/>
              <a:t> * </a:t>
            </a:r>
            <a:r>
              <a:rPr lang="en-US" altLang="zh-CN" sz="2200" dirty="0">
                <a:solidFill>
                  <a:srgbClr val="0070C0"/>
                </a:solidFill>
              </a:rPr>
              <a:t>iterations</a:t>
            </a:r>
            <a:r>
              <a:rPr lang="en-US" altLang="zh-CN" sz="2200" dirty="0"/>
              <a:t> *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SortedListElement_t</a:t>
            </a:r>
            <a:r>
              <a:rPr lang="en-US" altLang="zh-CN" sz="2200" dirty="0"/>
              <a:t>)); 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threads * iterations;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b="1" dirty="0" err="1"/>
              <a:t>init_elem</a:t>
            </a:r>
            <a:r>
              <a:rPr lang="en-US" altLang="zh-CN" sz="2200" dirty="0"/>
              <a:t>(&amp;</a:t>
            </a:r>
            <a:r>
              <a:rPr lang="en-US" altLang="zh-CN" sz="2200" dirty="0">
                <a:solidFill>
                  <a:srgbClr val="0070C0"/>
                </a:solidFill>
              </a:rPr>
              <a:t>pool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start = </a:t>
            </a:r>
            <a:r>
              <a:rPr lang="en-US" altLang="zh-CN" sz="2200" b="1" dirty="0" err="1"/>
              <a:t>clock_gettime</a:t>
            </a:r>
            <a:r>
              <a:rPr lang="en-US" altLang="zh-CN" sz="2200" dirty="0"/>
              <a:t>()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// get the time when starts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>
                <a:solidFill>
                  <a:srgbClr val="0070C0"/>
                </a:solidFill>
              </a:rPr>
              <a:t>threads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dirty="0">
                <a:solidFill>
                  <a:srgbClr val="0070C0"/>
                </a:solidFill>
              </a:rPr>
              <a:t>thread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= </a:t>
            </a:r>
            <a:r>
              <a:rPr lang="en-US" altLang="zh-CN" sz="2200" b="1" dirty="0" err="1"/>
              <a:t>pthread_create</a:t>
            </a:r>
            <a:r>
              <a:rPr lang="en-US" altLang="zh-CN" sz="2200" dirty="0"/>
              <a:t>(</a:t>
            </a:r>
            <a:r>
              <a:rPr lang="en-US" altLang="zh-CN" sz="2200" b="1" dirty="0" err="1"/>
              <a:t>thread_worker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);</a:t>
            </a:r>
          </a:p>
          <a:p>
            <a:pPr marL="0" indent="0">
              <a:buNone/>
            </a:pPr>
            <a:r>
              <a:rPr lang="en-US" altLang="zh-CN" sz="2200" dirty="0"/>
              <a:t>                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>
                <a:solidFill>
                  <a:srgbClr val="0070C0"/>
                </a:solidFill>
              </a:rPr>
              <a:t>threads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b="1" dirty="0" err="1"/>
              <a:t>pthread_join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70C0"/>
                </a:solidFill>
              </a:rPr>
              <a:t>thread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	</a:t>
            </a:r>
          </a:p>
          <a:p>
            <a:pPr marL="0" indent="0">
              <a:buNone/>
            </a:pPr>
            <a:r>
              <a:rPr lang="en-US" altLang="zh-CN" sz="2200" dirty="0"/>
              <a:t>	end = </a:t>
            </a:r>
            <a:r>
              <a:rPr lang="en-US" altLang="zh-CN" sz="2200" b="1" dirty="0" err="1"/>
              <a:t>clock_gettime</a:t>
            </a:r>
            <a:r>
              <a:rPr lang="en-US" altLang="zh-CN" sz="2200" dirty="0"/>
              <a:t>()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// get the time when ends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total_runtime</a:t>
            </a:r>
            <a:r>
              <a:rPr lang="en-US" altLang="zh-CN" sz="2200" dirty="0"/>
              <a:t> = end - start;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print_out</a:t>
            </a:r>
            <a:r>
              <a:rPr lang="en-US" altLang="zh-CN" sz="2200" dirty="0"/>
              <a:t>(name, threads, iterations, </a:t>
            </a:r>
            <a:r>
              <a:rPr lang="en-US" altLang="zh-CN" sz="2200" dirty="0" err="1"/>
              <a:t>total_runtime</a:t>
            </a:r>
            <a:r>
              <a:rPr lang="en-US" altLang="zh-CN" sz="2200" dirty="0"/>
              <a:t>, sum);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123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239" y="2556543"/>
            <a:ext cx="10562901" cy="11430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Part B: Demonstrate the Race Conditions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48703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7085" y="41835"/>
            <a:ext cx="11720928" cy="6771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Note: The code in this slide cannot be directly applied to project.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/>
              <a:t>list_remove</a:t>
            </a:r>
            <a:r>
              <a:rPr lang="en-US" altLang="zh-CN" sz="2400" dirty="0"/>
              <a:t>(node *</a:t>
            </a:r>
            <a:r>
              <a:rPr lang="en-US" altLang="zh-CN" sz="2400" dirty="0">
                <a:solidFill>
                  <a:srgbClr val="0070C0"/>
                </a:solidFill>
              </a:rPr>
              <a:t>element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node*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element</a:t>
            </a:r>
            <a:r>
              <a:rPr lang="en-US" altLang="zh-CN" sz="2400" dirty="0"/>
              <a:t>-&gt;next;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//say n = 0x1234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					</a:t>
            </a:r>
            <a:r>
              <a:rPr lang="en-US" altLang="zh-CN" sz="2400" dirty="0">
                <a:solidFill>
                  <a:srgbClr val="C00000"/>
                </a:solidFill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</a:rPr>
              <a:t>list_remove</a:t>
            </a:r>
            <a:r>
              <a:rPr lang="en-US" altLang="zh-CN" sz="2400" dirty="0">
                <a:solidFill>
                  <a:srgbClr val="C00000"/>
                </a:solidFill>
              </a:rPr>
              <a:t>(0x1234);</a:t>
            </a:r>
          </a:p>
          <a:p>
            <a:pPr marL="0" indent="0">
              <a:buNone/>
            </a:pPr>
            <a:r>
              <a:rPr lang="en-US" altLang="zh-CN" sz="2400" dirty="0"/>
              <a:t>	node*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;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-&gt;next = 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&gt;next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= NULL;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030DD-92A0-2745-8E5E-D11783E2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07" y="4765794"/>
            <a:ext cx="6130048" cy="1954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7D290-827D-734C-A069-5A02FA6B3C29}"/>
              </a:ext>
            </a:extLst>
          </p:cNvPr>
          <p:cNvSpPr txBox="1"/>
          <p:nvPr/>
        </p:nvSpPr>
        <p:spPr>
          <a:xfrm>
            <a:off x="4980231" y="517168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75E10-997B-C94C-AF0F-3A64F00B562D}"/>
              </a:ext>
            </a:extLst>
          </p:cNvPr>
          <p:cNvSpPr txBox="1"/>
          <p:nvPr/>
        </p:nvSpPr>
        <p:spPr>
          <a:xfrm>
            <a:off x="3529344" y="5171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C55E8-EB13-A240-A9BF-0C563BA86C25}"/>
              </a:ext>
            </a:extLst>
          </p:cNvPr>
          <p:cNvSpPr txBox="1"/>
          <p:nvPr/>
        </p:nvSpPr>
        <p:spPr>
          <a:xfrm>
            <a:off x="6936193" y="5171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62933-0355-FA4D-9B24-D7D460631D89}"/>
              </a:ext>
            </a:extLst>
          </p:cNvPr>
          <p:cNvSpPr txBox="1"/>
          <p:nvPr/>
        </p:nvSpPr>
        <p:spPr>
          <a:xfrm>
            <a:off x="4679187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906D2-91F0-B34F-B404-24681AE627A4}"/>
              </a:ext>
            </a:extLst>
          </p:cNvPr>
          <p:cNvSpPr txBox="1"/>
          <p:nvPr/>
        </p:nvSpPr>
        <p:spPr>
          <a:xfrm>
            <a:off x="5715385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9B586-BFFA-F846-A9A2-E0ACB2ACF619}"/>
              </a:ext>
            </a:extLst>
          </p:cNvPr>
          <p:cNvSpPr txBox="1"/>
          <p:nvPr/>
        </p:nvSpPr>
        <p:spPr>
          <a:xfrm>
            <a:off x="2927256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7CB75-663E-EE41-9A77-A42C8CFF01FB}"/>
              </a:ext>
            </a:extLst>
          </p:cNvPr>
          <p:cNvSpPr txBox="1"/>
          <p:nvPr/>
        </p:nvSpPr>
        <p:spPr>
          <a:xfrm>
            <a:off x="6334105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1C10-1420-684D-BAC2-C52D93075C06}"/>
              </a:ext>
            </a:extLst>
          </p:cNvPr>
          <p:cNvSpPr txBox="1"/>
          <p:nvPr/>
        </p:nvSpPr>
        <p:spPr>
          <a:xfrm>
            <a:off x="3831013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2496D-7ED4-A84F-9767-B14400E8B5F1}"/>
              </a:ext>
            </a:extLst>
          </p:cNvPr>
          <p:cNvSpPr txBox="1"/>
          <p:nvPr/>
        </p:nvSpPr>
        <p:spPr>
          <a:xfrm>
            <a:off x="7256928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55507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7085" y="41835"/>
            <a:ext cx="11720928" cy="6771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Note: The code in this slide cannot be directly applied to project.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/>
              <a:t>list_remove</a:t>
            </a:r>
            <a:r>
              <a:rPr lang="en-US" altLang="zh-CN" sz="2400" dirty="0"/>
              <a:t>(node *</a:t>
            </a:r>
            <a:r>
              <a:rPr lang="en-US" altLang="zh-CN" sz="2400" dirty="0">
                <a:solidFill>
                  <a:srgbClr val="0070C0"/>
                </a:solidFill>
              </a:rPr>
              <a:t>element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node*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element</a:t>
            </a:r>
            <a:r>
              <a:rPr lang="en-US" altLang="zh-CN" sz="2400" dirty="0"/>
              <a:t>-&gt;next;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//say n = 0x1234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					</a:t>
            </a:r>
            <a:r>
              <a:rPr lang="en-US" altLang="zh-CN" sz="2400" dirty="0">
                <a:solidFill>
                  <a:srgbClr val="C00000"/>
                </a:solidFill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</a:rPr>
              <a:t>list_remove</a:t>
            </a:r>
            <a:r>
              <a:rPr lang="en-US" altLang="zh-CN" sz="2400" dirty="0">
                <a:solidFill>
                  <a:srgbClr val="C00000"/>
                </a:solidFill>
              </a:rPr>
              <a:t>(0x1234);</a:t>
            </a:r>
          </a:p>
          <a:p>
            <a:pPr marL="0" indent="0">
              <a:buNone/>
            </a:pPr>
            <a:r>
              <a:rPr lang="en-US" altLang="zh-CN" sz="2400" dirty="0"/>
              <a:t>	node*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;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-&gt;next = 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&gt;next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element-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prev</a:t>
            </a:r>
            <a:r>
              <a:rPr lang="en-US" altLang="zh-CN" sz="2400" dirty="0"/>
              <a:t> = NULL;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030DD-92A0-2745-8E5E-D11783E2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07" y="4765794"/>
            <a:ext cx="6130048" cy="1954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7D290-827D-734C-A069-5A02FA6B3C29}"/>
              </a:ext>
            </a:extLst>
          </p:cNvPr>
          <p:cNvSpPr txBox="1"/>
          <p:nvPr/>
        </p:nvSpPr>
        <p:spPr>
          <a:xfrm>
            <a:off x="4980231" y="517168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75E10-997B-C94C-AF0F-3A64F00B562D}"/>
              </a:ext>
            </a:extLst>
          </p:cNvPr>
          <p:cNvSpPr txBox="1"/>
          <p:nvPr/>
        </p:nvSpPr>
        <p:spPr>
          <a:xfrm>
            <a:off x="3529344" y="5171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C55E8-EB13-A240-A9BF-0C563BA86C25}"/>
              </a:ext>
            </a:extLst>
          </p:cNvPr>
          <p:cNvSpPr txBox="1"/>
          <p:nvPr/>
        </p:nvSpPr>
        <p:spPr>
          <a:xfrm>
            <a:off x="6936193" y="5171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62933-0355-FA4D-9B24-D7D460631D89}"/>
              </a:ext>
            </a:extLst>
          </p:cNvPr>
          <p:cNvSpPr txBox="1"/>
          <p:nvPr/>
        </p:nvSpPr>
        <p:spPr>
          <a:xfrm>
            <a:off x="4679187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906D2-91F0-B34F-B404-24681AE627A4}"/>
              </a:ext>
            </a:extLst>
          </p:cNvPr>
          <p:cNvSpPr txBox="1"/>
          <p:nvPr/>
        </p:nvSpPr>
        <p:spPr>
          <a:xfrm>
            <a:off x="5715385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9B586-BFFA-F846-A9A2-E0ACB2ACF619}"/>
              </a:ext>
            </a:extLst>
          </p:cNvPr>
          <p:cNvSpPr txBox="1"/>
          <p:nvPr/>
        </p:nvSpPr>
        <p:spPr>
          <a:xfrm>
            <a:off x="2927256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7CB75-663E-EE41-9A77-A42C8CFF01FB}"/>
              </a:ext>
            </a:extLst>
          </p:cNvPr>
          <p:cNvSpPr txBox="1"/>
          <p:nvPr/>
        </p:nvSpPr>
        <p:spPr>
          <a:xfrm>
            <a:off x="6334105" y="585353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1C10-1420-684D-BAC2-C52D93075C06}"/>
              </a:ext>
            </a:extLst>
          </p:cNvPr>
          <p:cNvSpPr txBox="1"/>
          <p:nvPr/>
        </p:nvSpPr>
        <p:spPr>
          <a:xfrm>
            <a:off x="3831013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2496D-7ED4-A84F-9767-B14400E8B5F1}"/>
              </a:ext>
            </a:extLst>
          </p:cNvPr>
          <p:cNvSpPr txBox="1"/>
          <p:nvPr/>
        </p:nvSpPr>
        <p:spPr>
          <a:xfrm>
            <a:off x="7256928" y="58535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8C58E-508F-9846-955B-1B30B41E7E6F}"/>
              </a:ext>
            </a:extLst>
          </p:cNvPr>
          <p:cNvSpPr txBox="1"/>
          <p:nvPr/>
        </p:nvSpPr>
        <p:spPr>
          <a:xfrm>
            <a:off x="7242687" y="2544576"/>
            <a:ext cx="4047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(0x1234) was removed</a:t>
            </a:r>
          </a:p>
          <a:p>
            <a:r>
              <a:rPr lang="en-US" dirty="0"/>
              <a:t>but p still points to n as next element</a:t>
            </a:r>
          </a:p>
          <a:p>
            <a:r>
              <a:rPr lang="en-US" dirty="0"/>
              <a:t>we can no longer access elements after n</a:t>
            </a:r>
          </a:p>
          <a:p>
            <a:r>
              <a:rPr lang="en-US"/>
              <a:t>thus, list </a:t>
            </a:r>
            <a:r>
              <a:rPr lang="en-US" dirty="0"/>
              <a:t>is corrupted </a:t>
            </a:r>
          </a:p>
        </p:txBody>
      </p:sp>
    </p:spTree>
    <p:extLst>
      <p:ext uri="{BB962C8B-B14F-4D97-AF65-F5344CB8AC3E}">
        <p14:creationId xmlns:p14="http://schemas.microsoft.com/office/powerpoint/2010/main" val="38264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6677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pthread_create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pthread_t</a:t>
            </a:r>
            <a:r>
              <a:rPr lang="en-US" altLang="zh-CN" sz="2400" dirty="0"/>
              <a:t> *</a:t>
            </a:r>
            <a:r>
              <a:rPr lang="en-US" altLang="zh-CN" sz="2400" dirty="0">
                <a:solidFill>
                  <a:srgbClr val="0070C0"/>
                </a:solidFill>
              </a:rPr>
              <a:t>thread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pthread_attr_t</a:t>
            </a:r>
            <a:r>
              <a:rPr lang="en-US" altLang="zh-CN" sz="2400" dirty="0"/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attr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       void *(*</a:t>
            </a:r>
            <a:r>
              <a:rPr lang="en-US" altLang="zh-CN" sz="2400" dirty="0" err="1">
                <a:solidFill>
                  <a:srgbClr val="0070C0"/>
                </a:solidFill>
              </a:rPr>
              <a:t>start_routine</a:t>
            </a:r>
            <a:r>
              <a:rPr lang="en-US" altLang="zh-CN" sz="2400" dirty="0"/>
              <a:t>) (void *), void *</a:t>
            </a:r>
            <a:r>
              <a:rPr lang="en-US" altLang="zh-CN" sz="2400" dirty="0" err="1">
                <a:solidFill>
                  <a:srgbClr val="0070C0"/>
                </a:solidFill>
              </a:rPr>
              <a:t>arg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thread</a:t>
            </a:r>
            <a:r>
              <a:rPr lang="en-US" altLang="zh-CN" sz="2400" dirty="0"/>
              <a:t>: returns the </a:t>
            </a:r>
            <a:r>
              <a:rPr lang="en-US" altLang="zh-CN" sz="2400" b="1" dirty="0"/>
              <a:t>thread descriptor</a:t>
            </a:r>
            <a:r>
              <a:rPr lang="en-US" altLang="zh-CN" sz="2400" dirty="0"/>
              <a:t> of the newly created thread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0070C0"/>
                </a:solidFill>
              </a:rPr>
              <a:t>attr</a:t>
            </a:r>
            <a:r>
              <a:rPr lang="en-US" altLang="zh-CN" sz="2400" dirty="0"/>
              <a:t>: thread attribute (which stack/CPU the thread runs), </a:t>
            </a:r>
            <a:r>
              <a:rPr lang="en-US" altLang="zh-CN" sz="2400" b="1" dirty="0"/>
              <a:t>NULL</a:t>
            </a:r>
            <a:r>
              <a:rPr lang="en-US" altLang="zh-CN" sz="2400" dirty="0"/>
              <a:t> for default 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0070C0"/>
                </a:solidFill>
              </a:rPr>
              <a:t>start_routine</a:t>
            </a:r>
            <a:r>
              <a:rPr lang="en-US" altLang="zh-CN" sz="2400" dirty="0"/>
              <a:t>: function pointer to the </a:t>
            </a:r>
            <a:r>
              <a:rPr lang="en-US" altLang="zh-CN" sz="2400" b="1" dirty="0"/>
              <a:t>function</a:t>
            </a:r>
            <a:r>
              <a:rPr lang="en-US" altLang="zh-CN" sz="2400" dirty="0"/>
              <a:t> the new thread will execute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0070C0"/>
                </a:solidFill>
              </a:rPr>
              <a:t>arg</a:t>
            </a:r>
            <a:r>
              <a:rPr lang="en-US" altLang="zh-CN" sz="2400" dirty="0"/>
              <a:t>: </a:t>
            </a:r>
            <a:r>
              <a:rPr lang="en-US" altLang="zh-CN" sz="2400" b="1" dirty="0"/>
              <a:t>argument</a:t>
            </a:r>
            <a:r>
              <a:rPr lang="en-US" altLang="zh-CN" sz="2400" dirty="0"/>
              <a:t> to the </a:t>
            </a:r>
            <a:r>
              <a:rPr lang="en-US" altLang="zh-CN" sz="2400" dirty="0" err="1"/>
              <a:t>start_routine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pthread_t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thread</a:t>
            </a:r>
            <a:r>
              <a:rPr lang="en-US" altLang="zh-CN" sz="2400" dirty="0"/>
              <a:t>, void **</a:t>
            </a:r>
            <a:r>
              <a:rPr lang="en-US" altLang="zh-CN" sz="2400" dirty="0" err="1">
                <a:solidFill>
                  <a:srgbClr val="0070C0"/>
                </a:solidFill>
              </a:rPr>
              <a:t>retval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pthread_join</a:t>
            </a:r>
            <a:r>
              <a:rPr lang="en-US" altLang="zh-CN" sz="2400" dirty="0"/>
              <a:t>: </a:t>
            </a:r>
            <a:r>
              <a:rPr lang="en-US" altLang="zh-CN" sz="2400" b="1" dirty="0"/>
              <a:t>block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wait</a:t>
            </a:r>
            <a:r>
              <a:rPr lang="en-US" altLang="zh-CN" sz="2400" dirty="0"/>
              <a:t> for the specified </a:t>
            </a:r>
            <a:r>
              <a:rPr lang="en-US" altLang="zh-CN" sz="2400" dirty="0">
                <a:solidFill>
                  <a:srgbClr val="0070C0"/>
                </a:solidFill>
              </a:rPr>
              <a:t>thread</a:t>
            </a:r>
            <a:r>
              <a:rPr lang="en-US" altLang="zh-CN" sz="2400" dirty="0"/>
              <a:t> to finish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retval</a:t>
            </a:r>
            <a:r>
              <a:rPr lang="en-US" altLang="zh-CN" sz="2400" dirty="0"/>
              <a:t>: If not NULL, stores the return value of </a:t>
            </a:r>
            <a:r>
              <a:rPr lang="en-US" altLang="zh-CN" sz="2400" dirty="0" err="1"/>
              <a:t>start_routine</a:t>
            </a:r>
            <a:r>
              <a:rPr lang="en-US" altLang="zh-CN" sz="2400" dirty="0"/>
              <a:t>.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45076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Pthread</a:t>
            </a:r>
            <a:r>
              <a:rPr lang="en-US" altLang="zh-CN" sz="3200" b="1" dirty="0"/>
              <a:t> APIs</a:t>
            </a:r>
            <a:endParaRPr lang="zh-CN" altLang="en-US" sz="3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5F696-9442-5E45-81AE-986FF43D743C}"/>
              </a:ext>
            </a:extLst>
          </p:cNvPr>
          <p:cNvCxnSpPr/>
          <p:nvPr/>
        </p:nvCxnSpPr>
        <p:spPr>
          <a:xfrm flipH="1" flipV="1">
            <a:off x="1971675" y="3429000"/>
            <a:ext cx="165735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1B69-D397-174E-8CD8-CA156BC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760"/>
            <a:ext cx="10515600" cy="1325563"/>
          </a:xfrm>
        </p:spPr>
        <p:txBody>
          <a:bodyPr/>
          <a:lstStyle/>
          <a:p>
            <a:r>
              <a:rPr lang="en-US" dirty="0"/>
              <a:t>Thread API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20F57-DBD5-B74D-898A-CB5B3AFC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259774"/>
            <a:ext cx="6545036" cy="552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E88A1-407B-B042-8A81-BEA2EC5614E4}"/>
              </a:ext>
            </a:extLst>
          </p:cNvPr>
          <p:cNvSpPr txBox="1"/>
          <p:nvPr/>
        </p:nvSpPr>
        <p:spPr>
          <a:xfrm>
            <a:off x="7229139" y="2377440"/>
            <a:ext cx="4387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are the possible execution orders?</a:t>
            </a:r>
          </a:p>
        </p:txBody>
      </p:sp>
    </p:spTree>
    <p:extLst>
      <p:ext uri="{BB962C8B-B14F-4D97-AF65-F5344CB8AC3E}">
        <p14:creationId xmlns:p14="http://schemas.microsoft.com/office/powerpoint/2010/main" val="20199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1B69-D397-174E-8CD8-CA156BC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760"/>
            <a:ext cx="10515600" cy="1325563"/>
          </a:xfrm>
        </p:spPr>
        <p:txBody>
          <a:bodyPr/>
          <a:lstStyle/>
          <a:p>
            <a:r>
              <a:rPr lang="en-US" dirty="0"/>
              <a:t>Thread API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20F57-DBD5-B74D-898A-CB5B3AFC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259774"/>
            <a:ext cx="6545036" cy="552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E88A1-407B-B042-8A81-BEA2EC5614E4}"/>
              </a:ext>
            </a:extLst>
          </p:cNvPr>
          <p:cNvSpPr txBox="1"/>
          <p:nvPr/>
        </p:nvSpPr>
        <p:spPr>
          <a:xfrm>
            <a:off x="7443744" y="466431"/>
            <a:ext cx="4387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are the possible execution orders?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57893-4BCD-0340-84EC-3C45DA47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0" y="1033865"/>
            <a:ext cx="3776549" cy="255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27568-F05F-2E40-81E6-C8BE3BFDD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90" y="3830422"/>
            <a:ext cx="4048506" cy="30275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986643-AF00-0743-A9F4-8143A6501D75}"/>
              </a:ext>
            </a:extLst>
          </p:cNvPr>
          <p:cNvSpPr txBox="1"/>
          <p:nvPr/>
        </p:nvSpPr>
        <p:spPr>
          <a:xfrm>
            <a:off x="9764219" y="1405321"/>
            <a:ext cx="2495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system creates a new thread of execution for the routine that is being called, and it runs independently of the caller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273F1E-5A1D-CE4F-A120-ECB182441852}"/>
              </a:ext>
            </a:extLst>
          </p:cNvPr>
          <p:cNvCxnSpPr/>
          <p:nvPr/>
        </p:nvCxnSpPr>
        <p:spPr>
          <a:xfrm>
            <a:off x="8057478" y="1667435"/>
            <a:ext cx="1580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42" y="474345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long long 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void</a:t>
            </a:r>
            <a:r>
              <a:rPr lang="en-US" altLang="zh-CN" sz="2400" dirty="0"/>
              <a:t> * </a:t>
            </a:r>
            <a:r>
              <a:rPr lang="en-US" altLang="zh-CN" sz="2400" b="1" dirty="0" err="1"/>
              <a:t>thread_worker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iteration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iteration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iteration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(&amp;</a:t>
            </a:r>
            <a:r>
              <a:rPr lang="en-US" altLang="zh-CN" sz="2400" dirty="0">
                <a:solidFill>
                  <a:srgbClr val="C00000"/>
                </a:solidFill>
              </a:rPr>
              <a:t>sum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-1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 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iterations</a:t>
            </a:r>
            <a:r>
              <a:rPr lang="en-US" altLang="zh-CN" sz="2400" dirty="0"/>
              <a:t> = </a:t>
            </a:r>
            <a:r>
              <a:rPr lang="en-US" altLang="zh-CN" sz="2400" b="1" dirty="0" err="1"/>
              <a:t>process_arg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start = </a:t>
            </a:r>
            <a:r>
              <a:rPr lang="en-US" altLang="zh-CN" sz="2400" b="1" dirty="0" err="1"/>
              <a:t>clock_gettime</a:t>
            </a:r>
            <a:r>
              <a:rPr lang="en-US" altLang="zh-CN" sz="2400" dirty="0"/>
              <a:t>()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 get the time when starts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thread[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b="1" dirty="0" err="1"/>
              <a:t>pthread_create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iteration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 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b="1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thread[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altLang="zh-CN" sz="2400" dirty="0"/>
              <a:t>);	</a:t>
            </a:r>
          </a:p>
          <a:p>
            <a:pPr marL="0" indent="0">
              <a:buNone/>
            </a:pPr>
            <a:r>
              <a:rPr lang="en-US" altLang="zh-CN" sz="2400" dirty="0"/>
              <a:t>	end = </a:t>
            </a:r>
            <a:r>
              <a:rPr lang="en-US" altLang="zh-CN" sz="2400" b="1" dirty="0" err="1"/>
              <a:t>clock_gettime</a:t>
            </a:r>
            <a:r>
              <a:rPr lang="en-US" altLang="zh-CN" sz="2400" dirty="0"/>
              <a:t>()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 get the time when ends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 = end - start;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/>
              <a:t>print_out</a:t>
            </a:r>
            <a:r>
              <a:rPr lang="en-US" altLang="zh-CN" sz="2400" dirty="0"/>
              <a:t>(name, threads, iterations, </a:t>
            </a:r>
            <a:r>
              <a:rPr lang="en-US" altLang="zh-CN" sz="2400" dirty="0" err="1"/>
              <a:t>total_runtime</a:t>
            </a:r>
            <a:r>
              <a:rPr lang="en-US" altLang="zh-CN" sz="2400" dirty="0"/>
              <a:t>, sum);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90208"/>
            <a:ext cx="9385740" cy="56455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Part A Overview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8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11064"/>
            <a:ext cx="11720928" cy="638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long </a:t>
            </a:r>
            <a:r>
              <a:rPr lang="en-US" altLang="zh-CN" sz="2400" dirty="0">
                <a:solidFill>
                  <a:srgbClr val="0070C0"/>
                </a:solidFill>
              </a:rPr>
              <a:t>sum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void</a:t>
            </a:r>
            <a:r>
              <a:rPr lang="en-US" altLang="zh-CN" sz="2400" dirty="0"/>
              <a:t> * </a:t>
            </a:r>
            <a:r>
              <a:rPr lang="en-US" altLang="zh-CN" sz="2400" b="1" dirty="0" err="1"/>
              <a:t>thread_worker</a:t>
            </a:r>
            <a:r>
              <a:rPr lang="en-US" altLang="zh-CN" sz="2400" dirty="0"/>
              <a:t>(void *</a:t>
            </a:r>
            <a:r>
              <a:rPr lang="en-US" altLang="zh-CN" sz="2400" dirty="0" err="1">
                <a:solidFill>
                  <a:srgbClr val="C00000"/>
                </a:solidFill>
              </a:rPr>
              <a:t>arg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unsigned long </a:t>
            </a:r>
            <a:r>
              <a:rPr lang="en-US" altLang="zh-CN" sz="2400" dirty="0" err="1">
                <a:solidFill>
                  <a:srgbClr val="0070C0"/>
                </a:solidFill>
              </a:rPr>
              <a:t>iter</a:t>
            </a:r>
            <a:r>
              <a:rPr lang="en-US" altLang="zh-CN" sz="2400" dirty="0"/>
              <a:t> = *((</a:t>
            </a:r>
            <a:r>
              <a:rPr lang="en-US" altLang="zh-CN" sz="2400" dirty="0">
                <a:solidFill>
                  <a:srgbClr val="7030A0"/>
                </a:solidFill>
              </a:rPr>
              <a:t>unsigned long</a:t>
            </a:r>
            <a:r>
              <a:rPr lang="en-US" altLang="zh-CN" sz="2400" dirty="0"/>
              <a:t>*) </a:t>
            </a:r>
            <a:r>
              <a:rPr lang="en-US" altLang="zh-CN" sz="2400" dirty="0" err="1">
                <a:solidFill>
                  <a:srgbClr val="C00000"/>
                </a:solidFill>
              </a:rPr>
              <a:t>arg</a:t>
            </a:r>
            <a:r>
              <a:rPr lang="en-US" altLang="zh-CN" sz="2400" dirty="0"/>
              <a:t>),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= 0;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= 2047;</a:t>
            </a:r>
          </a:p>
          <a:p>
            <a:pPr marL="0" indent="0"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>
                <a:solidFill>
                  <a:srgbClr val="0070C0"/>
                </a:solidFill>
              </a:rPr>
              <a:t>iter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>
                <a:solidFill>
                  <a:srgbClr val="0070C0"/>
                </a:solidFill>
              </a:rPr>
              <a:t>sum</a:t>
            </a:r>
            <a:r>
              <a:rPr lang="en-US" altLang="zh-CN" sz="2400" dirty="0"/>
              <a:t>++;</a:t>
            </a:r>
            <a:br>
              <a:rPr lang="en-US" altLang="zh-CN" sz="2400" dirty="0"/>
            </a:br>
            <a:r>
              <a:rPr lang="en-US" altLang="zh-CN" sz="2400" dirty="0"/>
              <a:t>	return (void *) 100;	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7030A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b="1" dirty="0"/>
              <a:t>main</a:t>
            </a:r>
            <a:r>
              <a:rPr lang="en-US" altLang="zh-CN" sz="2400" dirty="0"/>
              <a:t>(void) 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7030A0"/>
                </a:solidFill>
              </a:rPr>
              <a:t>pthread_t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th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unsigned long </a:t>
            </a:r>
            <a:r>
              <a:rPr lang="en-US" altLang="zh-CN" sz="2400" dirty="0">
                <a:solidFill>
                  <a:srgbClr val="0070C0"/>
                </a:solidFill>
              </a:rPr>
              <a:t>all</a:t>
            </a:r>
            <a:r>
              <a:rPr lang="en-US" altLang="zh-CN" sz="2400" dirty="0"/>
              <a:t>= 2047, </a:t>
            </a:r>
            <a:r>
              <a:rPr lang="en-US" altLang="zh-CN" sz="2400" dirty="0">
                <a:solidFill>
                  <a:srgbClr val="7030A0"/>
                </a:solidFill>
              </a:rPr>
              <a:t>void</a:t>
            </a:r>
            <a:r>
              <a:rPr lang="en-US" altLang="zh-CN" sz="2400" dirty="0"/>
              <a:t> * </a:t>
            </a:r>
            <a:r>
              <a:rPr lang="en-US" altLang="zh-CN" sz="2400" dirty="0">
                <a:solidFill>
                  <a:srgbClr val="0070C0"/>
                </a:solidFill>
              </a:rPr>
              <a:t>ret</a:t>
            </a:r>
            <a:r>
              <a:rPr lang="en-US" altLang="zh-CN" sz="2400" dirty="0"/>
              <a:t> = NULL;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>
                <a:solidFill>
                  <a:srgbClr val="0070C0"/>
                </a:solidFill>
              </a:rPr>
              <a:t>th</a:t>
            </a:r>
            <a:r>
              <a:rPr lang="en-US" altLang="zh-CN" sz="2400" dirty="0"/>
              <a:t>, NULL, </a:t>
            </a:r>
            <a:r>
              <a:rPr lang="en-US" altLang="zh-CN" sz="2400" b="1" dirty="0" err="1"/>
              <a:t>thread_worker</a:t>
            </a:r>
            <a:r>
              <a:rPr lang="en-US" altLang="zh-CN" sz="2400" dirty="0"/>
              <a:t>, &amp;</a:t>
            </a:r>
            <a:r>
              <a:rPr lang="en-US" altLang="zh-CN" sz="2400" dirty="0">
                <a:solidFill>
                  <a:srgbClr val="0070C0"/>
                </a:solidFill>
              </a:rPr>
              <a:t>all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th</a:t>
            </a:r>
            <a:r>
              <a:rPr lang="en-US" altLang="zh-CN" sz="2400" dirty="0"/>
              <a:t>, &amp;</a:t>
            </a:r>
            <a:r>
              <a:rPr lang="en-US" altLang="zh-CN" sz="2400" dirty="0">
                <a:solidFill>
                  <a:srgbClr val="0070C0"/>
                </a:solidFill>
              </a:rPr>
              <a:t>ret</a:t>
            </a:r>
            <a:r>
              <a:rPr lang="en-US" altLang="zh-CN" sz="2400" dirty="0"/>
              <a:t>);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// ret = (void *) 100;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29352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Pthread</a:t>
            </a:r>
            <a:r>
              <a:rPr lang="en-US" altLang="zh-CN" sz="3200" b="1" dirty="0"/>
              <a:t> APIs: example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65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1790</Words>
  <Application>Microsoft Macintosh PowerPoint</Application>
  <PresentationFormat>Widescreen</PresentationFormat>
  <Paragraphs>474</Paragraphs>
  <Slides>45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</vt:lpstr>
      <vt:lpstr>Office Theme</vt:lpstr>
      <vt:lpstr>Office 主题</vt:lpstr>
      <vt:lpstr>CS 111 week 5 Project 2a: Races and Synchronization</vt:lpstr>
      <vt:lpstr>Project Overview</vt:lpstr>
      <vt:lpstr>Part A: Adds to a shared variable</vt:lpstr>
      <vt:lpstr>Write a test driver program (lab2_add)</vt:lpstr>
      <vt:lpstr>Pthread APIs</vt:lpstr>
      <vt:lpstr>Thread API Example</vt:lpstr>
      <vt:lpstr>Thread API Example</vt:lpstr>
      <vt:lpstr>Part A Overview</vt:lpstr>
      <vt:lpstr>Pthread APIs: example</vt:lpstr>
      <vt:lpstr>Part A: Demonstrate the Race Conditions</vt:lpstr>
      <vt:lpstr>Is the value of sum always 0? </vt:lpstr>
      <vt:lpstr>Reason: uncontrolled scheduling</vt:lpstr>
      <vt:lpstr>Reason: uncontrolled scheduling</vt:lpstr>
      <vt:lpstr>Finding inconsistent sum</vt:lpstr>
      <vt:lpstr>Yield to exacerbate to condition</vt:lpstr>
      <vt:lpstr>Part A: Prevent Race Condition</vt:lpstr>
      <vt:lpstr>Implement three new versions of add function:</vt:lpstr>
      <vt:lpstr>Race Prevention:  Using lock</vt:lpstr>
      <vt:lpstr>Lock APIs: pthread_mutex</vt:lpstr>
      <vt:lpstr>Pthread APIs: example</vt:lpstr>
      <vt:lpstr>Spin Lock</vt:lpstr>
      <vt:lpstr>Spin Lock</vt:lpstr>
      <vt:lpstr>Spin Lock problem</vt:lpstr>
      <vt:lpstr>Test and Set (Atomic instruction)</vt:lpstr>
      <vt:lpstr>Lock APIs: spinlock</vt:lpstr>
      <vt:lpstr>Example code</vt:lpstr>
      <vt:lpstr>spinlock: example</vt:lpstr>
      <vt:lpstr>spinlock vs pthread_mutex_lock </vt:lpstr>
      <vt:lpstr>Compare and Swap for atomic adds</vt:lpstr>
      <vt:lpstr>Compare and Swap (Atomic Instruction)</vt:lpstr>
      <vt:lpstr>Compare and swap implementation for atomic add</vt:lpstr>
      <vt:lpstr>Part A: Measure Performance</vt:lpstr>
      <vt:lpstr>Part A Overview</vt:lpstr>
      <vt:lpstr>clock_gettime API</vt:lpstr>
      <vt:lpstr>clock_gettime API examples</vt:lpstr>
      <vt:lpstr>Generate Figures</vt:lpstr>
      <vt:lpstr>Part B</vt:lpstr>
      <vt:lpstr>Doubly linked list</vt:lpstr>
      <vt:lpstr>Sortedlist.h functions</vt:lpstr>
      <vt:lpstr>PART B: sorted, doubly-linked, list</vt:lpstr>
      <vt:lpstr>Write test driver program lab2_list</vt:lpstr>
      <vt:lpstr>PowerPoint Presentation</vt:lpstr>
      <vt:lpstr>Part B: Demonstrate the Race Conditions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week 1</dc:title>
  <dc:creator>zozo-PC</dc:creator>
  <cp:lastModifiedBy>Microsoft Office User</cp:lastModifiedBy>
  <cp:revision>2365</cp:revision>
  <dcterms:created xsi:type="dcterms:W3CDTF">2019-06-28T00:21:33Z</dcterms:created>
  <dcterms:modified xsi:type="dcterms:W3CDTF">2020-07-24T20:49:13Z</dcterms:modified>
</cp:coreProperties>
</file>